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7" r:id="rId2"/>
    <p:sldId id="302" r:id="rId3"/>
    <p:sldId id="258" r:id="rId4"/>
    <p:sldId id="310" r:id="rId5"/>
    <p:sldId id="259" r:id="rId6"/>
    <p:sldId id="318" r:id="rId7"/>
    <p:sldId id="276" r:id="rId8"/>
    <p:sldId id="291" r:id="rId9"/>
    <p:sldId id="312" r:id="rId10"/>
    <p:sldId id="311" r:id="rId11"/>
    <p:sldId id="260" r:id="rId12"/>
    <p:sldId id="277" r:id="rId13"/>
    <p:sldId id="319" r:id="rId14"/>
    <p:sldId id="278" r:id="rId15"/>
    <p:sldId id="279" r:id="rId16"/>
    <p:sldId id="304" r:id="rId17"/>
    <p:sldId id="320" r:id="rId18"/>
    <p:sldId id="305" r:id="rId19"/>
    <p:sldId id="317" r:id="rId20"/>
    <p:sldId id="313" r:id="rId21"/>
    <p:sldId id="261" r:id="rId22"/>
    <p:sldId id="303" r:id="rId23"/>
    <p:sldId id="280" r:id="rId24"/>
    <p:sldId id="263" r:id="rId25"/>
    <p:sldId id="293" r:id="rId26"/>
    <p:sldId id="281" r:id="rId27"/>
    <p:sldId id="264" r:id="rId28"/>
    <p:sldId id="295" r:id="rId29"/>
    <p:sldId id="321" r:id="rId30"/>
    <p:sldId id="265" r:id="rId31"/>
    <p:sldId id="267" r:id="rId32"/>
    <p:sldId id="307" r:id="rId33"/>
    <p:sldId id="282" r:id="rId34"/>
    <p:sldId id="268" r:id="rId35"/>
    <p:sldId id="270" r:id="rId36"/>
    <p:sldId id="306" r:id="rId37"/>
    <p:sldId id="298" r:id="rId38"/>
    <p:sldId id="299" r:id="rId39"/>
    <p:sldId id="315" r:id="rId40"/>
    <p:sldId id="275" r:id="rId41"/>
    <p:sldId id="316" r:id="rId42"/>
    <p:sldId id="308" r:id="rId43"/>
  </p:sldIdLst>
  <p:sldSz cx="9144000" cy="6858000" type="letter"/>
  <p:notesSz cx="9210675" cy="69802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F85ACF"/>
    <a:srgbClr val="E40AAB"/>
    <a:srgbClr val="9900CC"/>
    <a:srgbClr val="FF3300"/>
    <a:srgbClr val="29498F"/>
    <a:srgbClr val="549CC8"/>
    <a:srgbClr val="5FB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15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068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0-12T03:21:59.83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15715 11120 0,'-30'234'110,"-28"30"-95,-1-59-15,59-118 16,-58 30-16,28 0 16,30-29-16,-29 59 15,0-60-15,29 1 16,0-29-16</inkml:trace>
  <inkml:trace contextRef="#ctx0" brushRef="#br0" timeOffset="1858.42">16563 11208 0,'-29'0'16,"0"0"-16,29 29 93,-30 59-77,-87 234-16,30-59 16,28-116-16,-29 204 15,0-234-15,88-88 16,-29 117-16,29-116 62,0-1-30,59 176-17,-30-88 1,30-59-16,-59 1 0,0-30 15,29 0-15,0 1 47,59-30 16,-59 0-32,59-59-31,58 1 16,-87-1-16,28-29 15,-57 30-15,-1 58 16,30-59-16,-30-28 16,29 28-16,59-87 15,-87 87-15,-1-29 16,0-29-1,-29 59-15,29 58 16,-29-59-16,0 30 16,0 0-16,0-1 47,0 1-16,-58-117-16,29 87-15,-30-28 0,30-30 16,29 58-16,-29 30 16,-1 29 77,1 0-77,0-30-16,0 1 16,-1 0-16</inkml:trace>
  <inkml:trace contextRef="#ctx0" brushRef="#br0" timeOffset="2814.43">17529 12905 0,'29'30'156,"0"-1"-62,118 263-78,28 60-16,-28 87 15,28-59-15,-29-29 16,-28-146-16,-1-117 16,-88-88-1,-88 0 79,1-30-94,29 1 16,-1-29 15</inkml:trace>
  <inkml:trace contextRef="#ctx0" brushRef="#br0" timeOffset="4096.59">19109 11471 0,'0'30'78,"-58"204"-63,28-29-15,1 29 16,-30-88-16,59 30 16,0-89-16,-29 1 15,29 29-15,0-58 16,-29 58 93,29 117-93,-29-29-16,29-88 16,0-88 15,-30-29 63</inkml:trace>
  <inkml:trace contextRef="#ctx0" brushRef="#br0" timeOffset="5713.34">19694 11881 0,'30'0'63,"28"0"-32,1 0-15,-1 0-1,-29 0-15,30 0 16,-30 0 15,59 117 0,0 29-15,-30-58-16,1-29 16,-30 29-16,-58-59 78,0 88-63,-30-29 1,30-30-16,-30 30 16,59-59-16,-29 1 15,0-1 63,-1 0 16,89-29 31,-1 0-109,-28 0-16,-1 0 31,30 0-31,58 0 16,-30 0-16,1 29 0,-29 1 15,-1-30-15,-29 29 16,30-29-16,0 0 47,-59 0 0</inkml:trace>
  <inkml:trace contextRef="#ctx0" brushRef="#br0" timeOffset="7731.09">21304 13169 0</inkml:trace>
  <inkml:trace contextRef="#ctx0" brushRef="#br0" timeOffset="9047.68">22094 11501 0,'29'0'47,"0"234"0,30 234-32,-30-117-15,-29 293 16,0-468-16,59 28 16,-30-204 77</inkml:trace>
  <inkml:trace contextRef="#ctx0" brushRef="#br0" timeOffset="10392.21">23206 11676 0,'58'0'93,"30"-29"-93,88 0 16,-147 29 0,117 0-16,-58 0 15,-29 0-15,-30 0 16,-29 29 249,0 59-218,-59 175-47,1 1 16,-1 28-16,30-146 16,0 30-16,-30 175 15,30-146-15,29 146 16,-29-175-16,-30-30 15,30 59-15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1238" y="349250"/>
            <a:ext cx="4649787" cy="348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581861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52800"/>
            <a:ext cx="6781800" cy="3124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8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b="0">
                <a:solidFill>
                  <a:schemeClr val="accent2"/>
                </a:solidFill>
                <a:latin typeface="Times New Roman" panose="02020603050405020304" pitchFamily="18" charset="0"/>
                <a:ea typeface="ヒラギノ角ゴ Pro W3" pitchFamily="1" charset="-128"/>
              </a:rPr>
              <a:t>Programming the World Wide Web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2717800"/>
            <a:ext cx="7396163" cy="6286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91440"/>
          <a:lstStyle>
            <a:lvl1pPr marL="0" indent="0" algn="r">
              <a:buFontTx/>
              <a:buNone/>
              <a:defRPr sz="32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2133600"/>
            <a:ext cx="7473950" cy="6286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42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589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945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9451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862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435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76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520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713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58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94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876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524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zh-CN" sz="1200" b="0">
                <a:ea typeface="宋体" panose="02010600030101010101" pitchFamily="2" charset="-122"/>
              </a:rPr>
              <a:t>5-</a:t>
            </a:r>
            <a:fld id="{C91F3DB4-C15C-4449-A9D9-E48A38059631}" type="slidenum">
              <a:rPr lang="en-US" altLang="zh-CN" sz="1200" b="0" smtClean="0">
                <a:ea typeface="宋体" panose="02010600030101010101" pitchFamily="2" charset="-122"/>
              </a:rPr>
              <a:pPr algn="r">
                <a:defRPr/>
              </a:pPr>
              <a:t>‹#›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228600" y="64008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400" b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Programming the World Wide Web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9498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9498F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9498F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9498F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9498F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9498F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9498F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9498F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9498F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chemeClr val="accent2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accent2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accent2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accent2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accent2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accent2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accent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2133600"/>
            <a:ext cx="7473950" cy="628650"/>
          </a:xfrm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CN">
                <a:ea typeface="宋体" panose="02010600030101010101" pitchFamily="2" charset="-122"/>
              </a:rPr>
              <a:t>Part 5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396163" cy="1524000"/>
          </a:xfrm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CN">
                <a:ea typeface="宋体" panose="02010600030101010101" pitchFamily="2" charset="-122"/>
              </a:rPr>
              <a:t>JavaScript and </a:t>
            </a:r>
          </a:p>
          <a:p>
            <a:pPr algn="ctr">
              <a:spcBef>
                <a:spcPct val="20000"/>
              </a:spcBef>
            </a:pPr>
            <a:r>
              <a:rPr lang="en-US" altLang="zh-CN">
                <a:ea typeface="宋体" panose="02010600030101010101" pitchFamily="2" charset="-122"/>
              </a:rPr>
              <a:t>HTML Documents</a:t>
            </a:r>
          </a:p>
        </p:txBody>
      </p:sp>
    </p:spTree>
  </p:cSld>
  <p:clrMapOvr>
    <a:masterClrMapping/>
  </p:clrMapOvr>
  <p:transition spd="med" advTm="23740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5.1 JavaScript Execution  Environment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5.2 Document Object Model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5.3 </a:t>
            </a:r>
            <a:r>
              <a:rPr lang="en-US" altLang="zh-CN" sz="2800">
                <a:solidFill>
                  <a:srgbClr val="FF3300"/>
                </a:solidFill>
                <a:ea typeface="宋体" panose="02010600030101010101" pitchFamily="2" charset="-122"/>
              </a:rPr>
              <a:t>Element access in JavaScript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5.4 Events and events handling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5.5 Handing events from body elements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5.6 Handing events from button elements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5.7 Handing events from text box and password elements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5.9 Navigator object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15"/>
    </mc:Choice>
    <mc:Fallback xmlns="">
      <p:transition spd="slow" advTm="302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5.3 Element Access in JavaScript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rgbClr val="FF3300"/>
                </a:solidFill>
                <a:ea typeface="宋体" panose="02010600030101010101" pitchFamily="2" charset="-122"/>
              </a:rPr>
              <a:t>Elements</a:t>
            </a:r>
            <a:r>
              <a:rPr lang="en-US" altLang="zh-CN" sz="2800" dirty="0">
                <a:ea typeface="宋体" panose="02010600030101010101" pitchFamily="2" charset="-122"/>
              </a:rPr>
              <a:t> in HTML document correspond to </a:t>
            </a:r>
            <a:r>
              <a:rPr lang="en-US" altLang="zh-CN" sz="2800" dirty="0">
                <a:solidFill>
                  <a:srgbClr val="FF3300"/>
                </a:solidFill>
                <a:ea typeface="宋体" panose="02010600030101010101" pitchFamily="2" charset="-122"/>
              </a:rPr>
              <a:t>objects</a:t>
            </a:r>
            <a:r>
              <a:rPr lang="en-US" altLang="zh-CN" sz="2800" dirty="0">
                <a:ea typeface="宋体" panose="02010600030101010101" pitchFamily="2" charset="-122"/>
              </a:rPr>
              <a:t> in embedded JavaScript script.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Objects can be addressed in four ways:</a:t>
            </a:r>
          </a:p>
          <a:p>
            <a:pPr lvl="1">
              <a:lnSpc>
                <a:spcPct val="80000"/>
              </a:lnSpc>
            </a:pPr>
            <a:r>
              <a:rPr lang="en-US" altLang="zh-CN" sz="2800" dirty="0">
                <a:solidFill>
                  <a:srgbClr val="FF3300"/>
                </a:solidFill>
                <a:ea typeface="宋体" panose="02010600030101010101" pitchFamily="2" charset="-122"/>
              </a:rPr>
              <a:t>forms</a:t>
            </a:r>
            <a:r>
              <a:rPr lang="en-US" altLang="zh-CN" sz="2800" dirty="0">
                <a:ea typeface="宋体" panose="02010600030101010101" pitchFamily="2" charset="-122"/>
              </a:rPr>
              <a:t> and </a:t>
            </a:r>
            <a:r>
              <a:rPr lang="en-US" altLang="zh-CN" sz="2800" dirty="0">
                <a:solidFill>
                  <a:srgbClr val="FF3300"/>
                </a:solidFill>
                <a:ea typeface="宋体" panose="02010600030101010101" pitchFamily="2" charset="-122"/>
              </a:rPr>
              <a:t>elements</a:t>
            </a:r>
            <a:r>
              <a:rPr lang="en-US" altLang="zh-CN" sz="2800" dirty="0">
                <a:ea typeface="宋体" panose="02010600030101010101" pitchFamily="2" charset="-122"/>
              </a:rPr>
              <a:t> array of 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Document</a:t>
            </a:r>
            <a:r>
              <a:rPr lang="en-US" altLang="zh-CN" sz="2800" dirty="0">
                <a:ea typeface="宋体" panose="02010600030101010101" pitchFamily="2" charset="-122"/>
              </a:rPr>
              <a:t> object </a:t>
            </a:r>
          </a:p>
          <a:p>
            <a:pPr lvl="2">
              <a:lnSpc>
                <a:spcPct val="8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Individual elements are specified by index</a:t>
            </a:r>
          </a:p>
          <a:p>
            <a:pPr lvl="1">
              <a:lnSpc>
                <a:spcPct val="8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Using the </a:t>
            </a:r>
            <a:r>
              <a:rPr lang="en-US" altLang="zh-CN" sz="2800" dirty="0">
                <a:solidFill>
                  <a:srgbClr val="FF3300"/>
                </a:solidFill>
                <a:ea typeface="宋体" panose="02010600030101010101" pitchFamily="2" charset="-122"/>
              </a:rPr>
              <a:t>name</a:t>
            </a:r>
            <a:r>
              <a:rPr lang="en-US" altLang="zh-CN" sz="2800" dirty="0">
                <a:ea typeface="宋体" panose="02010600030101010101" pitchFamily="2" charset="-122"/>
              </a:rPr>
              <a:t> attributes for 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form</a:t>
            </a:r>
            <a:r>
              <a:rPr lang="en-US" altLang="zh-CN" sz="2800" dirty="0">
                <a:ea typeface="宋体" panose="02010600030101010101" pitchFamily="2" charset="-122"/>
              </a:rPr>
              <a:t> and its elements</a:t>
            </a:r>
          </a:p>
          <a:p>
            <a:pPr lvl="2">
              <a:lnSpc>
                <a:spcPct val="80000"/>
              </a:lnSpc>
            </a:pPr>
            <a:r>
              <a:rPr lang="en-US" altLang="zh-CN" sz="2800" dirty="0">
                <a:solidFill>
                  <a:srgbClr val="FF3300"/>
                </a:solidFill>
                <a:ea typeface="宋体" panose="02010600030101010101" pitchFamily="2" charset="-122"/>
              </a:rPr>
              <a:t>name</a:t>
            </a:r>
            <a:r>
              <a:rPr lang="en-US" altLang="zh-CN" sz="2800" dirty="0">
                <a:ea typeface="宋体" panose="02010600030101010101" pitchFamily="2" charset="-122"/>
              </a:rPr>
              <a:t> attribute is required </a:t>
            </a:r>
          </a:p>
          <a:p>
            <a:pPr lvl="1">
              <a:lnSpc>
                <a:spcPct val="8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Using </a:t>
            </a:r>
            <a:r>
              <a:rPr lang="en-US" altLang="zh-CN" sz="2800" dirty="0" err="1">
                <a:solidFill>
                  <a:srgbClr val="FF3300"/>
                </a:solidFill>
                <a:ea typeface="宋体" panose="02010600030101010101" pitchFamily="2" charset="-122"/>
              </a:rPr>
              <a:t>getElementById</a:t>
            </a:r>
            <a:r>
              <a:rPr lang="en-US" altLang="zh-CN" sz="2800" i="1" dirty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with </a:t>
            </a:r>
            <a:r>
              <a:rPr lang="en-US" altLang="zh-CN" sz="2800" dirty="0">
                <a:solidFill>
                  <a:srgbClr val="FF3300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800" dirty="0">
                <a:ea typeface="宋体" panose="02010600030101010101" pitchFamily="2" charset="-122"/>
              </a:rPr>
              <a:t> attributes</a:t>
            </a:r>
          </a:p>
          <a:p>
            <a:pPr lvl="2">
              <a:lnSpc>
                <a:spcPct val="80000"/>
              </a:lnSpc>
            </a:pPr>
            <a:r>
              <a:rPr lang="en-US" altLang="zh-CN" sz="2800" dirty="0">
                <a:solidFill>
                  <a:srgbClr val="FF3300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800" dirty="0">
                <a:ea typeface="宋体" panose="02010600030101010101" pitchFamily="2" charset="-122"/>
              </a:rPr>
              <a:t> attribute value must be unique for an element</a:t>
            </a:r>
          </a:p>
          <a:p>
            <a:pPr lvl="1">
              <a:lnSpc>
                <a:spcPct val="8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Implicit arrays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45"/>
    </mc:Choice>
    <mc:Fallback xmlns="">
      <p:transition spd="slow" advTm="10154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5.3 Using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forms</a:t>
            </a:r>
            <a:r>
              <a:rPr lang="en-US" altLang="zh-CN" sz="2800" dirty="0">
                <a:ea typeface="宋体" panose="02010600030101010101" pitchFamily="2" charset="-122"/>
              </a:rPr>
              <a:t> array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The original way is to use 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forms</a:t>
            </a:r>
            <a:r>
              <a:rPr lang="en-US" altLang="zh-CN" sz="2800" dirty="0">
                <a:ea typeface="宋体" panose="02010600030101010101" pitchFamily="2" charset="-122"/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elements</a:t>
            </a:r>
            <a:r>
              <a:rPr lang="en-US" altLang="zh-CN" sz="2800" dirty="0">
                <a:ea typeface="宋体" panose="02010600030101010101" pitchFamily="2" charset="-122"/>
              </a:rPr>
              <a:t> arrays of 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Document</a:t>
            </a:r>
            <a:r>
              <a:rPr lang="en-US" altLang="zh-CN" sz="2800" dirty="0">
                <a:ea typeface="宋体" panose="02010600030101010101" pitchFamily="2" charset="-122"/>
              </a:rPr>
              <a:t> object, which is referenced through the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document</a:t>
            </a:r>
            <a:r>
              <a:rPr lang="en-US" altLang="zh-CN" sz="2800" dirty="0">
                <a:ea typeface="宋体" panose="02010600030101010101" pitchFamily="2" charset="-122"/>
              </a:rPr>
              <a:t> property of the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Window</a:t>
            </a:r>
            <a:r>
              <a:rPr lang="en-US" altLang="zh-CN" sz="2800" dirty="0">
                <a:ea typeface="宋体" panose="02010600030101010101" pitchFamily="2" charset="-122"/>
              </a:rPr>
              <a:t> object.</a:t>
            </a:r>
          </a:p>
          <a:p>
            <a:pPr lvl="1"/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Window</a:t>
            </a:r>
            <a:r>
              <a:rPr lang="en-US" altLang="zh-CN" sz="2800" dirty="0">
                <a:ea typeface="宋体" panose="02010600030101010101" pitchFamily="2" charset="-122"/>
              </a:rPr>
              <a:t> is referenced by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window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	</a:t>
            </a:r>
            <a:endParaRPr lang="en-US" altLang="zh-CN" sz="2800" dirty="0">
              <a:solidFill>
                <a:srgbClr val="F85ACF"/>
              </a:solidFill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SzTx/>
              <a:buFontTx/>
              <a:buNone/>
            </a:pPr>
            <a:endParaRPr lang="en-US" altLang="zh-CN" sz="2800" dirty="0">
              <a:solidFill>
                <a:srgbClr val="F85ACF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z="2800" dirty="0">
              <a:solidFill>
                <a:srgbClr val="F85AC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933"/>
    </mc:Choice>
    <mc:Fallback xmlns="">
      <p:transition spd="slow" advTm="4993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5.3 Using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forms</a:t>
            </a:r>
            <a:r>
              <a:rPr lang="en-US" altLang="zh-CN" sz="2800" dirty="0">
                <a:ea typeface="宋体" panose="02010600030101010101" pitchFamily="2" charset="-122"/>
              </a:rPr>
              <a:t> array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Consider this form: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		</a:t>
            </a:r>
            <a:r>
              <a:rPr lang="en-US" altLang="zh-CN" sz="2800">
                <a:solidFill>
                  <a:srgbClr val="F85ACF"/>
                </a:solidFill>
                <a:ea typeface="宋体" panose="02010600030101010101" pitchFamily="2" charset="-122"/>
              </a:rPr>
              <a:t>&lt;form action = </a:t>
            </a:r>
            <a:r>
              <a:rPr lang="en-US" altLang="zh-CN" sz="2800">
                <a:solidFill>
                  <a:srgbClr val="F85AC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""</a:t>
            </a:r>
            <a:r>
              <a:rPr lang="en-US" altLang="zh-CN" sz="2800">
                <a:solidFill>
                  <a:srgbClr val="F85ACF"/>
                </a:solidFill>
                <a:ea typeface="宋体" panose="02010600030101010101" pitchFamily="2" charset="-122"/>
              </a:rPr>
              <a:t>&gt;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zh-CN" sz="2800">
                <a:solidFill>
                  <a:srgbClr val="F85ACF"/>
                </a:solidFill>
                <a:ea typeface="宋体" panose="02010600030101010101" pitchFamily="2" charset="-122"/>
              </a:rPr>
              <a:t>      		&lt;input type = "button"  name = "pushMe"&gt;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zh-CN" sz="2800">
                <a:solidFill>
                  <a:srgbClr val="F85ACF"/>
                </a:solidFill>
                <a:ea typeface="宋体" panose="02010600030101010101" pitchFamily="2" charset="-122"/>
              </a:rPr>
              <a:t>  		 &lt;/form&gt;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endParaRPr lang="en-US" altLang="zh-CN" sz="2800">
              <a:solidFill>
                <a:srgbClr val="F85ACF"/>
              </a:solidFill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The input element can be referenced as</a:t>
            </a:r>
          </a:p>
          <a:p>
            <a:pPr lvl="1">
              <a:spcBef>
                <a:spcPct val="20000"/>
              </a:spcBef>
              <a:buSzTx/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F85ACF"/>
                </a:solidFill>
                <a:ea typeface="宋体" panose="02010600030101010101" pitchFamily="2" charset="-122"/>
              </a:rPr>
              <a:t>document.forms[0].elements[0]</a:t>
            </a:r>
          </a:p>
          <a:p>
            <a:pPr lvl="1">
              <a:spcBef>
                <a:spcPct val="20000"/>
              </a:spcBef>
              <a:buSzTx/>
              <a:buFontTx/>
              <a:buNone/>
            </a:pPr>
            <a:endParaRPr lang="en-US" altLang="zh-CN" sz="2800">
              <a:solidFill>
                <a:srgbClr val="F85ACF"/>
              </a:solidFill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The drawback is that the addressing can be changed due to the addition or deletion of elements.</a:t>
            </a:r>
            <a:endParaRPr lang="en-US" altLang="zh-CN" sz="2800">
              <a:solidFill>
                <a:srgbClr val="F85ACF"/>
              </a:solidFill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SzTx/>
              <a:buFontTx/>
              <a:buNone/>
            </a:pPr>
            <a:endParaRPr lang="en-US" altLang="zh-CN" sz="2800">
              <a:solidFill>
                <a:srgbClr val="F85ACF"/>
              </a:solidFill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SzTx/>
              <a:buFontTx/>
              <a:buNone/>
            </a:pPr>
            <a:endParaRPr lang="en-US" altLang="zh-CN" sz="2800">
              <a:solidFill>
                <a:srgbClr val="F85ACF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z="2800">
              <a:solidFill>
                <a:srgbClr val="F85AC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75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562"/>
    </mc:Choice>
    <mc:Fallback xmlns="">
      <p:transition spd="slow" advTm="14456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5.3 Using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name</a:t>
            </a:r>
            <a:r>
              <a:rPr lang="en-US" altLang="zh-CN" sz="2800" dirty="0">
                <a:ea typeface="宋体" panose="02010600030101010101" pitchFamily="2" charset="-122"/>
              </a:rPr>
              <a:t> Attributes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All elements from the </a:t>
            </a:r>
            <a:r>
              <a:rPr lang="en-US" altLang="zh-CN" sz="2800" i="1" dirty="0">
                <a:ea typeface="宋体" panose="02010600030101010101" pitchFamily="2" charset="-122"/>
              </a:rPr>
              <a:t>referenced element</a:t>
            </a:r>
            <a:r>
              <a:rPr lang="en-US" altLang="zh-CN" sz="2800" dirty="0">
                <a:ea typeface="宋体" panose="02010600030101010101" pitchFamily="2" charset="-122"/>
              </a:rPr>
              <a:t> up to, but not including, the </a:t>
            </a:r>
            <a:r>
              <a:rPr lang="en-US" altLang="zh-CN" sz="2800" i="1" dirty="0">
                <a:ea typeface="宋体" panose="02010600030101010101" pitchFamily="2" charset="-122"/>
              </a:rPr>
              <a:t>body</a:t>
            </a:r>
            <a:r>
              <a:rPr lang="en-US" altLang="zh-CN" sz="2800" dirty="0">
                <a:ea typeface="宋体" panose="02010600030101010101" pitchFamily="2" charset="-122"/>
              </a:rPr>
              <a:t> must have a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name</a:t>
            </a:r>
            <a:r>
              <a:rPr lang="en-US" altLang="zh-CN" sz="2800" dirty="0">
                <a:ea typeface="宋体" panose="02010600030101010101" pitchFamily="2" charset="-122"/>
              </a:rPr>
              <a:t> attribute</a:t>
            </a:r>
          </a:p>
          <a:p>
            <a:pPr>
              <a:buFontTx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Example</a:t>
            </a:r>
          </a:p>
          <a:p>
            <a:pPr lvl="1">
              <a:spcBef>
                <a:spcPct val="20000"/>
              </a:spcBef>
              <a:buSzTx/>
              <a:buFontTx/>
              <a:buNone/>
            </a:pP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&lt;form name = 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myForm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"  action = ""&gt;</a:t>
            </a:r>
          </a:p>
          <a:p>
            <a:pPr lvl="1">
              <a:spcBef>
                <a:spcPct val="20000"/>
              </a:spcBef>
              <a:buSzTx/>
              <a:buFontTx/>
              <a:buNone/>
            </a:pP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   &lt;input type = "button"  name = "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pushMe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"&gt;</a:t>
            </a:r>
          </a:p>
          <a:p>
            <a:pPr lvl="1">
              <a:spcBef>
                <a:spcPct val="20000"/>
              </a:spcBef>
              <a:buSzTx/>
              <a:buFontTx/>
              <a:buNone/>
            </a:pP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&lt;/form&gt;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Referencing the input</a:t>
            </a:r>
          </a:p>
          <a:p>
            <a:pPr lvl="1">
              <a:spcBef>
                <a:spcPct val="20000"/>
              </a:spcBef>
              <a:buSzTx/>
              <a:buFontTx/>
              <a:buNone/>
            </a:pP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document.myForm.pushMe</a:t>
            </a:r>
            <a:endParaRPr lang="en-US" altLang="zh-CN" sz="2800" dirty="0">
              <a:solidFill>
                <a:srgbClr val="CC00CC"/>
              </a:solidFill>
              <a:ea typeface="宋体" panose="02010600030101010101" pitchFamily="2" charset="-122"/>
            </a:endParaRPr>
          </a:p>
          <a:p>
            <a:endParaRPr lang="en-US" altLang="zh-CN" sz="2800" dirty="0">
              <a:solidFill>
                <a:srgbClr val="F85AC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271"/>
    </mc:Choice>
    <mc:Fallback xmlns="">
      <p:transition spd="slow" advTm="13927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5.3 Using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800" dirty="0">
                <a:ea typeface="宋体" panose="02010600030101010101" pitchFamily="2" charset="-122"/>
              </a:rPr>
              <a:t> Attribute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Set 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800" dirty="0">
                <a:ea typeface="宋体" panose="02010600030101010101" pitchFamily="2" charset="-122"/>
              </a:rPr>
              <a:t> attribute of the input element</a:t>
            </a:r>
          </a:p>
          <a:p>
            <a:pPr lvl="1"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&lt;form action = 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""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&gt;</a:t>
            </a:r>
          </a:p>
          <a:p>
            <a:pPr lvl="1"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   &lt;input type="button" 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=“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turnItOn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"&gt;</a:t>
            </a:r>
          </a:p>
          <a:p>
            <a:pPr lvl="1"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&lt;/form&gt;</a:t>
            </a:r>
          </a:p>
          <a:p>
            <a:pPr lvl="1">
              <a:spcBef>
                <a:spcPct val="20000"/>
              </a:spcBef>
              <a:buSzTx/>
              <a:buFontTx/>
              <a:buNone/>
              <a:defRPr/>
            </a:pPr>
            <a:endParaRPr lang="en-US" altLang="zh-CN" sz="2800" dirty="0">
              <a:solidFill>
                <a:srgbClr val="CC00CC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Then use </a:t>
            </a:r>
            <a:r>
              <a:rPr lang="en-US" altLang="zh-CN" sz="2800" dirty="0" err="1">
                <a:solidFill>
                  <a:srgbClr val="FF3300"/>
                </a:solidFill>
                <a:ea typeface="宋体" panose="02010600030101010101" pitchFamily="2" charset="-122"/>
              </a:rPr>
              <a:t>getElementById</a:t>
            </a:r>
            <a:r>
              <a:rPr lang="en-US" altLang="zh-CN" sz="2800" dirty="0">
                <a:ea typeface="宋体" panose="02010600030101010101" pitchFamily="2" charset="-122"/>
              </a:rPr>
              <a:t> function</a:t>
            </a:r>
          </a:p>
          <a:p>
            <a:pPr lvl="1"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document.getElementById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(“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turnItOn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")</a:t>
            </a:r>
          </a:p>
          <a:p>
            <a:pPr marL="457200" lvl="1" indent="0">
              <a:spcBef>
                <a:spcPct val="20000"/>
              </a:spcBef>
              <a:buSzTx/>
              <a:buFontTx/>
              <a:buNone/>
              <a:defRPr/>
            </a:pPr>
            <a:endParaRPr lang="en-US" altLang="zh-CN" sz="2800" dirty="0">
              <a:solidFill>
                <a:srgbClr val="CC00CC"/>
              </a:solidFill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Example </a:t>
            </a:r>
            <a:r>
              <a:rPr lang="en-US" altLang="zh-CN" sz="2800" i="1" dirty="0">
                <a:ea typeface="宋体" panose="02010600030101010101" pitchFamily="2" charset="-122"/>
              </a:rPr>
              <a:t>dom.html</a:t>
            </a:r>
          </a:p>
          <a:p>
            <a:pPr lvl="1">
              <a:spcBef>
                <a:spcPct val="20000"/>
              </a:spcBef>
              <a:buSzTx/>
              <a:buFontTx/>
              <a:buNone/>
              <a:defRPr/>
            </a:pPr>
            <a:endParaRPr lang="en-US" altLang="zh-CN" sz="2800" dirty="0">
              <a:solidFill>
                <a:srgbClr val="CC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222"/>
    </mc:Choice>
    <mc:Fallback xmlns="">
      <p:transition spd="slow" advTm="6922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5.3 Using implicit arrays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For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checkbox</a:t>
            </a:r>
            <a:r>
              <a:rPr lang="en-US" altLang="zh-CN" sz="2800" dirty="0">
                <a:ea typeface="宋体" panose="02010600030101010101" pitchFamily="2" charset="-122"/>
              </a:rPr>
              <a:t> and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radio</a:t>
            </a:r>
            <a:r>
              <a:rPr lang="en-US" altLang="zh-CN" sz="2800" i="1" dirty="0">
                <a:ea typeface="宋体" panose="02010600030101010101" pitchFamily="2" charset="-122"/>
              </a:rPr>
              <a:t> buttons</a:t>
            </a:r>
            <a:r>
              <a:rPr lang="en-US" altLang="zh-CN" sz="2800" dirty="0">
                <a:ea typeface="宋体" panose="02010600030101010101" pitchFamily="2" charset="-122"/>
              </a:rPr>
              <a:t>,  they have the same name in one group.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Each group corresponds to one implicit array, which has </a:t>
            </a:r>
            <a:r>
              <a:rPr lang="en-US" altLang="zh-CN" sz="2800" i="1" dirty="0">
                <a:ea typeface="宋体" panose="02010600030101010101" pitchFamily="2" charset="-122"/>
              </a:rPr>
              <a:t>the same name </a:t>
            </a:r>
            <a:r>
              <a:rPr lang="en-US" altLang="zh-CN" sz="2800" dirty="0">
                <a:ea typeface="宋体" panose="02010600030101010101" pitchFamily="2" charset="-122"/>
              </a:rPr>
              <a:t>as the group name.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54"/>
    </mc:Choice>
    <mc:Fallback xmlns="">
      <p:transition spd="slow" advTm="10415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5.3 Using implicit arrays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In the following, the array of the checkboxes, named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vehicles</a:t>
            </a:r>
            <a:r>
              <a:rPr lang="en-US" altLang="zh-CN" sz="2800" dirty="0">
                <a:ea typeface="宋体" panose="02010600030101010101" pitchFamily="2" charset="-122"/>
              </a:rPr>
              <a:t>, is the property of 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form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lvl="1">
              <a:buFontTx/>
              <a:buNone/>
            </a:pP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&lt;form id = “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vehicleGroup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”&gt;</a:t>
            </a:r>
          </a:p>
          <a:p>
            <a:pPr lvl="1">
              <a:buFontTx/>
              <a:buNone/>
            </a:pP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  &lt;input type = “checkbox”  name = “vehicles”&gt;</a:t>
            </a:r>
          </a:p>
          <a:p>
            <a:pPr lvl="1">
              <a:buFontTx/>
              <a:buNone/>
            </a:pP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        value = “car”  /&gt;  Car</a:t>
            </a:r>
          </a:p>
          <a:p>
            <a:pPr lvl="1">
              <a:buFontTx/>
              <a:buNone/>
            </a:pP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   &lt;input type = “checkbox”  name = “vehicles”&gt;</a:t>
            </a:r>
          </a:p>
          <a:p>
            <a:pPr lvl="1">
              <a:buFontTx/>
              <a:buNone/>
            </a:pP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        value = “truck”  /&gt;  Truck</a:t>
            </a:r>
          </a:p>
          <a:p>
            <a:pPr lvl="1">
              <a:buFontTx/>
              <a:buNone/>
            </a:pP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  &lt;input type = “checkbox”  name = “vehicles”&gt;</a:t>
            </a:r>
          </a:p>
          <a:p>
            <a:pPr lvl="1">
              <a:buFontTx/>
              <a:buNone/>
            </a:pP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        value = “bike”  /&gt;  Bike</a:t>
            </a:r>
          </a:p>
          <a:p>
            <a:pPr lvl="1">
              <a:buFontTx/>
              <a:buNone/>
            </a:pP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29057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34"/>
    </mc:Choice>
    <mc:Fallback xmlns="">
      <p:transition spd="slow" advTm="5953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5.3 Using implicit arrays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zh-CN" sz="2800">
                <a:ea typeface="宋体" panose="02010600030101010101" pitchFamily="2" charset="-122"/>
              </a:rPr>
              <a:t>The following code is to detect how many checkboxes are checked.</a:t>
            </a:r>
          </a:p>
          <a:p>
            <a:endParaRPr lang="da-DK" altLang="zh-CN" sz="280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da-DK" altLang="zh-CN" sz="2800">
                <a:solidFill>
                  <a:srgbClr val="CC00CC"/>
                </a:solidFill>
                <a:ea typeface="宋体" panose="02010600030101010101" pitchFamily="2" charset="-122"/>
              </a:rPr>
              <a:t>var numChecked = 0;</a:t>
            </a:r>
          </a:p>
          <a:p>
            <a:pPr lvl="1">
              <a:buFontTx/>
              <a:buNone/>
            </a:pPr>
            <a:r>
              <a:rPr lang="da-DK" altLang="zh-CN" sz="2800">
                <a:solidFill>
                  <a:srgbClr val="CC00CC"/>
                </a:solidFill>
                <a:ea typeface="宋体" panose="02010600030101010101" pitchFamily="2" charset="-122"/>
              </a:rPr>
              <a:t>var dom = document.getElementById(“vehicleGroup”);</a:t>
            </a:r>
            <a:endParaRPr lang="en-US" altLang="zh-CN" sz="2800">
              <a:solidFill>
                <a:srgbClr val="CC00CC"/>
              </a:solidFill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800">
                <a:solidFill>
                  <a:srgbClr val="CC00CC"/>
                </a:solidFill>
                <a:ea typeface="宋体" panose="02010600030101010101" pitchFamily="2" charset="-122"/>
              </a:rPr>
              <a:t>for (index = 0; index &lt; dom.vehicles.length; index+</a:t>
            </a:r>
          </a:p>
          <a:p>
            <a:pPr lvl="1">
              <a:buFontTx/>
              <a:buNone/>
            </a:pPr>
            <a:r>
              <a:rPr lang="en-US" altLang="zh-CN" sz="2800">
                <a:solidFill>
                  <a:srgbClr val="CC00CC"/>
                </a:solidFill>
                <a:ea typeface="宋体" panose="02010600030101010101" pitchFamily="2" charset="-122"/>
              </a:rPr>
              <a:t>    if (dom.vehicles[index].checked)</a:t>
            </a:r>
          </a:p>
          <a:p>
            <a:pPr lvl="1">
              <a:buFontTx/>
              <a:buNone/>
            </a:pPr>
            <a:r>
              <a:rPr lang="en-US" altLang="zh-CN" sz="2800">
                <a:solidFill>
                  <a:srgbClr val="CC00CC"/>
                </a:solidFill>
                <a:ea typeface="宋体" panose="02010600030101010101" pitchFamily="2" charset="-122"/>
              </a:rPr>
              <a:t>       numChenked++; </a:t>
            </a:r>
          </a:p>
          <a:p>
            <a:pPr lvl="1"/>
            <a:endParaRPr lang="zh-CN" altLang="en-US" sz="2800">
              <a:solidFill>
                <a:srgbClr val="CC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225"/>
    </mc:Choice>
    <mc:Fallback xmlns="">
      <p:transition spd="slow" advTm="10522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Exercise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591" y="990600"/>
            <a:ext cx="8763000" cy="52578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Suppose an HTML has a text box and a button.</a:t>
            </a:r>
          </a:p>
          <a:p>
            <a:pPr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When you input some words in the text box, show the message with the input words once the button is pressed.</a:t>
            </a:r>
          </a:p>
          <a:p>
            <a:pPr marL="0" indent="0">
              <a:buFontTx/>
              <a:buNone/>
              <a:defRPr/>
            </a:pPr>
            <a:r>
              <a:rPr lang="en-US" altLang="zh-CN" dirty="0">
                <a:solidFill>
                  <a:srgbClr val="063DE8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85ACF"/>
                </a:solidFill>
                <a:ea typeface="宋体" panose="02010600030101010101" pitchFamily="2" charset="-122"/>
              </a:rPr>
              <a:t>&lt;form id=“</a:t>
            </a:r>
            <a:r>
              <a:rPr lang="en-US" altLang="zh-CN" sz="2800" dirty="0" err="1">
                <a:solidFill>
                  <a:srgbClr val="F85ACF"/>
                </a:solidFill>
                <a:ea typeface="宋体" panose="02010600030101010101" pitchFamily="2" charset="-122"/>
              </a:rPr>
              <a:t>myform</a:t>
            </a:r>
            <a:r>
              <a:rPr lang="en-US" altLang="zh-CN" sz="2800" dirty="0">
                <a:solidFill>
                  <a:srgbClr val="F85ACF"/>
                </a:solidFill>
                <a:ea typeface="宋体" panose="02010600030101010101" pitchFamily="2" charset="-122"/>
              </a:rPr>
              <a:t>”&gt;</a:t>
            </a:r>
          </a:p>
          <a:p>
            <a:pPr lvl="1">
              <a:buFontTx/>
              <a:buNone/>
              <a:defRPr/>
            </a:pPr>
            <a:r>
              <a:rPr lang="en-US" altLang="zh-CN" sz="2800" dirty="0">
                <a:solidFill>
                  <a:srgbClr val="F85ACF"/>
                </a:solidFill>
                <a:ea typeface="宋体" panose="02010600030101010101" pitchFamily="2" charset="-122"/>
              </a:rPr>
              <a:t>&lt;input type=“text” id="</a:t>
            </a:r>
            <a:r>
              <a:rPr lang="en-US" altLang="zh-CN" sz="2800" dirty="0" err="1">
                <a:solidFill>
                  <a:srgbClr val="F85ACF"/>
                </a:solidFill>
                <a:ea typeface="宋体" panose="02010600030101010101" pitchFamily="2" charset="-122"/>
              </a:rPr>
              <a:t>mytext</a:t>
            </a:r>
            <a:r>
              <a:rPr lang="en-US" altLang="zh-CN" sz="2800" dirty="0">
                <a:solidFill>
                  <a:srgbClr val="F85ACF"/>
                </a:solidFill>
                <a:ea typeface="宋体" panose="02010600030101010101" pitchFamily="2" charset="-122"/>
              </a:rPr>
              <a:t>"&gt;</a:t>
            </a:r>
          </a:p>
          <a:p>
            <a:pPr lvl="1">
              <a:buFontTx/>
              <a:buNone/>
              <a:defRPr/>
            </a:pPr>
            <a:r>
              <a:rPr lang="en-US" altLang="zh-CN" sz="2800" dirty="0">
                <a:solidFill>
                  <a:srgbClr val="F85ACF"/>
                </a:solidFill>
                <a:ea typeface="宋体" panose="02010600030101010101" pitchFamily="2" charset="-122"/>
              </a:rPr>
              <a:t>&lt;input type=“button” id="</a:t>
            </a:r>
            <a:r>
              <a:rPr lang="en-US" altLang="zh-CN" sz="2800" dirty="0" err="1">
                <a:solidFill>
                  <a:srgbClr val="F85ACF"/>
                </a:solidFill>
                <a:ea typeface="宋体" panose="02010600030101010101" pitchFamily="2" charset="-122"/>
              </a:rPr>
              <a:t>mybutton</a:t>
            </a:r>
            <a:r>
              <a:rPr lang="en-US" altLang="zh-CN" sz="2800" dirty="0">
                <a:solidFill>
                  <a:srgbClr val="F85ACF"/>
                </a:solidFill>
                <a:ea typeface="宋体" panose="02010600030101010101" pitchFamily="2" charset="-122"/>
              </a:rPr>
              <a:t>" </a:t>
            </a:r>
            <a:r>
              <a:rPr lang="en-US" altLang="zh-CN" sz="2800" dirty="0" err="1">
                <a:solidFill>
                  <a:srgbClr val="F85ACF"/>
                </a:solidFill>
                <a:ea typeface="宋体" panose="02010600030101010101" pitchFamily="2" charset="-122"/>
              </a:rPr>
              <a:t>onclick</a:t>
            </a:r>
            <a:r>
              <a:rPr lang="en-US" altLang="zh-CN" sz="2800" dirty="0">
                <a:solidFill>
                  <a:srgbClr val="F85ACF"/>
                </a:solidFill>
                <a:ea typeface="宋体" panose="02010600030101010101" pitchFamily="2" charset="-122"/>
              </a:rPr>
              <a:t>="foo()"&gt;</a:t>
            </a:r>
          </a:p>
          <a:p>
            <a:pPr>
              <a:buFontTx/>
              <a:buNone/>
              <a:defRPr/>
            </a:pPr>
            <a:r>
              <a:rPr lang="en-US" altLang="zh-CN" sz="2800" dirty="0">
                <a:solidFill>
                  <a:srgbClr val="F85ACF"/>
                </a:solidFill>
                <a:ea typeface="宋体" panose="02010600030101010101" pitchFamily="2" charset="-122"/>
              </a:rPr>
              <a:t>&lt;/form&gt;</a:t>
            </a:r>
          </a:p>
          <a:p>
            <a:pPr>
              <a:defRPr/>
            </a:pP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Tips:</a:t>
            </a:r>
            <a:r>
              <a:rPr lang="en-US" altLang="zh-CN" i="1" dirty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using </a:t>
            </a:r>
            <a:r>
              <a:rPr lang="en-US" altLang="zh-CN" sz="2800" dirty="0">
                <a:solidFill>
                  <a:srgbClr val="FF3300"/>
                </a:solidFill>
                <a:ea typeface="宋体" panose="02010600030101010101" pitchFamily="2" charset="-122"/>
              </a:rPr>
              <a:t>forms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ea typeface="宋体" panose="02010600030101010101" pitchFamily="2" charset="-122"/>
              </a:rPr>
              <a:t>elements</a:t>
            </a:r>
            <a:r>
              <a:rPr lang="en-US" altLang="zh-CN" sz="2800" dirty="0">
                <a:ea typeface="宋体" panose="02010600030101010101" pitchFamily="2" charset="-122"/>
              </a:rPr>
              <a:t>) array or </a:t>
            </a:r>
            <a:r>
              <a:rPr lang="en-US" altLang="zh-CN" sz="2800" dirty="0" err="1">
                <a:solidFill>
                  <a:srgbClr val="FF3300"/>
                </a:solidFill>
                <a:ea typeface="宋体" panose="02010600030101010101" pitchFamily="2" charset="-122"/>
              </a:rPr>
              <a:t>getElementById</a:t>
            </a:r>
            <a:r>
              <a:rPr lang="en-US" altLang="zh-CN" sz="2800" dirty="0">
                <a:ea typeface="宋体" panose="02010600030101010101" pitchFamily="2" charset="-122"/>
              </a:rPr>
              <a:t> function;</a:t>
            </a:r>
          </a:p>
          <a:p>
            <a:pPr lvl="1">
              <a:buFontTx/>
              <a:buNone/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using 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value </a:t>
            </a:r>
            <a:r>
              <a:rPr lang="en-US" altLang="zh-CN" sz="2800" dirty="0">
                <a:ea typeface="宋体" panose="02010600030101010101" pitchFamily="2" charset="-122"/>
              </a:rPr>
              <a:t>property to get the input words.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5129437-CF99-C481-EF29-D0347E8FC7EF}"/>
                  </a:ext>
                </a:extLst>
              </p14:cNvPr>
              <p14:cNvContentPartPr/>
              <p14:nvPr/>
            </p14:nvContentPartPr>
            <p14:xfrm>
              <a:off x="5551920" y="4003200"/>
              <a:ext cx="3044880" cy="14227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5129437-CF99-C481-EF29-D0347E8FC7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2560" y="3993840"/>
                <a:ext cx="3063600" cy="144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5.1 JavaScript execution  environment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5.2 Document object model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5.3 Element access in JavaScript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5.4 Events and events handling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5.5 Handing events from body elements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5.6 Handing events from button elements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5.7 Handing events from text box and password elements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5.9 Navigator object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69"/>
    </mc:Choice>
    <mc:Fallback xmlns="">
      <p:transition spd="slow" advTm="7266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5.1 JavaScript execution  environment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5.2 Document Object Model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5.3 Element access in JavaScript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panose="02010600030101010101" pitchFamily="2" charset="-122"/>
              </a:rPr>
              <a:t>5.4 Events and Events handling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panose="02010600030101010101" pitchFamily="2" charset="-122"/>
              </a:rPr>
              <a:t>5.5 Handing events from body elements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panose="02010600030101010101" pitchFamily="2" charset="-122"/>
              </a:rPr>
              <a:t>5.6 Handing events from button elements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panose="02010600030101010101" pitchFamily="2" charset="-122"/>
              </a:rPr>
              <a:t>5.7 Handing events from text box and password elements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5.9 Navigator object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13"/>
    </mc:Choice>
    <mc:Fallback xmlns="">
      <p:transition spd="slow" advTm="194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5.4 Events and Event Handling</a:t>
            </a:r>
            <a:r>
              <a:rPr lang="zh-CN" altLang="en-US" sz="2800" dirty="0"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ea typeface="宋体" panose="02010600030101010101" pitchFamily="2" charset="-122"/>
              </a:rPr>
              <a:t>review</a:t>
            </a:r>
            <a:r>
              <a:rPr lang="zh-CN" altLang="en-US" sz="2800" dirty="0">
                <a:ea typeface="宋体" panose="02010600030101010101" pitchFamily="2" charset="-122"/>
              </a:rPr>
              <a:t>）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sz="2800" i="1" dirty="0">
                <a:solidFill>
                  <a:srgbClr val="FF3300"/>
                </a:solidFill>
                <a:ea typeface="宋体" panose="02010600030101010101" pitchFamily="2" charset="-122"/>
              </a:rPr>
              <a:t>Event-driven programming </a:t>
            </a:r>
            <a:r>
              <a:rPr lang="en-US" altLang="zh-CN" sz="2800" dirty="0">
                <a:ea typeface="宋体" panose="02010600030101010101" pitchFamily="2" charset="-122"/>
              </a:rPr>
              <a:t>is a style of programming in which pieces of code, </a:t>
            </a:r>
            <a:r>
              <a:rPr lang="en-US" altLang="zh-CN" sz="2800" i="1" dirty="0">
                <a:solidFill>
                  <a:srgbClr val="FF3300"/>
                </a:solidFill>
                <a:ea typeface="宋体" panose="02010600030101010101" pitchFamily="2" charset="-122"/>
              </a:rPr>
              <a:t>event handlers</a:t>
            </a:r>
            <a:r>
              <a:rPr lang="en-US" altLang="zh-CN" sz="2800" dirty="0">
                <a:ea typeface="宋体" panose="02010600030101010101" pitchFamily="2" charset="-122"/>
              </a:rPr>
              <a:t>, are written to be activated when certain </a:t>
            </a:r>
            <a:r>
              <a:rPr lang="en-US" altLang="zh-CN" sz="2800" i="1" dirty="0">
                <a:solidFill>
                  <a:srgbClr val="FF3300"/>
                </a:solidFill>
                <a:ea typeface="宋体" panose="02010600030101010101" pitchFamily="2" charset="-122"/>
              </a:rPr>
              <a:t>events</a:t>
            </a:r>
            <a:r>
              <a:rPr lang="en-US" altLang="zh-CN" sz="2800" dirty="0">
                <a:ea typeface="宋体" panose="02010600030101010101" pitchFamily="2" charset="-122"/>
              </a:rPr>
              <a:t> occur.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sz="2800" i="1" dirty="0">
                <a:solidFill>
                  <a:srgbClr val="FF3300"/>
                </a:solidFill>
                <a:ea typeface="宋体" panose="02010600030101010101" pitchFamily="2" charset="-122"/>
              </a:rPr>
              <a:t>Events</a:t>
            </a:r>
            <a:r>
              <a:rPr lang="en-US" altLang="zh-CN" sz="2800" dirty="0">
                <a:ea typeface="宋体" panose="02010600030101010101" pitchFamily="2" charset="-122"/>
              </a:rPr>
              <a:t> represent activity in the environment such as moving the mouse or the completion of the loading of a document, etc.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sz="2800" dirty="0">
                <a:ea typeface="宋体" panose="02010600030101010101" pitchFamily="2" charset="-122"/>
              </a:rPr>
              <a:t>An </a:t>
            </a:r>
            <a:r>
              <a:rPr lang="en-US" altLang="zh-CN" sz="2800" i="1" dirty="0">
                <a:solidFill>
                  <a:srgbClr val="FF3300"/>
                </a:solidFill>
                <a:ea typeface="宋体" panose="02010600030101010101" pitchFamily="2" charset="-122"/>
              </a:rPr>
              <a:t>event handler</a:t>
            </a:r>
            <a:r>
              <a:rPr lang="en-US" altLang="zh-CN" sz="2800" dirty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is a program segment designed to execute when a certain event occurs.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116"/>
    </mc:Choice>
    <mc:Fallback xmlns="">
      <p:transition spd="slow" advTm="11311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5.4 Events and Event Handling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sz="2800" i="1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sz="2800" i="1">
                <a:solidFill>
                  <a:srgbClr val="FF3300"/>
                </a:solidFill>
                <a:ea typeface="宋体" panose="02010600030101010101" pitchFamily="2" charset="-122"/>
              </a:rPr>
              <a:t>Registration</a:t>
            </a:r>
            <a:r>
              <a:rPr lang="en-US" altLang="zh-CN" sz="2800">
                <a:ea typeface="宋体" panose="02010600030101010101" pitchFamily="2" charset="-122"/>
              </a:rPr>
              <a:t> is the activity of connecting the event handler to a type of event.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sz="2800">
              <a:ea typeface="宋体" panose="02010600030101010101" pitchFamily="2" charset="-122"/>
            </a:endParaRP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(1) In HTML, assign an event </a:t>
            </a:r>
            <a:r>
              <a:rPr lang="en-US" altLang="zh-CN" sz="2800" i="1">
                <a:ea typeface="宋体" panose="02010600030101010101" pitchFamily="2" charset="-122"/>
              </a:rPr>
              <a:t>attribute</a:t>
            </a:r>
            <a:r>
              <a:rPr lang="en-US" altLang="zh-CN" sz="2800">
                <a:ea typeface="宋体" panose="02010600030101010101" pitchFamily="2" charset="-122"/>
              </a:rPr>
              <a:t> an event handler.</a:t>
            </a: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sz="2800">
              <a:ea typeface="宋体" panose="02010600030101010101" pitchFamily="2" charset="-122"/>
            </a:endParaRP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(2) In JavaScript, assign a DOM node an event handler.</a:t>
            </a: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 The example will be given later.</a:t>
            </a:r>
          </a:p>
          <a:p>
            <a:endParaRPr lang="zh-CN" altLang="en-US" sz="28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44"/>
    </mc:Choice>
    <mc:Fallback xmlns="">
      <p:transition spd="slow" advTm="6474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5.4 Events,  Attributes and Tags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Particular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events</a:t>
            </a:r>
            <a:r>
              <a:rPr lang="en-US" altLang="zh-CN" sz="2800" dirty="0">
                <a:ea typeface="宋体" panose="02010600030101010101" pitchFamily="2" charset="-122"/>
              </a:rPr>
              <a:t> are associated with certain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attributes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of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HTML tags.</a:t>
            </a:r>
          </a:p>
          <a:p>
            <a:pPr>
              <a:buFontTx/>
              <a:buNone/>
            </a:pPr>
            <a:endParaRPr lang="en-US" altLang="zh-CN" sz="2800" i="1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The attribute for one kind of event may appear on different tags.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20"/>
    </mc:Choice>
    <mc:Fallback xmlns="">
      <p:transition spd="slow" advTm="4122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5.4 Events, Attributes and Tags (pp.203)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zh-CN" altLang="en-US" sz="1800" b="1" i="1">
                <a:ea typeface="宋体" panose="02010600030101010101" pitchFamily="2" charset="-122"/>
              </a:rPr>
              <a:t>	            </a:t>
            </a:r>
            <a:r>
              <a:rPr lang="en-US" altLang="zh-CN" sz="2000" b="1">
                <a:ea typeface="宋体" panose="02010600030101010101" pitchFamily="2" charset="-122"/>
              </a:rPr>
              <a:t>Event                    Tag Attribute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r>
              <a:rPr lang="en-US" altLang="zh-CN" sz="1600" b="1">
                <a:solidFill>
                  <a:srgbClr val="CC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b="1">
                <a:solidFill>
                  <a:srgbClr val="CC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blur            onblur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CC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change          onchange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CC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click           onclick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CC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focus           onfocus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CC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load            onload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CC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mousedown       onmousedown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CC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mousemove       onmousemove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CC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mouseout        onmouseout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CC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mouseover       onmouseover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CC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mouseup         onmouseup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CC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select          onselect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CC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submit          onsubmit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CC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unload          onunload</a:t>
            </a:r>
            <a:endParaRPr lang="en-US" altLang="zh-CN" sz="2000">
              <a:solidFill>
                <a:srgbClr val="CC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71"/>
    </mc:Choice>
    <mc:Fallback xmlns="">
      <p:transition spd="slow" advTm="7847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Table 5.2  </a:t>
            </a:r>
            <a:r>
              <a:rPr lang="en-US" altLang="zh-CN" b="0">
                <a:ea typeface="宋体" panose="02010600030101010101" pitchFamily="2" charset="-122"/>
              </a:rPr>
              <a:t>Event attributes and their tags (pp.204)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7651" name="Picture 3" descr="tbl05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305800" cy="533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30"/>
    </mc:Choice>
    <mc:Fallback xmlns="">
      <p:transition spd="slow" advTm="6933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5.4 Registering a Handler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Assigning the event handler script to  an event tag attribute:</a:t>
            </a:r>
          </a:p>
          <a:p>
            <a:pPr lvl="1">
              <a:buFontTx/>
              <a:buNone/>
            </a:pPr>
            <a:r>
              <a:rPr lang="en-US" altLang="zh-CN" sz="2400">
                <a:solidFill>
                  <a:srgbClr val="CC00CC"/>
                </a:solidFill>
                <a:ea typeface="宋体" panose="02010600030101010101" pitchFamily="2" charset="-122"/>
              </a:rPr>
              <a:t>&lt;input type=“button” name=“myButton”</a:t>
            </a:r>
          </a:p>
          <a:p>
            <a:pPr lvl="2">
              <a:buFontTx/>
              <a:buNone/>
            </a:pPr>
            <a:r>
              <a:rPr lang="en-US" altLang="zh-CN" sz="2400">
                <a:solidFill>
                  <a:srgbClr val="CC00CC"/>
                </a:solidFill>
                <a:ea typeface="宋体" panose="02010600030101010101" pitchFamily="2" charset="-122"/>
              </a:rPr>
              <a:t>onclick=</a:t>
            </a:r>
          </a:p>
          <a:p>
            <a:pPr lvl="2">
              <a:buFontTx/>
              <a:buNone/>
            </a:pPr>
            <a:r>
              <a:rPr lang="en-US" altLang="zh-CN" sz="2400">
                <a:solidFill>
                  <a:srgbClr val="CC00CC"/>
                </a:solidFill>
                <a:ea typeface="宋体" panose="02010600030101010101" pitchFamily="2" charset="-122"/>
              </a:rPr>
              <a:t>“alert(‘You clicked the button!’)”/&gt;</a:t>
            </a:r>
          </a:p>
          <a:p>
            <a:pPr lvl="2">
              <a:buFontTx/>
              <a:buNone/>
            </a:pPr>
            <a:endParaRPr lang="en-US" altLang="zh-CN" sz="2400">
              <a:solidFill>
                <a:srgbClr val="CC00CC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function call can be used if the handler is longer than a single statement</a:t>
            </a:r>
          </a:p>
          <a:p>
            <a:pPr lvl="1">
              <a:buFontTx/>
              <a:buNone/>
            </a:pPr>
            <a:r>
              <a:rPr lang="en-US" altLang="zh-CN" sz="2400">
                <a:solidFill>
                  <a:srgbClr val="CC00CC"/>
                </a:solidFill>
                <a:ea typeface="宋体" panose="02010600030101010101" pitchFamily="2" charset="-122"/>
              </a:rPr>
              <a:t>&lt;input type=“button” name=“myButton”</a:t>
            </a:r>
          </a:p>
          <a:p>
            <a:pPr lvl="2">
              <a:buFontTx/>
              <a:buNone/>
            </a:pPr>
            <a:r>
              <a:rPr lang="en-US" altLang="zh-CN" sz="2400">
                <a:solidFill>
                  <a:srgbClr val="CC00CC"/>
                </a:solidFill>
                <a:ea typeface="宋体" panose="02010600030101010101" pitchFamily="2" charset="-122"/>
              </a:rPr>
              <a:t>onclick=“myHandler()”/&gt;</a:t>
            </a:r>
          </a:p>
          <a:p>
            <a:endParaRPr lang="zh-CN" altLang="en-US">
              <a:solidFill>
                <a:srgbClr val="CC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50"/>
    </mc:Choice>
    <mc:Fallback xmlns="">
      <p:transition spd="slow" advTm="8035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5.5 Handling Events from Body Elements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See the </a:t>
            </a:r>
            <a:r>
              <a:rPr lang="en-US" altLang="zh-CN" dirty="0" err="1">
                <a:ea typeface="宋体" panose="02010600030101010101" pitchFamily="2" charset="-122"/>
              </a:rPr>
              <a:t>load.html</a:t>
            </a:r>
            <a:r>
              <a:rPr lang="en-US" altLang="zh-CN" dirty="0">
                <a:ea typeface="宋体" panose="02010600030101010101" pitchFamily="2" charset="-122"/>
              </a:rPr>
              <a:t> example(</a:t>
            </a:r>
            <a:r>
              <a:rPr lang="en-US" altLang="zh-CN" dirty="0" err="1">
                <a:ea typeface="宋体" panose="02010600030101010101" pitchFamily="2" charset="-122"/>
              </a:rPr>
              <a:t>pp.206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This example illustrates when the page is loaded into main memory.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17"/>
    </mc:Choice>
    <mc:Fallback xmlns="">
      <p:transition spd="slow" advTm="1891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Figure 5.2  </a:t>
            </a:r>
            <a:r>
              <a:rPr lang="en-US" altLang="zh-CN" b="0">
                <a:ea typeface="宋体" panose="02010600030101010101" pitchFamily="2" charset="-122"/>
              </a:rPr>
              <a:t>Display of load.html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0723" name="Picture 3" descr="fig05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2205038"/>
            <a:ext cx="651033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5.4 Registering a Handler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event handler function could also be registered by assigning its name to the associated event property of corresponding JavaScript object, as in the following example: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CC00CC"/>
                </a:solidFill>
                <a:ea typeface="宋体" panose="02010600030101010101" pitchFamily="2" charset="-122"/>
              </a:rPr>
              <a:t>document.getElementById</a:t>
            </a:r>
            <a:r>
              <a:rPr lang="en-US" altLang="zh-CN" dirty="0">
                <a:solidFill>
                  <a:srgbClr val="CC00CC"/>
                </a:solidFill>
                <a:ea typeface="宋体" panose="02010600030101010101" pitchFamily="2" charset="-122"/>
              </a:rPr>
              <a:t>("</a:t>
            </a:r>
            <a:r>
              <a:rPr lang="en-US" altLang="zh-CN" dirty="0" err="1">
                <a:solidFill>
                  <a:srgbClr val="CC00CC"/>
                </a:solidFill>
                <a:ea typeface="宋体" panose="02010600030101010101" pitchFamily="2" charset="-122"/>
              </a:rPr>
              <a:t>myButton</a:t>
            </a:r>
            <a:r>
              <a:rPr lang="en-US" altLang="zh-CN" dirty="0">
                <a:solidFill>
                  <a:srgbClr val="CC00CC"/>
                </a:solidFill>
                <a:ea typeface="宋体" panose="02010600030101010101" pitchFamily="2" charset="-122"/>
              </a:rPr>
              <a:t>").</a:t>
            </a:r>
            <a:r>
              <a:rPr lang="en-US" altLang="zh-CN" dirty="0" err="1">
                <a:solidFill>
                  <a:srgbClr val="CC00CC"/>
                </a:solidFill>
                <a:ea typeface="宋体" panose="02010600030101010101" pitchFamily="2" charset="-122"/>
              </a:rPr>
              <a:t>onclick</a:t>
            </a:r>
            <a:r>
              <a:rPr lang="en-US" altLang="zh-CN" dirty="0">
                <a:solidFill>
                  <a:srgbClr val="CC00CC"/>
                </a:solidFill>
                <a:ea typeface="宋体" panose="02010600030101010101" pitchFamily="2" charset="-122"/>
              </a:rPr>
              <a:t> =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00CC"/>
                </a:solidFill>
                <a:ea typeface="宋体" panose="02010600030101010101" pitchFamily="2" charset="-122"/>
              </a:rPr>
              <a:t>					</a:t>
            </a:r>
            <a:r>
              <a:rPr lang="en-US" altLang="zh-CN" dirty="0" err="1">
                <a:solidFill>
                  <a:srgbClr val="CC00CC"/>
                </a:solidFill>
                <a:ea typeface="宋体" panose="02010600030101010101" pitchFamily="2" charset="-122"/>
              </a:rPr>
              <a:t>myButtonHandler</a:t>
            </a:r>
            <a:r>
              <a:rPr lang="en-US" altLang="zh-CN" dirty="0">
                <a:solidFill>
                  <a:srgbClr val="CC00CC"/>
                </a:solidFill>
                <a:ea typeface="宋体" panose="02010600030101010101" pitchFamily="2" charset="-122"/>
              </a:rPr>
              <a:t>;</a:t>
            </a:r>
          </a:p>
          <a:p>
            <a:pPr lvl="2">
              <a:buFontTx/>
              <a:buNone/>
            </a:pPr>
            <a:endParaRPr lang="en-US" altLang="zh-CN" sz="2400" dirty="0">
              <a:solidFill>
                <a:srgbClr val="CC00CC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Notice that only the name of the handler function is assigned to the property—it is neither a string nor a call to the function.</a:t>
            </a:r>
          </a:p>
          <a:p>
            <a:endParaRPr lang="zh-CN" altLang="en-US" dirty="0">
              <a:solidFill>
                <a:srgbClr val="CC00CC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10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30"/>
    </mc:Choice>
    <mc:Fallback xmlns="">
      <p:transition spd="slow" advTm="8853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5.1 JavaScript Execution Environment(review)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JavaScript is executing in a browser.</a:t>
            </a: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The </a:t>
            </a:r>
            <a:r>
              <a:rPr lang="en-US" altLang="zh-CN" sz="2800" i="1" dirty="0">
                <a:solidFill>
                  <a:srgbClr val="FF3300"/>
                </a:solidFill>
                <a:ea typeface="宋体" panose="02010600030101010101" pitchFamily="2" charset="-122"/>
              </a:rPr>
              <a:t>Window</a:t>
            </a:r>
            <a:r>
              <a:rPr lang="en-US" altLang="zh-CN" sz="2800" dirty="0">
                <a:ea typeface="宋体" panose="02010600030101010101" pitchFamily="2" charset="-122"/>
              </a:rPr>
              <a:t> object represents the window on the screen where the HTML document is displayed.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 It is referred to by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window</a:t>
            </a:r>
            <a:r>
              <a:rPr lang="en-US" altLang="zh-CN" sz="2800" dirty="0">
                <a:ea typeface="宋体" panose="02010600030101010101" pitchFamily="2" charset="-122"/>
              </a:rPr>
              <a:t> property.</a:t>
            </a:r>
          </a:p>
          <a:p>
            <a:pPr lvl="1">
              <a:buFontTx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The </a:t>
            </a:r>
            <a:r>
              <a:rPr lang="en-US" altLang="zh-CN" sz="2800" i="1" dirty="0">
                <a:solidFill>
                  <a:srgbClr val="FF3300"/>
                </a:solidFill>
                <a:ea typeface="宋体" panose="02010600030101010101" pitchFamily="2" charset="-122"/>
              </a:rPr>
              <a:t>Document </a:t>
            </a:r>
            <a:r>
              <a:rPr lang="en-US" altLang="zh-CN" sz="2800" dirty="0">
                <a:ea typeface="宋体" panose="02010600030101010101" pitchFamily="2" charset="-122"/>
              </a:rPr>
              <a:t>object represents the HTML document being displayed.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It is denoted by the </a:t>
            </a:r>
            <a:r>
              <a:rPr lang="en-US" altLang="zh-CN" sz="2800" i="1" dirty="0">
                <a:solidFill>
                  <a:srgbClr val="FF3300"/>
                </a:solidFill>
                <a:ea typeface="宋体" panose="02010600030101010101" pitchFamily="2" charset="-122"/>
              </a:rPr>
              <a:t>document</a:t>
            </a:r>
            <a:r>
              <a:rPr lang="en-US" altLang="zh-CN" sz="2800" dirty="0">
                <a:ea typeface="宋体" panose="02010600030101010101" pitchFamily="2" charset="-122"/>
              </a:rPr>
              <a:t> property of Window.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84"/>
    </mc:Choice>
    <mc:Fallback xmlns="">
      <p:transition spd="slow" advTm="11468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5.6 Handling Events from Button Elements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An event can be registered for this tag in two ways.</a:t>
            </a:r>
          </a:p>
          <a:p>
            <a:pPr marL="0" indent="0">
              <a:buFontTx/>
              <a:buNone/>
            </a:pPr>
            <a:r>
              <a:rPr lang="en-US" altLang="zh-CN" sz="2800">
                <a:solidFill>
                  <a:srgbClr val="CC00CC"/>
                </a:solidFill>
                <a:ea typeface="宋体" panose="02010600030101010101" pitchFamily="2" charset="-122"/>
              </a:rPr>
              <a:t> &lt;input type=“button” name=“freeOffer” id=“freeButton”/&gt;</a:t>
            </a:r>
          </a:p>
          <a:p>
            <a:pPr marL="0" indent="0"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(1)Using an event attribute in HTML</a:t>
            </a:r>
          </a:p>
          <a:p>
            <a:pPr lvl="1">
              <a:buFontTx/>
              <a:buNone/>
            </a:pPr>
            <a:r>
              <a:rPr lang="en-US" altLang="zh-CN" sz="2800">
                <a:solidFill>
                  <a:srgbClr val="CC00CC"/>
                </a:solidFill>
                <a:ea typeface="宋体" panose="02010600030101010101" pitchFamily="2" charset="-122"/>
              </a:rPr>
              <a:t>&lt;input type=“button” name=“freeOffer” </a:t>
            </a:r>
          </a:p>
          <a:p>
            <a:pPr lvl="1">
              <a:buFontTx/>
              <a:buNone/>
            </a:pPr>
            <a:r>
              <a:rPr lang="en-US" altLang="zh-CN" sz="2800">
                <a:solidFill>
                  <a:srgbClr val="CC00CC"/>
                </a:solidFill>
                <a:ea typeface="宋体" panose="02010600030101010101" pitchFamily="2" charset="-122"/>
              </a:rPr>
              <a:t>	id=“freeButton” onclick=“freebuttonHandler()”/&gt;</a:t>
            </a:r>
          </a:p>
          <a:p>
            <a:pPr marL="0" indent="0"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(2)Assigning function names to a property of the element node in JavaScript</a:t>
            </a:r>
          </a:p>
          <a:p>
            <a:pPr lvl="1">
              <a:buFontTx/>
              <a:buNone/>
            </a:pPr>
            <a:r>
              <a:rPr lang="en-US" altLang="zh-CN" sz="2800">
                <a:solidFill>
                  <a:srgbClr val="CC00CC"/>
                </a:solidFill>
                <a:ea typeface="宋体" panose="02010600030101010101" pitchFamily="2" charset="-122"/>
              </a:rPr>
              <a:t>document.getElementById(“freeButton”).onclick =</a:t>
            </a:r>
          </a:p>
          <a:p>
            <a:pPr lvl="2">
              <a:buFontTx/>
              <a:buNone/>
            </a:pPr>
            <a:r>
              <a:rPr lang="en-US" altLang="zh-CN" sz="2800" i="1">
                <a:solidFill>
                  <a:srgbClr val="FF0000"/>
                </a:solidFill>
                <a:ea typeface="宋体" panose="02010600030101010101" pitchFamily="2" charset="-122"/>
              </a:rPr>
              <a:t>freeButtonHandler</a:t>
            </a:r>
            <a:r>
              <a:rPr lang="en-US" altLang="zh-CN" sz="2800">
                <a:solidFill>
                  <a:srgbClr val="CC00CC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sz="2800">
                <a:ea typeface="宋体" panose="02010600030101010101" pitchFamily="2" charset="-122"/>
              </a:rPr>
              <a:t>Note that the function name, a reference to the function, is assigned.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886"/>
    </mc:Choice>
    <mc:Fallback xmlns="">
      <p:transition spd="slow" advTm="13388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5.6 Checkboxes and Radio Buttons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The following examples show two different methods for registration.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Example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radio_click.html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en-US" altLang="zh-CN" sz="2800" dirty="0" err="1">
                <a:ea typeface="宋体" panose="02010600030101010101" pitchFamily="2" charset="-122"/>
              </a:rPr>
              <a:t>pp.207</a:t>
            </a:r>
            <a:r>
              <a:rPr lang="en-US" altLang="zh-CN" sz="2800" dirty="0">
                <a:ea typeface="宋体" panose="02010600030101010101" pitchFamily="2" charset="-122"/>
              </a:rPr>
              <a:t>)illustrates a script that displays an alert when a radio button is clicked.</a:t>
            </a:r>
          </a:p>
          <a:p>
            <a:pPr lvl="1">
              <a:lnSpc>
                <a:spcPct val="80000"/>
              </a:lnSpc>
            </a:pPr>
            <a:r>
              <a:rPr lang="en-US" altLang="zh-CN" sz="2800" dirty="0">
                <a:solidFill>
                  <a:srgbClr val="FF3300"/>
                </a:solidFill>
                <a:ea typeface="宋体" panose="02010600030101010101" pitchFamily="2" charset="-122"/>
              </a:rPr>
              <a:t>Note:</a:t>
            </a:r>
            <a:r>
              <a:rPr lang="en-US" altLang="zh-CN" sz="2800" dirty="0">
                <a:ea typeface="宋体" panose="02010600030101010101" pitchFamily="2" charset="-122"/>
              </a:rPr>
              <a:t> A parameter is passed to the handler function.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In example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radio_click2.html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ea typeface="宋体" panose="02010600030101010101" pitchFamily="2" charset="-122"/>
              </a:rPr>
              <a:t>pp.210</a:t>
            </a:r>
            <a:r>
              <a:rPr lang="en-US" altLang="zh-CN" sz="2800" dirty="0">
                <a:ea typeface="宋体" panose="02010600030101010101" pitchFamily="2" charset="-122"/>
              </a:rPr>
              <a:t>), a reference to the handler function is assigned to the </a:t>
            </a:r>
            <a:r>
              <a:rPr lang="en-US" altLang="zh-CN" sz="2800" dirty="0" err="1">
                <a:solidFill>
                  <a:srgbClr val="FF0000"/>
                </a:solidFill>
                <a:ea typeface="宋体" panose="02010600030101010101" pitchFamily="2" charset="-122"/>
              </a:rPr>
              <a:t>onclick</a:t>
            </a:r>
            <a:r>
              <a:rPr lang="en-US" altLang="zh-CN" sz="2800" dirty="0">
                <a:ea typeface="宋体" panose="02010600030101010101" pitchFamily="2" charset="-122"/>
              </a:rPr>
              <a:t> property of each element node in JavaScript.</a:t>
            </a:r>
          </a:p>
          <a:p>
            <a:pPr lvl="1">
              <a:lnSpc>
                <a:spcPct val="80000"/>
              </a:lnSpc>
            </a:pPr>
            <a:r>
              <a:rPr lang="en-US" altLang="zh-CN" sz="2800" dirty="0">
                <a:solidFill>
                  <a:srgbClr val="FF3300"/>
                </a:solidFill>
                <a:ea typeface="宋体" panose="02010600030101010101" pitchFamily="2" charset="-122"/>
              </a:rPr>
              <a:t>Note:</a:t>
            </a:r>
            <a:r>
              <a:rPr lang="en-US" altLang="zh-CN" sz="2800" dirty="0">
                <a:ea typeface="宋体" panose="02010600030101010101" pitchFamily="2" charset="-122"/>
              </a:rPr>
              <a:t> no parameters are passed to the function when it is called by the JavaScript. The handler code must identify the element that caused the call.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830"/>
    </mc:Choice>
    <mc:Fallback xmlns="">
      <p:transition spd="slow" advTm="13183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Exercise (</a:t>
            </a:r>
            <a:r>
              <a:rPr lang="en-US" altLang="zh-CN" sz="2800" dirty="0" err="1">
                <a:ea typeface="宋体" panose="02010600030101010101" pitchFamily="2" charset="-122"/>
              </a:rPr>
              <a:t>total.html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Develop an HTML document that has checkboxes for apple(59 cents each), orange(49 cents each), and banana(39 cents each), along with a </a:t>
            </a:r>
            <a:r>
              <a:rPr lang="en-US" altLang="zh-CN" sz="2800" i="1" dirty="0">
                <a:ea typeface="宋体" panose="02010600030101010101" pitchFamily="2" charset="-122"/>
              </a:rPr>
              <a:t>Submit</a:t>
            </a:r>
            <a:r>
              <a:rPr lang="en-US" altLang="zh-CN" sz="2800" dirty="0">
                <a:ea typeface="宋体" panose="02010600030101010101" pitchFamily="2" charset="-122"/>
              </a:rPr>
              <a:t> button.</a:t>
            </a:r>
          </a:p>
          <a:p>
            <a:pPr>
              <a:buFontTx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Each of the checkboxes should have its own </a:t>
            </a:r>
            <a:r>
              <a:rPr lang="en-US" altLang="zh-CN" sz="2800" i="1" dirty="0" err="1">
                <a:solidFill>
                  <a:srgbClr val="FF3300"/>
                </a:solidFill>
                <a:ea typeface="宋体" panose="02010600030101010101" pitchFamily="2" charset="-122"/>
              </a:rPr>
              <a:t>onclick</a:t>
            </a:r>
            <a:r>
              <a:rPr lang="en-US" altLang="zh-CN" sz="2800" dirty="0">
                <a:ea typeface="宋体" panose="02010600030101010101" pitchFamily="2" charset="-122"/>
              </a:rPr>
              <a:t> event handler. These handler adds the corresponding cost of each fruit to a total cost variable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totalcost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>
              <a:buFontTx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When the submit button is pressed, the message “Your total cost is $xxx” is shown (</a:t>
            </a:r>
            <a:r>
              <a:rPr lang="en-US" altLang="zh-CN" sz="2800" i="1" dirty="0">
                <a:ea typeface="宋体" panose="02010600030101010101" pitchFamily="2" charset="-122"/>
              </a:rPr>
              <a:t>Tips</a:t>
            </a:r>
            <a:r>
              <a:rPr lang="en-US" altLang="zh-CN" sz="2800" dirty="0">
                <a:ea typeface="宋体" panose="02010600030101010101" pitchFamily="2" charset="-122"/>
              </a:rPr>
              <a:t>: using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alert</a:t>
            </a:r>
            <a:r>
              <a:rPr lang="en-US" altLang="zh-CN" sz="2800" dirty="0">
                <a:ea typeface="宋体" panose="02010600030101010101" pitchFamily="2" charset="-122"/>
              </a:rPr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0"/>
    </mc:Choice>
    <mc:Fallback xmlns="">
      <p:transition spd="slow" advTm="385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5.6 Comparing Registration Methods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Assigning to an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attribute </a:t>
            </a:r>
            <a:r>
              <a:rPr lang="en-US" altLang="zh-CN" sz="2800">
                <a:ea typeface="宋体" panose="02010600030101010101" pitchFamily="2" charset="-122"/>
              </a:rPr>
              <a:t>of  HTML element is more flexible, allowing passing parameters during calling functions.</a:t>
            </a:r>
          </a:p>
          <a:p>
            <a:endParaRPr lang="en-US" altLang="zh-CN" sz="2800">
              <a:ea typeface="宋体" panose="02010600030101010101" pitchFamily="2" charset="-122"/>
            </a:endParaRP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Assigning to a node property helps separate HTML and the JavaScript code.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33"/>
    </mc:Choice>
    <mc:Fallback xmlns="">
      <p:transition spd="slow" advTm="66633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992188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5.7 Handling Events from Text Box and Password Elements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029200"/>
          </a:xfrm>
        </p:spPr>
        <p:txBody>
          <a:bodyPr/>
          <a:lstStyle/>
          <a:p>
            <a:pPr>
              <a:defRPr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Text boxes correspond to four different events: </a:t>
            </a:r>
            <a:r>
              <a:rPr lang="en-US" altLang="zh-CN" sz="2800" i="1" dirty="0">
                <a:solidFill>
                  <a:srgbClr val="FF3300"/>
                </a:solidFill>
                <a:ea typeface="宋体" panose="02010600030101010101" pitchFamily="2" charset="-122"/>
              </a:rPr>
              <a:t>blur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solidFill>
                  <a:srgbClr val="FF3300"/>
                </a:solidFill>
                <a:ea typeface="宋体" panose="02010600030101010101" pitchFamily="2" charset="-122"/>
              </a:rPr>
              <a:t>focus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solidFill>
                  <a:srgbClr val="FF3300"/>
                </a:solidFill>
                <a:ea typeface="宋体" panose="02010600030101010101" pitchFamily="2" charset="-122"/>
              </a:rPr>
              <a:t>change</a:t>
            </a:r>
            <a:r>
              <a:rPr lang="en-US" altLang="zh-CN" sz="2800" dirty="0">
                <a:ea typeface="宋体" panose="02010600030101010101" pitchFamily="2" charset="-122"/>
              </a:rPr>
              <a:t> and </a:t>
            </a:r>
            <a:r>
              <a:rPr lang="en-US" altLang="zh-CN" sz="2800" dirty="0">
                <a:solidFill>
                  <a:srgbClr val="FF3300"/>
                </a:solidFill>
                <a:ea typeface="宋体" panose="02010600030101010101" pitchFamily="2" charset="-122"/>
              </a:rPr>
              <a:t>select.</a:t>
            </a:r>
          </a:p>
          <a:p>
            <a:pPr>
              <a:buFontTx/>
              <a:buNone/>
              <a:defRPr/>
            </a:pPr>
            <a:endParaRPr lang="en-US" altLang="zh-CN" sz="2800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Example </a:t>
            </a:r>
            <a:r>
              <a:rPr lang="en-US" altLang="zh-CN" sz="2800" i="1" dirty="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nochange.html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illustrates ‘blurring’ a field whenever it gains focus (</a:t>
            </a:r>
            <a:r>
              <a:rPr lang="en-US" altLang="zh-CN" sz="2800" dirty="0" err="1">
                <a:ea typeface="宋体" panose="02010600030101010101" pitchFamily="2" charset="-122"/>
              </a:rPr>
              <a:t>pp.213</a:t>
            </a:r>
            <a:r>
              <a:rPr lang="en-US" altLang="zh-CN" sz="2800" dirty="0">
                <a:ea typeface="宋体" panose="02010600030101010101" pitchFamily="2" charset="-122"/>
              </a:rPr>
              <a:t>). </a:t>
            </a:r>
          </a:p>
          <a:p>
            <a:pPr>
              <a:defRPr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By manipulating the </a:t>
            </a:r>
            <a:r>
              <a:rPr lang="en-US" altLang="zh-CN" sz="2800" i="1" dirty="0">
                <a:ea typeface="宋体" panose="02010600030101010101" pitchFamily="2" charset="-122"/>
              </a:rPr>
              <a:t>focus</a:t>
            </a:r>
            <a:r>
              <a:rPr lang="en-US" altLang="zh-CN" sz="2800" dirty="0">
                <a:ea typeface="宋体" panose="02010600030101010101" pitchFamily="2" charset="-122"/>
              </a:rPr>
              <a:t> event, the user is prevented from changing the amount in the input box.</a:t>
            </a:r>
          </a:p>
          <a:p>
            <a:pPr>
              <a:defRPr/>
            </a:pPr>
            <a:endParaRPr lang="en-US" altLang="zh-CN" sz="3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748"/>
    </mc:Choice>
    <mc:Fallback xmlns="">
      <p:transition spd="slow" advTm="148748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5.7 Validating Form Input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Checking the format and completeness of input is a common application of JavaScript.</a:t>
            </a: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 i="1">
                <a:solidFill>
                  <a:srgbClr val="FF3300"/>
                </a:solidFill>
                <a:ea typeface="宋体" panose="02010600030101010101" pitchFamily="2" charset="-122"/>
              </a:rPr>
              <a:t>Advantages:</a:t>
            </a:r>
          </a:p>
          <a:p>
            <a:pPr>
              <a:buFontTx/>
              <a:buNone/>
            </a:pPr>
            <a:endParaRPr lang="en-US" altLang="zh-CN" sz="2800" i="1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800">
                <a:ea typeface="宋体" panose="02010600030101010101" pitchFamily="2" charset="-122"/>
              </a:rPr>
              <a:t>Validating data using JavaScript provides quicker interaction for the user.</a:t>
            </a:r>
          </a:p>
          <a:p>
            <a:pPr lvl="1"/>
            <a:endParaRPr lang="en-US" altLang="zh-CN" sz="2800">
              <a:ea typeface="宋体" panose="02010600030101010101" pitchFamily="2" charset="-122"/>
            </a:endParaRPr>
          </a:p>
          <a:p>
            <a:pPr lvl="1"/>
            <a:r>
              <a:rPr lang="en-US" altLang="zh-CN" sz="2800">
                <a:ea typeface="宋体" panose="02010600030101010101" pitchFamily="2" charset="-122"/>
              </a:rPr>
              <a:t>In contrast, validity checking on the server requires a round-trip for the server to check the data and then to respond with an appropriate error page.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60"/>
    </mc:Choice>
    <mc:Fallback xmlns="">
      <p:transition spd="slow" advTm="8786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5.7 Validating Form Input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 dirty="0">
              <a:ea typeface="宋体" panose="02010600030101010101" pitchFamily="2" charset="-122"/>
            </a:endParaRP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Example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pswd_chk.html</a:t>
            </a:r>
            <a:r>
              <a:rPr lang="en-US" altLang="zh-CN" sz="2800" dirty="0">
                <a:ea typeface="宋体" panose="02010600030101010101" pitchFamily="2" charset="-122"/>
              </a:rPr>
              <a:t> illustrates validity checking (</a:t>
            </a:r>
            <a:r>
              <a:rPr lang="en-US" altLang="zh-CN" sz="2800" dirty="0" err="1">
                <a:ea typeface="宋体" panose="02010600030101010101" pitchFamily="2" charset="-122"/>
              </a:rPr>
              <a:t>pp.216</a:t>
            </a:r>
            <a:r>
              <a:rPr lang="en-US" altLang="zh-CN" sz="2800" dirty="0">
                <a:ea typeface="宋体" panose="02010600030101010101" pitchFamily="2" charset="-122"/>
              </a:rPr>
              <a:t>).</a:t>
            </a: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10600" cy="5349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Figure 5.5  </a:t>
            </a:r>
            <a:r>
              <a:rPr lang="en-US" altLang="zh-CN" b="0">
                <a:ea typeface="宋体" panose="02010600030101010101" pitchFamily="2" charset="-122"/>
              </a:rPr>
              <a:t>Display of </a:t>
            </a:r>
            <a:r>
              <a:rPr lang="en-US" altLang="zh-CN" b="0">
                <a:latin typeface="Courier" pitchFamily="1" charset="0"/>
                <a:ea typeface="宋体" panose="02010600030101010101" pitchFamily="2" charset="-122"/>
              </a:rPr>
              <a:t>pswd_chk.html</a:t>
            </a:r>
            <a:r>
              <a:rPr lang="en-US" altLang="zh-CN" b="0">
                <a:ea typeface="宋体" panose="02010600030101010101" pitchFamily="2" charset="-122"/>
              </a:rPr>
              <a:t> after it has been filled out.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8915" name="Picture 3" descr="fig05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155825"/>
            <a:ext cx="728980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10600" cy="5349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Figure 5.6  </a:t>
            </a:r>
            <a:r>
              <a:rPr lang="en-US" altLang="zh-CN" b="0">
                <a:ea typeface="宋体" panose="02010600030101010101" pitchFamily="2" charset="-122"/>
              </a:rPr>
              <a:t>Display of </a:t>
            </a:r>
            <a:r>
              <a:rPr lang="en-US" altLang="zh-CN" b="0">
                <a:latin typeface="Courier" pitchFamily="1" charset="0"/>
                <a:ea typeface="宋体" panose="02010600030101010101" pitchFamily="2" charset="-122"/>
              </a:rPr>
              <a:t>pswd_chk.html</a:t>
            </a:r>
            <a:r>
              <a:rPr lang="en-US" altLang="zh-CN" b="0">
                <a:ea typeface="宋体" panose="02010600030101010101" pitchFamily="2" charset="-122"/>
              </a:rPr>
              <a:t> after </a:t>
            </a:r>
            <a:r>
              <a:rPr lang="en-US" altLang="zh-CN" b="0" i="1">
                <a:ea typeface="宋体" panose="02010600030101010101" pitchFamily="2" charset="-122"/>
              </a:rPr>
              <a:t>Submit Query</a:t>
            </a:r>
            <a:r>
              <a:rPr lang="en-US" altLang="zh-CN" b="0">
                <a:ea typeface="宋体" panose="02010600030101010101" pitchFamily="2" charset="-122"/>
              </a:rPr>
              <a:t> has been clicked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9939" name="Picture 3" descr="fig05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89305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5.1 JavaScript Execution  Environment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5.2 Document Object Model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5.3 Element Access in JavaScript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5.4 Events and Events handling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5.5 Handing events from body elements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5.6 Handing events from button elements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5.7 Handing events from text box and password elements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panose="02010600030101010101" pitchFamily="2" charset="-122"/>
              </a:rPr>
              <a:t>5.9 Navigator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5.1 JavaScript execution  environment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5.2 </a:t>
            </a:r>
            <a:r>
              <a:rPr lang="en-US" altLang="zh-CN" sz="2800">
                <a:solidFill>
                  <a:srgbClr val="FF3300"/>
                </a:solidFill>
                <a:ea typeface="宋体" panose="02010600030101010101" pitchFamily="2" charset="-122"/>
              </a:rPr>
              <a:t>Document Object Model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5.3 Element access in JavaScript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5.4 Events and events handling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5.5 Handing events from body elements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5.6 Handing events from button elements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5.7 Handing events from text box and password elements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5.9 Navigator object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43"/>
    </mc:Choice>
    <mc:Fallback xmlns="">
      <p:transition spd="slow" advTm="193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5.10 The </a:t>
            </a:r>
            <a:r>
              <a:rPr lang="en-US" altLang="zh-CN" sz="2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navigator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Object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90600"/>
            <a:ext cx="8153400" cy="5257800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Properties of the </a:t>
            </a:r>
            <a:r>
              <a:rPr lang="en-US" altLang="zh-CN" sz="2800" i="1" dirty="0">
                <a:solidFill>
                  <a:srgbClr val="FF3300"/>
                </a:solidFill>
                <a:ea typeface="宋体" panose="02010600030101010101" pitchFamily="2" charset="-122"/>
              </a:rPr>
              <a:t>navigator</a:t>
            </a:r>
            <a:r>
              <a:rPr lang="en-US" altLang="zh-CN" sz="2800" dirty="0">
                <a:ea typeface="宋体" panose="02010600030101010101" pitchFamily="2" charset="-122"/>
              </a:rPr>
              <a:t> object allow the script to determine characteristics of the browser in which the script is executing.</a:t>
            </a:r>
          </a:p>
          <a:p>
            <a:pPr>
              <a:buFontTx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The </a:t>
            </a:r>
            <a:r>
              <a:rPr lang="en-US" altLang="zh-CN" sz="2800" i="1" dirty="0" err="1">
                <a:solidFill>
                  <a:srgbClr val="FF3300"/>
                </a:solidFill>
                <a:ea typeface="宋体" panose="02010600030101010101" pitchFamily="2" charset="-122"/>
              </a:rPr>
              <a:t>appName</a:t>
            </a:r>
            <a:r>
              <a:rPr lang="en-US" altLang="zh-CN" sz="2800" dirty="0">
                <a:ea typeface="宋体" panose="02010600030101010101" pitchFamily="2" charset="-122"/>
              </a:rPr>
              <a:t> property gives the name of the browser.</a:t>
            </a:r>
          </a:p>
          <a:p>
            <a:pPr>
              <a:buFontTx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The </a:t>
            </a:r>
            <a:r>
              <a:rPr lang="en-US" altLang="zh-CN" sz="2800" i="1" dirty="0" err="1">
                <a:solidFill>
                  <a:srgbClr val="FF3300"/>
                </a:solidFill>
                <a:ea typeface="宋体" panose="02010600030101010101" pitchFamily="2" charset="-122"/>
              </a:rPr>
              <a:t>appVersion</a:t>
            </a:r>
            <a:r>
              <a:rPr lang="en-US" altLang="zh-CN" sz="2800" dirty="0">
                <a:ea typeface="宋体" panose="02010600030101010101" pitchFamily="2" charset="-122"/>
              </a:rPr>
              <a:t> gives the browser version.</a:t>
            </a: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Example </a:t>
            </a:r>
            <a:r>
              <a:rPr lang="en-US" altLang="zh-CN" sz="2800" dirty="0" err="1">
                <a:solidFill>
                  <a:srgbClr val="F85ACF"/>
                </a:solidFill>
                <a:ea typeface="宋体" panose="02010600030101010101" pitchFamily="2" charset="-122"/>
              </a:rPr>
              <a:t>navigate.html</a:t>
            </a:r>
            <a:r>
              <a:rPr lang="en-US" altLang="zh-CN" sz="2800" dirty="0">
                <a:solidFill>
                  <a:srgbClr val="F85ACF"/>
                </a:solidFill>
                <a:ea typeface="宋体" panose="02010600030101010101" pitchFamily="2" charset="-122"/>
              </a:rPr>
              <a:t> (</a:t>
            </a:r>
            <a:r>
              <a:rPr lang="en-US" altLang="zh-CN" sz="2800" dirty="0" err="1">
                <a:solidFill>
                  <a:srgbClr val="F85ACF"/>
                </a:solidFill>
                <a:ea typeface="宋体" panose="02010600030101010101" pitchFamily="2" charset="-122"/>
              </a:rPr>
              <a:t>pp.232</a:t>
            </a:r>
            <a:r>
              <a:rPr lang="en-US" altLang="zh-CN" sz="2800" dirty="0">
                <a:solidFill>
                  <a:srgbClr val="F85ACF"/>
                </a:solidFill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69"/>
    </mc:Choice>
    <mc:Fallback xmlns="">
      <p:transition spd="slow" advTm="64469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Summay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1 Environment 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2 DOM model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3 How to access elements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4 Event handling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5 navigator object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Homework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Develop an HTML document that collects the following information from the </a:t>
            </a:r>
            <a:r>
              <a:rPr lang="en-US" altLang="zh-CN" sz="2800" dirty="0" err="1">
                <a:ea typeface="宋体" panose="02010600030101010101" pitchFamily="2" charset="-122"/>
              </a:rPr>
              <a:t>user:last</a:t>
            </a:r>
            <a:r>
              <a:rPr lang="en-US" altLang="zh-CN" sz="2800" dirty="0">
                <a:ea typeface="宋体" panose="02010600030101010101" pitchFamily="2" charset="-122"/>
              </a:rPr>
              <a:t> name, first </a:t>
            </a:r>
            <a:r>
              <a:rPr lang="en-US" altLang="zh-CN" sz="2800" dirty="0" err="1">
                <a:ea typeface="宋体" panose="02010600030101010101" pitchFamily="2" charset="-122"/>
              </a:rPr>
              <a:t>name,middle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ea typeface="宋体" panose="02010600030101010101" pitchFamily="2" charset="-122"/>
              </a:rPr>
              <a:t>intial</a:t>
            </a:r>
            <a:r>
              <a:rPr lang="en-US" altLang="zh-CN" sz="2800" dirty="0">
                <a:ea typeface="宋体" panose="02010600030101010101" pitchFamily="2" charset="-122"/>
              </a:rPr>
              <a:t>, age(restricted to be greater than 17), and weight (restricted to the range of 80-300). You must have event handler for the submit button.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Message in </a:t>
            </a:r>
            <a:r>
              <a:rPr lang="en-US" altLang="zh-CN" sz="2800" i="1" dirty="0">
                <a:solidFill>
                  <a:srgbClr val="FF3300"/>
                </a:solidFill>
                <a:ea typeface="宋体" panose="02010600030101010101" pitchFamily="2" charset="-122"/>
              </a:rPr>
              <a:t>alert</a:t>
            </a:r>
            <a:r>
              <a:rPr lang="en-US" altLang="zh-CN" sz="2800" dirty="0">
                <a:ea typeface="宋体" panose="02010600030101010101" pitchFamily="2" charset="-122"/>
              </a:rPr>
              <a:t> window must be produced when errors are detected.</a:t>
            </a: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Exercises 5.1 (</a:t>
            </a:r>
            <a:r>
              <a:rPr lang="en-US" altLang="zh-CN" sz="2800" dirty="0" err="1">
                <a:ea typeface="宋体" panose="02010600030101010101" pitchFamily="2" charset="-122"/>
              </a:rPr>
              <a:t>pp.237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5.2 Document Object Model	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DOM</a:t>
            </a:r>
            <a:r>
              <a:rPr lang="en-US" altLang="zh-CN" sz="2800" dirty="0">
                <a:ea typeface="宋体" panose="02010600030101010101" pitchFamily="2" charset="-122"/>
              </a:rPr>
              <a:t> is an Application Programming Interface (API) that defines an interface between HTML documents and application programs.</a:t>
            </a: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DOM</a:t>
            </a:r>
            <a:r>
              <a:rPr lang="en-US" altLang="zh-CN" sz="2800" dirty="0">
                <a:ea typeface="宋体" panose="02010600030101010101" pitchFamily="2" charset="-122"/>
              </a:rPr>
              <a:t>  describe an </a:t>
            </a:r>
            <a:r>
              <a:rPr lang="en-US" altLang="zh-CN" sz="2800" i="1" dirty="0">
                <a:ea typeface="宋体" panose="02010600030101010101" pitchFamily="2" charset="-122"/>
              </a:rPr>
              <a:t>abstract</a:t>
            </a:r>
            <a:r>
              <a:rPr lang="en-US" altLang="zh-CN" sz="2800" dirty="0">
                <a:ea typeface="宋体" panose="02010600030101010101" pitchFamily="2" charset="-122"/>
              </a:rPr>
              <a:t> model of how JavaScript  interact with HTML documents  on different browsers.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Different languages will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bind</a:t>
            </a:r>
            <a:r>
              <a:rPr lang="en-US" altLang="zh-CN" sz="2800" dirty="0">
                <a:ea typeface="宋体" panose="02010600030101010101" pitchFamily="2" charset="-122"/>
              </a:rPr>
              <a:t> the interfaces to specific implementations.</a:t>
            </a:r>
            <a:endParaRPr lang="en-US" altLang="zh-CN" sz="2800" i="1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437"/>
    </mc:Choice>
    <mc:Fallback xmlns="">
      <p:transition spd="slow" advTm="12343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5.2 Document Object Model	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With 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DOM</a:t>
            </a:r>
            <a:r>
              <a:rPr lang="en-US" altLang="zh-CN" sz="2800" dirty="0">
                <a:ea typeface="宋体" panose="02010600030101010101" pitchFamily="2" charset="-122"/>
              </a:rPr>
              <a:t>, users can write code in programming languages to create documents, move around in their structures, and change, add, or delete elements and their content.</a:t>
            </a: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Document </a:t>
            </a:r>
            <a:r>
              <a:rPr lang="en-US" altLang="zh-CN" sz="2800">
                <a:ea typeface="宋体" panose="02010600030101010101" pitchFamily="2" charset="-122"/>
              </a:rPr>
              <a:t>in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DOM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has a treelike structure.</a:t>
            </a:r>
          </a:p>
          <a:p>
            <a:pPr lvl="2"/>
            <a:endParaRPr lang="en-US" altLang="zh-CN" sz="2800" i="1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0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25"/>
    </mc:Choice>
    <mc:Fallback xmlns="">
      <p:transition spd="slow" advTm="534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5.2 Document Object Model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The HTML document on page 196 is shown as a conceptual tree.</a:t>
            </a:r>
          </a:p>
          <a:p>
            <a:endParaRPr lang="en-US" altLang="zh-CN" sz="28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1905000"/>
            <a:ext cx="6858000" cy="449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65"/>
    </mc:Choice>
    <mc:Fallback xmlns="">
      <p:transition spd="slow" advTm="4706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Figure 5.1  </a:t>
            </a:r>
            <a:r>
              <a:rPr lang="en-US" altLang="zh-CN" sz="2800" b="0">
                <a:ea typeface="宋体" panose="02010600030101010101" pitchFamily="2" charset="-122"/>
              </a:rPr>
              <a:t>The DOM structure example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pic>
        <p:nvPicPr>
          <p:cNvPr id="12291" name="Picture 3" descr="fig05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585913"/>
            <a:ext cx="8464550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94"/>
    </mc:Choice>
    <mc:Fallback xmlns="">
      <p:transition spd="slow" advTm="4099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5.2 Document Object Model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r>
              <a:rPr lang="en-US" altLang="zh-CN" sz="2800" i="1" dirty="0">
                <a:ea typeface="宋体" panose="02010600030101010101" pitchFamily="2" charset="-122"/>
              </a:rPr>
              <a:t>Elements </a:t>
            </a:r>
            <a:r>
              <a:rPr lang="en-US" altLang="zh-CN" sz="2800" dirty="0">
                <a:ea typeface="宋体" panose="02010600030101010101" pitchFamily="2" charset="-122"/>
              </a:rPr>
              <a:t>of a document correspond to JavaScript objects.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The JavaScript object has</a:t>
            </a:r>
            <a:r>
              <a:rPr lang="en-US" altLang="zh-CN" sz="2800" i="1" dirty="0">
                <a:ea typeface="宋体" panose="02010600030101010101" pitchFamily="2" charset="-122"/>
              </a:rPr>
              <a:t> properties</a:t>
            </a:r>
            <a:r>
              <a:rPr lang="en-US" altLang="zh-CN" sz="2800" dirty="0">
                <a:ea typeface="宋体" panose="02010600030101010101" pitchFamily="2" charset="-122"/>
              </a:rPr>
              <a:t> and </a:t>
            </a:r>
            <a:r>
              <a:rPr lang="en-US" altLang="zh-CN" sz="2800" i="1" dirty="0">
                <a:ea typeface="宋体" panose="02010600030101010101" pitchFamily="2" charset="-122"/>
              </a:rPr>
              <a:t>methods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800" i="1" dirty="0">
                <a:ea typeface="宋体" panose="02010600030101010101" pitchFamily="2" charset="-122"/>
              </a:rPr>
              <a:t>Attributes</a:t>
            </a:r>
            <a:r>
              <a:rPr lang="en-US" altLang="zh-CN" sz="2800" dirty="0">
                <a:ea typeface="宋体" panose="02010600030101010101" pitchFamily="2" charset="-122"/>
              </a:rPr>
              <a:t> of elements become named </a:t>
            </a:r>
            <a:r>
              <a:rPr lang="en-US" altLang="zh-CN" sz="2800" i="1" dirty="0">
                <a:ea typeface="宋体" panose="02010600030101010101" pitchFamily="2" charset="-122"/>
              </a:rPr>
              <a:t>properties</a:t>
            </a:r>
            <a:r>
              <a:rPr lang="en-US" altLang="zh-CN" sz="2800" dirty="0">
                <a:ea typeface="宋体" panose="02010600030101010101" pitchFamily="2" charset="-122"/>
              </a:rPr>
              <a:t> of  objects.</a:t>
            </a:r>
          </a:p>
          <a:p>
            <a:pPr lvl="1"/>
            <a:r>
              <a:rPr lang="en-US" altLang="zh-CN" sz="2800" dirty="0">
                <a:solidFill>
                  <a:srgbClr val="E40AAB"/>
                </a:solidFill>
                <a:ea typeface="宋体" panose="02010600030101010101" pitchFamily="2" charset="-122"/>
              </a:rPr>
              <a:t>&lt;input type=“text” name=“address”&gt;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The JavaScript object representing this node will have two properties</a:t>
            </a:r>
          </a:p>
          <a:p>
            <a:pPr lvl="2"/>
            <a:r>
              <a:rPr lang="en-US" altLang="zh-CN" sz="2800" i="1" dirty="0">
                <a:solidFill>
                  <a:srgbClr val="FF3300"/>
                </a:solidFill>
                <a:ea typeface="宋体" panose="02010600030101010101" pitchFamily="2" charset="-122"/>
              </a:rPr>
              <a:t>type</a:t>
            </a:r>
            <a:r>
              <a:rPr lang="en-US" altLang="zh-CN" sz="2800" dirty="0">
                <a:ea typeface="宋体" panose="02010600030101010101" pitchFamily="2" charset="-122"/>
              </a:rPr>
              <a:t> property will have value “</a:t>
            </a:r>
            <a:r>
              <a:rPr lang="en-US" altLang="zh-CN" sz="2800" dirty="0">
                <a:solidFill>
                  <a:srgbClr val="E40AAB"/>
                </a:solidFill>
                <a:ea typeface="宋体" panose="02010600030101010101" pitchFamily="2" charset="-122"/>
              </a:rPr>
              <a:t>text</a:t>
            </a:r>
            <a:r>
              <a:rPr lang="en-US" altLang="zh-CN" sz="2800" dirty="0">
                <a:ea typeface="宋体" panose="02010600030101010101" pitchFamily="2" charset="-122"/>
              </a:rPr>
              <a:t>”</a:t>
            </a:r>
          </a:p>
          <a:p>
            <a:pPr lvl="2"/>
            <a:r>
              <a:rPr lang="en-US" altLang="zh-CN" sz="2800" i="1" dirty="0">
                <a:solidFill>
                  <a:srgbClr val="FF3300"/>
                </a:solidFill>
                <a:ea typeface="宋体" panose="02010600030101010101" pitchFamily="2" charset="-122"/>
              </a:rPr>
              <a:t>name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property will have value “</a:t>
            </a:r>
            <a:r>
              <a:rPr lang="en-US" altLang="zh-CN" sz="2800" dirty="0">
                <a:solidFill>
                  <a:srgbClr val="E40AAB"/>
                </a:solidFill>
                <a:ea typeface="宋体" panose="02010600030101010101" pitchFamily="2" charset="-122"/>
              </a:rPr>
              <a:t>address</a:t>
            </a:r>
            <a:r>
              <a:rPr lang="en-US" altLang="zh-CN" sz="2800" dirty="0">
                <a:ea typeface="宋体" panose="02010600030101010101" pitchFamily="2" charset="-122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425"/>
    </mc:Choice>
    <mc:Fallback xmlns="">
      <p:transition spd="slow" advTm="131425"/>
    </mc:Fallback>
  </mc:AlternateContent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4058</TotalTime>
  <Pages>5</Pages>
  <Words>2087</Words>
  <Application>Microsoft Office PowerPoint</Application>
  <PresentationFormat>信纸(8.5x11 英寸)</PresentationFormat>
  <Paragraphs>281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Courier</vt:lpstr>
      <vt:lpstr>宋体</vt:lpstr>
      <vt:lpstr>Arial</vt:lpstr>
      <vt:lpstr>Courier New</vt:lpstr>
      <vt:lpstr>Times New Roman</vt:lpstr>
      <vt:lpstr>Blank Presentation</vt:lpstr>
      <vt:lpstr>Part 5</vt:lpstr>
      <vt:lpstr>Contents</vt:lpstr>
      <vt:lpstr>5.1 JavaScript Execution Environment(review)</vt:lpstr>
      <vt:lpstr>Contents</vt:lpstr>
      <vt:lpstr>5.2 Document Object Model </vt:lpstr>
      <vt:lpstr>5.2 Document Object Model </vt:lpstr>
      <vt:lpstr>5.2 Document Object Model</vt:lpstr>
      <vt:lpstr>Figure 5.1  The DOM structure example</vt:lpstr>
      <vt:lpstr>5.2 Document Object Model</vt:lpstr>
      <vt:lpstr>Contents</vt:lpstr>
      <vt:lpstr>5.3 Element Access in JavaScript</vt:lpstr>
      <vt:lpstr>5.3 Using forms array</vt:lpstr>
      <vt:lpstr>5.3 Using forms array</vt:lpstr>
      <vt:lpstr>5.3 Using name Attributes</vt:lpstr>
      <vt:lpstr>5.3 Using id Attribute</vt:lpstr>
      <vt:lpstr>5.3 Using implicit arrays</vt:lpstr>
      <vt:lpstr>5.3 Using implicit arrays</vt:lpstr>
      <vt:lpstr>5.3 Using implicit arrays</vt:lpstr>
      <vt:lpstr>Exercise</vt:lpstr>
      <vt:lpstr>Contents</vt:lpstr>
      <vt:lpstr>5.4 Events and Event Handling（review）</vt:lpstr>
      <vt:lpstr>5.4 Events and Event Handling</vt:lpstr>
      <vt:lpstr>5.4 Events,  Attributes and Tags</vt:lpstr>
      <vt:lpstr>5.4 Events, Attributes and Tags (pp.203)</vt:lpstr>
      <vt:lpstr>Table 5.2  Event attributes and their tags (pp.204)</vt:lpstr>
      <vt:lpstr>5.4 Registering a Handler</vt:lpstr>
      <vt:lpstr>5.5 Handling Events from Body Elements</vt:lpstr>
      <vt:lpstr>Figure 5.2  Display of load.html</vt:lpstr>
      <vt:lpstr>5.4 Registering a Handler</vt:lpstr>
      <vt:lpstr>5.6 Handling Events from Button Elements</vt:lpstr>
      <vt:lpstr>5.6 Checkboxes and Radio Buttons</vt:lpstr>
      <vt:lpstr>Exercise (total.html)</vt:lpstr>
      <vt:lpstr>5.6 Comparing Registration Methods</vt:lpstr>
      <vt:lpstr>5.7 Handling Events from Text Box and Password Elements</vt:lpstr>
      <vt:lpstr>5.7 Validating Form Input</vt:lpstr>
      <vt:lpstr>5.7 Validating Form Input</vt:lpstr>
      <vt:lpstr>Figure 5.5  Display of pswd_chk.html after it has been filled out.</vt:lpstr>
      <vt:lpstr>Figure 5.6  Display of pswd_chk.html after Submit Query has been clicked</vt:lpstr>
      <vt:lpstr>Contents</vt:lpstr>
      <vt:lpstr>5.10 The navigator Object</vt:lpstr>
      <vt:lpstr>Summay</vt:lpstr>
      <vt:lpstr>Homework</vt:lpstr>
    </vt:vector>
  </TitlesOfParts>
  <Manager/>
  <Company>©2008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Introductions to XHTML</dc:subject>
  <dc:creator>Robert Sebesta</dc:creator>
  <cp:keywords/>
  <dc:description/>
  <cp:lastModifiedBy>hjy</cp:lastModifiedBy>
  <cp:revision>414</cp:revision>
  <cp:lastPrinted>2002-08-21T03:16:13Z</cp:lastPrinted>
  <dcterms:created xsi:type="dcterms:W3CDTF">2007-04-26T20:44:15Z</dcterms:created>
  <dcterms:modified xsi:type="dcterms:W3CDTF">2024-10-14T01:50:58Z</dcterms:modified>
  <cp:category/>
</cp:coreProperties>
</file>