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Ubuntu Light"/>
      <p:regular r:id="rId28"/>
      <p:bold r:id="rId29"/>
      <p:italic r:id="rId30"/>
      <p:boldItalic r:id="rId31"/>
    </p:embeddedFont>
    <p:embeddedFont>
      <p:font typeface="Ubuntu"/>
      <p:regular r:id="rId32"/>
      <p:bold r:id="rId33"/>
      <p:italic r:id="rId34"/>
      <p:boldItalic r:id="rId35"/>
    </p:embeddedFon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40" roundtripDataSignature="AMtx7miGI8PC435+RMc2TJvYk4zPZAGP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UbuntuLigh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Ubuntu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UbuntuLight-boldItalic.fntdata"/><Relationship Id="rId30" Type="http://schemas.openxmlformats.org/officeDocument/2006/relationships/font" Target="fonts/UbuntuLight-italic.fntdata"/><Relationship Id="rId11" Type="http://schemas.openxmlformats.org/officeDocument/2006/relationships/slide" Target="slides/slide6.xml"/><Relationship Id="rId33" Type="http://schemas.openxmlformats.org/officeDocument/2006/relationships/font" Target="fonts/Ubuntu-bold.fntdata"/><Relationship Id="rId10" Type="http://schemas.openxmlformats.org/officeDocument/2006/relationships/slide" Target="slides/slide5.xml"/><Relationship Id="rId32" Type="http://schemas.openxmlformats.org/officeDocument/2006/relationships/font" Target="fonts/Ubuntu-regular.fntdata"/><Relationship Id="rId13" Type="http://schemas.openxmlformats.org/officeDocument/2006/relationships/slide" Target="slides/slide8.xml"/><Relationship Id="rId35" Type="http://schemas.openxmlformats.org/officeDocument/2006/relationships/font" Target="fonts/Ubuntu-boldItalic.fntdata"/><Relationship Id="rId12" Type="http://schemas.openxmlformats.org/officeDocument/2006/relationships/slide" Target="slides/slide7.xml"/><Relationship Id="rId34" Type="http://schemas.openxmlformats.org/officeDocument/2006/relationships/font" Target="fonts/Ubuntu-italic.fntdata"/><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fb60d935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2afb60d935f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fb60d935f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2afb60d935f_2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fb60d935f_2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2afb60d935f_2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fb60d935f_2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g2afb60d935f_2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fb60d935f_2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2afb60d935f_2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fb60d935f_2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2afb60d935f_2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fb60d935f_2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g2afb60d935f_2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afb60d935f_2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g2afb60d935f_2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f2b707648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1ef2b707648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0.png"/><Relationship Id="rId6"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6.png"/><Relationship Id="rId6"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32.png"/><Relationship Id="rId6"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33.png"/><Relationship Id="rId6"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30.png"/><Relationship Id="rId6"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jpg"/><Relationship Id="rId4" Type="http://schemas.openxmlformats.org/officeDocument/2006/relationships/image" Target="../media/image9.png"/><Relationship Id="rId5" Type="http://schemas.openxmlformats.org/officeDocument/2006/relationships/image" Target="../media/image40.png"/><Relationship Id="rId6" Type="http://schemas.openxmlformats.org/officeDocument/2006/relationships/image" Target="../media/image3.png"/><Relationship Id="rId7"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9.png"/><Relationship Id="rId6" Type="http://schemas.openxmlformats.org/officeDocument/2006/relationships/image" Target="../media/image34.png"/><Relationship Id="rId7"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E4B"/>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3795214" y="2250076"/>
            <a:ext cx="4333940" cy="1878040"/>
          </a:xfrm>
          <a:prstGeom prst="rect">
            <a:avLst/>
          </a:prstGeom>
          <a:noFill/>
          <a:ln>
            <a:noFill/>
          </a:ln>
        </p:spPr>
      </p:pic>
      <p:sp>
        <p:nvSpPr>
          <p:cNvPr id="85" name="Google Shape;85;p1"/>
          <p:cNvSpPr txBox="1"/>
          <p:nvPr/>
        </p:nvSpPr>
        <p:spPr>
          <a:xfrm>
            <a:off x="3282905" y="4128116"/>
            <a:ext cx="562619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s-CO" sz="1800" u="none" cap="none" strike="noStrike">
                <a:solidFill>
                  <a:schemeClr val="lt1"/>
                </a:solidFill>
                <a:latin typeface="Ubuntu Light"/>
                <a:ea typeface="Ubuntu Light"/>
                <a:cs typeface="Ubuntu Light"/>
                <a:sym typeface="Ubuntu Light"/>
              </a:rPr>
              <a:t>Somos un </a:t>
            </a:r>
            <a:r>
              <a:rPr b="0" i="0" lang="es-CO" sz="1800" u="none" cap="none" strike="noStrike">
                <a:solidFill>
                  <a:schemeClr val="lt1"/>
                </a:solidFill>
                <a:highlight>
                  <a:srgbClr val="6B5CFF"/>
                </a:highlight>
                <a:latin typeface="Ubuntu Light"/>
                <a:ea typeface="Ubuntu Light"/>
                <a:cs typeface="Ubuntu Light"/>
                <a:sym typeface="Ubuntu Light"/>
              </a:rPr>
              <a:t>ecosistema</a:t>
            </a:r>
            <a:r>
              <a:rPr b="0" i="0" lang="es-CO" sz="1800" u="none" cap="none" strike="noStrike">
                <a:solidFill>
                  <a:schemeClr val="lt1"/>
                </a:solidFill>
                <a:latin typeface="Ubuntu Light"/>
                <a:ea typeface="Ubuntu Light"/>
                <a:cs typeface="Ubuntu Light"/>
                <a:sym typeface="Ubuntu Light"/>
              </a:rPr>
              <a:t> de desarrolladores de software</a:t>
            </a:r>
            <a:endParaRPr b="0" i="0" sz="1800" u="none" cap="none" strike="noStrike">
              <a:solidFill>
                <a:schemeClr val="lt1"/>
              </a:solidFill>
              <a:latin typeface="Ubuntu Light"/>
              <a:ea typeface="Ubuntu Light"/>
              <a:cs typeface="Ubuntu Light"/>
              <a:sym typeface="Ubuntu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8"/>
          <p:cNvPicPr preferRelativeResize="0"/>
          <p:nvPr/>
        </p:nvPicPr>
        <p:blipFill rotWithShape="1">
          <a:blip r:embed="rId3">
            <a:alphaModFix/>
          </a:blip>
          <a:srcRect b="0" l="0" r="68704" t="753"/>
          <a:stretch/>
        </p:blipFill>
        <p:spPr>
          <a:xfrm>
            <a:off x="7315630" y="0"/>
            <a:ext cx="4876369" cy="6858000"/>
          </a:xfrm>
          <a:prstGeom prst="rect">
            <a:avLst/>
          </a:prstGeom>
          <a:noFill/>
          <a:ln>
            <a:noFill/>
          </a:ln>
        </p:spPr>
      </p:pic>
      <p:pic>
        <p:nvPicPr>
          <p:cNvPr id="186" name="Google Shape;186;p38"/>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sp>
        <p:nvSpPr>
          <p:cNvPr id="187" name="Google Shape;187;p38"/>
          <p:cNvSpPr txBox="1"/>
          <p:nvPr/>
        </p:nvSpPr>
        <p:spPr>
          <a:xfrm>
            <a:off x="578451" y="397100"/>
            <a:ext cx="4613700" cy="769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400"/>
              <a:buFont typeface="Arial"/>
              <a:buNone/>
            </a:pPr>
            <a:r>
              <a:rPr b="1" lang="es-CO" sz="4400">
                <a:solidFill>
                  <a:schemeClr val="dk1"/>
                </a:solidFill>
                <a:latin typeface="Ubuntu"/>
                <a:ea typeface="Ubuntu"/>
                <a:cs typeface="Ubuntu"/>
                <a:sym typeface="Ubuntu"/>
              </a:rPr>
              <a:t>ASYNC- AWAIT</a:t>
            </a:r>
            <a:endParaRPr b="1" i="0" sz="4400" u="none" cap="none" strike="noStrike">
              <a:solidFill>
                <a:srgbClr val="181E4B"/>
              </a:solidFill>
              <a:latin typeface="Ubuntu"/>
              <a:ea typeface="Ubuntu"/>
              <a:cs typeface="Ubuntu"/>
              <a:sym typeface="Ubuntu"/>
            </a:endParaRPr>
          </a:p>
        </p:txBody>
      </p:sp>
      <p:sp>
        <p:nvSpPr>
          <p:cNvPr id="188" name="Google Shape;188;p38"/>
          <p:cNvSpPr txBox="1"/>
          <p:nvPr/>
        </p:nvSpPr>
        <p:spPr>
          <a:xfrm>
            <a:off x="578444" y="1032950"/>
            <a:ext cx="36381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s-CO" sz="2000">
                <a:solidFill>
                  <a:schemeClr val="dk1"/>
                </a:solidFill>
                <a:latin typeface="Ubuntu"/>
                <a:ea typeface="Ubuntu"/>
                <a:cs typeface="Ubuntu"/>
                <a:sym typeface="Ubuntu"/>
              </a:rPr>
              <a:t>Callbacks y Asincronía</a:t>
            </a:r>
            <a:endParaRPr b="0" i="0" sz="1400" u="none" cap="none" strike="noStrike">
              <a:solidFill>
                <a:srgbClr val="000000"/>
              </a:solidFill>
              <a:latin typeface="Arial"/>
              <a:ea typeface="Arial"/>
              <a:cs typeface="Arial"/>
              <a:sym typeface="Arial"/>
            </a:endParaRPr>
          </a:p>
        </p:txBody>
      </p:sp>
      <p:sp>
        <p:nvSpPr>
          <p:cNvPr id="189" name="Google Shape;189;p38"/>
          <p:cNvSpPr txBox="1"/>
          <p:nvPr/>
        </p:nvSpPr>
        <p:spPr>
          <a:xfrm>
            <a:off x="578458" y="1484475"/>
            <a:ext cx="11186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s-CO" sz="2400">
                <a:solidFill>
                  <a:srgbClr val="181E4B"/>
                </a:solidFill>
                <a:latin typeface="Ubuntu"/>
                <a:ea typeface="Ubuntu"/>
                <a:cs typeface="Ubuntu"/>
                <a:sym typeface="Ubuntu"/>
              </a:rPr>
              <a:t>Se presenta un ejemplo completo de </a:t>
            </a:r>
            <a:r>
              <a:rPr lang="es-CO" sz="2400">
                <a:solidFill>
                  <a:srgbClr val="181E4B"/>
                </a:solidFill>
                <a:latin typeface="Ubuntu"/>
                <a:ea typeface="Ubuntu"/>
                <a:cs typeface="Ubuntu"/>
                <a:sym typeface="Ubuntu"/>
              </a:rPr>
              <a:t>función callback asíncrona.</a:t>
            </a:r>
            <a:r>
              <a:rPr lang="es-CO" sz="2400">
                <a:solidFill>
                  <a:srgbClr val="181E4B"/>
                </a:solidFill>
                <a:latin typeface="Ubuntu"/>
                <a:ea typeface="Ubuntu"/>
                <a:cs typeface="Ubuntu"/>
                <a:sym typeface="Ubuntu"/>
              </a:rPr>
              <a:t> </a:t>
            </a:r>
            <a:endParaRPr sz="2400">
              <a:solidFill>
                <a:srgbClr val="181E4B"/>
              </a:solidFill>
              <a:latin typeface="Ubuntu"/>
              <a:ea typeface="Ubuntu"/>
              <a:cs typeface="Ubuntu"/>
              <a:sym typeface="Ubuntu"/>
            </a:endParaRPr>
          </a:p>
        </p:txBody>
      </p:sp>
      <p:pic>
        <p:nvPicPr>
          <p:cNvPr id="190" name="Google Shape;190;p38"/>
          <p:cNvPicPr preferRelativeResize="0"/>
          <p:nvPr/>
        </p:nvPicPr>
        <p:blipFill>
          <a:blip r:embed="rId5">
            <a:alphaModFix/>
          </a:blip>
          <a:stretch>
            <a:fillRect/>
          </a:stretch>
        </p:blipFill>
        <p:spPr>
          <a:xfrm>
            <a:off x="898125" y="2419600"/>
            <a:ext cx="5197868" cy="4289150"/>
          </a:xfrm>
          <a:prstGeom prst="rect">
            <a:avLst/>
          </a:prstGeom>
          <a:noFill/>
          <a:ln>
            <a:noFill/>
          </a:ln>
        </p:spPr>
      </p:pic>
      <p:sp>
        <p:nvSpPr>
          <p:cNvPr id="191" name="Google Shape;191;p38"/>
          <p:cNvSpPr txBox="1"/>
          <p:nvPr/>
        </p:nvSpPr>
        <p:spPr>
          <a:xfrm>
            <a:off x="898122" y="1946175"/>
            <a:ext cx="18903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s-CO" sz="2000">
                <a:solidFill>
                  <a:schemeClr val="dk1"/>
                </a:solidFill>
                <a:latin typeface="Ubuntu"/>
                <a:ea typeface="Ubuntu"/>
                <a:cs typeface="Ubuntu"/>
                <a:sym typeface="Ubuntu"/>
              </a:rPr>
              <a:t>Declaración</a:t>
            </a:r>
            <a:endParaRPr b="0" i="0" sz="1400" u="none" cap="none" strike="noStrike">
              <a:solidFill>
                <a:srgbClr val="000000"/>
              </a:solidFill>
              <a:latin typeface="Arial"/>
              <a:ea typeface="Arial"/>
              <a:cs typeface="Arial"/>
              <a:sym typeface="Arial"/>
            </a:endParaRPr>
          </a:p>
        </p:txBody>
      </p:sp>
      <p:pic>
        <p:nvPicPr>
          <p:cNvPr id="192" name="Google Shape;192;p38"/>
          <p:cNvPicPr preferRelativeResize="0"/>
          <p:nvPr/>
        </p:nvPicPr>
        <p:blipFill>
          <a:blip r:embed="rId6">
            <a:alphaModFix/>
          </a:blip>
          <a:stretch>
            <a:fillRect/>
          </a:stretch>
        </p:blipFill>
        <p:spPr>
          <a:xfrm>
            <a:off x="6535050" y="2466975"/>
            <a:ext cx="5048250" cy="1924050"/>
          </a:xfrm>
          <a:prstGeom prst="rect">
            <a:avLst/>
          </a:prstGeom>
          <a:noFill/>
          <a:ln>
            <a:noFill/>
          </a:ln>
        </p:spPr>
      </p:pic>
      <p:sp>
        <p:nvSpPr>
          <p:cNvPr id="193" name="Google Shape;193;p38"/>
          <p:cNvSpPr txBox="1"/>
          <p:nvPr/>
        </p:nvSpPr>
        <p:spPr>
          <a:xfrm>
            <a:off x="6607622" y="2006475"/>
            <a:ext cx="18903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s-CO" sz="2000">
                <a:solidFill>
                  <a:schemeClr val="dk1"/>
                </a:solidFill>
                <a:latin typeface="Ubuntu"/>
                <a:ea typeface="Ubuntu"/>
                <a:cs typeface="Ubuntu"/>
                <a:sym typeface="Ubuntu"/>
              </a:rPr>
              <a:t>Llamado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97" name="Shape 197"/>
        <p:cNvGrpSpPr/>
        <p:nvPr/>
      </p:nvGrpSpPr>
      <p:grpSpPr>
        <a:xfrm>
          <a:off x="0" y="0"/>
          <a:ext cx="0" cy="0"/>
          <a:chOff x="0" y="0"/>
          <a:chExt cx="0" cy="0"/>
        </a:xfrm>
      </p:grpSpPr>
      <p:sp>
        <p:nvSpPr>
          <p:cNvPr id="198" name="Google Shape;198;p39"/>
          <p:cNvSpPr/>
          <p:nvPr/>
        </p:nvSpPr>
        <p:spPr>
          <a:xfrm>
            <a:off x="-16627"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99" name="Google Shape;199;p39"/>
          <p:cNvPicPr preferRelativeResize="0"/>
          <p:nvPr/>
        </p:nvPicPr>
        <p:blipFill rotWithShape="1">
          <a:blip r:embed="rId3">
            <a:alphaModFix/>
          </a:blip>
          <a:srcRect b="0" l="0" r="29251" t="0"/>
          <a:stretch/>
        </p:blipFill>
        <p:spPr>
          <a:xfrm rot="10800000">
            <a:off x="-16626" y="0"/>
            <a:ext cx="5053608" cy="6858000"/>
          </a:xfrm>
          <a:prstGeom prst="rect">
            <a:avLst/>
          </a:prstGeom>
          <a:noFill/>
          <a:ln>
            <a:noFill/>
          </a:ln>
        </p:spPr>
      </p:pic>
      <p:sp>
        <p:nvSpPr>
          <p:cNvPr id="200" name="Google Shape;200;p39"/>
          <p:cNvSpPr txBox="1"/>
          <p:nvPr/>
        </p:nvSpPr>
        <p:spPr>
          <a:xfrm>
            <a:off x="578441" y="397100"/>
            <a:ext cx="42462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lang="es-CO" sz="4400">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sp>
        <p:nvSpPr>
          <p:cNvPr id="201" name="Google Shape;201;p39"/>
          <p:cNvSpPr txBox="1"/>
          <p:nvPr/>
        </p:nvSpPr>
        <p:spPr>
          <a:xfrm>
            <a:off x="578443" y="1032950"/>
            <a:ext cx="4458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s-CO" sz="2000">
                <a:solidFill>
                  <a:schemeClr val="lt1"/>
                </a:solidFill>
                <a:latin typeface="Ubuntu"/>
                <a:ea typeface="Ubuntu"/>
                <a:cs typeface="Ubuntu"/>
                <a:sym typeface="Ubuntu"/>
              </a:rPr>
              <a:t>Malas </a:t>
            </a:r>
            <a:r>
              <a:rPr b="1" lang="es-CO" sz="2000">
                <a:solidFill>
                  <a:schemeClr val="lt1"/>
                </a:solidFill>
                <a:latin typeface="Ubuntu"/>
                <a:ea typeface="Ubuntu"/>
                <a:cs typeface="Ubuntu"/>
                <a:sym typeface="Ubuntu"/>
              </a:rPr>
              <a:t>Prácticas</a:t>
            </a:r>
            <a:r>
              <a:rPr b="1" lang="es-CO" sz="2000">
                <a:solidFill>
                  <a:schemeClr val="lt1"/>
                </a:solidFill>
                <a:latin typeface="Ubuntu"/>
                <a:ea typeface="Ubuntu"/>
                <a:cs typeface="Ubuntu"/>
                <a:sym typeface="Ubuntu"/>
              </a:rPr>
              <a:t> - Callback Hell</a:t>
            </a:r>
            <a:endParaRPr b="0" i="0" sz="1400" u="none" cap="none" strike="noStrike">
              <a:solidFill>
                <a:srgbClr val="000000"/>
              </a:solidFill>
              <a:latin typeface="Arial"/>
              <a:ea typeface="Arial"/>
              <a:cs typeface="Arial"/>
              <a:sym typeface="Arial"/>
            </a:endParaRPr>
          </a:p>
        </p:txBody>
      </p:sp>
      <p:pic>
        <p:nvPicPr>
          <p:cNvPr id="202" name="Google Shape;202;p39"/>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sp>
        <p:nvSpPr>
          <p:cNvPr id="203" name="Google Shape;203;p39"/>
          <p:cNvSpPr txBox="1"/>
          <p:nvPr/>
        </p:nvSpPr>
        <p:spPr>
          <a:xfrm>
            <a:off x="624333" y="1433154"/>
            <a:ext cx="10910100" cy="532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lang="es-CO" sz="2000">
                <a:solidFill>
                  <a:schemeClr val="lt1"/>
                </a:solidFill>
                <a:latin typeface="Ubuntu"/>
                <a:ea typeface="Ubuntu"/>
                <a:cs typeface="Ubuntu"/>
                <a:sym typeface="Ubuntu"/>
              </a:rPr>
              <a:t>Las funciones callbacks tienen ciertas desventajas evidentes. En primer lugar, el código creado con las funciones tiende a ser </a:t>
            </a:r>
            <a:r>
              <a:rPr lang="es-CO" sz="2000">
                <a:solidFill>
                  <a:schemeClr val="lt1"/>
                </a:solidFill>
                <a:latin typeface="Ubuntu"/>
                <a:ea typeface="Ubuntu"/>
                <a:cs typeface="Ubuntu"/>
                <a:sym typeface="Ubuntu"/>
              </a:rPr>
              <a:t>caótico</a:t>
            </a:r>
            <a:r>
              <a:rPr lang="es-CO" sz="2000">
                <a:solidFill>
                  <a:schemeClr val="lt1"/>
                </a:solidFill>
                <a:latin typeface="Ubuntu"/>
                <a:ea typeface="Ubuntu"/>
                <a:cs typeface="Ubuntu"/>
                <a:sym typeface="Ubuntu"/>
              </a:rPr>
              <a:t>. Por ejemplo, pasar un  null por parámetro en una  función, no es recomendable.</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800"/>
              <a:buFont typeface="Arial"/>
              <a:buNone/>
            </a:pPr>
            <a:r>
              <a:rPr lang="es-CO" sz="2000">
                <a:solidFill>
                  <a:schemeClr val="lt1"/>
                </a:solidFill>
                <a:latin typeface="Ubuntu"/>
                <a:ea typeface="Ubuntu"/>
                <a:cs typeface="Ubuntu"/>
                <a:sym typeface="Ubuntu"/>
              </a:rPr>
              <a:t>Cuando se tiene que gestionar la </a:t>
            </a:r>
            <a:r>
              <a:rPr lang="es-CO" sz="2000">
                <a:solidFill>
                  <a:schemeClr val="lt1"/>
                </a:solidFill>
                <a:latin typeface="Ubuntu"/>
                <a:ea typeface="Ubuntu"/>
                <a:cs typeface="Ubuntu"/>
                <a:sym typeface="Ubuntu"/>
              </a:rPr>
              <a:t>asincronía</a:t>
            </a:r>
            <a:r>
              <a:rPr lang="es-CO" sz="2000">
                <a:solidFill>
                  <a:schemeClr val="lt1"/>
                </a:solidFill>
                <a:latin typeface="Ubuntu"/>
                <a:ea typeface="Ubuntu"/>
                <a:cs typeface="Ubuntu"/>
                <a:sym typeface="Ubuntu"/>
              </a:rPr>
              <a:t> varias veces en una misma función, se produce lo que se conoce como Callback Hell. El Callback Hell es el resultado de anidar varias funciones con callback en su interior.</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800"/>
              <a:buFont typeface="Arial"/>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800"/>
              <a:buFont typeface="Arial"/>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800"/>
              <a:buFont typeface="Arial"/>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800"/>
              <a:buFont typeface="Arial"/>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800"/>
              <a:buFont typeface="Arial"/>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800"/>
              <a:buFont typeface="Arial"/>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800"/>
              <a:buFont typeface="Arial"/>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800"/>
              <a:buFont typeface="Arial"/>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800"/>
              <a:buFont typeface="Arial"/>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800"/>
              <a:buFont typeface="Arial"/>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800"/>
              <a:buFont typeface="Arial"/>
              <a:buNone/>
            </a:pPr>
            <a:r>
              <a:rPr lang="es-CO" sz="2000">
                <a:solidFill>
                  <a:schemeClr val="lt1"/>
                </a:solidFill>
                <a:latin typeface="Ubuntu"/>
                <a:ea typeface="Ubuntu"/>
                <a:cs typeface="Ubuntu"/>
                <a:sym typeface="Ubuntu"/>
              </a:rPr>
              <a:t>Para evitar este problema, se pensó en las promesas.</a:t>
            </a:r>
            <a:endParaRPr sz="2000">
              <a:solidFill>
                <a:schemeClr val="lt1"/>
              </a:solidFill>
              <a:latin typeface="Ubuntu"/>
              <a:ea typeface="Ubuntu"/>
              <a:cs typeface="Ubuntu"/>
              <a:sym typeface="Ubuntu"/>
            </a:endParaRPr>
          </a:p>
        </p:txBody>
      </p:sp>
      <p:pic>
        <p:nvPicPr>
          <p:cNvPr id="204" name="Google Shape;204;p39"/>
          <p:cNvPicPr preferRelativeResize="0"/>
          <p:nvPr/>
        </p:nvPicPr>
        <p:blipFill>
          <a:blip r:embed="rId5">
            <a:alphaModFix/>
          </a:blip>
          <a:stretch>
            <a:fillRect/>
          </a:stretch>
        </p:blipFill>
        <p:spPr>
          <a:xfrm>
            <a:off x="2997963" y="3548200"/>
            <a:ext cx="5743575" cy="2476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208" name="Shape 208"/>
        <p:cNvGrpSpPr/>
        <p:nvPr/>
      </p:nvGrpSpPr>
      <p:grpSpPr>
        <a:xfrm>
          <a:off x="0" y="0"/>
          <a:ext cx="0" cy="0"/>
          <a:chOff x="0" y="0"/>
          <a:chExt cx="0" cy="0"/>
        </a:xfrm>
      </p:grpSpPr>
      <p:sp>
        <p:nvSpPr>
          <p:cNvPr id="209" name="Google Shape;209;p40"/>
          <p:cNvSpPr/>
          <p:nvPr/>
        </p:nvSpPr>
        <p:spPr>
          <a:xfrm>
            <a:off x="-16627"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10" name="Google Shape;210;p40"/>
          <p:cNvPicPr preferRelativeResize="0"/>
          <p:nvPr/>
        </p:nvPicPr>
        <p:blipFill rotWithShape="1">
          <a:blip r:embed="rId3">
            <a:alphaModFix/>
          </a:blip>
          <a:srcRect b="0" l="0" r="29251" t="0"/>
          <a:stretch/>
        </p:blipFill>
        <p:spPr>
          <a:xfrm rot="10800000">
            <a:off x="-16626" y="0"/>
            <a:ext cx="5053608" cy="6858000"/>
          </a:xfrm>
          <a:prstGeom prst="rect">
            <a:avLst/>
          </a:prstGeom>
          <a:noFill/>
          <a:ln>
            <a:noFill/>
          </a:ln>
        </p:spPr>
      </p:pic>
      <p:sp>
        <p:nvSpPr>
          <p:cNvPr id="211" name="Google Shape;211;p40"/>
          <p:cNvSpPr txBox="1"/>
          <p:nvPr/>
        </p:nvSpPr>
        <p:spPr>
          <a:xfrm>
            <a:off x="16622" y="-1475"/>
            <a:ext cx="43839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lang="es-CO" sz="4400">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sp>
        <p:nvSpPr>
          <p:cNvPr id="212" name="Google Shape;212;p40"/>
          <p:cNvSpPr txBox="1"/>
          <p:nvPr/>
        </p:nvSpPr>
        <p:spPr>
          <a:xfrm>
            <a:off x="16627" y="634363"/>
            <a:ext cx="2430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s-CO" sz="2000">
                <a:solidFill>
                  <a:schemeClr val="lt1"/>
                </a:solidFill>
                <a:latin typeface="Ubuntu"/>
                <a:ea typeface="Ubuntu"/>
                <a:cs typeface="Ubuntu"/>
                <a:sym typeface="Ubuntu"/>
              </a:rPr>
              <a:t>Promesas</a:t>
            </a:r>
            <a:endParaRPr b="0" i="0" sz="1400" u="none" cap="none" strike="noStrike">
              <a:solidFill>
                <a:srgbClr val="000000"/>
              </a:solidFill>
              <a:latin typeface="Arial"/>
              <a:ea typeface="Arial"/>
              <a:cs typeface="Arial"/>
              <a:sym typeface="Arial"/>
            </a:endParaRPr>
          </a:p>
        </p:txBody>
      </p:sp>
      <p:pic>
        <p:nvPicPr>
          <p:cNvPr id="213" name="Google Shape;213;p40"/>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sp>
        <p:nvSpPr>
          <p:cNvPr id="214" name="Google Shape;214;p40"/>
          <p:cNvSpPr txBox="1"/>
          <p:nvPr/>
        </p:nvSpPr>
        <p:spPr>
          <a:xfrm>
            <a:off x="16627" y="1225835"/>
            <a:ext cx="12158700" cy="471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Una promesa es una </a:t>
            </a:r>
            <a:r>
              <a:rPr lang="es-CO" sz="2000">
                <a:solidFill>
                  <a:schemeClr val="lt1"/>
                </a:solidFill>
                <a:latin typeface="Ubuntu"/>
                <a:ea typeface="Ubuntu"/>
                <a:cs typeface="Ubuntu"/>
                <a:sym typeface="Ubuntu"/>
              </a:rPr>
              <a:t>acción</a:t>
            </a:r>
            <a:r>
              <a:rPr lang="es-CO" sz="2000">
                <a:solidFill>
                  <a:schemeClr val="lt1"/>
                </a:solidFill>
                <a:latin typeface="Ubuntu"/>
                <a:ea typeface="Ubuntu"/>
                <a:cs typeface="Ubuntu"/>
                <a:sym typeface="Ubuntu"/>
              </a:rPr>
              <a:t> que en principio pensamos que se cumplirá, pero en el futuro pueden ocurrir varias cosas:</a:t>
            </a:r>
            <a:endParaRPr sz="2000">
              <a:solidFill>
                <a:schemeClr val="lt1"/>
              </a:solidFill>
              <a:latin typeface="Ubuntu"/>
              <a:ea typeface="Ubuntu"/>
              <a:cs typeface="Ubuntu"/>
              <a:sym typeface="Ubuntu"/>
            </a:endParaRPr>
          </a:p>
          <a:p>
            <a:pPr indent="-355600" lvl="0" marL="457200" marR="0" rtl="0" algn="l">
              <a:lnSpc>
                <a:spcPct val="100000"/>
              </a:lnSpc>
              <a:spcBef>
                <a:spcPts val="0"/>
              </a:spcBef>
              <a:spcAft>
                <a:spcPts val="0"/>
              </a:spcAft>
              <a:buClr>
                <a:schemeClr val="lt1"/>
              </a:buClr>
              <a:buSzPts val="2000"/>
              <a:buFont typeface="Ubuntu"/>
              <a:buChar char="●"/>
            </a:pPr>
            <a:r>
              <a:rPr lang="es-CO" sz="2000">
                <a:solidFill>
                  <a:schemeClr val="lt1"/>
                </a:solidFill>
                <a:latin typeface="Ubuntu"/>
                <a:ea typeface="Ubuntu"/>
                <a:cs typeface="Ubuntu"/>
                <a:sym typeface="Ubuntu"/>
              </a:rPr>
              <a:t>La promesa se cumple (promesa resuelta).</a:t>
            </a:r>
            <a:endParaRPr sz="2000">
              <a:solidFill>
                <a:schemeClr val="lt1"/>
              </a:solidFill>
              <a:latin typeface="Ubuntu"/>
              <a:ea typeface="Ubuntu"/>
              <a:cs typeface="Ubuntu"/>
              <a:sym typeface="Ubuntu"/>
            </a:endParaRPr>
          </a:p>
          <a:p>
            <a:pPr indent="-355600" lvl="0" marL="457200" marR="0" rtl="0" algn="l">
              <a:lnSpc>
                <a:spcPct val="100000"/>
              </a:lnSpc>
              <a:spcBef>
                <a:spcPts val="0"/>
              </a:spcBef>
              <a:spcAft>
                <a:spcPts val="0"/>
              </a:spcAft>
              <a:buClr>
                <a:schemeClr val="lt1"/>
              </a:buClr>
              <a:buSzPts val="2000"/>
              <a:buFont typeface="Ubuntu"/>
              <a:buChar char="●"/>
            </a:pPr>
            <a:r>
              <a:rPr lang="es-CO" sz="2000">
                <a:solidFill>
                  <a:schemeClr val="lt1"/>
                </a:solidFill>
                <a:latin typeface="Ubuntu"/>
                <a:ea typeface="Ubuntu"/>
                <a:cs typeface="Ubuntu"/>
                <a:sym typeface="Ubuntu"/>
              </a:rPr>
              <a:t>La promesa no se cumple (promesa rechazada).</a:t>
            </a:r>
            <a:endParaRPr sz="2000">
              <a:solidFill>
                <a:schemeClr val="lt1"/>
              </a:solidFill>
              <a:latin typeface="Ubuntu"/>
              <a:ea typeface="Ubuntu"/>
              <a:cs typeface="Ubuntu"/>
              <a:sym typeface="Ubuntu"/>
            </a:endParaRPr>
          </a:p>
          <a:p>
            <a:pPr indent="-355600" lvl="0" marL="457200" marR="0" rtl="0" algn="l">
              <a:lnSpc>
                <a:spcPct val="100000"/>
              </a:lnSpc>
              <a:spcBef>
                <a:spcPts val="0"/>
              </a:spcBef>
              <a:spcAft>
                <a:spcPts val="0"/>
              </a:spcAft>
              <a:buClr>
                <a:schemeClr val="lt1"/>
              </a:buClr>
              <a:buSzPts val="2000"/>
              <a:buFont typeface="Ubuntu"/>
              <a:buChar char="●"/>
            </a:pPr>
            <a:r>
              <a:rPr lang="es-CO" sz="2000">
                <a:solidFill>
                  <a:schemeClr val="lt1"/>
                </a:solidFill>
                <a:latin typeface="Ubuntu"/>
                <a:ea typeface="Ubuntu"/>
                <a:cs typeface="Ubuntu"/>
                <a:sym typeface="Ubuntu"/>
              </a:rPr>
              <a:t>La promesa se queda en un estado incierto indefinidamente (promesa pendiente).</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lt1"/>
              </a:solidFill>
              <a:latin typeface="Ubuntu"/>
              <a:ea typeface="Ubuntu"/>
              <a:cs typeface="Ubuntu"/>
              <a:sym typeface="Ubuntu"/>
            </a:endParaRPr>
          </a:p>
        </p:txBody>
      </p:sp>
      <p:pic>
        <p:nvPicPr>
          <p:cNvPr id="215" name="Google Shape;215;p40"/>
          <p:cNvPicPr preferRelativeResize="0"/>
          <p:nvPr/>
        </p:nvPicPr>
        <p:blipFill>
          <a:blip r:embed="rId5">
            <a:alphaModFix/>
          </a:blip>
          <a:stretch>
            <a:fillRect/>
          </a:stretch>
        </p:blipFill>
        <p:spPr>
          <a:xfrm>
            <a:off x="115950" y="2864026"/>
            <a:ext cx="8381138" cy="3478500"/>
          </a:xfrm>
          <a:prstGeom prst="rect">
            <a:avLst/>
          </a:prstGeom>
          <a:noFill/>
          <a:ln>
            <a:noFill/>
          </a:ln>
        </p:spPr>
      </p:pic>
      <p:sp>
        <p:nvSpPr>
          <p:cNvPr id="216" name="Google Shape;216;p40"/>
          <p:cNvSpPr txBox="1"/>
          <p:nvPr/>
        </p:nvSpPr>
        <p:spPr>
          <a:xfrm>
            <a:off x="9109125" y="2990650"/>
            <a:ext cx="2771700" cy="3478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Se debe tener en cuenta que existen dos partes importantes de las promesas: como consumirlas (utilizar promesas) y como crearlas (preparar una función para que use promesas y se puedan consumir).</a:t>
            </a:r>
            <a:endParaRPr sz="2000">
              <a:solidFill>
                <a:schemeClr val="lt1"/>
              </a:solidFill>
              <a:latin typeface="Ubuntu"/>
              <a:ea typeface="Ubuntu"/>
              <a:cs typeface="Ubuntu"/>
              <a:sym typeface="Ubuntu"/>
            </a:endParaRPr>
          </a:p>
        </p:txBody>
      </p:sp>
      <p:sp>
        <p:nvSpPr>
          <p:cNvPr id="217" name="Google Shape;217;p40"/>
          <p:cNvSpPr txBox="1"/>
          <p:nvPr/>
        </p:nvSpPr>
        <p:spPr>
          <a:xfrm>
            <a:off x="3495450" y="1462100"/>
            <a:ext cx="814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221" name="Shape 221"/>
        <p:cNvGrpSpPr/>
        <p:nvPr/>
      </p:nvGrpSpPr>
      <p:grpSpPr>
        <a:xfrm>
          <a:off x="0" y="0"/>
          <a:ext cx="0" cy="0"/>
          <a:chOff x="0" y="0"/>
          <a:chExt cx="0" cy="0"/>
        </a:xfrm>
      </p:grpSpPr>
      <p:sp>
        <p:nvSpPr>
          <p:cNvPr id="222" name="Google Shape;222;p41"/>
          <p:cNvSpPr/>
          <p:nvPr/>
        </p:nvSpPr>
        <p:spPr>
          <a:xfrm>
            <a:off x="-16627"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23" name="Google Shape;223;p41"/>
          <p:cNvPicPr preferRelativeResize="0"/>
          <p:nvPr/>
        </p:nvPicPr>
        <p:blipFill rotWithShape="1">
          <a:blip r:embed="rId3">
            <a:alphaModFix/>
          </a:blip>
          <a:srcRect b="0" l="0" r="29251" t="0"/>
          <a:stretch/>
        </p:blipFill>
        <p:spPr>
          <a:xfrm rot="10800000">
            <a:off x="-16626" y="0"/>
            <a:ext cx="5053608" cy="6858000"/>
          </a:xfrm>
          <a:prstGeom prst="rect">
            <a:avLst/>
          </a:prstGeom>
          <a:noFill/>
          <a:ln>
            <a:noFill/>
          </a:ln>
        </p:spPr>
      </p:pic>
      <p:sp>
        <p:nvSpPr>
          <p:cNvPr id="224" name="Google Shape;224;p41"/>
          <p:cNvSpPr txBox="1"/>
          <p:nvPr/>
        </p:nvSpPr>
        <p:spPr>
          <a:xfrm>
            <a:off x="578437" y="397100"/>
            <a:ext cx="53349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lang="es-CO" sz="4400">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sp>
        <p:nvSpPr>
          <p:cNvPr id="225" name="Google Shape;225;p41"/>
          <p:cNvSpPr txBox="1"/>
          <p:nvPr/>
        </p:nvSpPr>
        <p:spPr>
          <a:xfrm>
            <a:off x="578458" y="1032949"/>
            <a:ext cx="2430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s-CO" sz="2000">
                <a:solidFill>
                  <a:schemeClr val="lt1"/>
                </a:solidFill>
                <a:latin typeface="Ubuntu"/>
                <a:ea typeface="Ubuntu"/>
                <a:cs typeface="Ubuntu"/>
                <a:sym typeface="Ubuntu"/>
              </a:rPr>
              <a:t>Promesas</a:t>
            </a:r>
            <a:endParaRPr b="0" i="0" sz="1400" u="none" cap="none" strike="noStrike">
              <a:solidFill>
                <a:srgbClr val="000000"/>
              </a:solidFill>
              <a:latin typeface="Arial"/>
              <a:ea typeface="Arial"/>
              <a:cs typeface="Arial"/>
              <a:sym typeface="Arial"/>
            </a:endParaRPr>
          </a:p>
        </p:txBody>
      </p:sp>
      <p:pic>
        <p:nvPicPr>
          <p:cNvPr id="226" name="Google Shape;226;p41"/>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sp>
        <p:nvSpPr>
          <p:cNvPr id="227" name="Google Shape;227;p41"/>
          <p:cNvSpPr txBox="1"/>
          <p:nvPr/>
        </p:nvSpPr>
        <p:spPr>
          <a:xfrm>
            <a:off x="407900" y="1548350"/>
            <a:ext cx="113565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Las promesas en Javascript se representan a través de un object , y cada promesa estará en un estado concreto: pendiente, aceptada o rechazada. Además, cada promesa tiene los siguientes métodos:</a:t>
            </a:r>
            <a:endParaRPr sz="2000">
              <a:solidFill>
                <a:schemeClr val="lt1"/>
              </a:solidFill>
              <a:latin typeface="Ubuntu"/>
              <a:ea typeface="Ubuntu"/>
              <a:cs typeface="Ubuntu"/>
              <a:sym typeface="Ubuntu"/>
            </a:endParaRPr>
          </a:p>
        </p:txBody>
      </p:sp>
      <p:pic>
        <p:nvPicPr>
          <p:cNvPr id="228" name="Google Shape;228;p41"/>
          <p:cNvPicPr preferRelativeResize="0"/>
          <p:nvPr/>
        </p:nvPicPr>
        <p:blipFill>
          <a:blip r:embed="rId5">
            <a:alphaModFix/>
          </a:blip>
          <a:stretch>
            <a:fillRect/>
          </a:stretch>
        </p:blipFill>
        <p:spPr>
          <a:xfrm>
            <a:off x="400050" y="3132650"/>
            <a:ext cx="11391900" cy="262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232" name="Shape 232"/>
        <p:cNvGrpSpPr/>
        <p:nvPr/>
      </p:nvGrpSpPr>
      <p:grpSpPr>
        <a:xfrm>
          <a:off x="0" y="0"/>
          <a:ext cx="0" cy="0"/>
          <a:chOff x="0" y="0"/>
          <a:chExt cx="0" cy="0"/>
        </a:xfrm>
      </p:grpSpPr>
      <p:sp>
        <p:nvSpPr>
          <p:cNvPr id="233" name="Google Shape;233;g2afb60d935f_0_6"/>
          <p:cNvSpPr/>
          <p:nvPr/>
        </p:nvSpPr>
        <p:spPr>
          <a:xfrm>
            <a:off x="-16627"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34" name="Google Shape;234;g2afb60d935f_0_6"/>
          <p:cNvPicPr preferRelativeResize="0"/>
          <p:nvPr/>
        </p:nvPicPr>
        <p:blipFill rotWithShape="1">
          <a:blip r:embed="rId3">
            <a:alphaModFix/>
          </a:blip>
          <a:srcRect b="0" l="0" r="29248" t="0"/>
          <a:stretch/>
        </p:blipFill>
        <p:spPr>
          <a:xfrm rot="10800000">
            <a:off x="-16624" y="1"/>
            <a:ext cx="5053606" cy="6857999"/>
          </a:xfrm>
          <a:prstGeom prst="rect">
            <a:avLst/>
          </a:prstGeom>
          <a:noFill/>
          <a:ln>
            <a:noFill/>
          </a:ln>
        </p:spPr>
      </p:pic>
      <p:sp>
        <p:nvSpPr>
          <p:cNvPr id="235" name="Google Shape;235;g2afb60d935f_0_6"/>
          <p:cNvSpPr txBox="1"/>
          <p:nvPr/>
        </p:nvSpPr>
        <p:spPr>
          <a:xfrm>
            <a:off x="578437" y="397100"/>
            <a:ext cx="53349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lang="es-CO" sz="4400">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sp>
        <p:nvSpPr>
          <p:cNvPr id="236" name="Google Shape;236;g2afb60d935f_0_6"/>
          <p:cNvSpPr txBox="1"/>
          <p:nvPr/>
        </p:nvSpPr>
        <p:spPr>
          <a:xfrm>
            <a:off x="578448" y="1032950"/>
            <a:ext cx="30300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s-CO" sz="2000">
                <a:solidFill>
                  <a:schemeClr val="lt1"/>
                </a:solidFill>
                <a:latin typeface="Ubuntu"/>
                <a:ea typeface="Ubuntu"/>
                <a:cs typeface="Ubuntu"/>
                <a:sym typeface="Ubuntu"/>
              </a:rPr>
              <a:t>Promesas- Consumo</a:t>
            </a:r>
            <a:endParaRPr b="0" i="0" sz="1400" u="none" cap="none" strike="noStrike">
              <a:solidFill>
                <a:srgbClr val="000000"/>
              </a:solidFill>
              <a:latin typeface="Arial"/>
              <a:ea typeface="Arial"/>
              <a:cs typeface="Arial"/>
              <a:sym typeface="Arial"/>
            </a:endParaRPr>
          </a:p>
        </p:txBody>
      </p:sp>
      <p:pic>
        <p:nvPicPr>
          <p:cNvPr id="237" name="Google Shape;237;g2afb60d935f_0_6"/>
          <p:cNvPicPr preferRelativeResize="0"/>
          <p:nvPr/>
        </p:nvPicPr>
        <p:blipFill rotWithShape="1">
          <a:blip r:embed="rId4">
            <a:alphaModFix/>
          </a:blip>
          <a:srcRect b="0" l="0" r="0" t="0"/>
          <a:stretch/>
        </p:blipFill>
        <p:spPr>
          <a:xfrm>
            <a:off x="11039707" y="397102"/>
            <a:ext cx="724831" cy="208823"/>
          </a:xfrm>
          <a:prstGeom prst="rect">
            <a:avLst/>
          </a:prstGeom>
          <a:noFill/>
          <a:ln>
            <a:noFill/>
          </a:ln>
        </p:spPr>
      </p:pic>
      <p:sp>
        <p:nvSpPr>
          <p:cNvPr id="238" name="Google Shape;238;g2afb60d935f_0_6"/>
          <p:cNvSpPr txBox="1"/>
          <p:nvPr/>
        </p:nvSpPr>
        <p:spPr>
          <a:xfrm>
            <a:off x="407900" y="1548350"/>
            <a:ext cx="113565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Para consumir una promesa se utiliza </a:t>
            </a:r>
            <a:r>
              <a:rPr lang="es-CO" sz="2000">
                <a:solidFill>
                  <a:schemeClr val="lt1"/>
                </a:solidFill>
                <a:latin typeface="Ubuntu"/>
                <a:ea typeface="Ubuntu"/>
                <a:cs typeface="Ubuntu"/>
                <a:sym typeface="Ubuntu"/>
              </a:rPr>
              <a:t>el</a:t>
            </a:r>
            <a:r>
              <a:rPr lang="es-CO" sz="2000">
                <a:solidFill>
                  <a:schemeClr val="lt1"/>
                </a:solidFill>
                <a:latin typeface="Ubuntu"/>
                <a:ea typeface="Ubuntu"/>
                <a:cs typeface="Ubuntu"/>
                <a:sym typeface="Ubuntu"/>
              </a:rPr>
              <a:t> .then() con un sólo parámetro, ya que lo que se busca es realizar una acción cuando la promesa se cumpla.</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Se hace uso del método .catch() para actuar cuando se rechaza una promesa:</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Para los métodos .then() y .catch() se suele ver de la siguiente forma para que sea </a:t>
            </a:r>
            <a:r>
              <a:rPr lang="es-CO" sz="2000">
                <a:solidFill>
                  <a:schemeClr val="lt1"/>
                </a:solidFill>
                <a:latin typeface="Ubuntu"/>
                <a:ea typeface="Ubuntu"/>
                <a:cs typeface="Ubuntu"/>
                <a:sym typeface="Ubuntu"/>
              </a:rPr>
              <a:t>más</a:t>
            </a:r>
            <a:r>
              <a:rPr lang="es-CO" sz="2000">
                <a:solidFill>
                  <a:schemeClr val="lt1"/>
                </a:solidFill>
                <a:latin typeface="Ubuntu"/>
                <a:ea typeface="Ubuntu"/>
                <a:cs typeface="Ubuntu"/>
                <a:sym typeface="Ubuntu"/>
              </a:rPr>
              <a:t> legible.</a:t>
            </a:r>
            <a:endParaRPr sz="2000">
              <a:solidFill>
                <a:schemeClr val="lt1"/>
              </a:solidFill>
              <a:latin typeface="Ubuntu"/>
              <a:ea typeface="Ubuntu"/>
              <a:cs typeface="Ubuntu"/>
              <a:sym typeface="Ubuntu"/>
            </a:endParaRPr>
          </a:p>
        </p:txBody>
      </p:sp>
      <p:pic>
        <p:nvPicPr>
          <p:cNvPr id="239" name="Google Shape;239;g2afb60d935f_0_6"/>
          <p:cNvPicPr preferRelativeResize="0"/>
          <p:nvPr/>
        </p:nvPicPr>
        <p:blipFill>
          <a:blip r:embed="rId5">
            <a:alphaModFix/>
          </a:blip>
          <a:stretch>
            <a:fillRect/>
          </a:stretch>
        </p:blipFill>
        <p:spPr>
          <a:xfrm>
            <a:off x="3537013" y="4593875"/>
            <a:ext cx="5248275" cy="1924050"/>
          </a:xfrm>
          <a:prstGeom prst="rect">
            <a:avLst/>
          </a:prstGeom>
          <a:noFill/>
          <a:ln>
            <a:noFill/>
          </a:ln>
        </p:spPr>
      </p:pic>
      <p:pic>
        <p:nvPicPr>
          <p:cNvPr id="240" name="Google Shape;240;g2afb60d935f_0_6"/>
          <p:cNvPicPr preferRelativeResize="0"/>
          <p:nvPr/>
        </p:nvPicPr>
        <p:blipFill>
          <a:blip r:embed="rId6">
            <a:alphaModFix/>
          </a:blip>
          <a:stretch>
            <a:fillRect/>
          </a:stretch>
        </p:blipFill>
        <p:spPr>
          <a:xfrm>
            <a:off x="3608438" y="2329550"/>
            <a:ext cx="5105400" cy="1190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244" name="Shape 244"/>
        <p:cNvGrpSpPr/>
        <p:nvPr/>
      </p:nvGrpSpPr>
      <p:grpSpPr>
        <a:xfrm>
          <a:off x="0" y="0"/>
          <a:ext cx="0" cy="0"/>
          <a:chOff x="0" y="0"/>
          <a:chExt cx="0" cy="0"/>
        </a:xfrm>
      </p:grpSpPr>
      <p:sp>
        <p:nvSpPr>
          <p:cNvPr id="245" name="Google Shape;245;g2afb60d935f_2_5"/>
          <p:cNvSpPr/>
          <p:nvPr/>
        </p:nvSpPr>
        <p:spPr>
          <a:xfrm>
            <a:off x="-16627"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46" name="Google Shape;246;g2afb60d935f_2_5"/>
          <p:cNvPicPr preferRelativeResize="0"/>
          <p:nvPr/>
        </p:nvPicPr>
        <p:blipFill rotWithShape="1">
          <a:blip r:embed="rId3">
            <a:alphaModFix/>
          </a:blip>
          <a:srcRect b="0" l="0" r="29248" t="0"/>
          <a:stretch/>
        </p:blipFill>
        <p:spPr>
          <a:xfrm rot="10800000">
            <a:off x="-16624" y="1"/>
            <a:ext cx="5053606" cy="6857999"/>
          </a:xfrm>
          <a:prstGeom prst="rect">
            <a:avLst/>
          </a:prstGeom>
          <a:noFill/>
          <a:ln>
            <a:noFill/>
          </a:ln>
        </p:spPr>
      </p:pic>
      <p:sp>
        <p:nvSpPr>
          <p:cNvPr id="247" name="Google Shape;247;g2afb60d935f_2_5"/>
          <p:cNvSpPr txBox="1"/>
          <p:nvPr/>
        </p:nvSpPr>
        <p:spPr>
          <a:xfrm>
            <a:off x="578437" y="397100"/>
            <a:ext cx="53349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lang="es-CO" sz="4400">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sp>
        <p:nvSpPr>
          <p:cNvPr id="248" name="Google Shape;248;g2afb60d935f_2_5"/>
          <p:cNvSpPr txBox="1"/>
          <p:nvPr/>
        </p:nvSpPr>
        <p:spPr>
          <a:xfrm>
            <a:off x="578448" y="1032950"/>
            <a:ext cx="30300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s-CO" sz="2000">
                <a:solidFill>
                  <a:schemeClr val="lt1"/>
                </a:solidFill>
                <a:latin typeface="Ubuntu"/>
                <a:ea typeface="Ubuntu"/>
                <a:cs typeface="Ubuntu"/>
                <a:sym typeface="Ubuntu"/>
              </a:rPr>
              <a:t>Promesas- Consumo</a:t>
            </a:r>
            <a:endParaRPr b="0" i="0" sz="1400" u="none" cap="none" strike="noStrike">
              <a:solidFill>
                <a:srgbClr val="000000"/>
              </a:solidFill>
              <a:latin typeface="Arial"/>
              <a:ea typeface="Arial"/>
              <a:cs typeface="Arial"/>
              <a:sym typeface="Arial"/>
            </a:endParaRPr>
          </a:p>
        </p:txBody>
      </p:sp>
      <p:pic>
        <p:nvPicPr>
          <p:cNvPr id="249" name="Google Shape;249;g2afb60d935f_2_5"/>
          <p:cNvPicPr preferRelativeResize="0"/>
          <p:nvPr/>
        </p:nvPicPr>
        <p:blipFill rotWithShape="1">
          <a:blip r:embed="rId4">
            <a:alphaModFix/>
          </a:blip>
          <a:srcRect b="0" l="0" r="0" t="0"/>
          <a:stretch/>
        </p:blipFill>
        <p:spPr>
          <a:xfrm>
            <a:off x="11039707" y="397102"/>
            <a:ext cx="724831" cy="208823"/>
          </a:xfrm>
          <a:prstGeom prst="rect">
            <a:avLst/>
          </a:prstGeom>
          <a:noFill/>
          <a:ln>
            <a:noFill/>
          </a:ln>
        </p:spPr>
      </p:pic>
      <p:sp>
        <p:nvSpPr>
          <p:cNvPr id="250" name="Google Shape;250;g2afb60d935f_2_5"/>
          <p:cNvSpPr txBox="1"/>
          <p:nvPr/>
        </p:nvSpPr>
        <p:spPr>
          <a:xfrm>
            <a:off x="407900" y="1548350"/>
            <a:ext cx="113565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Se pueden encadenar varios .then() si se siguen generando promesas y se devuelven con un return. Tras un .catch() también es posible encadenar .then() para continuar procesando promesas.</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Mediante arrow functions se puede mejorar la legibilidad del </a:t>
            </a:r>
            <a:r>
              <a:rPr lang="es-CO" sz="2000">
                <a:solidFill>
                  <a:schemeClr val="lt1"/>
                </a:solidFill>
                <a:latin typeface="Ubuntu"/>
                <a:ea typeface="Ubuntu"/>
                <a:cs typeface="Ubuntu"/>
                <a:sym typeface="Ubuntu"/>
              </a:rPr>
              <a:t>código</a:t>
            </a:r>
            <a:r>
              <a:rPr lang="es-CO" sz="2000">
                <a:solidFill>
                  <a:schemeClr val="lt1"/>
                </a:solidFill>
                <a:latin typeface="Ubuntu"/>
                <a:ea typeface="Ubuntu"/>
                <a:cs typeface="Ubuntu"/>
                <a:sym typeface="Ubuntu"/>
              </a:rPr>
              <a:t>. Por </a:t>
            </a:r>
            <a:r>
              <a:rPr lang="es-CO" sz="2000">
                <a:solidFill>
                  <a:schemeClr val="lt1"/>
                </a:solidFill>
                <a:latin typeface="Ubuntu"/>
                <a:ea typeface="Ubuntu"/>
                <a:cs typeface="Ubuntu"/>
                <a:sym typeface="Ubuntu"/>
              </a:rPr>
              <a:t>último</a:t>
            </a:r>
            <a:r>
              <a:rPr lang="es-CO" sz="2000">
                <a:solidFill>
                  <a:schemeClr val="lt1"/>
                </a:solidFill>
                <a:latin typeface="Ubuntu"/>
                <a:ea typeface="Ubuntu"/>
                <a:cs typeface="Ubuntu"/>
                <a:sym typeface="Ubuntu"/>
              </a:rPr>
              <a:t> se agrega el método .finally() para añadir una función callback que se ejecutará tanto si la promesa se cumple o se rechaza.</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lt1"/>
              </a:solidFill>
              <a:latin typeface="Ubuntu"/>
              <a:ea typeface="Ubuntu"/>
              <a:cs typeface="Ubuntu"/>
              <a:sym typeface="Ubuntu"/>
            </a:endParaRPr>
          </a:p>
        </p:txBody>
      </p:sp>
      <p:pic>
        <p:nvPicPr>
          <p:cNvPr id="251" name="Google Shape;251;g2afb60d935f_2_5"/>
          <p:cNvPicPr preferRelativeResize="0"/>
          <p:nvPr/>
        </p:nvPicPr>
        <p:blipFill>
          <a:blip r:embed="rId5">
            <a:alphaModFix/>
          </a:blip>
          <a:stretch>
            <a:fillRect/>
          </a:stretch>
        </p:blipFill>
        <p:spPr>
          <a:xfrm>
            <a:off x="273038" y="4181375"/>
            <a:ext cx="5248275" cy="2476500"/>
          </a:xfrm>
          <a:prstGeom prst="rect">
            <a:avLst/>
          </a:prstGeom>
          <a:noFill/>
          <a:ln>
            <a:noFill/>
          </a:ln>
        </p:spPr>
      </p:pic>
      <p:pic>
        <p:nvPicPr>
          <p:cNvPr id="252" name="Google Shape;252;g2afb60d935f_2_5"/>
          <p:cNvPicPr preferRelativeResize="0"/>
          <p:nvPr/>
        </p:nvPicPr>
        <p:blipFill>
          <a:blip r:embed="rId6">
            <a:alphaModFix/>
          </a:blip>
          <a:stretch>
            <a:fillRect/>
          </a:stretch>
        </p:blipFill>
        <p:spPr>
          <a:xfrm>
            <a:off x="7000875" y="4764313"/>
            <a:ext cx="4343400" cy="1552575"/>
          </a:xfrm>
          <a:prstGeom prst="rect">
            <a:avLst/>
          </a:prstGeom>
          <a:noFill/>
          <a:ln>
            <a:noFill/>
          </a:ln>
        </p:spPr>
      </p:pic>
      <p:sp>
        <p:nvSpPr>
          <p:cNvPr id="253" name="Google Shape;253;g2afb60d935f_2_5"/>
          <p:cNvSpPr/>
          <p:nvPr/>
        </p:nvSpPr>
        <p:spPr>
          <a:xfrm>
            <a:off x="5955850" y="5152700"/>
            <a:ext cx="724800" cy="2088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257" name="Shape 257"/>
        <p:cNvGrpSpPr/>
        <p:nvPr/>
      </p:nvGrpSpPr>
      <p:grpSpPr>
        <a:xfrm>
          <a:off x="0" y="0"/>
          <a:ext cx="0" cy="0"/>
          <a:chOff x="0" y="0"/>
          <a:chExt cx="0" cy="0"/>
        </a:xfrm>
      </p:grpSpPr>
      <p:sp>
        <p:nvSpPr>
          <p:cNvPr id="258" name="Google Shape;258;g2afb60d935f_2_23"/>
          <p:cNvSpPr/>
          <p:nvPr/>
        </p:nvSpPr>
        <p:spPr>
          <a:xfrm>
            <a:off x="-16627"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59" name="Google Shape;259;g2afb60d935f_2_23"/>
          <p:cNvPicPr preferRelativeResize="0"/>
          <p:nvPr/>
        </p:nvPicPr>
        <p:blipFill rotWithShape="1">
          <a:blip r:embed="rId3">
            <a:alphaModFix/>
          </a:blip>
          <a:srcRect b="0" l="0" r="29248" t="0"/>
          <a:stretch/>
        </p:blipFill>
        <p:spPr>
          <a:xfrm rot="10800000">
            <a:off x="-16624" y="1"/>
            <a:ext cx="5053606" cy="6857999"/>
          </a:xfrm>
          <a:prstGeom prst="rect">
            <a:avLst/>
          </a:prstGeom>
          <a:noFill/>
          <a:ln>
            <a:noFill/>
          </a:ln>
        </p:spPr>
      </p:pic>
      <p:sp>
        <p:nvSpPr>
          <p:cNvPr id="260" name="Google Shape;260;g2afb60d935f_2_23"/>
          <p:cNvSpPr txBox="1"/>
          <p:nvPr/>
        </p:nvSpPr>
        <p:spPr>
          <a:xfrm>
            <a:off x="578437" y="397100"/>
            <a:ext cx="53349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lang="es-CO" sz="4400">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sp>
        <p:nvSpPr>
          <p:cNvPr id="261" name="Google Shape;261;g2afb60d935f_2_23"/>
          <p:cNvSpPr txBox="1"/>
          <p:nvPr/>
        </p:nvSpPr>
        <p:spPr>
          <a:xfrm>
            <a:off x="578448" y="1032950"/>
            <a:ext cx="30300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s-CO" sz="2000">
                <a:solidFill>
                  <a:schemeClr val="lt1"/>
                </a:solidFill>
                <a:latin typeface="Ubuntu"/>
                <a:ea typeface="Ubuntu"/>
                <a:cs typeface="Ubuntu"/>
                <a:sym typeface="Ubuntu"/>
              </a:rPr>
              <a:t>Promesas- Consumo</a:t>
            </a:r>
            <a:endParaRPr b="0" i="0" sz="1400" u="none" cap="none" strike="noStrike">
              <a:solidFill>
                <a:srgbClr val="000000"/>
              </a:solidFill>
              <a:latin typeface="Arial"/>
              <a:ea typeface="Arial"/>
              <a:cs typeface="Arial"/>
              <a:sym typeface="Arial"/>
            </a:endParaRPr>
          </a:p>
        </p:txBody>
      </p:sp>
      <p:pic>
        <p:nvPicPr>
          <p:cNvPr id="262" name="Google Shape;262;g2afb60d935f_2_23"/>
          <p:cNvPicPr preferRelativeResize="0"/>
          <p:nvPr/>
        </p:nvPicPr>
        <p:blipFill rotWithShape="1">
          <a:blip r:embed="rId4">
            <a:alphaModFix/>
          </a:blip>
          <a:srcRect b="0" l="0" r="0" t="0"/>
          <a:stretch/>
        </p:blipFill>
        <p:spPr>
          <a:xfrm>
            <a:off x="11039707" y="397102"/>
            <a:ext cx="724831" cy="208823"/>
          </a:xfrm>
          <a:prstGeom prst="rect">
            <a:avLst/>
          </a:prstGeom>
          <a:noFill/>
          <a:ln>
            <a:noFill/>
          </a:ln>
        </p:spPr>
      </p:pic>
      <p:sp>
        <p:nvSpPr>
          <p:cNvPr id="263" name="Google Shape;263;g2afb60d935f_2_23"/>
          <p:cNvSpPr txBox="1"/>
          <p:nvPr/>
        </p:nvSpPr>
        <p:spPr>
          <a:xfrm>
            <a:off x="407900" y="1548350"/>
            <a:ext cx="11356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Ejemplo: Se consume un recurso de GitHub (Archivo Json), y se procesa el resultado.  </a:t>
            </a:r>
            <a:endParaRPr sz="2000">
              <a:solidFill>
                <a:schemeClr val="lt1"/>
              </a:solidFill>
              <a:latin typeface="Ubuntu"/>
              <a:ea typeface="Ubuntu"/>
              <a:cs typeface="Ubuntu"/>
              <a:sym typeface="Ubuntu"/>
            </a:endParaRPr>
          </a:p>
        </p:txBody>
      </p:sp>
      <p:pic>
        <p:nvPicPr>
          <p:cNvPr id="264" name="Google Shape;264;g2afb60d935f_2_23"/>
          <p:cNvPicPr preferRelativeResize="0"/>
          <p:nvPr/>
        </p:nvPicPr>
        <p:blipFill>
          <a:blip r:embed="rId5">
            <a:alphaModFix/>
          </a:blip>
          <a:stretch>
            <a:fillRect/>
          </a:stretch>
        </p:blipFill>
        <p:spPr>
          <a:xfrm>
            <a:off x="2293850" y="3081575"/>
            <a:ext cx="7010400" cy="2476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268" name="Shape 268"/>
        <p:cNvGrpSpPr/>
        <p:nvPr/>
      </p:nvGrpSpPr>
      <p:grpSpPr>
        <a:xfrm>
          <a:off x="0" y="0"/>
          <a:ext cx="0" cy="0"/>
          <a:chOff x="0" y="0"/>
          <a:chExt cx="0" cy="0"/>
        </a:xfrm>
      </p:grpSpPr>
      <p:sp>
        <p:nvSpPr>
          <p:cNvPr id="269" name="Google Shape;269;g2afb60d935f_2_36"/>
          <p:cNvSpPr/>
          <p:nvPr/>
        </p:nvSpPr>
        <p:spPr>
          <a:xfrm>
            <a:off x="-16627"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70" name="Google Shape;270;g2afb60d935f_2_36"/>
          <p:cNvPicPr preferRelativeResize="0"/>
          <p:nvPr/>
        </p:nvPicPr>
        <p:blipFill rotWithShape="1">
          <a:blip r:embed="rId3">
            <a:alphaModFix/>
          </a:blip>
          <a:srcRect b="0" l="0" r="29248" t="0"/>
          <a:stretch/>
        </p:blipFill>
        <p:spPr>
          <a:xfrm rot="10800000">
            <a:off x="-16624" y="1"/>
            <a:ext cx="5053606" cy="6857999"/>
          </a:xfrm>
          <a:prstGeom prst="rect">
            <a:avLst/>
          </a:prstGeom>
          <a:noFill/>
          <a:ln>
            <a:noFill/>
          </a:ln>
        </p:spPr>
      </p:pic>
      <p:sp>
        <p:nvSpPr>
          <p:cNvPr id="271" name="Google Shape;271;g2afb60d935f_2_36"/>
          <p:cNvSpPr txBox="1"/>
          <p:nvPr/>
        </p:nvSpPr>
        <p:spPr>
          <a:xfrm>
            <a:off x="578437" y="397100"/>
            <a:ext cx="53349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lang="es-CO" sz="4400">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sp>
        <p:nvSpPr>
          <p:cNvPr id="272" name="Google Shape;272;g2afb60d935f_2_36"/>
          <p:cNvSpPr txBox="1"/>
          <p:nvPr/>
        </p:nvSpPr>
        <p:spPr>
          <a:xfrm>
            <a:off x="578448" y="1032950"/>
            <a:ext cx="30300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s-CO" sz="2000">
                <a:solidFill>
                  <a:schemeClr val="lt1"/>
                </a:solidFill>
                <a:latin typeface="Ubuntu"/>
                <a:ea typeface="Ubuntu"/>
                <a:cs typeface="Ubuntu"/>
                <a:sym typeface="Ubuntu"/>
              </a:rPr>
              <a:t>Promesas- Creación</a:t>
            </a:r>
            <a:endParaRPr b="0" i="0" sz="1400" u="none" cap="none" strike="noStrike">
              <a:solidFill>
                <a:srgbClr val="000000"/>
              </a:solidFill>
              <a:latin typeface="Arial"/>
              <a:ea typeface="Arial"/>
              <a:cs typeface="Arial"/>
              <a:sym typeface="Arial"/>
            </a:endParaRPr>
          </a:p>
        </p:txBody>
      </p:sp>
      <p:pic>
        <p:nvPicPr>
          <p:cNvPr id="273" name="Google Shape;273;g2afb60d935f_2_36"/>
          <p:cNvPicPr preferRelativeResize="0"/>
          <p:nvPr/>
        </p:nvPicPr>
        <p:blipFill rotWithShape="1">
          <a:blip r:embed="rId4">
            <a:alphaModFix/>
          </a:blip>
          <a:srcRect b="0" l="0" r="0" t="0"/>
          <a:stretch/>
        </p:blipFill>
        <p:spPr>
          <a:xfrm>
            <a:off x="11039707" y="397102"/>
            <a:ext cx="724831" cy="208823"/>
          </a:xfrm>
          <a:prstGeom prst="rect">
            <a:avLst/>
          </a:prstGeom>
          <a:noFill/>
          <a:ln>
            <a:noFill/>
          </a:ln>
        </p:spPr>
      </p:pic>
      <p:sp>
        <p:nvSpPr>
          <p:cNvPr id="274" name="Google Shape;274;g2afb60d935f_2_36"/>
          <p:cNvSpPr txBox="1"/>
          <p:nvPr/>
        </p:nvSpPr>
        <p:spPr>
          <a:xfrm>
            <a:off x="407900" y="1548350"/>
            <a:ext cx="11356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Se retoma el ejemplo del callback y se modifica para que retorne una promesa. </a:t>
            </a:r>
            <a:endParaRPr sz="2000">
              <a:solidFill>
                <a:schemeClr val="lt1"/>
              </a:solidFill>
              <a:latin typeface="Ubuntu"/>
              <a:ea typeface="Ubuntu"/>
              <a:cs typeface="Ubuntu"/>
              <a:sym typeface="Ubuntu"/>
            </a:endParaRPr>
          </a:p>
        </p:txBody>
      </p:sp>
      <p:pic>
        <p:nvPicPr>
          <p:cNvPr id="275" name="Google Shape;275;g2afb60d935f_2_36"/>
          <p:cNvPicPr preferRelativeResize="0"/>
          <p:nvPr/>
        </p:nvPicPr>
        <p:blipFill>
          <a:blip r:embed="rId5">
            <a:alphaModFix/>
          </a:blip>
          <a:stretch>
            <a:fillRect/>
          </a:stretch>
        </p:blipFill>
        <p:spPr>
          <a:xfrm>
            <a:off x="407888" y="2063750"/>
            <a:ext cx="5381625" cy="4495800"/>
          </a:xfrm>
          <a:prstGeom prst="rect">
            <a:avLst/>
          </a:prstGeom>
          <a:noFill/>
          <a:ln>
            <a:noFill/>
          </a:ln>
        </p:spPr>
      </p:pic>
      <p:pic>
        <p:nvPicPr>
          <p:cNvPr id="276" name="Google Shape;276;g2afb60d935f_2_36"/>
          <p:cNvPicPr preferRelativeResize="0"/>
          <p:nvPr/>
        </p:nvPicPr>
        <p:blipFill>
          <a:blip r:embed="rId6">
            <a:alphaModFix/>
          </a:blip>
          <a:stretch>
            <a:fillRect/>
          </a:stretch>
        </p:blipFill>
        <p:spPr>
          <a:xfrm>
            <a:off x="6420700" y="5006975"/>
            <a:ext cx="4962525" cy="1552575"/>
          </a:xfrm>
          <a:prstGeom prst="rect">
            <a:avLst/>
          </a:prstGeom>
          <a:noFill/>
          <a:ln>
            <a:noFill/>
          </a:ln>
        </p:spPr>
      </p:pic>
      <p:sp>
        <p:nvSpPr>
          <p:cNvPr id="277" name="Google Shape;277;g2afb60d935f_2_36"/>
          <p:cNvSpPr txBox="1"/>
          <p:nvPr/>
        </p:nvSpPr>
        <p:spPr>
          <a:xfrm>
            <a:off x="6238675" y="2063750"/>
            <a:ext cx="5706300" cy="255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Se crea un nuevo objeto  que envuelve toda la función doTask().</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Al new Promise() se le pasa por parámetro una función con dos callbacks:</a:t>
            </a:r>
            <a:endParaRPr sz="2000">
              <a:solidFill>
                <a:schemeClr val="lt1"/>
              </a:solidFill>
              <a:latin typeface="Ubuntu"/>
              <a:ea typeface="Ubuntu"/>
              <a:cs typeface="Ubuntu"/>
              <a:sym typeface="Ubuntu"/>
            </a:endParaRPr>
          </a:p>
          <a:p>
            <a:pPr indent="-355600" lvl="0" marL="457200" marR="0" rtl="0" algn="l">
              <a:lnSpc>
                <a:spcPct val="100000"/>
              </a:lnSpc>
              <a:spcBef>
                <a:spcPts val="0"/>
              </a:spcBef>
              <a:spcAft>
                <a:spcPts val="0"/>
              </a:spcAft>
              <a:buClr>
                <a:schemeClr val="lt1"/>
              </a:buClr>
              <a:buSzPts val="2000"/>
              <a:buFont typeface="Ubuntu"/>
              <a:buChar char="●"/>
            </a:pPr>
            <a:r>
              <a:rPr lang="es-CO" sz="2000">
                <a:solidFill>
                  <a:schemeClr val="lt1"/>
                </a:solidFill>
                <a:latin typeface="Ubuntu"/>
                <a:ea typeface="Ubuntu"/>
                <a:cs typeface="Ubuntu"/>
                <a:sym typeface="Ubuntu"/>
              </a:rPr>
              <a:t>El primer callback, resolve, lo utilizaremos cuando se cumpla la promesa.</a:t>
            </a:r>
            <a:endParaRPr sz="2000">
              <a:solidFill>
                <a:schemeClr val="lt1"/>
              </a:solidFill>
              <a:latin typeface="Ubuntu"/>
              <a:ea typeface="Ubuntu"/>
              <a:cs typeface="Ubuntu"/>
              <a:sym typeface="Ubuntu"/>
            </a:endParaRPr>
          </a:p>
          <a:p>
            <a:pPr indent="-355600" lvl="0" marL="457200" marR="0" rtl="0" algn="l">
              <a:lnSpc>
                <a:spcPct val="100000"/>
              </a:lnSpc>
              <a:spcBef>
                <a:spcPts val="0"/>
              </a:spcBef>
              <a:spcAft>
                <a:spcPts val="0"/>
              </a:spcAft>
              <a:buClr>
                <a:schemeClr val="lt1"/>
              </a:buClr>
              <a:buSzPts val="2000"/>
              <a:buFont typeface="Ubuntu"/>
              <a:buChar char="●"/>
            </a:pPr>
            <a:r>
              <a:rPr lang="es-CO" sz="2000">
                <a:solidFill>
                  <a:schemeClr val="lt1"/>
                </a:solidFill>
                <a:latin typeface="Ubuntu"/>
                <a:ea typeface="Ubuntu"/>
                <a:cs typeface="Ubuntu"/>
                <a:sym typeface="Ubuntu"/>
              </a:rPr>
              <a:t>El segundo callback, reject, lo utilizaremos cuando se rechace la promesa.</a:t>
            </a:r>
            <a:endParaRPr sz="2000">
              <a:solidFill>
                <a:schemeClr val="lt1"/>
              </a:solidFill>
              <a:latin typeface="Ubuntu"/>
              <a:ea typeface="Ubuntu"/>
              <a:cs typeface="Ubuntu"/>
              <a:sym typeface="Ubuntu"/>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281" name="Shape 281"/>
        <p:cNvGrpSpPr/>
        <p:nvPr/>
      </p:nvGrpSpPr>
      <p:grpSpPr>
        <a:xfrm>
          <a:off x="0" y="0"/>
          <a:ext cx="0" cy="0"/>
          <a:chOff x="0" y="0"/>
          <a:chExt cx="0" cy="0"/>
        </a:xfrm>
      </p:grpSpPr>
      <p:sp>
        <p:nvSpPr>
          <p:cNvPr id="282" name="Google Shape;282;g2afb60d935f_2_50"/>
          <p:cNvSpPr/>
          <p:nvPr/>
        </p:nvSpPr>
        <p:spPr>
          <a:xfrm>
            <a:off x="-16627"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83" name="Google Shape;283;g2afb60d935f_2_50"/>
          <p:cNvPicPr preferRelativeResize="0"/>
          <p:nvPr/>
        </p:nvPicPr>
        <p:blipFill rotWithShape="1">
          <a:blip r:embed="rId3">
            <a:alphaModFix/>
          </a:blip>
          <a:srcRect b="0" l="0" r="29248" t="0"/>
          <a:stretch/>
        </p:blipFill>
        <p:spPr>
          <a:xfrm rot="10800000">
            <a:off x="-16624" y="1"/>
            <a:ext cx="5053606" cy="6857999"/>
          </a:xfrm>
          <a:prstGeom prst="rect">
            <a:avLst/>
          </a:prstGeom>
          <a:noFill/>
          <a:ln>
            <a:noFill/>
          </a:ln>
        </p:spPr>
      </p:pic>
      <p:sp>
        <p:nvSpPr>
          <p:cNvPr id="284" name="Google Shape;284;g2afb60d935f_2_50"/>
          <p:cNvSpPr txBox="1"/>
          <p:nvPr/>
        </p:nvSpPr>
        <p:spPr>
          <a:xfrm>
            <a:off x="578437" y="397100"/>
            <a:ext cx="53349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lang="es-CO" sz="4400">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sp>
        <p:nvSpPr>
          <p:cNvPr id="285" name="Google Shape;285;g2afb60d935f_2_50"/>
          <p:cNvSpPr txBox="1"/>
          <p:nvPr/>
        </p:nvSpPr>
        <p:spPr>
          <a:xfrm>
            <a:off x="578448" y="1032950"/>
            <a:ext cx="30300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s-CO" sz="2000">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pic>
        <p:nvPicPr>
          <p:cNvPr id="286" name="Google Shape;286;g2afb60d935f_2_50"/>
          <p:cNvPicPr preferRelativeResize="0"/>
          <p:nvPr/>
        </p:nvPicPr>
        <p:blipFill rotWithShape="1">
          <a:blip r:embed="rId4">
            <a:alphaModFix/>
          </a:blip>
          <a:srcRect b="0" l="0" r="0" t="0"/>
          <a:stretch/>
        </p:blipFill>
        <p:spPr>
          <a:xfrm>
            <a:off x="11039707" y="397102"/>
            <a:ext cx="724831" cy="208823"/>
          </a:xfrm>
          <a:prstGeom prst="rect">
            <a:avLst/>
          </a:prstGeom>
          <a:noFill/>
          <a:ln>
            <a:noFill/>
          </a:ln>
        </p:spPr>
      </p:pic>
      <p:sp>
        <p:nvSpPr>
          <p:cNvPr id="287" name="Google Shape;287;g2afb60d935f_2_50"/>
          <p:cNvSpPr txBox="1"/>
          <p:nvPr/>
        </p:nvSpPr>
        <p:spPr>
          <a:xfrm>
            <a:off x="407900" y="1548350"/>
            <a:ext cx="11356500" cy="255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En  ES2017 se introducen las palabras clave async/await, las cuales se usa</a:t>
            </a:r>
            <a:r>
              <a:rPr lang="es-CO" sz="2000">
                <a:solidFill>
                  <a:schemeClr val="lt1"/>
                </a:solidFill>
                <a:latin typeface="Ubuntu"/>
                <a:ea typeface="Ubuntu"/>
                <a:cs typeface="Ubuntu"/>
                <a:sym typeface="Ubuntu"/>
              </a:rPr>
              <a:t>n </a:t>
            </a:r>
            <a:r>
              <a:rPr lang="es-CO" sz="2000">
                <a:solidFill>
                  <a:schemeClr val="lt1"/>
                </a:solidFill>
                <a:latin typeface="Ubuntu"/>
                <a:ea typeface="Ubuntu"/>
                <a:cs typeface="Ubuntu"/>
                <a:sym typeface="Ubuntu"/>
              </a:rPr>
              <a:t>para gestionar las promesas de una forma más lineal. Con async/await se sigue manejando promesas, sin embargo, hay ciertos cambios importantes:</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Para pasar a gestionar las promesas de forma lineal se abandona el modelo no bloqueante y se pasa a uno bloqueante. </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Se parte del ejemplo anterior que las promesas que estén en .then() sean cambiadas por await.</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El await lo que hace es bloquear el proceso y lo hace esperar (await), hasta que resuelva la promesa.</a:t>
            </a:r>
            <a:endParaRPr sz="2000">
              <a:solidFill>
                <a:schemeClr val="lt1"/>
              </a:solidFill>
              <a:latin typeface="Ubuntu"/>
              <a:ea typeface="Ubuntu"/>
              <a:cs typeface="Ubuntu"/>
              <a:sym typeface="Ubuntu"/>
            </a:endParaRPr>
          </a:p>
        </p:txBody>
      </p:sp>
      <p:pic>
        <p:nvPicPr>
          <p:cNvPr id="288" name="Google Shape;288;g2afb60d935f_2_50"/>
          <p:cNvPicPr preferRelativeResize="0"/>
          <p:nvPr/>
        </p:nvPicPr>
        <p:blipFill>
          <a:blip r:embed="rId5">
            <a:alphaModFix/>
          </a:blip>
          <a:stretch>
            <a:fillRect/>
          </a:stretch>
        </p:blipFill>
        <p:spPr>
          <a:xfrm>
            <a:off x="798088" y="4574363"/>
            <a:ext cx="3667125" cy="1552575"/>
          </a:xfrm>
          <a:prstGeom prst="rect">
            <a:avLst/>
          </a:prstGeom>
          <a:noFill/>
          <a:ln>
            <a:noFill/>
          </a:ln>
        </p:spPr>
      </p:pic>
      <p:pic>
        <p:nvPicPr>
          <p:cNvPr id="289" name="Google Shape;289;g2afb60d935f_2_50"/>
          <p:cNvPicPr preferRelativeResize="0"/>
          <p:nvPr/>
        </p:nvPicPr>
        <p:blipFill>
          <a:blip r:embed="rId6">
            <a:alphaModFix/>
          </a:blip>
          <a:stretch>
            <a:fillRect/>
          </a:stretch>
        </p:blipFill>
        <p:spPr>
          <a:xfrm>
            <a:off x="6173888" y="4479113"/>
            <a:ext cx="4391025" cy="1743075"/>
          </a:xfrm>
          <a:prstGeom prst="rect">
            <a:avLst/>
          </a:prstGeom>
          <a:noFill/>
          <a:ln>
            <a:noFill/>
          </a:ln>
        </p:spPr>
      </p:pic>
      <p:sp>
        <p:nvSpPr>
          <p:cNvPr id="290" name="Google Shape;290;g2afb60d935f_2_50"/>
          <p:cNvSpPr/>
          <p:nvPr/>
        </p:nvSpPr>
        <p:spPr>
          <a:xfrm>
            <a:off x="4966050" y="4983000"/>
            <a:ext cx="664500" cy="28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294" name="Shape 294"/>
        <p:cNvGrpSpPr/>
        <p:nvPr/>
      </p:nvGrpSpPr>
      <p:grpSpPr>
        <a:xfrm>
          <a:off x="0" y="0"/>
          <a:ext cx="0" cy="0"/>
          <a:chOff x="0" y="0"/>
          <a:chExt cx="0" cy="0"/>
        </a:xfrm>
      </p:grpSpPr>
      <p:sp>
        <p:nvSpPr>
          <p:cNvPr id="295" name="Google Shape;295;g2afb60d935f_2_68"/>
          <p:cNvSpPr/>
          <p:nvPr/>
        </p:nvSpPr>
        <p:spPr>
          <a:xfrm>
            <a:off x="-16627"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96" name="Google Shape;296;g2afb60d935f_2_68"/>
          <p:cNvPicPr preferRelativeResize="0"/>
          <p:nvPr/>
        </p:nvPicPr>
        <p:blipFill rotWithShape="1">
          <a:blip r:embed="rId3">
            <a:alphaModFix/>
          </a:blip>
          <a:srcRect b="0" l="0" r="29248" t="0"/>
          <a:stretch/>
        </p:blipFill>
        <p:spPr>
          <a:xfrm rot="10800000">
            <a:off x="-16624" y="1"/>
            <a:ext cx="5053606" cy="6857999"/>
          </a:xfrm>
          <a:prstGeom prst="rect">
            <a:avLst/>
          </a:prstGeom>
          <a:noFill/>
          <a:ln>
            <a:noFill/>
          </a:ln>
        </p:spPr>
      </p:pic>
      <p:sp>
        <p:nvSpPr>
          <p:cNvPr id="297" name="Google Shape;297;g2afb60d935f_2_68"/>
          <p:cNvSpPr txBox="1"/>
          <p:nvPr/>
        </p:nvSpPr>
        <p:spPr>
          <a:xfrm>
            <a:off x="578437" y="397100"/>
            <a:ext cx="53349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lang="es-CO" sz="4400">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sp>
        <p:nvSpPr>
          <p:cNvPr id="298" name="Google Shape;298;g2afb60d935f_2_68"/>
          <p:cNvSpPr txBox="1"/>
          <p:nvPr/>
        </p:nvSpPr>
        <p:spPr>
          <a:xfrm>
            <a:off x="578448" y="1032950"/>
            <a:ext cx="30300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s-CO" sz="2000">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pic>
        <p:nvPicPr>
          <p:cNvPr id="299" name="Google Shape;299;g2afb60d935f_2_68"/>
          <p:cNvPicPr preferRelativeResize="0"/>
          <p:nvPr/>
        </p:nvPicPr>
        <p:blipFill rotWithShape="1">
          <a:blip r:embed="rId4">
            <a:alphaModFix/>
          </a:blip>
          <a:srcRect b="0" l="0" r="0" t="0"/>
          <a:stretch/>
        </p:blipFill>
        <p:spPr>
          <a:xfrm>
            <a:off x="11039707" y="397102"/>
            <a:ext cx="724831" cy="208823"/>
          </a:xfrm>
          <a:prstGeom prst="rect">
            <a:avLst/>
          </a:prstGeom>
          <a:noFill/>
          <a:ln>
            <a:noFill/>
          </a:ln>
        </p:spPr>
      </p:pic>
      <p:sp>
        <p:nvSpPr>
          <p:cNvPr id="300" name="Google Shape;300;g2afb60d935f_2_68"/>
          <p:cNvSpPr txBox="1"/>
          <p:nvPr/>
        </p:nvSpPr>
        <p:spPr>
          <a:xfrm>
            <a:off x="407900" y="1548350"/>
            <a:ext cx="113565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Para poder utilizar el await dentro de una función, se debe definir la función como asíncrona y al llamarla utilizar nuevamente el await. De esta manera se forma el par Async - Await.</a:t>
            </a:r>
            <a:endParaRPr sz="2000">
              <a:solidFill>
                <a:schemeClr val="lt1"/>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Anteriormente era obligatorio mantener el par Async - Await, sin embargo, actualmente esto ya no es necesario, ya que se permite utilizar await fuera de funciones async si se encuentran en el nivel inicial de la aplicación, es decir en el ámbito global, gracias a algo llamado TOP LEVEL AWAIT.</a:t>
            </a:r>
            <a:endParaRPr sz="2000">
              <a:solidFill>
                <a:schemeClr val="lt1"/>
              </a:solidFill>
              <a:latin typeface="Ubuntu"/>
              <a:ea typeface="Ubuntu"/>
              <a:cs typeface="Ubuntu"/>
              <a:sym typeface="Ubuntu"/>
            </a:endParaRPr>
          </a:p>
        </p:txBody>
      </p:sp>
      <p:pic>
        <p:nvPicPr>
          <p:cNvPr id="301" name="Google Shape;301;g2afb60d935f_2_68"/>
          <p:cNvPicPr preferRelativeResize="0"/>
          <p:nvPr/>
        </p:nvPicPr>
        <p:blipFill>
          <a:blip r:embed="rId5">
            <a:alphaModFix/>
          </a:blip>
          <a:stretch>
            <a:fillRect/>
          </a:stretch>
        </p:blipFill>
        <p:spPr>
          <a:xfrm>
            <a:off x="3110013" y="4093100"/>
            <a:ext cx="5038725" cy="1924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2"/>
          <p:cNvPicPr preferRelativeResize="0"/>
          <p:nvPr/>
        </p:nvPicPr>
        <p:blipFill rotWithShape="1">
          <a:blip r:embed="rId3">
            <a:alphaModFix/>
          </a:blip>
          <a:srcRect b="0" l="0" r="0" t="0"/>
          <a:stretch/>
        </p:blipFill>
        <p:spPr>
          <a:xfrm>
            <a:off x="0" y="0"/>
            <a:ext cx="12222178" cy="6858000"/>
          </a:xfrm>
          <a:prstGeom prst="rect">
            <a:avLst/>
          </a:prstGeom>
          <a:noFill/>
          <a:ln>
            <a:noFill/>
          </a:ln>
        </p:spPr>
      </p:pic>
      <p:pic>
        <p:nvPicPr>
          <p:cNvPr id="91" name="Google Shape;91;p2"/>
          <p:cNvPicPr preferRelativeResize="0"/>
          <p:nvPr/>
        </p:nvPicPr>
        <p:blipFill rotWithShape="1">
          <a:blip r:embed="rId4">
            <a:alphaModFix/>
          </a:blip>
          <a:srcRect b="0" l="0" r="7310" t="0"/>
          <a:stretch/>
        </p:blipFill>
        <p:spPr>
          <a:xfrm flipH="1">
            <a:off x="413" y="0"/>
            <a:ext cx="9293215" cy="6858000"/>
          </a:xfrm>
          <a:prstGeom prst="rect">
            <a:avLst/>
          </a:prstGeom>
          <a:noFill/>
          <a:ln>
            <a:noFill/>
          </a:ln>
        </p:spPr>
      </p:pic>
      <p:pic>
        <p:nvPicPr>
          <p:cNvPr id="92" name="Google Shape;92;p2"/>
          <p:cNvPicPr preferRelativeResize="0"/>
          <p:nvPr/>
        </p:nvPicPr>
        <p:blipFill rotWithShape="1">
          <a:blip r:embed="rId5">
            <a:alphaModFix/>
          </a:blip>
          <a:srcRect b="0" l="0" r="0" t="0"/>
          <a:stretch/>
        </p:blipFill>
        <p:spPr>
          <a:xfrm>
            <a:off x="6139505" y="4668520"/>
            <a:ext cx="3330258" cy="1411500"/>
          </a:xfrm>
          <a:prstGeom prst="rect">
            <a:avLst/>
          </a:prstGeom>
          <a:noFill/>
          <a:ln>
            <a:noFill/>
          </a:ln>
        </p:spPr>
      </p:pic>
      <p:sp>
        <p:nvSpPr>
          <p:cNvPr id="93" name="Google Shape;93;p2"/>
          <p:cNvSpPr txBox="1"/>
          <p:nvPr/>
        </p:nvSpPr>
        <p:spPr>
          <a:xfrm>
            <a:off x="6868162" y="3035810"/>
            <a:ext cx="2834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 name="Google Shape;94;p2"/>
          <p:cNvPicPr preferRelativeResize="0"/>
          <p:nvPr/>
        </p:nvPicPr>
        <p:blipFill rotWithShape="1">
          <a:blip r:embed="rId6">
            <a:alphaModFix/>
          </a:blip>
          <a:srcRect b="0" l="0" r="0" t="0"/>
          <a:stretch/>
        </p:blipFill>
        <p:spPr>
          <a:xfrm>
            <a:off x="11039707" y="397102"/>
            <a:ext cx="724829" cy="208823"/>
          </a:xfrm>
          <a:prstGeom prst="rect">
            <a:avLst/>
          </a:prstGeom>
          <a:noFill/>
          <a:ln>
            <a:noFill/>
          </a:ln>
        </p:spPr>
      </p:pic>
      <p:pic>
        <p:nvPicPr>
          <p:cNvPr descr="Imagen de la pantalla de un celular con la imagen de una caricatura&#10;&#10;Descripción generada automáticamente con confianza baja" id="95" name="Google Shape;95;p2"/>
          <p:cNvPicPr preferRelativeResize="0"/>
          <p:nvPr/>
        </p:nvPicPr>
        <p:blipFill rotWithShape="1">
          <a:blip r:embed="rId7">
            <a:alphaModFix/>
          </a:blip>
          <a:srcRect b="0" l="0" r="0" t="0"/>
          <a:stretch/>
        </p:blipFill>
        <p:spPr>
          <a:xfrm flipH="1">
            <a:off x="543156" y="2374118"/>
            <a:ext cx="5053608" cy="4333337"/>
          </a:xfrm>
          <a:prstGeom prst="rect">
            <a:avLst/>
          </a:prstGeom>
          <a:noFill/>
          <a:ln>
            <a:noFill/>
          </a:ln>
        </p:spPr>
      </p:pic>
      <p:sp>
        <p:nvSpPr>
          <p:cNvPr id="96" name="Google Shape;96;p2"/>
          <p:cNvSpPr txBox="1"/>
          <p:nvPr/>
        </p:nvSpPr>
        <p:spPr>
          <a:xfrm>
            <a:off x="266959" y="711478"/>
            <a:ext cx="7464000" cy="98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JavaScript </a:t>
            </a:r>
            <a:r>
              <a:rPr b="1" lang="es-CO" sz="4400">
                <a:solidFill>
                  <a:schemeClr val="lt1"/>
                </a:solidFill>
                <a:latin typeface="Ubuntu"/>
                <a:ea typeface="Ubuntu"/>
                <a:cs typeface="Ubuntu"/>
                <a:sym typeface="Ubuntu"/>
              </a:rPr>
              <a:t>ASYNC- AWAIT</a:t>
            </a:r>
            <a:br>
              <a:rPr b="1" i="0" lang="es-CO" sz="4400" u="none" cap="none" strike="noStrike">
                <a:solidFill>
                  <a:schemeClr val="lt1"/>
                </a:solidFill>
                <a:latin typeface="Ubuntu"/>
                <a:ea typeface="Ubuntu"/>
                <a:cs typeface="Ubuntu"/>
                <a:sym typeface="Ubuntu"/>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305" name="Shape 305"/>
        <p:cNvGrpSpPr/>
        <p:nvPr/>
      </p:nvGrpSpPr>
      <p:grpSpPr>
        <a:xfrm>
          <a:off x="0" y="0"/>
          <a:ext cx="0" cy="0"/>
          <a:chOff x="0" y="0"/>
          <a:chExt cx="0" cy="0"/>
        </a:xfrm>
      </p:grpSpPr>
      <p:sp>
        <p:nvSpPr>
          <p:cNvPr id="306" name="Google Shape;306;g2afb60d935f_2_82"/>
          <p:cNvSpPr/>
          <p:nvPr/>
        </p:nvSpPr>
        <p:spPr>
          <a:xfrm>
            <a:off x="-16627"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07" name="Google Shape;307;g2afb60d935f_2_82"/>
          <p:cNvPicPr preferRelativeResize="0"/>
          <p:nvPr/>
        </p:nvPicPr>
        <p:blipFill rotWithShape="1">
          <a:blip r:embed="rId3">
            <a:alphaModFix/>
          </a:blip>
          <a:srcRect b="0" l="0" r="29248" t="0"/>
          <a:stretch/>
        </p:blipFill>
        <p:spPr>
          <a:xfrm rot="10800000">
            <a:off x="-16624" y="1"/>
            <a:ext cx="5053606" cy="6857999"/>
          </a:xfrm>
          <a:prstGeom prst="rect">
            <a:avLst/>
          </a:prstGeom>
          <a:noFill/>
          <a:ln>
            <a:noFill/>
          </a:ln>
        </p:spPr>
      </p:pic>
      <p:sp>
        <p:nvSpPr>
          <p:cNvPr id="308" name="Google Shape;308;g2afb60d935f_2_82"/>
          <p:cNvSpPr txBox="1"/>
          <p:nvPr/>
        </p:nvSpPr>
        <p:spPr>
          <a:xfrm>
            <a:off x="578437" y="397100"/>
            <a:ext cx="53349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lang="es-CO" sz="4400">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sp>
        <p:nvSpPr>
          <p:cNvPr id="309" name="Google Shape;309;g2afb60d935f_2_82"/>
          <p:cNvSpPr txBox="1"/>
          <p:nvPr/>
        </p:nvSpPr>
        <p:spPr>
          <a:xfrm>
            <a:off x="578448" y="1032950"/>
            <a:ext cx="30300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s-CO" sz="2000">
                <a:solidFill>
                  <a:schemeClr val="lt1"/>
                </a:solidFill>
                <a:latin typeface="Ubuntu"/>
                <a:ea typeface="Ubuntu"/>
                <a:cs typeface="Ubuntu"/>
                <a:sym typeface="Ubuntu"/>
              </a:rPr>
              <a:t>Async- Await - Ejemplo</a:t>
            </a:r>
            <a:endParaRPr b="0" i="0" sz="1400" u="none" cap="none" strike="noStrike">
              <a:solidFill>
                <a:srgbClr val="000000"/>
              </a:solidFill>
              <a:latin typeface="Arial"/>
              <a:ea typeface="Arial"/>
              <a:cs typeface="Arial"/>
              <a:sym typeface="Arial"/>
            </a:endParaRPr>
          </a:p>
        </p:txBody>
      </p:sp>
      <p:pic>
        <p:nvPicPr>
          <p:cNvPr id="310" name="Google Shape;310;g2afb60d935f_2_82"/>
          <p:cNvPicPr preferRelativeResize="0"/>
          <p:nvPr/>
        </p:nvPicPr>
        <p:blipFill rotWithShape="1">
          <a:blip r:embed="rId4">
            <a:alphaModFix/>
          </a:blip>
          <a:srcRect b="0" l="0" r="0" t="0"/>
          <a:stretch/>
        </p:blipFill>
        <p:spPr>
          <a:xfrm>
            <a:off x="11039707" y="397102"/>
            <a:ext cx="724831" cy="208823"/>
          </a:xfrm>
          <a:prstGeom prst="rect">
            <a:avLst/>
          </a:prstGeom>
          <a:noFill/>
          <a:ln>
            <a:noFill/>
          </a:ln>
        </p:spPr>
      </p:pic>
      <p:sp>
        <p:nvSpPr>
          <p:cNvPr id="311" name="Google Shape;311;g2afb60d935f_2_82"/>
          <p:cNvSpPr txBox="1"/>
          <p:nvPr/>
        </p:nvSpPr>
        <p:spPr>
          <a:xfrm>
            <a:off x="5554763" y="605925"/>
            <a:ext cx="5038800" cy="255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A partir del </a:t>
            </a:r>
            <a:r>
              <a:rPr lang="es-CO" sz="2000">
                <a:solidFill>
                  <a:schemeClr val="lt1"/>
                </a:solidFill>
                <a:latin typeface="Ubuntu"/>
                <a:ea typeface="Ubuntu"/>
                <a:cs typeface="Ubuntu"/>
                <a:sym typeface="Ubuntu"/>
              </a:rPr>
              <a:t> ejemplo visto anteriormente en los anteriores capítulos, la función doTask() realiza 10 lanzamientos de un dado y devuelve los resultados obtenidos o detiene la tarea si se obtiene un 6. La implementación de la función sufre algunos cambios, simplificándose considerablemente.</a:t>
            </a:r>
            <a:endParaRPr sz="2000">
              <a:solidFill>
                <a:schemeClr val="lt1"/>
              </a:solidFill>
              <a:latin typeface="Ubuntu"/>
              <a:ea typeface="Ubuntu"/>
              <a:cs typeface="Ubuntu"/>
              <a:sym typeface="Ubuntu"/>
            </a:endParaRPr>
          </a:p>
        </p:txBody>
      </p:sp>
      <p:pic>
        <p:nvPicPr>
          <p:cNvPr id="312" name="Google Shape;312;g2afb60d935f_2_82"/>
          <p:cNvPicPr preferRelativeResize="0"/>
          <p:nvPr/>
        </p:nvPicPr>
        <p:blipFill>
          <a:blip r:embed="rId5">
            <a:alphaModFix/>
          </a:blip>
          <a:stretch>
            <a:fillRect/>
          </a:stretch>
        </p:blipFill>
        <p:spPr>
          <a:xfrm>
            <a:off x="310263" y="1778338"/>
            <a:ext cx="5038725" cy="4124325"/>
          </a:xfrm>
          <a:prstGeom prst="rect">
            <a:avLst/>
          </a:prstGeom>
          <a:noFill/>
          <a:ln>
            <a:noFill/>
          </a:ln>
        </p:spPr>
      </p:pic>
      <p:sp>
        <p:nvSpPr>
          <p:cNvPr id="313" name="Google Shape;313;g2afb60d935f_2_82"/>
          <p:cNvSpPr txBox="1"/>
          <p:nvPr/>
        </p:nvSpPr>
        <p:spPr>
          <a:xfrm>
            <a:off x="6096000" y="3666250"/>
            <a:ext cx="5504400" cy="19395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chemeClr val="lt1"/>
              </a:buClr>
              <a:buSzPts val="2000"/>
              <a:buFont typeface="Ubuntu"/>
              <a:buChar char="●"/>
            </a:pPr>
            <a:r>
              <a:rPr lang="es-CO" sz="2000">
                <a:solidFill>
                  <a:schemeClr val="lt1"/>
                </a:solidFill>
                <a:latin typeface="Ubuntu"/>
                <a:ea typeface="Ubuntu"/>
                <a:cs typeface="Ubuntu"/>
                <a:sym typeface="Ubuntu"/>
              </a:rPr>
              <a:t>Se añade la palabra clave async antes de los parámetros de la arrow function.</a:t>
            </a:r>
            <a:endParaRPr sz="2000">
              <a:solidFill>
                <a:schemeClr val="lt1"/>
              </a:solidFill>
              <a:latin typeface="Ubuntu"/>
              <a:ea typeface="Ubuntu"/>
              <a:cs typeface="Ubuntu"/>
              <a:sym typeface="Ubuntu"/>
            </a:endParaRPr>
          </a:p>
          <a:p>
            <a:pPr indent="-355600" lvl="0" marL="457200" marR="0" rtl="0" algn="l">
              <a:lnSpc>
                <a:spcPct val="100000"/>
              </a:lnSpc>
              <a:spcBef>
                <a:spcPts val="0"/>
              </a:spcBef>
              <a:spcAft>
                <a:spcPts val="0"/>
              </a:spcAft>
              <a:buClr>
                <a:schemeClr val="lt1"/>
              </a:buClr>
              <a:buSzPts val="2000"/>
              <a:buFont typeface="Ubuntu"/>
              <a:buChar char="●"/>
            </a:pPr>
            <a:r>
              <a:rPr lang="es-CO" sz="2000">
                <a:solidFill>
                  <a:schemeClr val="lt1"/>
                </a:solidFill>
                <a:latin typeface="Ubuntu"/>
                <a:ea typeface="Ubuntu"/>
                <a:cs typeface="Ubuntu"/>
                <a:sym typeface="Ubuntu"/>
              </a:rPr>
              <a:t>Se desaparece cualquier mención a promesas, se devuelven directamente objetos, ya que al ser una función async se devolverá todo envuelto en una Promesa.</a:t>
            </a:r>
            <a:endParaRPr sz="2000">
              <a:solidFill>
                <a:schemeClr val="lt1"/>
              </a:solidFill>
              <a:latin typeface="Ubuntu"/>
              <a:ea typeface="Ubuntu"/>
              <a:cs typeface="Ubuntu"/>
              <a:sym typeface="Ubuntu"/>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317" name="Shape 317"/>
        <p:cNvGrpSpPr/>
        <p:nvPr/>
      </p:nvGrpSpPr>
      <p:grpSpPr>
        <a:xfrm>
          <a:off x="0" y="0"/>
          <a:ext cx="0" cy="0"/>
          <a:chOff x="0" y="0"/>
          <a:chExt cx="0" cy="0"/>
        </a:xfrm>
      </p:grpSpPr>
      <p:sp>
        <p:nvSpPr>
          <p:cNvPr id="318" name="Google Shape;318;g2afb60d935f_2_92"/>
          <p:cNvSpPr/>
          <p:nvPr/>
        </p:nvSpPr>
        <p:spPr>
          <a:xfrm>
            <a:off x="-16627"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19" name="Google Shape;319;g2afb60d935f_2_92"/>
          <p:cNvPicPr preferRelativeResize="0"/>
          <p:nvPr/>
        </p:nvPicPr>
        <p:blipFill rotWithShape="1">
          <a:blip r:embed="rId3">
            <a:alphaModFix/>
          </a:blip>
          <a:srcRect b="0" l="0" r="29248" t="0"/>
          <a:stretch/>
        </p:blipFill>
        <p:spPr>
          <a:xfrm rot="10800000">
            <a:off x="-16624" y="1"/>
            <a:ext cx="5053606" cy="6857999"/>
          </a:xfrm>
          <a:prstGeom prst="rect">
            <a:avLst/>
          </a:prstGeom>
          <a:noFill/>
          <a:ln>
            <a:noFill/>
          </a:ln>
        </p:spPr>
      </p:pic>
      <p:sp>
        <p:nvSpPr>
          <p:cNvPr id="320" name="Google Shape;320;g2afb60d935f_2_92"/>
          <p:cNvSpPr txBox="1"/>
          <p:nvPr/>
        </p:nvSpPr>
        <p:spPr>
          <a:xfrm>
            <a:off x="578437" y="397100"/>
            <a:ext cx="53349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lang="es-CO" sz="4400">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sp>
        <p:nvSpPr>
          <p:cNvPr id="321" name="Google Shape;321;g2afb60d935f_2_92"/>
          <p:cNvSpPr txBox="1"/>
          <p:nvPr/>
        </p:nvSpPr>
        <p:spPr>
          <a:xfrm>
            <a:off x="578448" y="1032950"/>
            <a:ext cx="30300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s-CO" sz="2000">
                <a:solidFill>
                  <a:schemeClr val="lt1"/>
                </a:solidFill>
                <a:latin typeface="Ubuntu"/>
                <a:ea typeface="Ubuntu"/>
                <a:cs typeface="Ubuntu"/>
                <a:sym typeface="Ubuntu"/>
              </a:rPr>
              <a:t>Async- Await - Ejemplo</a:t>
            </a:r>
            <a:endParaRPr b="0" i="0" sz="1400" u="none" cap="none" strike="noStrike">
              <a:solidFill>
                <a:srgbClr val="000000"/>
              </a:solidFill>
              <a:latin typeface="Arial"/>
              <a:ea typeface="Arial"/>
              <a:cs typeface="Arial"/>
              <a:sym typeface="Arial"/>
            </a:endParaRPr>
          </a:p>
        </p:txBody>
      </p:sp>
      <p:pic>
        <p:nvPicPr>
          <p:cNvPr id="322" name="Google Shape;322;g2afb60d935f_2_92"/>
          <p:cNvPicPr preferRelativeResize="0"/>
          <p:nvPr/>
        </p:nvPicPr>
        <p:blipFill rotWithShape="1">
          <a:blip r:embed="rId4">
            <a:alphaModFix/>
          </a:blip>
          <a:srcRect b="0" l="0" r="0" t="0"/>
          <a:stretch/>
        </p:blipFill>
        <p:spPr>
          <a:xfrm>
            <a:off x="11039707" y="397102"/>
            <a:ext cx="724831" cy="208823"/>
          </a:xfrm>
          <a:prstGeom prst="rect">
            <a:avLst/>
          </a:prstGeom>
          <a:noFill/>
          <a:ln>
            <a:noFill/>
          </a:ln>
        </p:spPr>
      </p:pic>
      <p:sp>
        <p:nvSpPr>
          <p:cNvPr id="323" name="Google Shape;323;g2afb60d935f_2_92"/>
          <p:cNvSpPr txBox="1"/>
          <p:nvPr/>
        </p:nvSpPr>
        <p:spPr>
          <a:xfrm>
            <a:off x="969225" y="2038400"/>
            <a:ext cx="92571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Al momento de consumir promesas hay un cambio importante. No se utiliza .then(), sino que se usa await para esperar la resolución de la promesa, obteniendo el valor directamente:</a:t>
            </a:r>
            <a:endParaRPr sz="2000">
              <a:solidFill>
                <a:schemeClr val="lt1"/>
              </a:solidFill>
              <a:latin typeface="Ubuntu"/>
              <a:ea typeface="Ubuntu"/>
              <a:cs typeface="Ubuntu"/>
              <a:sym typeface="Ubuntu"/>
            </a:endParaRPr>
          </a:p>
        </p:txBody>
      </p:sp>
      <p:pic>
        <p:nvPicPr>
          <p:cNvPr id="324" name="Google Shape;324;g2afb60d935f_2_92"/>
          <p:cNvPicPr preferRelativeResize="0"/>
          <p:nvPr/>
        </p:nvPicPr>
        <p:blipFill>
          <a:blip r:embed="rId5">
            <a:alphaModFix/>
          </a:blip>
          <a:stretch>
            <a:fillRect/>
          </a:stretch>
        </p:blipFill>
        <p:spPr>
          <a:xfrm>
            <a:off x="3223138" y="3659450"/>
            <a:ext cx="5038725" cy="1009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E4B"/>
        </a:solidFill>
      </p:bgPr>
    </p:bg>
    <p:spTree>
      <p:nvGrpSpPr>
        <p:cNvPr id="328" name="Shape 328"/>
        <p:cNvGrpSpPr/>
        <p:nvPr/>
      </p:nvGrpSpPr>
      <p:grpSpPr>
        <a:xfrm>
          <a:off x="0" y="0"/>
          <a:ext cx="0" cy="0"/>
          <a:chOff x="0" y="0"/>
          <a:chExt cx="0" cy="0"/>
        </a:xfrm>
      </p:grpSpPr>
      <p:pic>
        <p:nvPicPr>
          <p:cNvPr id="329" name="Google Shape;329;p18"/>
          <p:cNvPicPr preferRelativeResize="0"/>
          <p:nvPr/>
        </p:nvPicPr>
        <p:blipFill rotWithShape="1">
          <a:blip r:embed="rId3">
            <a:alphaModFix/>
          </a:blip>
          <a:srcRect b="0" l="0" r="0" t="0"/>
          <a:stretch/>
        </p:blipFill>
        <p:spPr>
          <a:xfrm>
            <a:off x="3258167" y="2494344"/>
            <a:ext cx="5675666" cy="18693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00" name="Shape 100"/>
        <p:cNvGrpSpPr/>
        <p:nvPr/>
      </p:nvGrpSpPr>
      <p:grpSpPr>
        <a:xfrm>
          <a:off x="0" y="0"/>
          <a:ext cx="0" cy="0"/>
          <a:chOff x="0" y="0"/>
          <a:chExt cx="0" cy="0"/>
        </a:xfrm>
      </p:grpSpPr>
      <p:sp>
        <p:nvSpPr>
          <p:cNvPr id="101" name="Google Shape;101;p4"/>
          <p:cNvSpPr/>
          <p:nvPr/>
        </p:nvSpPr>
        <p:spPr>
          <a:xfrm>
            <a:off x="33251"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2" name="Google Shape;102;p4"/>
          <p:cNvPicPr preferRelativeResize="0"/>
          <p:nvPr/>
        </p:nvPicPr>
        <p:blipFill rotWithShape="1">
          <a:blip r:embed="rId3">
            <a:alphaModFix/>
          </a:blip>
          <a:srcRect b="0" l="0" r="29251" t="0"/>
          <a:stretch/>
        </p:blipFill>
        <p:spPr>
          <a:xfrm rot="10800000">
            <a:off x="-16626" y="0"/>
            <a:ext cx="5053608" cy="6858000"/>
          </a:xfrm>
          <a:prstGeom prst="rect">
            <a:avLst/>
          </a:prstGeom>
          <a:noFill/>
          <a:ln>
            <a:noFill/>
          </a:ln>
        </p:spPr>
      </p:pic>
      <p:sp>
        <p:nvSpPr>
          <p:cNvPr id="103" name="Google Shape;103;p4"/>
          <p:cNvSpPr txBox="1"/>
          <p:nvPr/>
        </p:nvSpPr>
        <p:spPr>
          <a:xfrm>
            <a:off x="578444" y="397100"/>
            <a:ext cx="45291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lang="es-CO" sz="4400">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sp>
        <p:nvSpPr>
          <p:cNvPr id="104" name="Google Shape;104;p4"/>
          <p:cNvSpPr txBox="1"/>
          <p:nvPr/>
        </p:nvSpPr>
        <p:spPr>
          <a:xfrm>
            <a:off x="578458" y="1032950"/>
            <a:ext cx="503698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Asincronía</a:t>
            </a:r>
            <a:endParaRPr b="0" i="0" sz="2000" u="none" cap="none" strike="noStrike">
              <a:solidFill>
                <a:schemeClr val="lt1"/>
              </a:solidFill>
              <a:latin typeface="Ubuntu"/>
              <a:ea typeface="Ubuntu"/>
              <a:cs typeface="Ubuntu"/>
              <a:sym typeface="Ubuntu"/>
            </a:endParaRPr>
          </a:p>
        </p:txBody>
      </p:sp>
      <p:pic>
        <p:nvPicPr>
          <p:cNvPr id="105" name="Google Shape;105;p4"/>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sp>
        <p:nvSpPr>
          <p:cNvPr id="106" name="Google Shape;106;p4"/>
          <p:cNvSpPr txBox="1"/>
          <p:nvPr/>
        </p:nvSpPr>
        <p:spPr>
          <a:xfrm>
            <a:off x="536212" y="1606373"/>
            <a:ext cx="11186100" cy="401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s-CO" sz="1800">
                <a:solidFill>
                  <a:schemeClr val="lt1"/>
                </a:solidFill>
                <a:latin typeface="Ubuntu"/>
                <a:ea typeface="Ubuntu"/>
                <a:cs typeface="Ubuntu"/>
                <a:sym typeface="Ubuntu"/>
              </a:rPr>
              <a:t>➢ La asincronía en JavaScript se refiere a la capacidad del lenguaje para ejecutar operaciones de manera no bloqueante, permitiendo que otras tareas continúen mientras una tarea en particular está en curso.</a:t>
            </a:r>
            <a:endParaRPr sz="1800">
              <a:solidFill>
                <a:schemeClr val="lt1"/>
              </a:solidFill>
              <a:latin typeface="Ubuntu"/>
              <a:ea typeface="Ubuntu"/>
              <a:cs typeface="Ubuntu"/>
              <a:sym typeface="Ubuntu"/>
            </a:endParaRPr>
          </a:p>
          <a:p>
            <a:pPr indent="0" lvl="0" marL="0" rtl="0" algn="l">
              <a:spcBef>
                <a:spcPts val="0"/>
              </a:spcBef>
              <a:spcAft>
                <a:spcPts val="0"/>
              </a:spcAft>
              <a:buClr>
                <a:schemeClr val="dk1"/>
              </a:buClr>
              <a:buSzPts val="1800"/>
              <a:buFont typeface="Arial"/>
              <a:buNone/>
            </a:pPr>
            <a:r>
              <a:t/>
            </a:r>
            <a:endParaRPr sz="1800">
              <a:solidFill>
                <a:schemeClr val="lt1"/>
              </a:solidFill>
              <a:latin typeface="Ubuntu"/>
              <a:ea typeface="Ubuntu"/>
              <a:cs typeface="Ubuntu"/>
              <a:sym typeface="Ubuntu"/>
            </a:endParaRPr>
          </a:p>
          <a:p>
            <a:pPr indent="0" lvl="0" marL="0" rtl="0" algn="l">
              <a:spcBef>
                <a:spcPts val="0"/>
              </a:spcBef>
              <a:spcAft>
                <a:spcPts val="0"/>
              </a:spcAft>
              <a:buClr>
                <a:schemeClr val="dk1"/>
              </a:buClr>
              <a:buSzPts val="1800"/>
              <a:buFont typeface="Arial"/>
              <a:buNone/>
            </a:pPr>
            <a:r>
              <a:rPr lang="es-CO" sz="1800">
                <a:solidFill>
                  <a:schemeClr val="lt1"/>
                </a:solidFill>
                <a:latin typeface="Ubuntu"/>
                <a:ea typeface="Ubuntu"/>
                <a:cs typeface="Ubuntu"/>
                <a:sym typeface="Ubuntu"/>
              </a:rPr>
              <a:t>➢ Sirve para el manejo eficiente de operaciones que pueden llevar tiempo, como la lectura de archivos, solicitudes de red y operaciones intensivas en CPU.</a:t>
            </a:r>
            <a:endParaRPr sz="1800">
              <a:solidFill>
                <a:schemeClr val="lt1"/>
              </a:solidFill>
              <a:latin typeface="Ubuntu"/>
              <a:ea typeface="Ubuntu"/>
              <a:cs typeface="Ubuntu"/>
              <a:sym typeface="Ubuntu"/>
            </a:endParaRPr>
          </a:p>
          <a:p>
            <a:pPr indent="0" lvl="0" marL="0" rtl="0" algn="l">
              <a:spcBef>
                <a:spcPts val="0"/>
              </a:spcBef>
              <a:spcAft>
                <a:spcPts val="0"/>
              </a:spcAft>
              <a:buClr>
                <a:schemeClr val="dk1"/>
              </a:buClr>
              <a:buSzPts val="1800"/>
              <a:buFont typeface="Arial"/>
              <a:buNone/>
            </a:pPr>
            <a:r>
              <a:t/>
            </a:r>
            <a:endParaRPr sz="1800">
              <a:solidFill>
                <a:schemeClr val="lt1"/>
              </a:solidFill>
              <a:latin typeface="Ubuntu"/>
              <a:ea typeface="Ubuntu"/>
              <a:cs typeface="Ubuntu"/>
              <a:sym typeface="Ubuntu"/>
            </a:endParaRPr>
          </a:p>
          <a:p>
            <a:pPr indent="0" lvl="0" marL="0" rtl="0" algn="l">
              <a:spcBef>
                <a:spcPts val="0"/>
              </a:spcBef>
              <a:spcAft>
                <a:spcPts val="0"/>
              </a:spcAft>
              <a:buClr>
                <a:schemeClr val="dk1"/>
              </a:buClr>
              <a:buSzPts val="1800"/>
              <a:buFont typeface="Arial"/>
              <a:buNone/>
            </a:pPr>
            <a:r>
              <a:rPr lang="es-CO" sz="1800">
                <a:solidFill>
                  <a:schemeClr val="lt1"/>
                </a:solidFill>
                <a:latin typeface="Ubuntu"/>
                <a:ea typeface="Ubuntu"/>
                <a:cs typeface="Ubuntu"/>
                <a:sym typeface="Ubuntu"/>
              </a:rPr>
              <a:t>➢ JavaScript es un lenguaje de programación de un solo hilo, lo que significa que ejecuta una operación a la vez en un solo hilo de ejecución.</a:t>
            </a:r>
            <a:endParaRPr sz="1800">
              <a:solidFill>
                <a:schemeClr val="lt1"/>
              </a:solidFill>
              <a:latin typeface="Ubuntu"/>
              <a:ea typeface="Ubuntu"/>
              <a:cs typeface="Ubuntu"/>
              <a:sym typeface="Ubuntu"/>
            </a:endParaRPr>
          </a:p>
          <a:p>
            <a:pPr indent="0" lvl="0" marL="0" rtl="0" algn="l">
              <a:spcBef>
                <a:spcPts val="0"/>
              </a:spcBef>
              <a:spcAft>
                <a:spcPts val="0"/>
              </a:spcAft>
              <a:buClr>
                <a:schemeClr val="dk1"/>
              </a:buClr>
              <a:buSzPts val="1800"/>
              <a:buFont typeface="Arial"/>
              <a:buNone/>
            </a:pPr>
            <a:r>
              <a:t/>
            </a:r>
            <a:endParaRPr sz="1800">
              <a:solidFill>
                <a:schemeClr val="lt1"/>
              </a:solidFill>
              <a:latin typeface="Ubuntu"/>
              <a:ea typeface="Ubuntu"/>
              <a:cs typeface="Ubuntu"/>
              <a:sym typeface="Ubuntu"/>
            </a:endParaRPr>
          </a:p>
          <a:p>
            <a:pPr indent="0" lvl="0" marL="0" rtl="0" algn="l">
              <a:spcBef>
                <a:spcPts val="0"/>
              </a:spcBef>
              <a:spcAft>
                <a:spcPts val="0"/>
              </a:spcAft>
              <a:buClr>
                <a:schemeClr val="dk1"/>
              </a:buClr>
              <a:buSzPts val="1800"/>
              <a:buFont typeface="Arial"/>
              <a:buNone/>
            </a:pPr>
            <a:r>
              <a:rPr lang="es-CO" sz="1800">
                <a:solidFill>
                  <a:schemeClr val="lt1"/>
                </a:solidFill>
                <a:latin typeface="Ubuntu"/>
                <a:ea typeface="Ubuntu"/>
                <a:cs typeface="Ubuntu"/>
                <a:sym typeface="Ubuntu"/>
              </a:rPr>
              <a:t>➢ Para lograr asincronia a partir de un solo hilo, Javascript hace uso de los siguientes mecanismos:  Callbacks, Promesas y async/await.</a:t>
            </a:r>
            <a:endParaRPr sz="1800">
              <a:solidFill>
                <a:schemeClr val="lt1"/>
              </a:solidFill>
              <a:latin typeface="Ubuntu"/>
              <a:ea typeface="Ubuntu"/>
              <a:cs typeface="Ubuntu"/>
              <a:sym typeface="Ubuntu"/>
            </a:endParaRPr>
          </a:p>
          <a:p>
            <a:pPr indent="0" lvl="0" marL="0" rtl="0" algn="l">
              <a:lnSpc>
                <a:spcPct val="115000"/>
              </a:lnSpc>
              <a:spcBef>
                <a:spcPts val="1500"/>
              </a:spcBef>
              <a:spcAft>
                <a:spcPts val="0"/>
              </a:spcAft>
              <a:buClr>
                <a:schemeClr val="dk1"/>
              </a:buClr>
              <a:buSzPts val="1100"/>
              <a:buFont typeface="Arial"/>
              <a:buNone/>
            </a:pPr>
            <a:r>
              <a:t/>
            </a:r>
            <a:endParaRPr sz="1200">
              <a:solidFill>
                <a:srgbClr val="D1D5DB"/>
              </a:solidFill>
              <a:highlight>
                <a:srgbClr val="343541"/>
              </a:highlight>
              <a:latin typeface="Roboto"/>
              <a:ea typeface="Roboto"/>
              <a:cs typeface="Roboto"/>
              <a:sym typeface="Roboto"/>
            </a:endParaRPr>
          </a:p>
          <a:p>
            <a:pPr indent="0" lvl="0" marL="0" marR="0" rtl="0" algn="l">
              <a:lnSpc>
                <a:spcPct val="100000"/>
              </a:lnSpc>
              <a:spcBef>
                <a:spcPts val="1500"/>
              </a:spcBef>
              <a:spcAft>
                <a:spcPts val="0"/>
              </a:spcAft>
              <a:buClr>
                <a:srgbClr val="000000"/>
              </a:buClr>
              <a:buSzPts val="1800"/>
              <a:buFont typeface="Arial"/>
              <a:buNone/>
            </a:pPr>
            <a:r>
              <a:t/>
            </a:r>
            <a:endParaRPr sz="1800">
              <a:solidFill>
                <a:schemeClr val="lt1"/>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10" name="Shape 110"/>
        <p:cNvGrpSpPr/>
        <p:nvPr/>
      </p:nvGrpSpPr>
      <p:grpSpPr>
        <a:xfrm>
          <a:off x="0" y="0"/>
          <a:ext cx="0" cy="0"/>
          <a:chOff x="0" y="0"/>
          <a:chExt cx="0" cy="0"/>
        </a:xfrm>
      </p:grpSpPr>
      <p:sp>
        <p:nvSpPr>
          <p:cNvPr id="111" name="Google Shape;111;g1ef2b707648_1_1"/>
          <p:cNvSpPr/>
          <p:nvPr/>
        </p:nvSpPr>
        <p:spPr>
          <a:xfrm>
            <a:off x="-16627"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2" name="Google Shape;112;g1ef2b707648_1_1"/>
          <p:cNvPicPr preferRelativeResize="0"/>
          <p:nvPr/>
        </p:nvPicPr>
        <p:blipFill rotWithShape="1">
          <a:blip r:embed="rId3">
            <a:alphaModFix/>
          </a:blip>
          <a:srcRect b="0" l="0" r="29248" t="0"/>
          <a:stretch/>
        </p:blipFill>
        <p:spPr>
          <a:xfrm rot="10800000">
            <a:off x="-16624" y="1"/>
            <a:ext cx="5053606" cy="6857999"/>
          </a:xfrm>
          <a:prstGeom prst="rect">
            <a:avLst/>
          </a:prstGeom>
          <a:noFill/>
          <a:ln>
            <a:noFill/>
          </a:ln>
        </p:spPr>
      </p:pic>
      <p:sp>
        <p:nvSpPr>
          <p:cNvPr id="113" name="Google Shape;113;g1ef2b707648_1_1"/>
          <p:cNvSpPr txBox="1"/>
          <p:nvPr/>
        </p:nvSpPr>
        <p:spPr>
          <a:xfrm>
            <a:off x="578434" y="397100"/>
            <a:ext cx="5921100" cy="769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400"/>
              <a:buFont typeface="Arial"/>
              <a:buNone/>
            </a:pPr>
            <a:r>
              <a:rPr b="1" lang="es-CO" sz="4400">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sp>
        <p:nvSpPr>
          <p:cNvPr id="114" name="Google Shape;114;g1ef2b707648_1_1"/>
          <p:cNvSpPr txBox="1"/>
          <p:nvPr/>
        </p:nvSpPr>
        <p:spPr>
          <a:xfrm>
            <a:off x="578458" y="1032949"/>
            <a:ext cx="4458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CO" sz="2000">
                <a:solidFill>
                  <a:schemeClr val="lt1"/>
                </a:solidFill>
                <a:latin typeface="Ubuntu"/>
                <a:ea typeface="Ubuntu"/>
                <a:cs typeface="Ubuntu"/>
                <a:sym typeface="Ubuntu"/>
              </a:rPr>
              <a:t>Sincronía</a:t>
            </a:r>
            <a:r>
              <a:rPr lang="es-CO" sz="2000">
                <a:solidFill>
                  <a:schemeClr val="lt1"/>
                </a:solidFill>
                <a:latin typeface="Ubuntu"/>
                <a:ea typeface="Ubuntu"/>
                <a:cs typeface="Ubuntu"/>
                <a:sym typeface="Ubuntu"/>
              </a:rPr>
              <a:t> vs </a:t>
            </a:r>
            <a:r>
              <a:rPr lang="es-CO" sz="2000">
                <a:solidFill>
                  <a:schemeClr val="lt1"/>
                </a:solidFill>
                <a:latin typeface="Ubuntu"/>
                <a:ea typeface="Ubuntu"/>
                <a:cs typeface="Ubuntu"/>
                <a:sym typeface="Ubuntu"/>
              </a:rPr>
              <a:t>Asincronía</a:t>
            </a:r>
            <a:endParaRPr b="0" i="0" sz="2000" u="none" cap="none" strike="noStrike">
              <a:solidFill>
                <a:schemeClr val="lt1"/>
              </a:solidFill>
              <a:latin typeface="Ubuntu"/>
              <a:ea typeface="Ubuntu"/>
              <a:cs typeface="Ubuntu"/>
              <a:sym typeface="Ubuntu"/>
            </a:endParaRPr>
          </a:p>
        </p:txBody>
      </p:sp>
      <p:pic>
        <p:nvPicPr>
          <p:cNvPr id="115" name="Google Shape;115;g1ef2b707648_1_1"/>
          <p:cNvPicPr preferRelativeResize="0"/>
          <p:nvPr/>
        </p:nvPicPr>
        <p:blipFill rotWithShape="1">
          <a:blip r:embed="rId4">
            <a:alphaModFix/>
          </a:blip>
          <a:srcRect b="0" l="0" r="0" t="0"/>
          <a:stretch/>
        </p:blipFill>
        <p:spPr>
          <a:xfrm>
            <a:off x="11039707" y="397102"/>
            <a:ext cx="724831" cy="208823"/>
          </a:xfrm>
          <a:prstGeom prst="rect">
            <a:avLst/>
          </a:prstGeom>
          <a:noFill/>
          <a:ln>
            <a:noFill/>
          </a:ln>
        </p:spPr>
      </p:pic>
      <p:sp>
        <p:nvSpPr>
          <p:cNvPr id="116" name="Google Shape;116;g1ef2b707648_1_1"/>
          <p:cNvSpPr txBox="1"/>
          <p:nvPr/>
        </p:nvSpPr>
        <p:spPr>
          <a:xfrm>
            <a:off x="578446" y="1590193"/>
            <a:ext cx="111861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CO" sz="2000">
                <a:solidFill>
                  <a:schemeClr val="lt1"/>
                </a:solidFill>
                <a:latin typeface="Ubuntu"/>
                <a:ea typeface="Ubuntu"/>
                <a:cs typeface="Ubuntu"/>
                <a:sym typeface="Ubuntu"/>
              </a:rPr>
              <a:t>Cuando comenzamos a programar, normalmente realizamos tareas de forma síncrona, llevando a cabo tareas secuenciales que se ejecutan una detrás de otra, de modo que el orden o flujo del programa es sencillo y fácil de observar en el código:</a:t>
            </a:r>
            <a:endParaRPr/>
          </a:p>
        </p:txBody>
      </p:sp>
      <p:pic>
        <p:nvPicPr>
          <p:cNvPr id="117" name="Google Shape;117;g1ef2b707648_1_1"/>
          <p:cNvPicPr preferRelativeResize="0"/>
          <p:nvPr/>
        </p:nvPicPr>
        <p:blipFill>
          <a:blip r:embed="rId5">
            <a:alphaModFix/>
          </a:blip>
          <a:stretch>
            <a:fillRect/>
          </a:stretch>
        </p:blipFill>
        <p:spPr>
          <a:xfrm>
            <a:off x="2702763" y="2763038"/>
            <a:ext cx="6753225" cy="1190625"/>
          </a:xfrm>
          <a:prstGeom prst="rect">
            <a:avLst/>
          </a:prstGeom>
          <a:noFill/>
          <a:ln>
            <a:noFill/>
          </a:ln>
        </p:spPr>
      </p:pic>
      <p:sp>
        <p:nvSpPr>
          <p:cNvPr id="118" name="Google Shape;118;g1ef2b707648_1_1"/>
          <p:cNvSpPr txBox="1"/>
          <p:nvPr/>
        </p:nvSpPr>
        <p:spPr>
          <a:xfrm>
            <a:off x="502946" y="4733293"/>
            <a:ext cx="11186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p:txBody>
      </p:sp>
      <p:sp>
        <p:nvSpPr>
          <p:cNvPr id="119" name="Google Shape;119;g1ef2b707648_1_1"/>
          <p:cNvSpPr txBox="1"/>
          <p:nvPr/>
        </p:nvSpPr>
        <p:spPr>
          <a:xfrm>
            <a:off x="692146" y="4178993"/>
            <a:ext cx="111861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CO" sz="2000">
                <a:solidFill>
                  <a:schemeClr val="lt1"/>
                </a:solidFill>
                <a:latin typeface="Ubuntu"/>
                <a:ea typeface="Ubuntu"/>
                <a:cs typeface="Ubuntu"/>
                <a:sym typeface="Ubuntu"/>
              </a:rPr>
              <a:t>En un caso real </a:t>
            </a:r>
            <a:r>
              <a:rPr lang="es-CO" sz="2000">
                <a:solidFill>
                  <a:schemeClr val="lt1"/>
                </a:solidFill>
                <a:latin typeface="Ubuntu"/>
                <a:ea typeface="Ubuntu"/>
                <a:cs typeface="Ubuntu"/>
                <a:sym typeface="Ubuntu"/>
              </a:rPr>
              <a:t>necesitaremos</a:t>
            </a:r>
            <a:r>
              <a:rPr lang="es-CO" sz="2000">
                <a:solidFill>
                  <a:schemeClr val="lt1"/>
                </a:solidFill>
                <a:latin typeface="Ubuntu"/>
                <a:ea typeface="Ubuntu"/>
                <a:cs typeface="Ubuntu"/>
                <a:sym typeface="Ubuntu"/>
              </a:rPr>
              <a:t> realizar operaciones asíncronas,  donde se han de realizar tareas que tienen que esperar a que ocurra un determinado suceso que </a:t>
            </a:r>
            <a:r>
              <a:rPr lang="es-CO" sz="2000">
                <a:solidFill>
                  <a:schemeClr val="lt1"/>
                </a:solidFill>
                <a:latin typeface="Ubuntu"/>
                <a:ea typeface="Ubuntu"/>
                <a:cs typeface="Ubuntu"/>
                <a:sym typeface="Ubuntu"/>
              </a:rPr>
              <a:t>está</a:t>
            </a:r>
            <a:r>
              <a:rPr lang="es-CO" sz="2000">
                <a:solidFill>
                  <a:schemeClr val="lt1"/>
                </a:solidFill>
                <a:latin typeface="Ubuntu"/>
                <a:ea typeface="Ubuntu"/>
                <a:cs typeface="Ubuntu"/>
                <a:sym typeface="Ubuntu"/>
              </a:rPr>
              <a:t> fuera de nuestro control, y reaccionar realizando otra tarea sólo cuando dicho suceso ocurra.</a:t>
            </a:r>
            <a:endParaRPr sz="2000">
              <a:solidFill>
                <a:schemeClr val="lt1"/>
              </a:solidFill>
              <a:latin typeface="Ubuntu"/>
              <a:ea typeface="Ubuntu"/>
              <a:cs typeface="Ubuntu"/>
              <a:sym typeface="Ubuntu"/>
            </a:endParaRPr>
          </a:p>
        </p:txBody>
      </p:sp>
      <p:pic>
        <p:nvPicPr>
          <p:cNvPr id="120" name="Google Shape;120;g1ef2b707648_1_1"/>
          <p:cNvPicPr preferRelativeResize="0"/>
          <p:nvPr/>
        </p:nvPicPr>
        <p:blipFill>
          <a:blip r:embed="rId6">
            <a:alphaModFix/>
          </a:blip>
          <a:stretch>
            <a:fillRect/>
          </a:stretch>
        </p:blipFill>
        <p:spPr>
          <a:xfrm>
            <a:off x="3924300" y="5194788"/>
            <a:ext cx="4343400" cy="155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33"/>
          <p:cNvPicPr preferRelativeResize="0"/>
          <p:nvPr/>
        </p:nvPicPr>
        <p:blipFill rotWithShape="1">
          <a:blip r:embed="rId3">
            <a:alphaModFix/>
          </a:blip>
          <a:srcRect b="0" l="0" r="68704" t="753"/>
          <a:stretch/>
        </p:blipFill>
        <p:spPr>
          <a:xfrm>
            <a:off x="7365507" y="0"/>
            <a:ext cx="4876369" cy="6858000"/>
          </a:xfrm>
          <a:prstGeom prst="rect">
            <a:avLst/>
          </a:prstGeom>
          <a:noFill/>
          <a:ln>
            <a:noFill/>
          </a:ln>
        </p:spPr>
      </p:pic>
      <p:pic>
        <p:nvPicPr>
          <p:cNvPr id="126" name="Google Shape;126;p33"/>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sp>
        <p:nvSpPr>
          <p:cNvPr id="127" name="Google Shape;127;p33"/>
          <p:cNvSpPr txBox="1"/>
          <p:nvPr/>
        </p:nvSpPr>
        <p:spPr>
          <a:xfrm>
            <a:off x="578450" y="397100"/>
            <a:ext cx="5096100" cy="144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lang="es-CO" sz="4400">
                <a:solidFill>
                  <a:srgbClr val="181E4B"/>
                </a:solidFill>
                <a:latin typeface="Ubuntu"/>
                <a:ea typeface="Ubuntu"/>
                <a:cs typeface="Ubuntu"/>
                <a:sym typeface="Ubuntu"/>
              </a:rPr>
              <a:t>ASYNC- AWAIT</a:t>
            </a:r>
            <a:endParaRPr b="1" sz="4400">
              <a:solidFill>
                <a:srgbClr val="181E4B"/>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4400"/>
              <a:buFont typeface="Arial"/>
              <a:buNone/>
            </a:pPr>
            <a:r>
              <a:t/>
            </a:r>
            <a:endParaRPr b="1" sz="4400">
              <a:solidFill>
                <a:srgbClr val="181E4B"/>
              </a:solidFill>
              <a:latin typeface="Ubuntu"/>
              <a:ea typeface="Ubuntu"/>
              <a:cs typeface="Ubuntu"/>
              <a:sym typeface="Ubuntu"/>
            </a:endParaRPr>
          </a:p>
        </p:txBody>
      </p:sp>
      <p:sp>
        <p:nvSpPr>
          <p:cNvPr id="128" name="Google Shape;128;p33"/>
          <p:cNvSpPr txBox="1"/>
          <p:nvPr/>
        </p:nvSpPr>
        <p:spPr>
          <a:xfrm>
            <a:off x="578446" y="1032950"/>
            <a:ext cx="4103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s-CO" sz="2000">
                <a:solidFill>
                  <a:srgbClr val="181E4B"/>
                </a:solidFill>
                <a:latin typeface="Ubuntu"/>
                <a:ea typeface="Ubuntu"/>
                <a:cs typeface="Ubuntu"/>
                <a:sym typeface="Ubuntu"/>
              </a:rPr>
              <a:t>Lenguaje no bloqueante</a:t>
            </a:r>
            <a:endParaRPr b="0" i="0" sz="1400" u="none" cap="none" strike="noStrike">
              <a:solidFill>
                <a:srgbClr val="000000"/>
              </a:solidFill>
              <a:latin typeface="Arial"/>
              <a:ea typeface="Arial"/>
              <a:cs typeface="Arial"/>
              <a:sym typeface="Arial"/>
            </a:endParaRPr>
          </a:p>
        </p:txBody>
      </p:sp>
      <p:sp>
        <p:nvSpPr>
          <p:cNvPr id="129" name="Google Shape;129;p33"/>
          <p:cNvSpPr txBox="1"/>
          <p:nvPr/>
        </p:nvSpPr>
        <p:spPr>
          <a:xfrm>
            <a:off x="578457" y="1429789"/>
            <a:ext cx="11457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s-CO" sz="1800">
                <a:solidFill>
                  <a:srgbClr val="181E4B"/>
                </a:solidFill>
                <a:latin typeface="Ubuntu"/>
                <a:ea typeface="Ubuntu"/>
                <a:cs typeface="Ubuntu"/>
                <a:sym typeface="Ubuntu"/>
              </a:rPr>
              <a:t>Un lenguaje no bloqueante hace referencia a que las tareas que realizamos no se quedan bloqueadas esperando ser finalizadas, y por consiguiente, evitando proseguir con el resto de tareas.</a:t>
            </a:r>
            <a:endParaRPr sz="1800">
              <a:solidFill>
                <a:srgbClr val="181E4B"/>
              </a:solidFill>
              <a:latin typeface="Ubuntu"/>
              <a:ea typeface="Ubuntu"/>
              <a:cs typeface="Ubuntu"/>
              <a:sym typeface="Ubuntu"/>
            </a:endParaRPr>
          </a:p>
        </p:txBody>
      </p:sp>
      <p:sp>
        <p:nvSpPr>
          <p:cNvPr id="130" name="Google Shape;130;p33"/>
          <p:cNvSpPr txBox="1"/>
          <p:nvPr/>
        </p:nvSpPr>
        <p:spPr>
          <a:xfrm>
            <a:off x="578457" y="2381223"/>
            <a:ext cx="11186100" cy="424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s-CO" sz="1800">
                <a:solidFill>
                  <a:srgbClr val="181E4B"/>
                </a:solidFill>
                <a:latin typeface="Ubuntu"/>
                <a:ea typeface="Ubuntu"/>
                <a:cs typeface="Ubuntu"/>
                <a:sym typeface="Ubuntu"/>
              </a:rPr>
              <a:t>Por ejemplo, la segunda_funcion() del ejemplo anterior realiza una tarea que depende de otro factor, como por ejemplo un click de ratón del usuario. En caso de ser bloqueante, hasta que el usuario no haga click, Javascript no seguiría ejecutando las demás funciones, sino que se quedaría bloqueado esperando a que se terminase esa segunda tarea:</a:t>
            </a:r>
            <a:endParaRPr sz="1800">
              <a:solidFill>
                <a:srgbClr val="181E4B"/>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181E4B"/>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181E4B"/>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181E4B"/>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181E4B"/>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181E4B"/>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181E4B"/>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181E4B"/>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181E4B"/>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800"/>
              <a:buFont typeface="Arial"/>
              <a:buNone/>
            </a:pPr>
            <a:r>
              <a:rPr lang="es-CO" sz="1800">
                <a:solidFill>
                  <a:srgbClr val="181E4B"/>
                </a:solidFill>
                <a:latin typeface="Ubuntu"/>
                <a:ea typeface="Ubuntu"/>
                <a:cs typeface="Ubuntu"/>
                <a:sym typeface="Ubuntu"/>
              </a:rPr>
              <a:t>Pero como Javascript es un lenguaje no bloqueante, lo que hará es mover esa tarea a una lista de tareas pendientes a las que irá «prestándole atención» a medida que lo necesite, pudiendo continuar y retomar el resto de tareas a continuación de la segunda.</a:t>
            </a:r>
            <a:endParaRPr sz="1800">
              <a:solidFill>
                <a:srgbClr val="181E4B"/>
              </a:solidFill>
              <a:latin typeface="Ubuntu"/>
              <a:ea typeface="Ubuntu"/>
              <a:cs typeface="Ubuntu"/>
              <a:sym typeface="Ubuntu"/>
            </a:endParaRPr>
          </a:p>
        </p:txBody>
      </p:sp>
      <p:pic>
        <p:nvPicPr>
          <p:cNvPr id="131" name="Google Shape;131;p33"/>
          <p:cNvPicPr preferRelativeResize="0"/>
          <p:nvPr/>
        </p:nvPicPr>
        <p:blipFill>
          <a:blip r:embed="rId5">
            <a:alphaModFix/>
          </a:blip>
          <a:stretch>
            <a:fillRect/>
          </a:stretch>
        </p:blipFill>
        <p:spPr>
          <a:xfrm>
            <a:off x="3662300" y="3655048"/>
            <a:ext cx="4489160" cy="18631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34"/>
          <p:cNvPicPr preferRelativeResize="0"/>
          <p:nvPr/>
        </p:nvPicPr>
        <p:blipFill rotWithShape="1">
          <a:blip r:embed="rId3">
            <a:alphaModFix/>
          </a:blip>
          <a:srcRect b="0" l="0" r="68704" t="753"/>
          <a:stretch/>
        </p:blipFill>
        <p:spPr>
          <a:xfrm>
            <a:off x="7365507" y="0"/>
            <a:ext cx="4876369" cy="6857999"/>
          </a:xfrm>
          <a:prstGeom prst="rect">
            <a:avLst/>
          </a:prstGeom>
          <a:noFill/>
          <a:ln>
            <a:noFill/>
          </a:ln>
        </p:spPr>
      </p:pic>
      <p:pic>
        <p:nvPicPr>
          <p:cNvPr id="137" name="Google Shape;137;p34"/>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sp>
        <p:nvSpPr>
          <p:cNvPr id="138" name="Google Shape;138;p34"/>
          <p:cNvSpPr txBox="1"/>
          <p:nvPr/>
        </p:nvSpPr>
        <p:spPr>
          <a:xfrm>
            <a:off x="578441" y="397100"/>
            <a:ext cx="5089500" cy="769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400"/>
              <a:buFont typeface="Arial"/>
              <a:buNone/>
            </a:pPr>
            <a:r>
              <a:rPr b="1" lang="es-CO" sz="4400">
                <a:solidFill>
                  <a:srgbClr val="181E4B"/>
                </a:solidFill>
                <a:latin typeface="Ubuntu"/>
                <a:ea typeface="Ubuntu"/>
                <a:cs typeface="Ubuntu"/>
                <a:sym typeface="Ubuntu"/>
              </a:rPr>
              <a:t>ASYNC- AWAIT</a:t>
            </a:r>
            <a:endParaRPr b="1" i="0" sz="4400" u="none" cap="none" strike="noStrike">
              <a:solidFill>
                <a:srgbClr val="181E4B"/>
              </a:solidFill>
              <a:latin typeface="Ubuntu"/>
              <a:ea typeface="Ubuntu"/>
              <a:cs typeface="Ubuntu"/>
              <a:sym typeface="Ubuntu"/>
            </a:endParaRPr>
          </a:p>
        </p:txBody>
      </p:sp>
      <p:sp>
        <p:nvSpPr>
          <p:cNvPr id="139" name="Google Shape;139;p34"/>
          <p:cNvSpPr txBox="1"/>
          <p:nvPr/>
        </p:nvSpPr>
        <p:spPr>
          <a:xfrm>
            <a:off x="578457" y="1032949"/>
            <a:ext cx="254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pic>
        <p:nvPicPr>
          <p:cNvPr id="140" name="Google Shape;140;p34"/>
          <p:cNvPicPr preferRelativeResize="0"/>
          <p:nvPr/>
        </p:nvPicPr>
        <p:blipFill>
          <a:blip r:embed="rId5">
            <a:alphaModFix/>
          </a:blip>
          <a:stretch>
            <a:fillRect/>
          </a:stretch>
        </p:blipFill>
        <p:spPr>
          <a:xfrm>
            <a:off x="1612075" y="1166599"/>
            <a:ext cx="7060707" cy="47071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44" name="Shape 144"/>
        <p:cNvGrpSpPr/>
        <p:nvPr/>
      </p:nvGrpSpPr>
      <p:grpSpPr>
        <a:xfrm>
          <a:off x="0" y="0"/>
          <a:ext cx="0" cy="0"/>
          <a:chOff x="0" y="0"/>
          <a:chExt cx="0" cy="0"/>
        </a:xfrm>
      </p:grpSpPr>
      <p:sp>
        <p:nvSpPr>
          <p:cNvPr id="145" name="Google Shape;145;p35"/>
          <p:cNvSpPr/>
          <p:nvPr/>
        </p:nvSpPr>
        <p:spPr>
          <a:xfrm>
            <a:off x="-16627"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46" name="Google Shape;146;p35"/>
          <p:cNvPicPr preferRelativeResize="0"/>
          <p:nvPr/>
        </p:nvPicPr>
        <p:blipFill rotWithShape="1">
          <a:blip r:embed="rId3">
            <a:alphaModFix/>
          </a:blip>
          <a:srcRect b="0" l="0" r="29251" t="0"/>
          <a:stretch/>
        </p:blipFill>
        <p:spPr>
          <a:xfrm rot="10800000">
            <a:off x="-16626" y="0"/>
            <a:ext cx="5053608" cy="6858000"/>
          </a:xfrm>
          <a:prstGeom prst="rect">
            <a:avLst/>
          </a:prstGeom>
          <a:noFill/>
          <a:ln>
            <a:noFill/>
          </a:ln>
        </p:spPr>
      </p:pic>
      <p:sp>
        <p:nvSpPr>
          <p:cNvPr id="147" name="Google Shape;147;p35"/>
          <p:cNvSpPr txBox="1"/>
          <p:nvPr/>
        </p:nvSpPr>
        <p:spPr>
          <a:xfrm>
            <a:off x="578441" y="397100"/>
            <a:ext cx="4335000" cy="769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400"/>
              <a:buFont typeface="Arial"/>
              <a:buNone/>
            </a:pPr>
            <a:r>
              <a:rPr b="1" lang="es-CO" sz="4400">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sp>
        <p:nvSpPr>
          <p:cNvPr id="148" name="Google Shape;148;p35"/>
          <p:cNvSpPr txBox="1"/>
          <p:nvPr/>
        </p:nvSpPr>
        <p:spPr>
          <a:xfrm>
            <a:off x="578458" y="1032949"/>
            <a:ext cx="242265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s-CO" sz="2000">
                <a:solidFill>
                  <a:schemeClr val="lt1"/>
                </a:solidFill>
                <a:latin typeface="Ubuntu"/>
                <a:ea typeface="Ubuntu"/>
                <a:cs typeface="Ubuntu"/>
                <a:sym typeface="Ubuntu"/>
              </a:rPr>
              <a:t>Callbacks</a:t>
            </a:r>
            <a:endParaRPr b="0" i="0" sz="1400" u="none" cap="none" strike="noStrike">
              <a:solidFill>
                <a:srgbClr val="000000"/>
              </a:solidFill>
              <a:latin typeface="Arial"/>
              <a:ea typeface="Arial"/>
              <a:cs typeface="Arial"/>
              <a:sym typeface="Arial"/>
            </a:endParaRPr>
          </a:p>
        </p:txBody>
      </p:sp>
      <p:pic>
        <p:nvPicPr>
          <p:cNvPr id="149" name="Google Shape;149;p35"/>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sp>
        <p:nvSpPr>
          <p:cNvPr id="150" name="Google Shape;150;p35"/>
          <p:cNvSpPr txBox="1"/>
          <p:nvPr/>
        </p:nvSpPr>
        <p:spPr>
          <a:xfrm>
            <a:off x="578458" y="2250472"/>
            <a:ext cx="111861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lang="es-CO" sz="2800">
                <a:solidFill>
                  <a:schemeClr val="lt1"/>
                </a:solidFill>
                <a:latin typeface="Ubuntu"/>
                <a:ea typeface="Ubuntu"/>
                <a:cs typeface="Ubuntu"/>
                <a:sym typeface="Ubuntu"/>
              </a:rPr>
              <a:t>las funciones callback son un tipo de funciones que se pasan por parámetro a otras funciones. Además, los parámetros de dichas funciones toman un valor especial en el contexto del interior de la función.</a:t>
            </a:r>
            <a:endParaRPr b="0" i="0" sz="2800" u="none" cap="none" strike="noStrike">
              <a:solidFill>
                <a:schemeClr val="lt1"/>
              </a:solidFill>
              <a:latin typeface="Ubuntu"/>
              <a:ea typeface="Ubuntu"/>
              <a:cs typeface="Ubuntu"/>
              <a:sym typeface="Ubuntu"/>
            </a:endParaRPr>
          </a:p>
        </p:txBody>
      </p:sp>
      <p:pic>
        <p:nvPicPr>
          <p:cNvPr id="151" name="Google Shape;151;p35"/>
          <p:cNvPicPr preferRelativeResize="0"/>
          <p:nvPr/>
        </p:nvPicPr>
        <p:blipFill>
          <a:blip r:embed="rId5">
            <a:alphaModFix/>
          </a:blip>
          <a:stretch>
            <a:fillRect/>
          </a:stretch>
        </p:blipFill>
        <p:spPr>
          <a:xfrm>
            <a:off x="673825" y="4360513"/>
            <a:ext cx="4305300" cy="1552575"/>
          </a:xfrm>
          <a:prstGeom prst="rect">
            <a:avLst/>
          </a:prstGeom>
          <a:noFill/>
          <a:ln>
            <a:noFill/>
          </a:ln>
        </p:spPr>
      </p:pic>
      <p:pic>
        <p:nvPicPr>
          <p:cNvPr id="152" name="Google Shape;152;p35"/>
          <p:cNvPicPr preferRelativeResize="0"/>
          <p:nvPr/>
        </p:nvPicPr>
        <p:blipFill>
          <a:blip r:embed="rId6">
            <a:alphaModFix/>
          </a:blip>
          <a:stretch>
            <a:fillRect/>
          </a:stretch>
        </p:blipFill>
        <p:spPr>
          <a:xfrm>
            <a:off x="6864100" y="4174775"/>
            <a:ext cx="4305300" cy="1924050"/>
          </a:xfrm>
          <a:prstGeom prst="rect">
            <a:avLst/>
          </a:prstGeom>
          <a:noFill/>
          <a:ln>
            <a:noFill/>
          </a:ln>
        </p:spPr>
      </p:pic>
      <p:sp>
        <p:nvSpPr>
          <p:cNvPr id="153" name="Google Shape;153;p35"/>
          <p:cNvSpPr/>
          <p:nvPr/>
        </p:nvSpPr>
        <p:spPr>
          <a:xfrm>
            <a:off x="5489225" y="4813325"/>
            <a:ext cx="835500" cy="33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57" name="Shape 157"/>
        <p:cNvGrpSpPr/>
        <p:nvPr/>
      </p:nvGrpSpPr>
      <p:grpSpPr>
        <a:xfrm>
          <a:off x="0" y="0"/>
          <a:ext cx="0" cy="0"/>
          <a:chOff x="0" y="0"/>
          <a:chExt cx="0" cy="0"/>
        </a:xfrm>
      </p:grpSpPr>
      <p:sp>
        <p:nvSpPr>
          <p:cNvPr id="158" name="Google Shape;158;p36"/>
          <p:cNvSpPr/>
          <p:nvPr/>
        </p:nvSpPr>
        <p:spPr>
          <a:xfrm>
            <a:off x="-16627"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9" name="Google Shape;159;p36"/>
          <p:cNvPicPr preferRelativeResize="0"/>
          <p:nvPr/>
        </p:nvPicPr>
        <p:blipFill rotWithShape="1">
          <a:blip r:embed="rId3">
            <a:alphaModFix/>
          </a:blip>
          <a:srcRect b="0" l="0" r="29251" t="0"/>
          <a:stretch/>
        </p:blipFill>
        <p:spPr>
          <a:xfrm rot="10800000">
            <a:off x="-16626" y="0"/>
            <a:ext cx="5053608" cy="6858000"/>
          </a:xfrm>
          <a:prstGeom prst="rect">
            <a:avLst/>
          </a:prstGeom>
          <a:noFill/>
          <a:ln>
            <a:noFill/>
          </a:ln>
        </p:spPr>
      </p:pic>
      <p:sp>
        <p:nvSpPr>
          <p:cNvPr id="160" name="Google Shape;160;p36"/>
          <p:cNvSpPr txBox="1"/>
          <p:nvPr/>
        </p:nvSpPr>
        <p:spPr>
          <a:xfrm>
            <a:off x="578439" y="397100"/>
            <a:ext cx="4868400" cy="769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400"/>
              <a:buFont typeface="Arial"/>
              <a:buNone/>
            </a:pPr>
            <a:r>
              <a:rPr b="1" lang="es-CO" sz="4400">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sp>
        <p:nvSpPr>
          <p:cNvPr id="161" name="Google Shape;161;p36"/>
          <p:cNvSpPr txBox="1"/>
          <p:nvPr/>
        </p:nvSpPr>
        <p:spPr>
          <a:xfrm>
            <a:off x="578449" y="1032950"/>
            <a:ext cx="3369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s-CO" sz="2000">
                <a:solidFill>
                  <a:schemeClr val="lt1"/>
                </a:solidFill>
                <a:latin typeface="Ubuntu"/>
                <a:ea typeface="Ubuntu"/>
                <a:cs typeface="Ubuntu"/>
                <a:sym typeface="Ubuntu"/>
              </a:rPr>
              <a:t>Callbacks y Asincronía</a:t>
            </a:r>
            <a:endParaRPr b="0" i="0" sz="1400" u="none" cap="none" strike="noStrike">
              <a:solidFill>
                <a:srgbClr val="000000"/>
              </a:solidFill>
              <a:latin typeface="Arial"/>
              <a:ea typeface="Arial"/>
              <a:cs typeface="Arial"/>
              <a:sym typeface="Arial"/>
            </a:endParaRPr>
          </a:p>
        </p:txBody>
      </p:sp>
      <p:pic>
        <p:nvPicPr>
          <p:cNvPr id="162" name="Google Shape;162;p36"/>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sp>
        <p:nvSpPr>
          <p:cNvPr id="163" name="Google Shape;163;p36"/>
          <p:cNvSpPr txBox="1"/>
          <p:nvPr/>
        </p:nvSpPr>
        <p:spPr>
          <a:xfrm>
            <a:off x="667425" y="1504525"/>
            <a:ext cx="10732500" cy="17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2000">
                <a:solidFill>
                  <a:schemeClr val="lt1"/>
                </a:solidFill>
                <a:latin typeface="Ubuntu"/>
                <a:ea typeface="Ubuntu"/>
                <a:cs typeface="Ubuntu"/>
                <a:sym typeface="Ubuntu"/>
              </a:rPr>
              <a:t>Para ejemplificar  las funciones callbacks utilizadas para realizar tareas asíncronas, probablemente, el caso más fácil de entender es utilizar un temporizador mediante la función setTimeout(callback, time).</a:t>
            </a:r>
            <a:endParaRPr sz="2000">
              <a:solidFill>
                <a:schemeClr val="lt1"/>
              </a:solidFill>
              <a:latin typeface="Ubuntu"/>
              <a:ea typeface="Ubuntu"/>
              <a:cs typeface="Ubuntu"/>
              <a:sym typeface="Ubuntu"/>
            </a:endParaRPr>
          </a:p>
          <a:p>
            <a:pPr indent="0" lvl="0" marL="0" rtl="0" algn="l">
              <a:spcBef>
                <a:spcPts val="0"/>
              </a:spcBef>
              <a:spcAft>
                <a:spcPts val="0"/>
              </a:spcAft>
              <a:buNone/>
            </a:pPr>
            <a:r>
              <a:rPr lang="es-CO" sz="2000">
                <a:solidFill>
                  <a:schemeClr val="lt1"/>
                </a:solidFill>
                <a:latin typeface="Ubuntu"/>
                <a:ea typeface="Ubuntu"/>
                <a:cs typeface="Ubuntu"/>
                <a:sym typeface="Ubuntu"/>
              </a:rPr>
              <a:t>Por ejemplo se tiene una función que será llamada luego de un tiempo (2seg) y realizará lo que hay dentro de ella. Se puede expresar de manera explícita o mediante arrow function.</a:t>
            </a:r>
            <a:endParaRPr sz="2000">
              <a:solidFill>
                <a:schemeClr val="lt1"/>
              </a:solidFill>
              <a:latin typeface="Ubuntu"/>
              <a:ea typeface="Ubuntu"/>
              <a:cs typeface="Ubuntu"/>
              <a:sym typeface="Ubuntu"/>
            </a:endParaRPr>
          </a:p>
          <a:p>
            <a:pPr indent="0" lvl="0" marL="0" rtl="0" algn="l">
              <a:spcBef>
                <a:spcPts val="0"/>
              </a:spcBef>
              <a:spcAft>
                <a:spcPts val="0"/>
              </a:spcAft>
              <a:buNone/>
            </a:pPr>
            <a:r>
              <a:t/>
            </a:r>
            <a:endParaRPr sz="2000">
              <a:solidFill>
                <a:schemeClr val="lt1"/>
              </a:solidFill>
              <a:latin typeface="Ubuntu"/>
              <a:ea typeface="Ubuntu"/>
              <a:cs typeface="Ubuntu"/>
              <a:sym typeface="Ubuntu"/>
            </a:endParaRPr>
          </a:p>
        </p:txBody>
      </p:sp>
      <p:pic>
        <p:nvPicPr>
          <p:cNvPr id="164" name="Google Shape;164;p36"/>
          <p:cNvPicPr preferRelativeResize="0"/>
          <p:nvPr/>
        </p:nvPicPr>
        <p:blipFill>
          <a:blip r:embed="rId5">
            <a:alphaModFix/>
          </a:blip>
          <a:stretch>
            <a:fillRect/>
          </a:stretch>
        </p:blipFill>
        <p:spPr>
          <a:xfrm>
            <a:off x="667425" y="3428988"/>
            <a:ext cx="4305300" cy="1371600"/>
          </a:xfrm>
          <a:prstGeom prst="rect">
            <a:avLst/>
          </a:prstGeom>
          <a:noFill/>
          <a:ln>
            <a:noFill/>
          </a:ln>
        </p:spPr>
      </p:pic>
      <p:pic>
        <p:nvPicPr>
          <p:cNvPr id="165" name="Google Shape;165;p36"/>
          <p:cNvPicPr preferRelativeResize="0"/>
          <p:nvPr/>
        </p:nvPicPr>
        <p:blipFill>
          <a:blip r:embed="rId6">
            <a:alphaModFix/>
          </a:blip>
          <a:stretch>
            <a:fillRect/>
          </a:stretch>
        </p:blipFill>
        <p:spPr>
          <a:xfrm>
            <a:off x="6734400" y="3519475"/>
            <a:ext cx="4305300" cy="1190625"/>
          </a:xfrm>
          <a:prstGeom prst="rect">
            <a:avLst/>
          </a:prstGeom>
          <a:noFill/>
          <a:ln>
            <a:noFill/>
          </a:ln>
        </p:spPr>
      </p:pic>
      <p:sp>
        <p:nvSpPr>
          <p:cNvPr id="166" name="Google Shape;166;p36"/>
          <p:cNvSpPr/>
          <p:nvPr/>
        </p:nvSpPr>
        <p:spPr>
          <a:xfrm>
            <a:off x="5446850" y="4010400"/>
            <a:ext cx="509100" cy="20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67" name="Google Shape;167;p36"/>
          <p:cNvPicPr preferRelativeResize="0"/>
          <p:nvPr/>
        </p:nvPicPr>
        <p:blipFill>
          <a:blip r:embed="rId7">
            <a:alphaModFix/>
          </a:blip>
          <a:stretch>
            <a:fillRect/>
          </a:stretch>
        </p:blipFill>
        <p:spPr>
          <a:xfrm>
            <a:off x="667425" y="4975463"/>
            <a:ext cx="4305300" cy="1552575"/>
          </a:xfrm>
          <a:prstGeom prst="rect">
            <a:avLst/>
          </a:prstGeom>
          <a:noFill/>
          <a:ln>
            <a:noFill/>
          </a:ln>
        </p:spPr>
      </p:pic>
      <p:sp>
        <p:nvSpPr>
          <p:cNvPr id="168" name="Google Shape;168;p36"/>
          <p:cNvSpPr txBox="1"/>
          <p:nvPr/>
        </p:nvSpPr>
        <p:spPr>
          <a:xfrm>
            <a:off x="5446850" y="5177825"/>
            <a:ext cx="6108600" cy="8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2000">
                <a:solidFill>
                  <a:schemeClr val="lt1"/>
                </a:solidFill>
                <a:latin typeface="Ubuntu"/>
                <a:ea typeface="Ubuntu"/>
                <a:cs typeface="Ubuntu"/>
                <a:sym typeface="Ubuntu"/>
              </a:rPr>
              <a:t>En el ejemplo de la izquierda se ejecuta primero la instrucción que está al final y luego la primera. </a:t>
            </a:r>
            <a:endParaRPr sz="2000">
              <a:solidFill>
                <a:schemeClr val="lt1"/>
              </a:solidFill>
              <a:latin typeface="Ubuntu"/>
              <a:ea typeface="Ubuntu"/>
              <a:cs typeface="Ubuntu"/>
              <a:sym typeface="Ubuntu"/>
            </a:endParaRPr>
          </a:p>
          <a:p>
            <a:pPr indent="0" lvl="0" marL="0" rtl="0" algn="l">
              <a:spcBef>
                <a:spcPts val="0"/>
              </a:spcBef>
              <a:spcAft>
                <a:spcPts val="0"/>
              </a:spcAft>
              <a:buNone/>
            </a:pPr>
            <a:r>
              <a:t/>
            </a:r>
            <a:endParaRPr sz="2000">
              <a:solidFill>
                <a:schemeClr val="lt1"/>
              </a:solidFill>
              <a:latin typeface="Ubuntu"/>
              <a:ea typeface="Ubuntu"/>
              <a:cs typeface="Ubuntu"/>
              <a:sym typeface="Ubuntu"/>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7"/>
          <p:cNvPicPr preferRelativeResize="0"/>
          <p:nvPr/>
        </p:nvPicPr>
        <p:blipFill rotWithShape="1">
          <a:blip r:embed="rId3">
            <a:alphaModFix/>
          </a:blip>
          <a:srcRect b="0" l="0" r="68704" t="753"/>
          <a:stretch/>
        </p:blipFill>
        <p:spPr>
          <a:xfrm>
            <a:off x="7315630" y="0"/>
            <a:ext cx="4876369" cy="6858000"/>
          </a:xfrm>
          <a:prstGeom prst="rect">
            <a:avLst/>
          </a:prstGeom>
          <a:noFill/>
          <a:ln>
            <a:noFill/>
          </a:ln>
        </p:spPr>
      </p:pic>
      <p:pic>
        <p:nvPicPr>
          <p:cNvPr id="174" name="Google Shape;174;p37"/>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sp>
        <p:nvSpPr>
          <p:cNvPr id="175" name="Google Shape;175;p37"/>
          <p:cNvSpPr txBox="1"/>
          <p:nvPr/>
        </p:nvSpPr>
        <p:spPr>
          <a:xfrm>
            <a:off x="578443" y="397100"/>
            <a:ext cx="4571400" cy="769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400"/>
              <a:buFont typeface="Arial"/>
              <a:buNone/>
            </a:pPr>
            <a:r>
              <a:rPr b="1" lang="es-CO" sz="4400">
                <a:solidFill>
                  <a:schemeClr val="dk1"/>
                </a:solidFill>
                <a:latin typeface="Ubuntu"/>
                <a:ea typeface="Ubuntu"/>
                <a:cs typeface="Ubuntu"/>
                <a:sym typeface="Ubuntu"/>
              </a:rPr>
              <a:t>ASYNC- AWAIT</a:t>
            </a:r>
            <a:endParaRPr b="1" i="0" sz="4400" u="none" cap="none" strike="noStrike">
              <a:solidFill>
                <a:schemeClr val="dk1"/>
              </a:solidFill>
              <a:latin typeface="Ubuntu"/>
              <a:ea typeface="Ubuntu"/>
              <a:cs typeface="Ubuntu"/>
              <a:sym typeface="Ubuntu"/>
            </a:endParaRPr>
          </a:p>
        </p:txBody>
      </p:sp>
      <p:sp>
        <p:nvSpPr>
          <p:cNvPr id="176" name="Google Shape;176;p37"/>
          <p:cNvSpPr txBox="1"/>
          <p:nvPr/>
        </p:nvSpPr>
        <p:spPr>
          <a:xfrm>
            <a:off x="578444" y="1032950"/>
            <a:ext cx="36381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s-CO" sz="2000">
                <a:solidFill>
                  <a:schemeClr val="dk1"/>
                </a:solidFill>
                <a:latin typeface="Ubuntu"/>
                <a:ea typeface="Ubuntu"/>
                <a:cs typeface="Ubuntu"/>
                <a:sym typeface="Ubuntu"/>
              </a:rPr>
              <a:t>Callbacks y Asincronía</a:t>
            </a:r>
            <a:endParaRPr b="0" i="0" sz="1400" u="none" cap="none" strike="noStrike">
              <a:solidFill>
                <a:schemeClr val="dk1"/>
              </a:solidFill>
              <a:latin typeface="Arial"/>
              <a:ea typeface="Arial"/>
              <a:cs typeface="Arial"/>
              <a:sym typeface="Arial"/>
            </a:endParaRPr>
          </a:p>
        </p:txBody>
      </p:sp>
      <p:sp>
        <p:nvSpPr>
          <p:cNvPr id="177" name="Google Shape;177;p37"/>
          <p:cNvSpPr txBox="1"/>
          <p:nvPr/>
        </p:nvSpPr>
        <p:spPr>
          <a:xfrm>
            <a:off x="578458" y="1802350"/>
            <a:ext cx="111861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s-CO" sz="2400">
                <a:solidFill>
                  <a:srgbClr val="181E4B"/>
                </a:solidFill>
                <a:latin typeface="Ubuntu"/>
                <a:ea typeface="Ubuntu"/>
                <a:cs typeface="Ubuntu"/>
                <a:sym typeface="Ubuntu"/>
              </a:rPr>
              <a:t>Las funciones callback pueden utilizarse como un primer intento de manejar la asincronía en un programa.</a:t>
            </a:r>
            <a:endParaRPr sz="2400">
              <a:solidFill>
                <a:srgbClr val="181E4B"/>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2400"/>
              <a:buFont typeface="Arial"/>
              <a:buNone/>
            </a:pPr>
            <a:r>
              <a:rPr lang="es-CO" sz="2400">
                <a:solidFill>
                  <a:srgbClr val="181E4B"/>
                </a:solidFill>
                <a:latin typeface="Ubuntu"/>
                <a:ea typeface="Ubuntu"/>
                <a:cs typeface="Ubuntu"/>
                <a:sym typeface="Ubuntu"/>
              </a:rPr>
              <a:t>El siguiente </a:t>
            </a:r>
            <a:r>
              <a:rPr lang="es-CO" sz="2400">
                <a:solidFill>
                  <a:srgbClr val="181E4B"/>
                </a:solidFill>
                <a:latin typeface="Ubuntu"/>
                <a:ea typeface="Ubuntu"/>
                <a:cs typeface="Ubuntu"/>
                <a:sym typeface="Ubuntu"/>
              </a:rPr>
              <a:t>código</a:t>
            </a:r>
            <a:r>
              <a:rPr lang="es-CO" sz="2400">
                <a:solidFill>
                  <a:srgbClr val="181E4B"/>
                </a:solidFill>
                <a:latin typeface="Ubuntu"/>
                <a:ea typeface="Ubuntu"/>
                <a:cs typeface="Ubuntu"/>
                <a:sym typeface="Ubuntu"/>
              </a:rPr>
              <a:t> muestra la estructura que tendría la declaración y el llamado de una función callback </a:t>
            </a:r>
            <a:r>
              <a:rPr lang="es-CO" sz="2400">
                <a:solidFill>
                  <a:srgbClr val="181E4B"/>
                </a:solidFill>
                <a:latin typeface="Ubuntu"/>
                <a:ea typeface="Ubuntu"/>
                <a:cs typeface="Ubuntu"/>
                <a:sym typeface="Ubuntu"/>
              </a:rPr>
              <a:t>asíncrona</a:t>
            </a:r>
            <a:r>
              <a:rPr lang="es-CO" sz="2400">
                <a:solidFill>
                  <a:srgbClr val="181E4B"/>
                </a:solidFill>
                <a:latin typeface="Ubuntu"/>
                <a:ea typeface="Ubuntu"/>
                <a:cs typeface="Ubuntu"/>
                <a:sym typeface="Ubuntu"/>
              </a:rPr>
              <a:t>.</a:t>
            </a:r>
            <a:endParaRPr sz="2400">
              <a:solidFill>
                <a:srgbClr val="181E4B"/>
              </a:solidFill>
              <a:latin typeface="Ubuntu"/>
              <a:ea typeface="Ubuntu"/>
              <a:cs typeface="Ubuntu"/>
              <a:sym typeface="Ubuntu"/>
            </a:endParaRPr>
          </a:p>
        </p:txBody>
      </p:sp>
      <p:sp>
        <p:nvSpPr>
          <p:cNvPr id="178" name="Google Shape;178;p37"/>
          <p:cNvSpPr txBox="1"/>
          <p:nvPr/>
        </p:nvSpPr>
        <p:spPr>
          <a:xfrm>
            <a:off x="578458" y="3900135"/>
            <a:ext cx="11186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181E4B"/>
              </a:solidFill>
              <a:latin typeface="Ubuntu"/>
              <a:ea typeface="Ubuntu"/>
              <a:cs typeface="Ubuntu"/>
              <a:sym typeface="Ubuntu"/>
            </a:endParaRPr>
          </a:p>
        </p:txBody>
      </p:sp>
      <p:sp>
        <p:nvSpPr>
          <p:cNvPr id="179" name="Google Shape;179;p37"/>
          <p:cNvSpPr/>
          <p:nvPr/>
        </p:nvSpPr>
        <p:spPr>
          <a:xfrm>
            <a:off x="9589900" y="5407225"/>
            <a:ext cx="2347200" cy="1217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CO">
                <a:solidFill>
                  <a:schemeClr val="lt1"/>
                </a:solidFill>
                <a:latin typeface="Calibri"/>
                <a:ea typeface="Calibri"/>
                <a:cs typeface="Calibri"/>
                <a:sym typeface="Calibri"/>
              </a:rPr>
              <a:t>FUN FACT!</a:t>
            </a:r>
            <a:endParaRPr>
              <a:solidFill>
                <a:schemeClr val="lt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s-CO">
                <a:solidFill>
                  <a:schemeClr val="lt1"/>
                </a:solidFill>
                <a:latin typeface="Calibri"/>
                <a:ea typeface="Calibri"/>
                <a:cs typeface="Calibri"/>
                <a:sym typeface="Calibri"/>
              </a:rPr>
              <a:t>Las funciones callback eran muy utilizadas en la época dorada de jQuery.</a:t>
            </a:r>
            <a:endParaRPr>
              <a:solidFill>
                <a:srgbClr val="181E4B"/>
              </a:solidFill>
              <a:latin typeface="Calibri"/>
              <a:ea typeface="Calibri"/>
              <a:cs typeface="Calibri"/>
              <a:sym typeface="Calibri"/>
            </a:endParaRPr>
          </a:p>
        </p:txBody>
      </p:sp>
      <p:pic>
        <p:nvPicPr>
          <p:cNvPr id="180" name="Google Shape;180;p37"/>
          <p:cNvPicPr preferRelativeResize="0"/>
          <p:nvPr/>
        </p:nvPicPr>
        <p:blipFill>
          <a:blip r:embed="rId5">
            <a:alphaModFix/>
          </a:blip>
          <a:stretch>
            <a:fillRect/>
          </a:stretch>
        </p:blipFill>
        <p:spPr>
          <a:xfrm>
            <a:off x="2712150" y="3900135"/>
            <a:ext cx="5448300" cy="2105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Riwi">
      <a:dk1>
        <a:srgbClr val="000000"/>
      </a:dk1>
      <a:lt1>
        <a:srgbClr val="FFFFFF"/>
      </a:lt1>
      <a:dk2>
        <a:srgbClr val="44546A"/>
      </a:dk2>
      <a:lt2>
        <a:srgbClr val="E7E6E6"/>
      </a:lt2>
      <a:accent1>
        <a:srgbClr val="6B5CFF"/>
      </a:accent1>
      <a:accent2>
        <a:srgbClr val="5ACBA3"/>
      </a:accent2>
      <a:accent3>
        <a:srgbClr val="E5CA51"/>
      </a:accent3>
      <a:accent4>
        <a:srgbClr val="E9A1FC"/>
      </a:accent4>
      <a:accent5>
        <a:srgbClr val="FE654F"/>
      </a:accent5>
      <a:accent6>
        <a:srgbClr val="171E4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2023-04-19T20:56:41Z</dcterms:created>
  <dc:creator>Alejandra Maria Martinez Ocampo</dc:creator>
</cp:coreProperties>
</file>