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Ubuntu Light"/>
      <p:regular r:id="rId20"/>
      <p:bold r:id="rId21"/>
      <p:italic r:id="rId22"/>
      <p:boldItalic r:id="rId23"/>
    </p:embeddedFont>
    <p:embeddedFont>
      <p:font typeface="Ubuntu"/>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2" roundtripDataSignature="AMtx7mgpdOFq8+27aVO64XIZ4lbw08In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A2F9F7-F164-4206-8AEE-A29C57E672D1}">
  <a:tblStyle styleId="{ABA2F9F7-F164-4206-8AEE-A29C57E672D1}"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AE9FF"/>
          </a:solidFill>
        </a:fill>
      </a:tcStyle>
    </a:wholeTbl>
    <a:band1H>
      <a:tcTxStyle/>
      <a:tcStyle>
        <a:fill>
          <a:solidFill>
            <a:srgbClr val="D3D1FF"/>
          </a:solidFill>
        </a:fill>
      </a:tcStyle>
    </a:band1H>
    <a:band2H>
      <a:tcTxStyle/>
    </a:band2H>
    <a:band1V>
      <a:tcTxStyle/>
      <a:tcStyle>
        <a:fill>
          <a:solidFill>
            <a:srgbClr val="D3D1FF"/>
          </a:solidFill>
        </a:fill>
      </a:tcStyle>
    </a:band1V>
    <a:band2V>
      <a:tcTxStyle/>
    </a:band2V>
    <a:lastCol>
      <a:tcTxStyle b="on" i="off">
        <a:font>
          <a:latin typeface="Arial"/>
          <a:ea typeface="Arial"/>
          <a:cs typeface="Arial"/>
        </a:font>
        <a:srgbClr val="FFFFFF"/>
      </a:tcTxStyle>
      <a:tcStyle>
        <a:fill>
          <a:solidFill>
            <a:srgbClr val="6B5CFF"/>
          </a:solidFill>
        </a:fill>
      </a:tcStyle>
    </a:lastCol>
    <a:firstCol>
      <a:tcTxStyle b="on" i="off">
        <a:font>
          <a:latin typeface="Arial"/>
          <a:ea typeface="Arial"/>
          <a:cs typeface="Arial"/>
        </a:font>
        <a:srgbClr val="FFFFFF"/>
      </a:tcTxStyle>
      <a:tcStyle>
        <a:fill>
          <a:solidFill>
            <a:srgbClr val="6B5CFF"/>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6B5CFF"/>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6B5CFF"/>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Light-regular.fntdata"/><Relationship Id="rId22" Type="http://schemas.openxmlformats.org/officeDocument/2006/relationships/font" Target="fonts/UbuntuLight-italic.fntdata"/><Relationship Id="rId21" Type="http://schemas.openxmlformats.org/officeDocument/2006/relationships/font" Target="fonts/UbuntuLight-bold.fntdata"/><Relationship Id="rId24" Type="http://schemas.openxmlformats.org/officeDocument/2006/relationships/font" Target="fonts/Ubuntu-regular.fntdata"/><Relationship Id="rId23" Type="http://schemas.openxmlformats.org/officeDocument/2006/relationships/font" Target="fonts/Ubuntu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Ubuntu-italic.fntdata"/><Relationship Id="rId25" Type="http://schemas.openxmlformats.org/officeDocument/2006/relationships/font" Target="fonts/Ubuntu-bold.fntdata"/><Relationship Id="rId28" Type="http://schemas.openxmlformats.org/officeDocument/2006/relationships/font" Target="fonts/RobotoMono-regular.fntdata"/><Relationship Id="rId27" Type="http://schemas.openxmlformats.org/officeDocument/2006/relationships/font" Target="fonts/Ubuntu-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fcf41cb0b_1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2afcf41cb0b_1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f2b707648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ef2b707648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fcf41cb0b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afcf41cb0b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fcf41cb0b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afcf41cb0b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fcf41cb0b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afcf41cb0b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E4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795214" y="2250076"/>
            <a:ext cx="4333940" cy="1878040"/>
          </a:xfrm>
          <a:prstGeom prst="rect">
            <a:avLst/>
          </a:prstGeom>
          <a:noFill/>
          <a:ln>
            <a:noFill/>
          </a:ln>
        </p:spPr>
      </p:pic>
      <p:sp>
        <p:nvSpPr>
          <p:cNvPr id="85" name="Google Shape;85;p1"/>
          <p:cNvSpPr txBox="1"/>
          <p:nvPr/>
        </p:nvSpPr>
        <p:spPr>
          <a:xfrm>
            <a:off x="3282905" y="4128116"/>
            <a:ext cx="562619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s-CO" sz="1800" u="none" cap="none" strike="noStrike">
                <a:solidFill>
                  <a:schemeClr val="lt1"/>
                </a:solidFill>
                <a:latin typeface="Ubuntu Light"/>
                <a:ea typeface="Ubuntu Light"/>
                <a:cs typeface="Ubuntu Light"/>
                <a:sym typeface="Ubuntu Light"/>
              </a:rPr>
              <a:t>Somos un </a:t>
            </a:r>
            <a:r>
              <a:rPr b="0" i="0" lang="es-CO" sz="1800" u="none" cap="none" strike="noStrike">
                <a:solidFill>
                  <a:schemeClr val="lt1"/>
                </a:solidFill>
                <a:highlight>
                  <a:srgbClr val="6B5CFF"/>
                </a:highlight>
                <a:latin typeface="Ubuntu Light"/>
                <a:ea typeface="Ubuntu Light"/>
                <a:cs typeface="Ubuntu Light"/>
                <a:sym typeface="Ubuntu Light"/>
              </a:rPr>
              <a:t>ecosistema</a:t>
            </a:r>
            <a:r>
              <a:rPr b="0" i="0" lang="es-CO" sz="1800" u="none" cap="none" strike="noStrike">
                <a:solidFill>
                  <a:schemeClr val="lt1"/>
                </a:solidFill>
                <a:latin typeface="Ubuntu Light"/>
                <a:ea typeface="Ubuntu Light"/>
                <a:cs typeface="Ubuntu Light"/>
                <a:sym typeface="Ubuntu Light"/>
              </a:rPr>
              <a:t> de desarrolladores de software</a:t>
            </a:r>
            <a:endParaRPr b="0" i="0" sz="1800" u="none" cap="none" strike="noStrike">
              <a:solidFill>
                <a:schemeClr val="lt1"/>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78" name="Shape 178"/>
        <p:cNvGrpSpPr/>
        <p:nvPr/>
      </p:nvGrpSpPr>
      <p:grpSpPr>
        <a:xfrm>
          <a:off x="0" y="0"/>
          <a:ext cx="0" cy="0"/>
          <a:chOff x="0" y="0"/>
          <a:chExt cx="0" cy="0"/>
        </a:xfrm>
      </p:grpSpPr>
      <p:sp>
        <p:nvSpPr>
          <p:cNvPr id="179" name="Google Shape;179;g2afcf41cb0b_1_57"/>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0" name="Google Shape;180;g2afcf41cb0b_1_57"/>
          <p:cNvPicPr preferRelativeResize="0"/>
          <p:nvPr/>
        </p:nvPicPr>
        <p:blipFill rotWithShape="1">
          <a:blip r:embed="rId3">
            <a:alphaModFix/>
          </a:blip>
          <a:srcRect b="0" l="0" r="29248" t="0"/>
          <a:stretch/>
        </p:blipFill>
        <p:spPr>
          <a:xfrm rot="10800000">
            <a:off x="-16624" y="1"/>
            <a:ext cx="5053606" cy="6857999"/>
          </a:xfrm>
          <a:prstGeom prst="rect">
            <a:avLst/>
          </a:prstGeom>
          <a:noFill/>
          <a:ln>
            <a:noFill/>
          </a:ln>
        </p:spPr>
      </p:pic>
      <p:pic>
        <p:nvPicPr>
          <p:cNvPr id="181" name="Google Shape;181;g2afcf41cb0b_1_57"/>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pic>
        <p:nvPicPr>
          <p:cNvPr id="182" name="Google Shape;182;g2afcf41cb0b_1_57"/>
          <p:cNvPicPr preferRelativeResize="0"/>
          <p:nvPr/>
        </p:nvPicPr>
        <p:blipFill>
          <a:blip r:embed="rId5">
            <a:alphaModFix/>
          </a:blip>
          <a:stretch>
            <a:fillRect/>
          </a:stretch>
        </p:blipFill>
        <p:spPr>
          <a:xfrm>
            <a:off x="2007188" y="397100"/>
            <a:ext cx="7458075" cy="3028950"/>
          </a:xfrm>
          <a:prstGeom prst="rect">
            <a:avLst/>
          </a:prstGeom>
          <a:noFill/>
          <a:ln>
            <a:noFill/>
          </a:ln>
        </p:spPr>
      </p:pic>
      <p:pic>
        <p:nvPicPr>
          <p:cNvPr id="183" name="Google Shape;183;g2afcf41cb0b_1_57"/>
          <p:cNvPicPr preferRelativeResize="0"/>
          <p:nvPr/>
        </p:nvPicPr>
        <p:blipFill>
          <a:blip r:embed="rId6">
            <a:alphaModFix/>
          </a:blip>
          <a:stretch>
            <a:fillRect/>
          </a:stretch>
        </p:blipFill>
        <p:spPr>
          <a:xfrm>
            <a:off x="2031013" y="3727175"/>
            <a:ext cx="7410450" cy="283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87" name="Shape 187"/>
        <p:cNvGrpSpPr/>
        <p:nvPr/>
      </p:nvGrpSpPr>
      <p:grpSpPr>
        <a:xfrm>
          <a:off x="0" y="0"/>
          <a:ext cx="0" cy="0"/>
          <a:chOff x="0" y="0"/>
          <a:chExt cx="0" cy="0"/>
        </a:xfrm>
      </p:grpSpPr>
      <p:sp>
        <p:nvSpPr>
          <p:cNvPr id="188" name="Google Shape;188;p36"/>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9" name="Google Shape;189;p36"/>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90" name="Google Shape;190;p36"/>
          <p:cNvSpPr txBox="1"/>
          <p:nvPr/>
        </p:nvSpPr>
        <p:spPr>
          <a:xfrm>
            <a:off x="578439" y="397100"/>
            <a:ext cx="48684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Arial"/>
              <a:buNone/>
            </a:pPr>
            <a:r>
              <a:rPr b="1" i="0" lang="es-CO" sz="4400" u="none" cap="none" strike="noStrike">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91" name="Google Shape;191;p36"/>
          <p:cNvSpPr txBox="1"/>
          <p:nvPr/>
        </p:nvSpPr>
        <p:spPr>
          <a:xfrm>
            <a:off x="578451" y="1032950"/>
            <a:ext cx="53775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rPr>
              <a:t>Promesas en Grupo -</a:t>
            </a:r>
            <a:r>
              <a:rPr lang="es-CO">
                <a:solidFill>
                  <a:schemeClr val="lt1"/>
                </a:solidFill>
              </a:rPr>
              <a:t> </a:t>
            </a:r>
            <a:r>
              <a:rPr b="1" lang="es-CO" sz="2000">
                <a:solidFill>
                  <a:schemeClr val="lt1"/>
                </a:solidFill>
              </a:rPr>
              <a:t>Promise.race()</a:t>
            </a:r>
            <a:endParaRPr b="1" i="0" sz="2000" u="none" cap="none" strike="noStrike">
              <a:solidFill>
                <a:srgbClr val="000000"/>
              </a:solidFill>
            </a:endParaRPr>
          </a:p>
        </p:txBody>
      </p:sp>
      <p:pic>
        <p:nvPicPr>
          <p:cNvPr id="192" name="Google Shape;192;p36"/>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93" name="Google Shape;193;p36"/>
          <p:cNvSpPr txBox="1"/>
          <p:nvPr/>
        </p:nvSpPr>
        <p:spPr>
          <a:xfrm>
            <a:off x="479800" y="2471475"/>
            <a:ext cx="10732500" cy="17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s-CO" sz="2000">
                <a:solidFill>
                  <a:schemeClr val="lt1"/>
                </a:solidFill>
                <a:latin typeface="Ubuntu"/>
                <a:ea typeface="Ubuntu"/>
                <a:cs typeface="Ubuntu"/>
                <a:sym typeface="Ubuntu"/>
              </a:rPr>
              <a:t>La primera promesa del  Array que sea procesada, independientemente de que se haya cumplido o rechazado, determinará la devolución de la promesa del Promise.race(). Si se cumple, devuelve una promesa cumplida, en caso negativo, devuelve una rechazada. De forma muy similar a la anterior, Promise.race() devolverá la promesa que se resuelva primero, ya sea cumpliéndose o rechazándose.</a:t>
            </a:r>
            <a:endParaRPr sz="2000">
              <a:solidFill>
                <a:schemeClr val="lt1"/>
              </a:solidFill>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7"/>
          <p:cNvPicPr preferRelativeResize="0"/>
          <p:nvPr/>
        </p:nvPicPr>
        <p:blipFill rotWithShape="1">
          <a:blip r:embed="rId3">
            <a:alphaModFix/>
          </a:blip>
          <a:srcRect b="0" l="0" r="68704" t="753"/>
          <a:stretch/>
        </p:blipFill>
        <p:spPr>
          <a:xfrm>
            <a:off x="7315630" y="0"/>
            <a:ext cx="4876369" cy="6858000"/>
          </a:xfrm>
          <a:prstGeom prst="rect">
            <a:avLst/>
          </a:prstGeom>
          <a:noFill/>
          <a:ln>
            <a:noFill/>
          </a:ln>
        </p:spPr>
      </p:pic>
      <p:pic>
        <p:nvPicPr>
          <p:cNvPr id="199" name="Google Shape;199;p37"/>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200" name="Google Shape;200;p37"/>
          <p:cNvSpPr txBox="1"/>
          <p:nvPr/>
        </p:nvSpPr>
        <p:spPr>
          <a:xfrm>
            <a:off x="578443" y="397100"/>
            <a:ext cx="45714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Arial"/>
              <a:buNone/>
            </a:pPr>
            <a:r>
              <a:t/>
            </a:r>
            <a:endParaRPr b="1" i="0" sz="4400" u="none" cap="none" strike="noStrike">
              <a:solidFill>
                <a:schemeClr val="dk1"/>
              </a:solidFill>
              <a:latin typeface="Ubuntu"/>
              <a:ea typeface="Ubuntu"/>
              <a:cs typeface="Ubuntu"/>
              <a:sym typeface="Ubuntu"/>
            </a:endParaRPr>
          </a:p>
        </p:txBody>
      </p:sp>
      <p:sp>
        <p:nvSpPr>
          <p:cNvPr id="201" name="Google Shape;201;p37"/>
          <p:cNvSpPr txBox="1"/>
          <p:nvPr/>
        </p:nvSpPr>
        <p:spPr>
          <a:xfrm>
            <a:off x="578458" y="1802350"/>
            <a:ext cx="11186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81E4B"/>
              </a:solidFill>
              <a:latin typeface="Ubuntu"/>
              <a:ea typeface="Ubuntu"/>
              <a:cs typeface="Ubuntu"/>
              <a:sym typeface="Ubuntu"/>
            </a:endParaRPr>
          </a:p>
        </p:txBody>
      </p:sp>
      <p:sp>
        <p:nvSpPr>
          <p:cNvPr id="202" name="Google Shape;202;p37"/>
          <p:cNvSpPr txBox="1"/>
          <p:nvPr/>
        </p:nvSpPr>
        <p:spPr>
          <a:xfrm>
            <a:off x="578458" y="3900135"/>
            <a:ext cx="11186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181E4B"/>
              </a:solidFill>
              <a:latin typeface="Ubuntu"/>
              <a:ea typeface="Ubuntu"/>
              <a:cs typeface="Ubuntu"/>
              <a:sym typeface="Ubuntu"/>
            </a:endParaRPr>
          </a:p>
        </p:txBody>
      </p:sp>
      <p:pic>
        <p:nvPicPr>
          <p:cNvPr id="203" name="Google Shape;203;p37"/>
          <p:cNvPicPr preferRelativeResize="0"/>
          <p:nvPr/>
        </p:nvPicPr>
        <p:blipFill>
          <a:blip r:embed="rId5">
            <a:alphaModFix/>
          </a:blip>
          <a:stretch>
            <a:fillRect/>
          </a:stretch>
        </p:blipFill>
        <p:spPr>
          <a:xfrm>
            <a:off x="1553150" y="397100"/>
            <a:ext cx="7296150" cy="3028950"/>
          </a:xfrm>
          <a:prstGeom prst="rect">
            <a:avLst/>
          </a:prstGeom>
          <a:noFill/>
          <a:ln>
            <a:noFill/>
          </a:ln>
        </p:spPr>
      </p:pic>
      <p:pic>
        <p:nvPicPr>
          <p:cNvPr id="204" name="Google Shape;204;p37"/>
          <p:cNvPicPr preferRelativeResize="0"/>
          <p:nvPr/>
        </p:nvPicPr>
        <p:blipFill>
          <a:blip r:embed="rId6">
            <a:alphaModFix/>
          </a:blip>
          <a:stretch>
            <a:fillRect/>
          </a:stretch>
        </p:blipFill>
        <p:spPr>
          <a:xfrm>
            <a:off x="2216152" y="3734899"/>
            <a:ext cx="5970150" cy="247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1E4B"/>
        </a:solidFill>
      </p:bgPr>
    </p:bg>
    <p:spTree>
      <p:nvGrpSpPr>
        <p:cNvPr id="208" name="Shape 208"/>
        <p:cNvGrpSpPr/>
        <p:nvPr/>
      </p:nvGrpSpPr>
      <p:grpSpPr>
        <a:xfrm>
          <a:off x="0" y="0"/>
          <a:ext cx="0" cy="0"/>
          <a:chOff x="0" y="0"/>
          <a:chExt cx="0" cy="0"/>
        </a:xfrm>
      </p:grpSpPr>
      <p:pic>
        <p:nvPicPr>
          <p:cNvPr id="209" name="Google Shape;209;p18"/>
          <p:cNvPicPr preferRelativeResize="0"/>
          <p:nvPr/>
        </p:nvPicPr>
        <p:blipFill rotWithShape="1">
          <a:blip r:embed="rId3">
            <a:alphaModFix/>
          </a:blip>
          <a:srcRect b="0" l="0" r="0" t="0"/>
          <a:stretch/>
        </p:blipFill>
        <p:spPr>
          <a:xfrm>
            <a:off x="3258167" y="2494344"/>
            <a:ext cx="5675666" cy="1869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0" y="0"/>
            <a:ext cx="12222178" cy="6858000"/>
          </a:xfrm>
          <a:prstGeom prst="rect">
            <a:avLst/>
          </a:prstGeom>
          <a:noFill/>
          <a:ln>
            <a:noFill/>
          </a:ln>
        </p:spPr>
      </p:pic>
      <p:pic>
        <p:nvPicPr>
          <p:cNvPr id="91" name="Google Shape;91;p2"/>
          <p:cNvPicPr preferRelativeResize="0"/>
          <p:nvPr/>
        </p:nvPicPr>
        <p:blipFill rotWithShape="1">
          <a:blip r:embed="rId4">
            <a:alphaModFix/>
          </a:blip>
          <a:srcRect b="0" l="0" r="7310" t="0"/>
          <a:stretch/>
        </p:blipFill>
        <p:spPr>
          <a:xfrm flipH="1">
            <a:off x="413" y="0"/>
            <a:ext cx="9293215" cy="6858000"/>
          </a:xfrm>
          <a:prstGeom prst="rect">
            <a:avLst/>
          </a:prstGeom>
          <a:noFill/>
          <a:ln>
            <a:noFill/>
          </a:ln>
        </p:spPr>
      </p:pic>
      <p:pic>
        <p:nvPicPr>
          <p:cNvPr id="92" name="Google Shape;92;p2"/>
          <p:cNvPicPr preferRelativeResize="0"/>
          <p:nvPr/>
        </p:nvPicPr>
        <p:blipFill rotWithShape="1">
          <a:blip r:embed="rId5">
            <a:alphaModFix/>
          </a:blip>
          <a:srcRect b="0" l="0" r="0" t="0"/>
          <a:stretch/>
        </p:blipFill>
        <p:spPr>
          <a:xfrm>
            <a:off x="6139505" y="4668520"/>
            <a:ext cx="3330258" cy="1411500"/>
          </a:xfrm>
          <a:prstGeom prst="rect">
            <a:avLst/>
          </a:prstGeom>
          <a:noFill/>
          <a:ln>
            <a:noFill/>
          </a:ln>
        </p:spPr>
      </p:pic>
      <p:sp>
        <p:nvSpPr>
          <p:cNvPr id="93" name="Google Shape;93;p2"/>
          <p:cNvSpPr txBox="1"/>
          <p:nvPr/>
        </p:nvSpPr>
        <p:spPr>
          <a:xfrm>
            <a:off x="6868162" y="3035810"/>
            <a:ext cx="283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2"/>
          <p:cNvPicPr preferRelativeResize="0"/>
          <p:nvPr/>
        </p:nvPicPr>
        <p:blipFill rotWithShape="1">
          <a:blip r:embed="rId6">
            <a:alphaModFix/>
          </a:blip>
          <a:srcRect b="0" l="0" r="0" t="0"/>
          <a:stretch/>
        </p:blipFill>
        <p:spPr>
          <a:xfrm>
            <a:off x="11039707" y="397102"/>
            <a:ext cx="724829" cy="208823"/>
          </a:xfrm>
          <a:prstGeom prst="rect">
            <a:avLst/>
          </a:prstGeom>
          <a:noFill/>
          <a:ln>
            <a:noFill/>
          </a:ln>
        </p:spPr>
      </p:pic>
      <p:pic>
        <p:nvPicPr>
          <p:cNvPr descr="Imagen de la pantalla de un celular con la imagen de una caricatura&#10;&#10;Descripción generada automáticamente con confianza baja" id="95" name="Google Shape;95;p2"/>
          <p:cNvPicPr preferRelativeResize="0"/>
          <p:nvPr/>
        </p:nvPicPr>
        <p:blipFill rotWithShape="1">
          <a:blip r:embed="rId7">
            <a:alphaModFix/>
          </a:blip>
          <a:srcRect b="0" l="0" r="0" t="0"/>
          <a:stretch/>
        </p:blipFill>
        <p:spPr>
          <a:xfrm flipH="1">
            <a:off x="543156" y="2374118"/>
            <a:ext cx="5053608" cy="4333337"/>
          </a:xfrm>
          <a:prstGeom prst="rect">
            <a:avLst/>
          </a:prstGeom>
          <a:noFill/>
          <a:ln>
            <a:noFill/>
          </a:ln>
        </p:spPr>
      </p:pic>
      <p:sp>
        <p:nvSpPr>
          <p:cNvPr id="96" name="Google Shape;96;p2"/>
          <p:cNvSpPr txBox="1"/>
          <p:nvPr/>
        </p:nvSpPr>
        <p:spPr>
          <a:xfrm>
            <a:off x="266959" y="711478"/>
            <a:ext cx="7464000" cy="98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Java Script </a:t>
            </a:r>
            <a:r>
              <a:rPr b="1" lang="es-CO" sz="4400">
                <a:solidFill>
                  <a:schemeClr val="lt1"/>
                </a:solidFill>
                <a:latin typeface="Ubuntu"/>
                <a:ea typeface="Ubuntu"/>
                <a:cs typeface="Ubuntu"/>
                <a:sym typeface="Ubuntu"/>
              </a:rPr>
              <a:t>ASYNC- AWAIT</a:t>
            </a:r>
            <a:br>
              <a:rPr b="1" i="0" lang="es-CO" sz="4400" u="none" cap="none" strike="noStrike">
                <a:solidFill>
                  <a:schemeClr val="lt1"/>
                </a:solidFill>
                <a:latin typeface="Ubuntu"/>
                <a:ea typeface="Ubuntu"/>
                <a:cs typeface="Ubuntu"/>
                <a:sym typeface="Ubuntu"/>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00" name="Shape 100"/>
        <p:cNvGrpSpPr/>
        <p:nvPr/>
      </p:nvGrpSpPr>
      <p:grpSpPr>
        <a:xfrm>
          <a:off x="0" y="0"/>
          <a:ext cx="0" cy="0"/>
          <a:chOff x="0" y="0"/>
          <a:chExt cx="0" cy="0"/>
        </a:xfrm>
      </p:grpSpPr>
      <p:sp>
        <p:nvSpPr>
          <p:cNvPr id="101" name="Google Shape;101;p4"/>
          <p:cNvSpPr/>
          <p:nvPr/>
        </p:nvSpPr>
        <p:spPr>
          <a:xfrm>
            <a:off x="33251"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2" name="Google Shape;102;p4"/>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03" name="Google Shape;103;p4"/>
          <p:cNvSpPr txBox="1"/>
          <p:nvPr/>
        </p:nvSpPr>
        <p:spPr>
          <a:xfrm>
            <a:off x="578444" y="397100"/>
            <a:ext cx="4529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04" name="Google Shape;104;p4"/>
          <p:cNvSpPr txBox="1"/>
          <p:nvPr/>
        </p:nvSpPr>
        <p:spPr>
          <a:xfrm>
            <a:off x="578458" y="1032950"/>
            <a:ext cx="503698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solidFill>
                  <a:schemeClr val="lt1"/>
                </a:solidFill>
                <a:latin typeface="Ubuntu"/>
                <a:ea typeface="Ubuntu"/>
                <a:cs typeface="Ubuntu"/>
                <a:sym typeface="Ubuntu"/>
              </a:rPr>
              <a:t>Promesas en Grupo</a:t>
            </a:r>
            <a:endParaRPr b="1" i="0" sz="2000" u="none" cap="none" strike="noStrike">
              <a:solidFill>
                <a:schemeClr val="lt1"/>
              </a:solidFill>
              <a:latin typeface="Ubuntu"/>
              <a:ea typeface="Ubuntu"/>
              <a:cs typeface="Ubuntu"/>
              <a:sym typeface="Ubuntu"/>
            </a:endParaRPr>
          </a:p>
        </p:txBody>
      </p:sp>
      <p:pic>
        <p:nvPicPr>
          <p:cNvPr id="105" name="Google Shape;105;p4"/>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06" name="Google Shape;106;p4"/>
          <p:cNvSpPr txBox="1"/>
          <p:nvPr/>
        </p:nvSpPr>
        <p:spPr>
          <a:xfrm>
            <a:off x="536212" y="1606373"/>
            <a:ext cx="11186100" cy="2665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0"/>
              </a:spcAft>
              <a:buClr>
                <a:schemeClr val="dk1"/>
              </a:buClr>
              <a:buSzPts val="1100"/>
              <a:buFont typeface="Arial"/>
              <a:buNone/>
            </a:pPr>
            <a:r>
              <a:rPr lang="es-CO" sz="1800">
                <a:solidFill>
                  <a:schemeClr val="lt1"/>
                </a:solidFill>
                <a:latin typeface="Ubuntu"/>
                <a:ea typeface="Ubuntu"/>
                <a:cs typeface="Ubuntu"/>
                <a:sym typeface="Ubuntu"/>
              </a:rPr>
              <a:t>Mediante la API Promise nativa de Javascript se puede realizar operaciones con grupos de promesas, tanto independientes como dependientes entre sí.</a:t>
            </a:r>
            <a:endParaRPr sz="1800">
              <a:solidFill>
                <a:schemeClr val="lt1"/>
              </a:solidFill>
              <a:latin typeface="Ubuntu"/>
              <a:ea typeface="Ubuntu"/>
              <a:cs typeface="Ubuntu"/>
              <a:sym typeface="Ubuntu"/>
            </a:endParaRPr>
          </a:p>
          <a:p>
            <a:pPr indent="0" lvl="0" marL="0" marR="0" rtl="0" algn="l">
              <a:lnSpc>
                <a:spcPct val="115000"/>
              </a:lnSpc>
              <a:spcBef>
                <a:spcPts val="1500"/>
              </a:spcBef>
              <a:spcAft>
                <a:spcPts val="0"/>
              </a:spcAft>
              <a:buClr>
                <a:schemeClr val="dk1"/>
              </a:buClr>
              <a:buSzPts val="1100"/>
              <a:buFont typeface="Arial"/>
              <a:buNone/>
            </a:pPr>
            <a:r>
              <a:rPr lang="es-CO" sz="1800">
                <a:solidFill>
                  <a:schemeClr val="lt1"/>
                </a:solidFill>
                <a:latin typeface="Ubuntu"/>
                <a:ea typeface="Ubuntu"/>
                <a:cs typeface="Ubuntu"/>
                <a:sym typeface="Ubuntu"/>
              </a:rPr>
              <a:t>El tiempo que requiere una tarea asíncrona no es fijo por lo que muchas veces el orden en que se resuelven no será el mismo. Cuando las tareas tienen una dependencia interna deben tenerse en cuenta en grupo, y no de forma individual.</a:t>
            </a:r>
            <a:endParaRPr sz="1800">
              <a:solidFill>
                <a:schemeClr val="lt1"/>
              </a:solidFill>
              <a:latin typeface="Ubuntu"/>
              <a:ea typeface="Ubuntu"/>
              <a:cs typeface="Ubuntu"/>
              <a:sym typeface="Ubuntu"/>
            </a:endParaRPr>
          </a:p>
          <a:p>
            <a:pPr indent="0" lvl="0" marL="0" marR="0" rtl="0" algn="l">
              <a:lnSpc>
                <a:spcPct val="115000"/>
              </a:lnSpc>
              <a:spcBef>
                <a:spcPts val="1500"/>
              </a:spcBef>
              <a:spcAft>
                <a:spcPts val="0"/>
              </a:spcAft>
              <a:buClr>
                <a:schemeClr val="dk1"/>
              </a:buClr>
              <a:buSzPts val="1100"/>
              <a:buFont typeface="Arial"/>
              <a:buNone/>
            </a:pPr>
            <a:r>
              <a:rPr lang="es-CO" sz="1800">
                <a:solidFill>
                  <a:schemeClr val="lt1"/>
                </a:solidFill>
                <a:latin typeface="Ubuntu"/>
                <a:ea typeface="Ubuntu"/>
                <a:cs typeface="Ubuntu"/>
                <a:sym typeface="Ubuntu"/>
              </a:rPr>
              <a:t>Las promesas grupales pueden tener </a:t>
            </a:r>
            <a:r>
              <a:rPr lang="es-CO" sz="1800">
                <a:solidFill>
                  <a:schemeClr val="lt1"/>
                </a:solidFill>
                <a:latin typeface="Ubuntu"/>
                <a:ea typeface="Ubuntu"/>
                <a:cs typeface="Ubuntu"/>
                <a:sym typeface="Ubuntu"/>
              </a:rPr>
              <a:t>algún</a:t>
            </a:r>
            <a:r>
              <a:rPr lang="es-CO" sz="1800">
                <a:solidFill>
                  <a:schemeClr val="lt1"/>
                </a:solidFill>
                <a:latin typeface="Ubuntu"/>
                <a:ea typeface="Ubuntu"/>
                <a:cs typeface="Ubuntu"/>
                <a:sym typeface="Ubuntu"/>
              </a:rPr>
              <a:t> condicional como por ejemplo que se cumplan todas o al menos una. A continuación veremos las diferentes posibilidades.</a:t>
            </a:r>
            <a:endParaRPr sz="1800">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10" name="Shape 110"/>
        <p:cNvGrpSpPr/>
        <p:nvPr/>
      </p:nvGrpSpPr>
      <p:grpSpPr>
        <a:xfrm>
          <a:off x="0" y="0"/>
          <a:ext cx="0" cy="0"/>
          <a:chOff x="0" y="0"/>
          <a:chExt cx="0" cy="0"/>
        </a:xfrm>
      </p:grpSpPr>
      <p:sp>
        <p:nvSpPr>
          <p:cNvPr id="111" name="Google Shape;111;g1ef2b707648_1_1"/>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2" name="Google Shape;112;g1ef2b707648_1_1"/>
          <p:cNvPicPr preferRelativeResize="0"/>
          <p:nvPr/>
        </p:nvPicPr>
        <p:blipFill rotWithShape="1">
          <a:blip r:embed="rId3">
            <a:alphaModFix/>
          </a:blip>
          <a:srcRect b="0" l="0" r="29247" t="0"/>
          <a:stretch/>
        </p:blipFill>
        <p:spPr>
          <a:xfrm rot="10800000">
            <a:off x="-16624" y="1"/>
            <a:ext cx="5053606" cy="6857999"/>
          </a:xfrm>
          <a:prstGeom prst="rect">
            <a:avLst/>
          </a:prstGeom>
          <a:noFill/>
          <a:ln>
            <a:noFill/>
          </a:ln>
        </p:spPr>
      </p:pic>
      <p:sp>
        <p:nvSpPr>
          <p:cNvPr id="113" name="Google Shape;113;g1ef2b707648_1_1"/>
          <p:cNvSpPr txBox="1"/>
          <p:nvPr/>
        </p:nvSpPr>
        <p:spPr>
          <a:xfrm>
            <a:off x="578434" y="397100"/>
            <a:ext cx="5921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Arial"/>
              <a:buNone/>
            </a:pPr>
            <a:r>
              <a:rPr b="1" i="0" lang="es-CO" sz="4400" u="none" cap="none" strike="noStrike">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14" name="Google Shape;114;g1ef2b707648_1_1"/>
          <p:cNvSpPr txBox="1"/>
          <p:nvPr/>
        </p:nvSpPr>
        <p:spPr>
          <a:xfrm>
            <a:off x="578458" y="1032949"/>
            <a:ext cx="4458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Promesas en Grupo</a:t>
            </a:r>
            <a:endParaRPr b="1" i="0" sz="2000" u="none" cap="none" strike="noStrike">
              <a:solidFill>
                <a:schemeClr val="lt1"/>
              </a:solidFill>
              <a:latin typeface="Ubuntu"/>
              <a:ea typeface="Ubuntu"/>
              <a:cs typeface="Ubuntu"/>
              <a:sym typeface="Ubuntu"/>
            </a:endParaRPr>
          </a:p>
        </p:txBody>
      </p:sp>
      <p:pic>
        <p:nvPicPr>
          <p:cNvPr id="115" name="Google Shape;115;g1ef2b707648_1_1"/>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116" name="Google Shape;116;g1ef2b707648_1_1"/>
          <p:cNvSpPr txBox="1"/>
          <p:nvPr/>
        </p:nvSpPr>
        <p:spPr>
          <a:xfrm>
            <a:off x="502946" y="4733293"/>
            <a:ext cx="11186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17" name="Google Shape;117;g1ef2b707648_1_1"/>
          <p:cNvGraphicFramePr/>
          <p:nvPr/>
        </p:nvGraphicFramePr>
        <p:xfrm>
          <a:off x="2015375" y="1889414"/>
          <a:ext cx="3000000" cy="3000000"/>
        </p:xfrm>
        <a:graphic>
          <a:graphicData uri="http://schemas.openxmlformats.org/drawingml/2006/table">
            <a:tbl>
              <a:tblPr bandRow="1" firstRow="1">
                <a:noFill/>
                <a:tableStyleId>{ABA2F9F7-F164-4206-8AEE-A29C57E672D1}</a:tableStyleId>
              </a:tblPr>
              <a:tblGrid>
                <a:gridCol w="2117975"/>
                <a:gridCol w="6010025"/>
              </a:tblGrid>
              <a:tr h="100000">
                <a:tc>
                  <a:txBody>
                    <a:bodyPr/>
                    <a:lstStyle/>
                    <a:p>
                      <a:pPr indent="0" lvl="0" marL="0" marR="0" rtl="0" algn="l">
                        <a:lnSpc>
                          <a:spcPct val="100000"/>
                        </a:lnSpc>
                        <a:spcBef>
                          <a:spcPts val="0"/>
                        </a:spcBef>
                        <a:spcAft>
                          <a:spcPts val="0"/>
                        </a:spcAft>
                        <a:buNone/>
                      </a:pPr>
                      <a:r>
                        <a:rPr lang="es-CO" sz="1400" u="none" cap="none" strike="noStrike"/>
                        <a:t>Métodos</a:t>
                      </a:r>
                      <a:endParaRPr/>
                    </a:p>
                  </a:txBody>
                  <a:tcPr marT="45725" marB="45725" marR="91450" marL="91450">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CO" sz="1400" u="none" cap="none" strike="noStrike"/>
                        <a:t>Definición </a:t>
                      </a:r>
                      <a:endParaRPr/>
                    </a:p>
                  </a:txBody>
                  <a:tcPr marT="45725" marB="45725" marR="91450" marL="91450">
                    <a:lnB cap="flat" cmpd="sng" w="9525">
                      <a:solidFill>
                        <a:srgbClr val="9E9E9E"/>
                      </a:solidFill>
                      <a:prstDash val="solid"/>
                      <a:round/>
                      <a:headEnd len="sm" w="sm" type="none"/>
                      <a:tailEnd len="sm" w="sm" type="none"/>
                    </a:lnB>
                  </a:tcPr>
                </a:tc>
              </a:tr>
              <a:tr h="370850">
                <a:tc>
                  <a:txBody>
                    <a:bodyPr/>
                    <a:lstStyle/>
                    <a:p>
                      <a:pPr indent="0" lvl="0" marL="0" rtl="0" algn="l">
                        <a:lnSpc>
                          <a:spcPct val="115000"/>
                        </a:lnSpc>
                        <a:spcBef>
                          <a:spcPts val="0"/>
                        </a:spcBef>
                        <a:spcAft>
                          <a:spcPts val="3300"/>
                        </a:spcAft>
                        <a:buNone/>
                      </a:pPr>
                      <a:r>
                        <a:rPr lang="es-CO" sz="1100">
                          <a:solidFill>
                            <a:schemeClr val="dk1"/>
                          </a:solidFill>
                          <a:latin typeface="Roboto Mono"/>
                          <a:ea typeface="Roboto Mono"/>
                          <a:cs typeface="Roboto Mono"/>
                          <a:sym typeface="Roboto Mono"/>
                        </a:rPr>
                        <a:t>Promise.all(list)</a:t>
                      </a:r>
                      <a:endParaRPr sz="1100">
                        <a:solidFill>
                          <a:schemeClr val="dk1"/>
                        </a:solidFill>
                        <a:latin typeface="Roboto Mono"/>
                        <a:ea typeface="Roboto Mono"/>
                        <a:cs typeface="Roboto Mono"/>
                        <a:sym typeface="Roboto Mono"/>
                      </a:endParaRPr>
                    </a:p>
                  </a:txBody>
                  <a:tcPr marT="76200" marB="76200" marR="76200" marL="76200">
                    <a:lnL cap="flat" cmpd="sng" w="9525">
                      <a:solidFill>
                        <a:srgbClr val="9E9E9E"/>
                      </a:solidFill>
                      <a:prstDash val="solid"/>
                      <a:round/>
                      <a:headEnd len="sm" w="sm" type="none"/>
                      <a:tailEnd len="sm" w="sm" type="none"/>
                    </a:lnL>
                    <a:lnR cap="flat" cmpd="sng" w="7625">
                      <a:solidFill>
                        <a:srgbClr val="17171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3300"/>
                        </a:spcAft>
                        <a:buNone/>
                      </a:pPr>
                      <a:r>
                        <a:rPr lang="es-CO" sz="1600">
                          <a:solidFill>
                            <a:schemeClr val="dk1"/>
                          </a:solidFill>
                        </a:rPr>
                        <a:t>Acepta sólo si </a:t>
                      </a:r>
                      <a:r>
                        <a:rPr b="1" lang="es-CO" sz="1600">
                          <a:solidFill>
                            <a:schemeClr val="dk1"/>
                          </a:solidFill>
                        </a:rPr>
                        <a:t>todas</a:t>
                      </a:r>
                      <a:r>
                        <a:rPr lang="es-CO" sz="1600">
                          <a:solidFill>
                            <a:schemeClr val="dk1"/>
                          </a:solidFill>
                        </a:rPr>
                        <a:t> las promesas del  se cumplen.</a:t>
                      </a:r>
                      <a:endParaRPr sz="1600">
                        <a:solidFill>
                          <a:schemeClr val="dk1"/>
                        </a:solidFill>
                      </a:endParaRPr>
                    </a:p>
                  </a:txBody>
                  <a:tcPr marT="76200" marB="76200" marR="76200" marL="76200">
                    <a:lnL cap="flat" cmpd="sng" w="7625">
                      <a:solidFill>
                        <a:srgbClr val="17171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50">
                <a:tc>
                  <a:txBody>
                    <a:bodyPr/>
                    <a:lstStyle/>
                    <a:p>
                      <a:pPr indent="0" lvl="0" marL="0" rtl="0" algn="l">
                        <a:lnSpc>
                          <a:spcPct val="115000"/>
                        </a:lnSpc>
                        <a:spcBef>
                          <a:spcPts val="0"/>
                        </a:spcBef>
                        <a:spcAft>
                          <a:spcPts val="3300"/>
                        </a:spcAft>
                        <a:buNone/>
                      </a:pPr>
                      <a:r>
                        <a:rPr lang="es-CO" sz="1100">
                          <a:solidFill>
                            <a:schemeClr val="dk1"/>
                          </a:solidFill>
                          <a:latin typeface="Roboto Mono"/>
                          <a:ea typeface="Roboto Mono"/>
                          <a:cs typeface="Roboto Mono"/>
                          <a:sym typeface="Roboto Mono"/>
                        </a:rPr>
                        <a:t>Promise.allSettled(list)</a:t>
                      </a:r>
                      <a:endParaRPr sz="1100">
                        <a:solidFill>
                          <a:schemeClr val="dk1"/>
                        </a:solidFill>
                        <a:latin typeface="Roboto Mono"/>
                        <a:ea typeface="Roboto Mono"/>
                        <a:cs typeface="Roboto Mono"/>
                        <a:sym typeface="Roboto Mono"/>
                      </a:endParaRPr>
                    </a:p>
                  </a:txBody>
                  <a:tcPr marT="76200" marB="76200" marR="76200" marL="76200">
                    <a:lnL cap="flat" cmpd="sng" w="9525">
                      <a:solidFill>
                        <a:srgbClr val="9E9E9E"/>
                      </a:solidFill>
                      <a:prstDash val="solid"/>
                      <a:round/>
                      <a:headEnd len="sm" w="sm" type="none"/>
                      <a:tailEnd len="sm" w="sm" type="none"/>
                    </a:lnL>
                    <a:lnR cap="flat" cmpd="sng" w="7625">
                      <a:solidFill>
                        <a:srgbClr val="17171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3300"/>
                        </a:spcAft>
                        <a:buNone/>
                      </a:pPr>
                      <a:r>
                        <a:rPr lang="es-CO" sz="1600">
                          <a:solidFill>
                            <a:schemeClr val="dk1"/>
                          </a:solidFill>
                        </a:rPr>
                        <a:t>Acepta sólo si </a:t>
                      </a:r>
                      <a:r>
                        <a:rPr b="1" lang="es-CO" sz="1600">
                          <a:solidFill>
                            <a:schemeClr val="dk1"/>
                          </a:solidFill>
                        </a:rPr>
                        <a:t>todas</a:t>
                      </a:r>
                      <a:r>
                        <a:rPr lang="es-CO" sz="1600">
                          <a:solidFill>
                            <a:schemeClr val="dk1"/>
                          </a:solidFill>
                        </a:rPr>
                        <a:t> las promesas del  se cumplen o rechazan.</a:t>
                      </a:r>
                      <a:endParaRPr sz="1600">
                        <a:solidFill>
                          <a:schemeClr val="dk1"/>
                        </a:solidFill>
                      </a:endParaRPr>
                    </a:p>
                  </a:txBody>
                  <a:tcPr marT="76200" marB="76200" marR="76200" marL="76200">
                    <a:lnL cap="flat" cmpd="sng" w="7625">
                      <a:solidFill>
                        <a:srgbClr val="17171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50">
                <a:tc>
                  <a:txBody>
                    <a:bodyPr/>
                    <a:lstStyle/>
                    <a:p>
                      <a:pPr indent="0" lvl="0" marL="0" rtl="0" algn="l">
                        <a:lnSpc>
                          <a:spcPct val="115000"/>
                        </a:lnSpc>
                        <a:spcBef>
                          <a:spcPts val="0"/>
                        </a:spcBef>
                        <a:spcAft>
                          <a:spcPts val="3300"/>
                        </a:spcAft>
                        <a:buNone/>
                      </a:pPr>
                      <a:r>
                        <a:rPr lang="es-CO" sz="1100">
                          <a:solidFill>
                            <a:schemeClr val="dk1"/>
                          </a:solidFill>
                          <a:latin typeface="Roboto Mono"/>
                          <a:ea typeface="Roboto Mono"/>
                          <a:cs typeface="Roboto Mono"/>
                          <a:sym typeface="Roboto Mono"/>
                        </a:rPr>
                        <a:t>Promise.any(list)</a:t>
                      </a:r>
                      <a:endParaRPr sz="1100">
                        <a:solidFill>
                          <a:schemeClr val="dk1"/>
                        </a:solidFill>
                        <a:latin typeface="Roboto Mono"/>
                        <a:ea typeface="Roboto Mono"/>
                        <a:cs typeface="Roboto Mono"/>
                        <a:sym typeface="Roboto Mono"/>
                      </a:endParaRPr>
                    </a:p>
                  </a:txBody>
                  <a:tcPr marT="76200" marB="76200" marR="76200" marL="76200">
                    <a:lnL cap="flat" cmpd="sng" w="9525">
                      <a:solidFill>
                        <a:srgbClr val="9E9E9E"/>
                      </a:solidFill>
                      <a:prstDash val="solid"/>
                      <a:round/>
                      <a:headEnd len="sm" w="sm" type="none"/>
                      <a:tailEnd len="sm" w="sm" type="none"/>
                    </a:lnL>
                    <a:lnR cap="flat" cmpd="sng" w="7625">
                      <a:solidFill>
                        <a:srgbClr val="17171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3300"/>
                        </a:spcAft>
                        <a:buNone/>
                      </a:pPr>
                      <a:r>
                        <a:rPr lang="es-CO" sz="1600">
                          <a:solidFill>
                            <a:schemeClr val="dk1"/>
                          </a:solidFill>
                        </a:rPr>
                        <a:t>Acepta con el valor de la primera promesa del  que se cumpla.</a:t>
                      </a:r>
                      <a:endParaRPr sz="1600">
                        <a:solidFill>
                          <a:schemeClr val="dk1"/>
                        </a:solidFill>
                      </a:endParaRPr>
                    </a:p>
                  </a:txBody>
                  <a:tcPr marT="76200" marB="76200" marR="76200" marL="76200">
                    <a:lnL cap="flat" cmpd="sng" w="7625">
                      <a:solidFill>
                        <a:srgbClr val="17171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50">
                <a:tc>
                  <a:txBody>
                    <a:bodyPr/>
                    <a:lstStyle/>
                    <a:p>
                      <a:pPr indent="0" lvl="0" marL="0" rtl="0" algn="l">
                        <a:lnSpc>
                          <a:spcPct val="115000"/>
                        </a:lnSpc>
                        <a:spcBef>
                          <a:spcPts val="0"/>
                        </a:spcBef>
                        <a:spcAft>
                          <a:spcPts val="3300"/>
                        </a:spcAft>
                        <a:buNone/>
                      </a:pPr>
                      <a:r>
                        <a:rPr lang="es-CO" sz="1100">
                          <a:solidFill>
                            <a:schemeClr val="dk1"/>
                          </a:solidFill>
                          <a:latin typeface="Roboto Mono"/>
                          <a:ea typeface="Roboto Mono"/>
                          <a:cs typeface="Roboto Mono"/>
                          <a:sym typeface="Roboto Mono"/>
                        </a:rPr>
                        <a:t>Promise.race(list)</a:t>
                      </a:r>
                      <a:endParaRPr sz="1100">
                        <a:solidFill>
                          <a:schemeClr val="dk1"/>
                        </a:solidFill>
                        <a:latin typeface="Roboto Mono"/>
                        <a:ea typeface="Roboto Mono"/>
                        <a:cs typeface="Roboto Mono"/>
                        <a:sym typeface="Roboto Mono"/>
                      </a:endParaRPr>
                    </a:p>
                  </a:txBody>
                  <a:tcPr marT="76200" marB="76200" marR="76200" marL="76200">
                    <a:lnL cap="flat" cmpd="sng" w="9525">
                      <a:solidFill>
                        <a:srgbClr val="9E9E9E"/>
                      </a:solidFill>
                      <a:prstDash val="solid"/>
                      <a:round/>
                      <a:headEnd len="sm" w="sm" type="none"/>
                      <a:tailEnd len="sm" w="sm" type="none"/>
                    </a:lnL>
                    <a:lnR cap="flat" cmpd="sng" w="7625">
                      <a:solidFill>
                        <a:srgbClr val="17171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3300"/>
                        </a:spcAft>
                        <a:buNone/>
                      </a:pPr>
                      <a:r>
                        <a:rPr lang="es-CO" sz="1600">
                          <a:solidFill>
                            <a:schemeClr val="dk1"/>
                          </a:solidFill>
                        </a:rPr>
                        <a:t>Acepta o rechaza según la primera promesa del  que se procese.</a:t>
                      </a:r>
                      <a:endParaRPr sz="1600">
                        <a:solidFill>
                          <a:schemeClr val="dk1"/>
                        </a:solidFill>
                      </a:endParaRPr>
                    </a:p>
                  </a:txBody>
                  <a:tcPr marT="76200" marB="76200" marR="76200" marL="76200">
                    <a:lnL cap="flat" cmpd="sng" w="7625">
                      <a:solidFill>
                        <a:srgbClr val="17171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50">
                <a:tc>
                  <a:txBody>
                    <a:bodyPr/>
                    <a:lstStyle/>
                    <a:p>
                      <a:pPr indent="0" lvl="0" marL="0" rtl="0" algn="l">
                        <a:lnSpc>
                          <a:spcPct val="115000"/>
                        </a:lnSpc>
                        <a:spcBef>
                          <a:spcPts val="0"/>
                        </a:spcBef>
                        <a:spcAft>
                          <a:spcPts val="3300"/>
                        </a:spcAft>
                        <a:buNone/>
                      </a:pPr>
                      <a:r>
                        <a:rPr lang="es-CO" sz="1100">
                          <a:solidFill>
                            <a:schemeClr val="dk1"/>
                          </a:solidFill>
                          <a:latin typeface="Roboto Mono"/>
                          <a:ea typeface="Roboto Mono"/>
                          <a:cs typeface="Roboto Mono"/>
                          <a:sym typeface="Roboto Mono"/>
                        </a:rPr>
                        <a:t>Promise.resolve(value)</a:t>
                      </a:r>
                      <a:endParaRPr sz="1100">
                        <a:solidFill>
                          <a:schemeClr val="dk1"/>
                        </a:solidFill>
                        <a:latin typeface="Roboto Mono"/>
                        <a:ea typeface="Roboto Mono"/>
                        <a:cs typeface="Roboto Mono"/>
                        <a:sym typeface="Roboto Mono"/>
                      </a:endParaRPr>
                    </a:p>
                  </a:txBody>
                  <a:tcPr marT="76200" marB="76200" marR="76200" marL="76200">
                    <a:lnL cap="flat" cmpd="sng" w="9525">
                      <a:solidFill>
                        <a:srgbClr val="9E9E9E"/>
                      </a:solidFill>
                      <a:prstDash val="solid"/>
                      <a:round/>
                      <a:headEnd len="sm" w="sm" type="none"/>
                      <a:tailEnd len="sm" w="sm" type="none"/>
                    </a:lnL>
                    <a:lnR cap="flat" cmpd="sng" w="7625">
                      <a:solidFill>
                        <a:srgbClr val="17171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3300"/>
                        </a:spcAft>
                        <a:buNone/>
                      </a:pPr>
                      <a:r>
                        <a:rPr lang="es-CO" sz="1600">
                          <a:solidFill>
                            <a:schemeClr val="dk1"/>
                          </a:solidFill>
                        </a:rPr>
                        <a:t>Devuelve una promesa cumplida directamente con el  dado.</a:t>
                      </a:r>
                      <a:endParaRPr sz="1600">
                        <a:solidFill>
                          <a:schemeClr val="dk1"/>
                        </a:solidFill>
                      </a:endParaRPr>
                    </a:p>
                  </a:txBody>
                  <a:tcPr marT="76200" marB="76200" marR="76200" marL="76200">
                    <a:lnL cap="flat" cmpd="sng" w="7625">
                      <a:solidFill>
                        <a:srgbClr val="17171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850">
                <a:tc>
                  <a:txBody>
                    <a:bodyPr/>
                    <a:lstStyle/>
                    <a:p>
                      <a:pPr indent="0" lvl="0" marL="0" rtl="0" algn="l">
                        <a:lnSpc>
                          <a:spcPct val="115000"/>
                        </a:lnSpc>
                        <a:spcBef>
                          <a:spcPts val="0"/>
                        </a:spcBef>
                        <a:spcAft>
                          <a:spcPts val="3300"/>
                        </a:spcAft>
                        <a:buNone/>
                      </a:pPr>
                      <a:r>
                        <a:rPr lang="es-CO" sz="1100">
                          <a:solidFill>
                            <a:schemeClr val="dk1"/>
                          </a:solidFill>
                          <a:latin typeface="Roboto Mono"/>
                          <a:ea typeface="Roboto Mono"/>
                          <a:cs typeface="Roboto Mono"/>
                          <a:sym typeface="Roboto Mono"/>
                        </a:rPr>
                        <a:t>Promise.reject(value)</a:t>
                      </a:r>
                      <a:endParaRPr sz="1100">
                        <a:solidFill>
                          <a:schemeClr val="dk1"/>
                        </a:solidFill>
                        <a:latin typeface="Roboto Mono"/>
                        <a:ea typeface="Roboto Mono"/>
                        <a:cs typeface="Roboto Mono"/>
                        <a:sym typeface="Roboto Mono"/>
                      </a:endParaRPr>
                    </a:p>
                  </a:txBody>
                  <a:tcPr marT="76200" marB="76200" marR="76200" marL="76200">
                    <a:lnL cap="flat" cmpd="sng" w="9525">
                      <a:solidFill>
                        <a:srgbClr val="9E9E9E"/>
                      </a:solidFill>
                      <a:prstDash val="solid"/>
                      <a:round/>
                      <a:headEnd len="sm" w="sm" type="none"/>
                      <a:tailEnd len="sm" w="sm" type="none"/>
                    </a:lnL>
                    <a:lnR cap="flat" cmpd="sng" w="7625">
                      <a:solidFill>
                        <a:srgbClr val="17171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3300"/>
                        </a:spcAft>
                        <a:buNone/>
                      </a:pPr>
                      <a:r>
                        <a:rPr lang="es-CO" sz="1600">
                          <a:solidFill>
                            <a:schemeClr val="dk1"/>
                          </a:solidFill>
                        </a:rPr>
                        <a:t>Devuelve una promesa rechazada directamente con el  dado.</a:t>
                      </a:r>
                      <a:endParaRPr sz="1600">
                        <a:solidFill>
                          <a:schemeClr val="dk1"/>
                        </a:solidFill>
                      </a:endParaRPr>
                    </a:p>
                  </a:txBody>
                  <a:tcPr marT="76200" marB="76200" marR="76200" marL="76200">
                    <a:lnL cap="flat" cmpd="sng" w="7625">
                      <a:solidFill>
                        <a:srgbClr val="17171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21" name="Shape 121"/>
        <p:cNvGrpSpPr/>
        <p:nvPr/>
      </p:nvGrpSpPr>
      <p:grpSpPr>
        <a:xfrm>
          <a:off x="0" y="0"/>
          <a:ext cx="0" cy="0"/>
          <a:chOff x="0" y="0"/>
          <a:chExt cx="0" cy="0"/>
        </a:xfrm>
      </p:grpSpPr>
      <p:sp>
        <p:nvSpPr>
          <p:cNvPr id="122" name="Google Shape;122;g2afcf41cb0b_1_10"/>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3" name="Google Shape;123;g2afcf41cb0b_1_10"/>
          <p:cNvPicPr preferRelativeResize="0"/>
          <p:nvPr/>
        </p:nvPicPr>
        <p:blipFill rotWithShape="1">
          <a:blip r:embed="rId3">
            <a:alphaModFix/>
          </a:blip>
          <a:srcRect b="0" l="0" r="29248" t="0"/>
          <a:stretch/>
        </p:blipFill>
        <p:spPr>
          <a:xfrm rot="10800000">
            <a:off x="-16622" y="2"/>
            <a:ext cx="5053604" cy="6857998"/>
          </a:xfrm>
          <a:prstGeom prst="rect">
            <a:avLst/>
          </a:prstGeom>
          <a:noFill/>
          <a:ln>
            <a:noFill/>
          </a:ln>
        </p:spPr>
      </p:pic>
      <p:sp>
        <p:nvSpPr>
          <p:cNvPr id="124" name="Google Shape;124;g2afcf41cb0b_1_10"/>
          <p:cNvSpPr txBox="1"/>
          <p:nvPr/>
        </p:nvSpPr>
        <p:spPr>
          <a:xfrm>
            <a:off x="578434" y="397100"/>
            <a:ext cx="59211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Arial"/>
              <a:buNone/>
            </a:pPr>
            <a:r>
              <a:rPr b="1" i="0" lang="es-CO" sz="4400" u="none" cap="none" strike="noStrike">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25" name="Google Shape;125;g2afcf41cb0b_1_10"/>
          <p:cNvSpPr txBox="1"/>
          <p:nvPr/>
        </p:nvSpPr>
        <p:spPr>
          <a:xfrm>
            <a:off x="578458" y="1032949"/>
            <a:ext cx="44586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latin typeface="Ubuntu"/>
                <a:ea typeface="Ubuntu"/>
                <a:cs typeface="Ubuntu"/>
                <a:sym typeface="Ubuntu"/>
              </a:rPr>
              <a:t>Promesas en Grupo</a:t>
            </a:r>
            <a:endParaRPr b="1" i="0" sz="2000" u="none" cap="none" strike="noStrike">
              <a:solidFill>
                <a:schemeClr val="lt1"/>
              </a:solidFill>
              <a:latin typeface="Ubuntu"/>
              <a:ea typeface="Ubuntu"/>
              <a:cs typeface="Ubuntu"/>
              <a:sym typeface="Ubuntu"/>
            </a:endParaRPr>
          </a:p>
        </p:txBody>
      </p:sp>
      <p:pic>
        <p:nvPicPr>
          <p:cNvPr id="126" name="Google Shape;126;g2afcf41cb0b_1_10"/>
          <p:cNvPicPr preferRelativeResize="0"/>
          <p:nvPr/>
        </p:nvPicPr>
        <p:blipFill rotWithShape="1">
          <a:blip r:embed="rId4">
            <a:alphaModFix/>
          </a:blip>
          <a:srcRect b="0" l="0" r="0" t="0"/>
          <a:stretch/>
        </p:blipFill>
        <p:spPr>
          <a:xfrm>
            <a:off x="11039707" y="397102"/>
            <a:ext cx="724833" cy="208823"/>
          </a:xfrm>
          <a:prstGeom prst="rect">
            <a:avLst/>
          </a:prstGeom>
          <a:noFill/>
          <a:ln>
            <a:noFill/>
          </a:ln>
        </p:spPr>
      </p:pic>
      <p:sp>
        <p:nvSpPr>
          <p:cNvPr id="127" name="Google Shape;127;g2afcf41cb0b_1_10"/>
          <p:cNvSpPr txBox="1"/>
          <p:nvPr/>
        </p:nvSpPr>
        <p:spPr>
          <a:xfrm>
            <a:off x="502946" y="4733293"/>
            <a:ext cx="11186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2afcf41cb0b_1_10"/>
          <p:cNvSpPr txBox="1"/>
          <p:nvPr/>
        </p:nvSpPr>
        <p:spPr>
          <a:xfrm>
            <a:off x="536200" y="1606375"/>
            <a:ext cx="4562400" cy="687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0"/>
              </a:spcAft>
              <a:buClr>
                <a:schemeClr val="dk1"/>
              </a:buClr>
              <a:buSzPts val="1100"/>
              <a:buFont typeface="Arial"/>
              <a:buNone/>
            </a:pPr>
            <a:r>
              <a:rPr lang="es-CO" sz="1800">
                <a:solidFill>
                  <a:schemeClr val="lt1"/>
                </a:solidFill>
                <a:latin typeface="Ubuntu"/>
                <a:ea typeface="Ubuntu"/>
                <a:cs typeface="Ubuntu"/>
                <a:sym typeface="Ubuntu"/>
              </a:rPr>
              <a:t>Para los siguientes </a:t>
            </a:r>
            <a:r>
              <a:rPr lang="es-CO" sz="1800">
                <a:solidFill>
                  <a:schemeClr val="lt1"/>
                </a:solidFill>
                <a:latin typeface="Ubuntu"/>
                <a:ea typeface="Ubuntu"/>
                <a:cs typeface="Ubuntu"/>
                <a:sym typeface="Ubuntu"/>
              </a:rPr>
              <a:t>métodos</a:t>
            </a:r>
            <a:r>
              <a:rPr lang="es-CO" sz="1800">
                <a:solidFill>
                  <a:schemeClr val="lt1"/>
                </a:solidFill>
                <a:latin typeface="Ubuntu"/>
                <a:ea typeface="Ubuntu"/>
                <a:cs typeface="Ubuntu"/>
                <a:sym typeface="Ubuntu"/>
              </a:rPr>
              <a:t>, se trabajará con 3 promesas que usarán setTimeout.</a:t>
            </a:r>
            <a:endParaRPr sz="1800">
              <a:solidFill>
                <a:schemeClr val="lt1"/>
              </a:solidFill>
              <a:latin typeface="Ubuntu"/>
              <a:ea typeface="Ubuntu"/>
              <a:cs typeface="Ubuntu"/>
              <a:sym typeface="Ubuntu"/>
            </a:endParaRPr>
          </a:p>
        </p:txBody>
      </p:sp>
      <p:pic>
        <p:nvPicPr>
          <p:cNvPr id="129" name="Google Shape;129;g2afcf41cb0b_1_10"/>
          <p:cNvPicPr preferRelativeResize="0"/>
          <p:nvPr/>
        </p:nvPicPr>
        <p:blipFill>
          <a:blip r:embed="rId5">
            <a:alphaModFix/>
          </a:blip>
          <a:stretch>
            <a:fillRect/>
          </a:stretch>
        </p:blipFill>
        <p:spPr>
          <a:xfrm>
            <a:off x="578450" y="3428989"/>
            <a:ext cx="4562475" cy="2247900"/>
          </a:xfrm>
          <a:prstGeom prst="rect">
            <a:avLst/>
          </a:prstGeom>
          <a:noFill/>
          <a:ln>
            <a:noFill/>
          </a:ln>
        </p:spPr>
      </p:pic>
      <p:pic>
        <p:nvPicPr>
          <p:cNvPr id="130" name="Google Shape;130;g2afcf41cb0b_1_10"/>
          <p:cNvPicPr preferRelativeResize="0"/>
          <p:nvPr/>
        </p:nvPicPr>
        <p:blipFill>
          <a:blip r:embed="rId6">
            <a:alphaModFix/>
          </a:blip>
          <a:stretch>
            <a:fillRect/>
          </a:stretch>
        </p:blipFill>
        <p:spPr>
          <a:xfrm>
            <a:off x="5901038" y="540425"/>
            <a:ext cx="4562475" cy="2247900"/>
          </a:xfrm>
          <a:prstGeom prst="rect">
            <a:avLst/>
          </a:prstGeom>
          <a:noFill/>
          <a:ln>
            <a:noFill/>
          </a:ln>
        </p:spPr>
      </p:pic>
      <p:pic>
        <p:nvPicPr>
          <p:cNvPr id="131" name="Google Shape;131;g2afcf41cb0b_1_10"/>
          <p:cNvPicPr preferRelativeResize="0"/>
          <p:nvPr/>
        </p:nvPicPr>
        <p:blipFill>
          <a:blip r:embed="rId7">
            <a:alphaModFix/>
          </a:blip>
          <a:stretch>
            <a:fillRect/>
          </a:stretch>
        </p:blipFill>
        <p:spPr>
          <a:xfrm>
            <a:off x="5901038" y="3429000"/>
            <a:ext cx="4562475" cy="2247900"/>
          </a:xfrm>
          <a:prstGeom prst="rect">
            <a:avLst/>
          </a:prstGeom>
          <a:noFill/>
          <a:ln>
            <a:noFill/>
          </a:ln>
        </p:spPr>
      </p:pic>
      <p:sp>
        <p:nvSpPr>
          <p:cNvPr id="132" name="Google Shape;132;g2afcf41cb0b_1_10"/>
          <p:cNvSpPr/>
          <p:nvPr/>
        </p:nvSpPr>
        <p:spPr>
          <a:xfrm rot="-1463221">
            <a:off x="5317402" y="2901786"/>
            <a:ext cx="649555" cy="46185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 name="Google Shape;133;g2afcf41cb0b_1_10"/>
          <p:cNvSpPr/>
          <p:nvPr/>
        </p:nvSpPr>
        <p:spPr>
          <a:xfrm>
            <a:off x="8315625" y="2949875"/>
            <a:ext cx="389700" cy="40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33"/>
          <p:cNvPicPr preferRelativeResize="0"/>
          <p:nvPr/>
        </p:nvPicPr>
        <p:blipFill rotWithShape="1">
          <a:blip r:embed="rId3">
            <a:alphaModFix/>
          </a:blip>
          <a:srcRect b="0" l="0" r="68704" t="753"/>
          <a:stretch/>
        </p:blipFill>
        <p:spPr>
          <a:xfrm>
            <a:off x="7365507" y="0"/>
            <a:ext cx="4876369" cy="6858000"/>
          </a:xfrm>
          <a:prstGeom prst="rect">
            <a:avLst/>
          </a:prstGeom>
          <a:noFill/>
          <a:ln>
            <a:noFill/>
          </a:ln>
        </p:spPr>
      </p:pic>
      <p:pic>
        <p:nvPicPr>
          <p:cNvPr id="139" name="Google Shape;139;p33"/>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40" name="Google Shape;140;p33"/>
          <p:cNvSpPr txBox="1"/>
          <p:nvPr/>
        </p:nvSpPr>
        <p:spPr>
          <a:xfrm>
            <a:off x="578450" y="397100"/>
            <a:ext cx="50961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ASYNC- AWAIT</a:t>
            </a:r>
            <a:endParaRPr b="1" i="0" sz="4400" u="none" cap="none" strike="noStrike">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rgbClr val="181E4B"/>
              </a:solidFill>
              <a:latin typeface="Ubuntu"/>
              <a:ea typeface="Ubuntu"/>
              <a:cs typeface="Ubuntu"/>
              <a:sym typeface="Ubuntu"/>
            </a:endParaRPr>
          </a:p>
        </p:txBody>
      </p:sp>
      <p:sp>
        <p:nvSpPr>
          <p:cNvPr id="141" name="Google Shape;141;p33"/>
          <p:cNvSpPr txBox="1"/>
          <p:nvPr/>
        </p:nvSpPr>
        <p:spPr>
          <a:xfrm>
            <a:off x="578451" y="1032950"/>
            <a:ext cx="5096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t>Promesas en Grupo -</a:t>
            </a:r>
            <a:r>
              <a:rPr lang="es-CO"/>
              <a:t> </a:t>
            </a:r>
            <a:r>
              <a:rPr b="1" lang="es-CO" sz="2000"/>
              <a:t>Promise.all()</a:t>
            </a:r>
            <a:endParaRPr b="1" i="0" sz="2000" u="none" cap="none" strike="noStrike">
              <a:solidFill>
                <a:srgbClr val="000000"/>
              </a:solidFill>
            </a:endParaRPr>
          </a:p>
        </p:txBody>
      </p:sp>
      <p:sp>
        <p:nvSpPr>
          <p:cNvPr id="142" name="Google Shape;142;p33"/>
          <p:cNvSpPr txBox="1"/>
          <p:nvPr/>
        </p:nvSpPr>
        <p:spPr>
          <a:xfrm>
            <a:off x="578457" y="1429789"/>
            <a:ext cx="114576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s-CO" sz="1800">
                <a:solidFill>
                  <a:srgbClr val="181E4B"/>
                </a:solidFill>
                <a:latin typeface="Ubuntu"/>
                <a:ea typeface="Ubuntu"/>
                <a:cs typeface="Ubuntu"/>
                <a:sym typeface="Ubuntu"/>
              </a:rPr>
              <a:t>A Promise.all() le pasamos un Array con las promesas individuales. Cuando todas y cada una de esas promesas se cumplan favorablemente, entonces se ejecutará la función callback de su .then(). En el caso de que alguna se rechace, no se llegará a ejecutar.</a:t>
            </a:r>
            <a:endParaRPr sz="1800">
              <a:solidFill>
                <a:srgbClr val="181E4B"/>
              </a:solidFill>
              <a:latin typeface="Ubuntu"/>
              <a:ea typeface="Ubuntu"/>
              <a:cs typeface="Ubuntu"/>
              <a:sym typeface="Ubuntu"/>
            </a:endParaRPr>
          </a:p>
          <a:p>
            <a:pPr indent="0" lvl="0" marL="0" rtl="0" algn="l">
              <a:spcBef>
                <a:spcPts val="0"/>
              </a:spcBef>
              <a:spcAft>
                <a:spcPts val="0"/>
              </a:spcAft>
              <a:buClr>
                <a:schemeClr val="dk1"/>
              </a:buClr>
              <a:buSzPts val="1800"/>
              <a:buFont typeface="Arial"/>
              <a:buNone/>
            </a:pPr>
            <a:r>
              <a:t/>
            </a:r>
            <a:endParaRPr sz="1800">
              <a:solidFill>
                <a:srgbClr val="181E4B"/>
              </a:solidFill>
              <a:latin typeface="Ubuntu"/>
              <a:ea typeface="Ubuntu"/>
              <a:cs typeface="Ubuntu"/>
              <a:sym typeface="Ubuntu"/>
            </a:endParaRPr>
          </a:p>
        </p:txBody>
      </p:sp>
      <p:pic>
        <p:nvPicPr>
          <p:cNvPr id="143" name="Google Shape;143;p33"/>
          <p:cNvPicPr preferRelativeResize="0"/>
          <p:nvPr/>
        </p:nvPicPr>
        <p:blipFill>
          <a:blip r:embed="rId5">
            <a:alphaModFix/>
          </a:blip>
          <a:stretch>
            <a:fillRect/>
          </a:stretch>
        </p:blipFill>
        <p:spPr>
          <a:xfrm>
            <a:off x="578450" y="3461689"/>
            <a:ext cx="4622331" cy="3091511"/>
          </a:xfrm>
          <a:prstGeom prst="rect">
            <a:avLst/>
          </a:prstGeom>
          <a:noFill/>
          <a:ln>
            <a:noFill/>
          </a:ln>
        </p:spPr>
      </p:pic>
      <p:pic>
        <p:nvPicPr>
          <p:cNvPr id="144" name="Google Shape;144;p33"/>
          <p:cNvPicPr preferRelativeResize="0"/>
          <p:nvPr/>
        </p:nvPicPr>
        <p:blipFill>
          <a:blip r:embed="rId6">
            <a:alphaModFix/>
          </a:blip>
          <a:stretch>
            <a:fillRect/>
          </a:stretch>
        </p:blipFill>
        <p:spPr>
          <a:xfrm>
            <a:off x="5778538" y="2621275"/>
            <a:ext cx="5857875" cy="3943350"/>
          </a:xfrm>
          <a:prstGeom prst="rect">
            <a:avLst/>
          </a:prstGeom>
          <a:noFill/>
          <a:ln>
            <a:noFill/>
          </a:ln>
        </p:spPr>
      </p:pic>
      <p:sp>
        <p:nvSpPr>
          <p:cNvPr id="145" name="Google Shape;145;p33"/>
          <p:cNvSpPr txBox="1"/>
          <p:nvPr/>
        </p:nvSpPr>
        <p:spPr>
          <a:xfrm>
            <a:off x="658700" y="2621275"/>
            <a:ext cx="48765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s-CO" sz="1800">
                <a:solidFill>
                  <a:srgbClr val="181E4B"/>
                </a:solidFill>
                <a:latin typeface="Ubuntu"/>
                <a:ea typeface="Ubuntu"/>
                <a:cs typeface="Ubuntu"/>
                <a:sym typeface="Ubuntu"/>
              </a:rPr>
              <a:t>También se podría realizar utilizando .then() en lugar de async/await.</a:t>
            </a:r>
            <a:endParaRPr sz="1800">
              <a:solidFill>
                <a:srgbClr val="181E4B"/>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2afcf41cb0b_1_30"/>
          <p:cNvPicPr preferRelativeResize="0"/>
          <p:nvPr/>
        </p:nvPicPr>
        <p:blipFill rotWithShape="1">
          <a:blip r:embed="rId3">
            <a:alphaModFix/>
          </a:blip>
          <a:srcRect b="0" l="0" r="68704" t="754"/>
          <a:stretch/>
        </p:blipFill>
        <p:spPr>
          <a:xfrm>
            <a:off x="7365507" y="0"/>
            <a:ext cx="4876369" cy="6857999"/>
          </a:xfrm>
          <a:prstGeom prst="rect">
            <a:avLst/>
          </a:prstGeom>
          <a:noFill/>
          <a:ln>
            <a:noFill/>
          </a:ln>
        </p:spPr>
      </p:pic>
      <p:pic>
        <p:nvPicPr>
          <p:cNvPr id="151" name="Google Shape;151;g2afcf41cb0b_1_30"/>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152" name="Google Shape;152;g2afcf41cb0b_1_30"/>
          <p:cNvSpPr txBox="1"/>
          <p:nvPr/>
        </p:nvSpPr>
        <p:spPr>
          <a:xfrm>
            <a:off x="578450" y="397100"/>
            <a:ext cx="50961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ASYNC- AWAIT</a:t>
            </a:r>
            <a:endParaRPr b="1" i="0" sz="4400" u="none" cap="none" strike="noStrike">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rgbClr val="181E4B"/>
              </a:solidFill>
              <a:latin typeface="Ubuntu"/>
              <a:ea typeface="Ubuntu"/>
              <a:cs typeface="Ubuntu"/>
              <a:sym typeface="Ubuntu"/>
            </a:endParaRPr>
          </a:p>
        </p:txBody>
      </p:sp>
      <p:sp>
        <p:nvSpPr>
          <p:cNvPr id="153" name="Google Shape;153;g2afcf41cb0b_1_30"/>
          <p:cNvSpPr txBox="1"/>
          <p:nvPr/>
        </p:nvSpPr>
        <p:spPr>
          <a:xfrm>
            <a:off x="578450" y="1032950"/>
            <a:ext cx="5673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t>Promesas en Grupo -</a:t>
            </a:r>
            <a:r>
              <a:rPr lang="es-CO"/>
              <a:t> </a:t>
            </a:r>
            <a:r>
              <a:rPr b="1" lang="es-CO" sz="2000"/>
              <a:t>Promise.allSettled()</a:t>
            </a:r>
            <a:endParaRPr b="1" i="0" sz="2600" u="none" cap="none" strike="noStrike">
              <a:solidFill>
                <a:srgbClr val="000000"/>
              </a:solidFill>
            </a:endParaRPr>
          </a:p>
        </p:txBody>
      </p:sp>
      <p:sp>
        <p:nvSpPr>
          <p:cNvPr id="154" name="Google Shape;154;g2afcf41cb0b_1_30"/>
          <p:cNvSpPr txBox="1"/>
          <p:nvPr/>
        </p:nvSpPr>
        <p:spPr>
          <a:xfrm>
            <a:off x="578457" y="1429789"/>
            <a:ext cx="114576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s-CO" sz="2400">
                <a:solidFill>
                  <a:srgbClr val="181E4B"/>
                </a:solidFill>
                <a:latin typeface="Ubuntu"/>
                <a:ea typeface="Ubuntu"/>
                <a:cs typeface="Ubuntu"/>
                <a:sym typeface="Ubuntu"/>
              </a:rPr>
              <a:t>Promise.allSettled() devuelve una promesa que se cumple cuando todas las promesas del  Array se hayan procesado, independientemente de que se hayan cumplido o rechazado. Esta operación devuelve un  Array de objetos (uno por cada promesa) donde cada objeto tiene dos propiedades:</a:t>
            </a:r>
            <a:endParaRPr sz="24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24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rPr lang="es-CO" sz="2400">
                <a:solidFill>
                  <a:srgbClr val="181E4B"/>
                </a:solidFill>
                <a:latin typeface="Ubuntu"/>
                <a:ea typeface="Ubuntu"/>
                <a:cs typeface="Ubuntu"/>
                <a:sym typeface="Ubuntu"/>
              </a:rPr>
              <a:t>La propiedad status, donde nos indica si cada promesa individual ha sido cumplida o rechazada.</a:t>
            </a:r>
            <a:endParaRPr sz="24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t/>
            </a:r>
            <a:endParaRPr sz="24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rPr lang="es-CO" sz="2400">
                <a:solidFill>
                  <a:srgbClr val="181E4B"/>
                </a:solidFill>
                <a:latin typeface="Ubuntu"/>
                <a:ea typeface="Ubuntu"/>
                <a:cs typeface="Ubuntu"/>
                <a:sym typeface="Ubuntu"/>
              </a:rPr>
              <a:t>La propiedad value, con los valores devueltos por la promesa si se cumple.</a:t>
            </a:r>
            <a:endParaRPr sz="2400">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800"/>
              <a:buFont typeface="Arial"/>
              <a:buNone/>
            </a:pPr>
            <a:r>
              <a:rPr lang="es-CO" sz="2400">
                <a:solidFill>
                  <a:srgbClr val="181E4B"/>
                </a:solidFill>
                <a:latin typeface="Ubuntu"/>
                <a:ea typeface="Ubuntu"/>
                <a:cs typeface="Ubuntu"/>
                <a:sym typeface="Ubuntu"/>
              </a:rPr>
              <a:t>La propiedad reason, con la razón del rechazo de la promesa si no se cumple.</a:t>
            </a:r>
            <a:endParaRPr sz="2400">
              <a:solidFill>
                <a:srgbClr val="181E4B"/>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2afcf41cb0b_1_44"/>
          <p:cNvPicPr preferRelativeResize="0"/>
          <p:nvPr/>
        </p:nvPicPr>
        <p:blipFill rotWithShape="1">
          <a:blip r:embed="rId3">
            <a:alphaModFix/>
          </a:blip>
          <a:srcRect b="0" l="0" r="68704" t="754"/>
          <a:stretch/>
        </p:blipFill>
        <p:spPr>
          <a:xfrm>
            <a:off x="7365507" y="0"/>
            <a:ext cx="4876369" cy="6857999"/>
          </a:xfrm>
          <a:prstGeom prst="rect">
            <a:avLst/>
          </a:prstGeom>
          <a:noFill/>
          <a:ln>
            <a:noFill/>
          </a:ln>
        </p:spPr>
      </p:pic>
      <p:pic>
        <p:nvPicPr>
          <p:cNvPr id="160" name="Google Shape;160;g2afcf41cb0b_1_44"/>
          <p:cNvPicPr preferRelativeResize="0"/>
          <p:nvPr/>
        </p:nvPicPr>
        <p:blipFill rotWithShape="1">
          <a:blip r:embed="rId4">
            <a:alphaModFix/>
          </a:blip>
          <a:srcRect b="0" l="0" r="0" t="0"/>
          <a:stretch/>
        </p:blipFill>
        <p:spPr>
          <a:xfrm>
            <a:off x="11039707" y="397102"/>
            <a:ext cx="724831" cy="208823"/>
          </a:xfrm>
          <a:prstGeom prst="rect">
            <a:avLst/>
          </a:prstGeom>
          <a:noFill/>
          <a:ln>
            <a:noFill/>
          </a:ln>
        </p:spPr>
      </p:pic>
      <p:sp>
        <p:nvSpPr>
          <p:cNvPr id="161" name="Google Shape;161;g2afcf41cb0b_1_44"/>
          <p:cNvSpPr txBox="1"/>
          <p:nvPr/>
        </p:nvSpPr>
        <p:spPr>
          <a:xfrm>
            <a:off x="578450" y="397100"/>
            <a:ext cx="50961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181E4B"/>
                </a:solidFill>
                <a:latin typeface="Ubuntu"/>
                <a:ea typeface="Ubuntu"/>
                <a:cs typeface="Ubuntu"/>
                <a:sym typeface="Ubuntu"/>
              </a:rPr>
              <a:t>ASYNC- AWAIT</a:t>
            </a:r>
            <a:endParaRPr b="1" i="0" sz="4400" u="none" cap="none" strike="noStrike">
              <a:solidFill>
                <a:srgbClr val="181E4B"/>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rgbClr val="181E4B"/>
              </a:solidFill>
              <a:latin typeface="Ubuntu"/>
              <a:ea typeface="Ubuntu"/>
              <a:cs typeface="Ubuntu"/>
              <a:sym typeface="Ubuntu"/>
            </a:endParaRPr>
          </a:p>
        </p:txBody>
      </p:sp>
      <p:sp>
        <p:nvSpPr>
          <p:cNvPr id="162" name="Google Shape;162;g2afcf41cb0b_1_44"/>
          <p:cNvSpPr txBox="1"/>
          <p:nvPr/>
        </p:nvSpPr>
        <p:spPr>
          <a:xfrm>
            <a:off x="578450" y="1032950"/>
            <a:ext cx="5673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CO" sz="2000"/>
              <a:t>Promesas en Grupo -</a:t>
            </a:r>
            <a:r>
              <a:rPr lang="es-CO"/>
              <a:t> </a:t>
            </a:r>
            <a:r>
              <a:rPr b="1" lang="es-CO" sz="2000"/>
              <a:t>Promise.allSettled()</a:t>
            </a:r>
            <a:endParaRPr b="1" i="0" sz="2600" u="none" cap="none" strike="noStrike">
              <a:solidFill>
                <a:srgbClr val="000000"/>
              </a:solidFill>
            </a:endParaRPr>
          </a:p>
        </p:txBody>
      </p:sp>
      <p:pic>
        <p:nvPicPr>
          <p:cNvPr id="163" name="Google Shape;163;g2afcf41cb0b_1_44"/>
          <p:cNvPicPr preferRelativeResize="0"/>
          <p:nvPr/>
        </p:nvPicPr>
        <p:blipFill>
          <a:blip r:embed="rId5">
            <a:alphaModFix/>
          </a:blip>
          <a:stretch>
            <a:fillRect/>
          </a:stretch>
        </p:blipFill>
        <p:spPr>
          <a:xfrm>
            <a:off x="227325" y="1957139"/>
            <a:ext cx="5447216" cy="2814611"/>
          </a:xfrm>
          <a:prstGeom prst="rect">
            <a:avLst/>
          </a:prstGeom>
          <a:noFill/>
          <a:ln>
            <a:noFill/>
          </a:ln>
        </p:spPr>
      </p:pic>
      <p:pic>
        <p:nvPicPr>
          <p:cNvPr id="164" name="Google Shape;164;g2afcf41cb0b_1_44"/>
          <p:cNvPicPr preferRelativeResize="0"/>
          <p:nvPr/>
        </p:nvPicPr>
        <p:blipFill>
          <a:blip r:embed="rId6">
            <a:alphaModFix/>
          </a:blip>
          <a:stretch>
            <a:fillRect/>
          </a:stretch>
        </p:blipFill>
        <p:spPr>
          <a:xfrm>
            <a:off x="5795225" y="1957150"/>
            <a:ext cx="6276650" cy="31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AFC"/>
        </a:solidFill>
      </p:bgPr>
    </p:bg>
    <p:spTree>
      <p:nvGrpSpPr>
        <p:cNvPr id="168" name="Shape 168"/>
        <p:cNvGrpSpPr/>
        <p:nvPr/>
      </p:nvGrpSpPr>
      <p:grpSpPr>
        <a:xfrm>
          <a:off x="0" y="0"/>
          <a:ext cx="0" cy="0"/>
          <a:chOff x="0" y="0"/>
          <a:chExt cx="0" cy="0"/>
        </a:xfrm>
      </p:grpSpPr>
      <p:sp>
        <p:nvSpPr>
          <p:cNvPr id="169" name="Google Shape;169;p35"/>
          <p:cNvSpPr/>
          <p:nvPr/>
        </p:nvSpPr>
        <p:spPr>
          <a:xfrm>
            <a:off x="-16627" y="0"/>
            <a:ext cx="12192000" cy="6858000"/>
          </a:xfrm>
          <a:prstGeom prst="rect">
            <a:avLst/>
          </a:prstGeom>
          <a:solidFill>
            <a:srgbClr val="181E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0" name="Google Shape;170;p35"/>
          <p:cNvPicPr preferRelativeResize="0"/>
          <p:nvPr/>
        </p:nvPicPr>
        <p:blipFill rotWithShape="1">
          <a:blip r:embed="rId3">
            <a:alphaModFix/>
          </a:blip>
          <a:srcRect b="0" l="0" r="29251" t="0"/>
          <a:stretch/>
        </p:blipFill>
        <p:spPr>
          <a:xfrm rot="10800000">
            <a:off x="-16626" y="0"/>
            <a:ext cx="5053608" cy="6858000"/>
          </a:xfrm>
          <a:prstGeom prst="rect">
            <a:avLst/>
          </a:prstGeom>
          <a:noFill/>
          <a:ln>
            <a:noFill/>
          </a:ln>
        </p:spPr>
      </p:pic>
      <p:sp>
        <p:nvSpPr>
          <p:cNvPr id="171" name="Google Shape;171;p35"/>
          <p:cNvSpPr txBox="1"/>
          <p:nvPr/>
        </p:nvSpPr>
        <p:spPr>
          <a:xfrm>
            <a:off x="578441" y="397100"/>
            <a:ext cx="43350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Arial"/>
              <a:buNone/>
            </a:pPr>
            <a:r>
              <a:rPr b="1" i="0" lang="es-CO" sz="4400" u="none" cap="none" strike="noStrike">
                <a:solidFill>
                  <a:schemeClr val="lt1"/>
                </a:solidFill>
                <a:latin typeface="Ubuntu"/>
                <a:ea typeface="Ubuntu"/>
                <a:cs typeface="Ubuntu"/>
                <a:sym typeface="Ubuntu"/>
              </a:rPr>
              <a:t>ASYNC- AWAIT</a:t>
            </a:r>
            <a:endParaRPr b="0" i="0" sz="1400" u="none" cap="none" strike="noStrike">
              <a:solidFill>
                <a:srgbClr val="000000"/>
              </a:solidFill>
              <a:latin typeface="Arial"/>
              <a:ea typeface="Arial"/>
              <a:cs typeface="Arial"/>
              <a:sym typeface="Arial"/>
            </a:endParaRPr>
          </a:p>
        </p:txBody>
      </p:sp>
      <p:sp>
        <p:nvSpPr>
          <p:cNvPr id="172" name="Google Shape;172;p35"/>
          <p:cNvSpPr txBox="1"/>
          <p:nvPr/>
        </p:nvSpPr>
        <p:spPr>
          <a:xfrm>
            <a:off x="578452" y="1032950"/>
            <a:ext cx="60054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b="1" lang="es-CO" sz="2000">
                <a:solidFill>
                  <a:schemeClr val="lt1"/>
                </a:solidFill>
              </a:rPr>
              <a:t>Promesas en Grupo -</a:t>
            </a:r>
            <a:r>
              <a:rPr lang="es-CO">
                <a:solidFill>
                  <a:schemeClr val="lt1"/>
                </a:solidFill>
              </a:rPr>
              <a:t> </a:t>
            </a:r>
            <a:r>
              <a:rPr b="1" lang="es-CO" sz="2000">
                <a:solidFill>
                  <a:schemeClr val="lt1"/>
                </a:solidFill>
              </a:rPr>
              <a:t>Promise.any()</a:t>
            </a:r>
            <a:endParaRPr b="1" i="0" sz="2000" u="none" cap="none" strike="noStrike">
              <a:solidFill>
                <a:schemeClr val="lt1"/>
              </a:solidFill>
            </a:endParaRPr>
          </a:p>
        </p:txBody>
      </p:sp>
      <p:pic>
        <p:nvPicPr>
          <p:cNvPr id="173" name="Google Shape;173;p35"/>
          <p:cNvPicPr preferRelativeResize="0"/>
          <p:nvPr/>
        </p:nvPicPr>
        <p:blipFill rotWithShape="1">
          <a:blip r:embed="rId4">
            <a:alphaModFix/>
          </a:blip>
          <a:srcRect b="0" l="0" r="0" t="0"/>
          <a:stretch/>
        </p:blipFill>
        <p:spPr>
          <a:xfrm>
            <a:off x="11039707" y="397102"/>
            <a:ext cx="724829" cy="208823"/>
          </a:xfrm>
          <a:prstGeom prst="rect">
            <a:avLst/>
          </a:prstGeom>
          <a:noFill/>
          <a:ln>
            <a:noFill/>
          </a:ln>
        </p:spPr>
      </p:pic>
      <p:sp>
        <p:nvSpPr>
          <p:cNvPr id="174" name="Google Shape;174;p35"/>
          <p:cNvSpPr txBox="1"/>
          <p:nvPr/>
        </p:nvSpPr>
        <p:spPr>
          <a:xfrm>
            <a:off x="578458" y="3130822"/>
            <a:ext cx="111861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s-CO" sz="2200">
                <a:solidFill>
                  <a:schemeClr val="lt1"/>
                </a:solidFill>
                <a:latin typeface="Ubuntu"/>
                <a:ea typeface="Ubuntu"/>
                <a:cs typeface="Ubuntu"/>
                <a:sym typeface="Ubuntu"/>
              </a:rPr>
              <a:t>El método Promise.any() devuelve una promesa con el valor de la primera promesa individual del  Array que se cumpla. Si todas las promesas se rechazan, entonces devuelve una promesa rechazada.</a:t>
            </a:r>
            <a:endParaRPr sz="2200">
              <a:solidFill>
                <a:schemeClr val="lt1"/>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Riwi">
      <a:dk1>
        <a:srgbClr val="000000"/>
      </a:dk1>
      <a:lt1>
        <a:srgbClr val="FFFFFF"/>
      </a:lt1>
      <a:dk2>
        <a:srgbClr val="44546A"/>
      </a:dk2>
      <a:lt2>
        <a:srgbClr val="E7E6E6"/>
      </a:lt2>
      <a:accent1>
        <a:srgbClr val="6B5CFF"/>
      </a:accent1>
      <a:accent2>
        <a:srgbClr val="5ACBA3"/>
      </a:accent2>
      <a:accent3>
        <a:srgbClr val="E5CA51"/>
      </a:accent3>
      <a:accent4>
        <a:srgbClr val="E9A1FC"/>
      </a:accent4>
      <a:accent5>
        <a:srgbClr val="FE654F"/>
      </a:accent5>
      <a:accent6>
        <a:srgbClr val="171E4A"/>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2023-04-19T20:56:41Z</dcterms:created>
  <dc:creator>Alejandra Maria Martinez Ocampo</dc:creator>
</cp:coreProperties>
</file>