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Ubuntu Light"/>
      <p:regular r:id="rId31"/>
      <p:bold r:id="rId32"/>
      <p:italic r:id="rId33"/>
      <p:boldItalic r:id="rId34"/>
    </p:embeddedFont>
    <p:embeddedFont>
      <p:font typeface="Ubuntu"/>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9" roundtripDataSignature="AMtx7mgEUzSQA/5bSn0B6566KSnDC1O1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8FD6A8-9A9B-4647-92FB-5F22D4E9C461}">
  <a:tblStyle styleId="{BE8FD6A8-9A9B-4647-92FB-5F22D4E9C46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9FF"/>
          </a:solidFill>
        </a:fill>
      </a:tcStyle>
    </a:wholeTbl>
    <a:band1H>
      <a:tcTxStyle/>
      <a:tcStyle>
        <a:fill>
          <a:solidFill>
            <a:srgbClr val="D3D1FF"/>
          </a:solidFill>
        </a:fill>
      </a:tcStyle>
    </a:band1H>
    <a:band2H>
      <a:tcTxStyle/>
    </a:band2H>
    <a:band1V>
      <a:tcTxStyle/>
      <a:tcStyle>
        <a:fill>
          <a:solidFill>
            <a:srgbClr val="D3D1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buntuLigh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UbuntuLight-italic.fntdata"/><Relationship Id="rId10" Type="http://schemas.openxmlformats.org/officeDocument/2006/relationships/slide" Target="slides/slide4.xml"/><Relationship Id="rId32" Type="http://schemas.openxmlformats.org/officeDocument/2006/relationships/font" Target="fonts/UbuntuLight-bold.fntdata"/><Relationship Id="rId13" Type="http://schemas.openxmlformats.org/officeDocument/2006/relationships/slide" Target="slides/slide7.xml"/><Relationship Id="rId35" Type="http://schemas.openxmlformats.org/officeDocument/2006/relationships/font" Target="fonts/Ubuntu-regular.fntdata"/><Relationship Id="rId12" Type="http://schemas.openxmlformats.org/officeDocument/2006/relationships/slide" Target="slides/slide6.xml"/><Relationship Id="rId34" Type="http://schemas.openxmlformats.org/officeDocument/2006/relationships/font" Target="fonts/UbuntuLight-boldItalic.fntdata"/><Relationship Id="rId15" Type="http://schemas.openxmlformats.org/officeDocument/2006/relationships/slide" Target="slides/slide9.xml"/><Relationship Id="rId37" Type="http://schemas.openxmlformats.org/officeDocument/2006/relationships/font" Target="fonts/Ubuntu-italic.fntdata"/><Relationship Id="rId14" Type="http://schemas.openxmlformats.org/officeDocument/2006/relationships/slide" Target="slides/slide8.xml"/><Relationship Id="rId36" Type="http://schemas.openxmlformats.org/officeDocument/2006/relationships/font" Target="fonts/Ubuntu-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Ubuntu-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2.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 Id="rId10" Type="http://schemas.openxmlformats.org/officeDocument/2006/relationships/hyperlink" Target="https://es.wikipedia.org/wiki/Ra%C3%ADz_c%C3%BAbica" TargetMode="External"/><Relationship Id="rId9" Type="http://schemas.openxmlformats.org/officeDocument/2006/relationships/hyperlink" Target="https://es.wikipedia.org/wiki/Ra%C3%ADz_cuadrada" TargetMode="External"/><Relationship Id="rId5" Type="http://schemas.openxmlformats.org/officeDocument/2006/relationships/image" Target="../media/image4.png"/><Relationship Id="rId6" Type="http://schemas.openxmlformats.org/officeDocument/2006/relationships/hyperlink" Target="https://es.wikipedia.org/wiki/Valor_absoluto" TargetMode="External"/><Relationship Id="rId7" Type="http://schemas.openxmlformats.org/officeDocument/2006/relationships/hyperlink" Target="https://es.wikipedia.org/wiki/Exponenciaci%C3%B3n" TargetMode="External"/><Relationship Id="rId8" Type="http://schemas.openxmlformats.org/officeDocument/2006/relationships/hyperlink" Target="https://es.wikipedia.org/wiki/Potenciaci%C3%B3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1" Type="http://schemas.openxmlformats.org/officeDocument/2006/relationships/hyperlink" Target="https://es.wikipedia.org/wiki/Coseno_hiperb%C3%B3lico" TargetMode="External"/><Relationship Id="rId10" Type="http://schemas.openxmlformats.org/officeDocument/2006/relationships/hyperlink" Target="https://es.wikipedia.org/wiki/Arcocoseno" TargetMode="External"/><Relationship Id="rId13" Type="http://schemas.openxmlformats.org/officeDocument/2006/relationships/hyperlink" Target="https://es.wikipedia.org/wiki/Arcotangente" TargetMode="External"/><Relationship Id="rId12" Type="http://schemas.openxmlformats.org/officeDocument/2006/relationships/hyperlink" Target="https://es.wikipedia.org/wiki/Tangente_(trigonometr%C3%AD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hyperlink" Target="https://es.wikipedia.org/wiki/Coseno" TargetMode="External"/><Relationship Id="rId14" Type="http://schemas.openxmlformats.org/officeDocument/2006/relationships/hyperlink" Target="https://es.wikipedia.org/wiki/Tangente_hiperb%C3%B3lica" TargetMode="External"/><Relationship Id="rId5" Type="http://schemas.openxmlformats.org/officeDocument/2006/relationships/image" Target="../media/image4.png"/><Relationship Id="rId6" Type="http://schemas.openxmlformats.org/officeDocument/2006/relationships/hyperlink" Target="https://es.wikipedia.org/wiki/Seno_(trigonometr%C3%ADa)" TargetMode="External"/><Relationship Id="rId7" Type="http://schemas.openxmlformats.org/officeDocument/2006/relationships/hyperlink" Target="https://es.wikipedia.org/wiki/Arcoseno" TargetMode="External"/><Relationship Id="rId8" Type="http://schemas.openxmlformats.org/officeDocument/2006/relationships/hyperlink" Target="https://es.wikipedia.org/wiki/Seno_hiperb%C3%B3lic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3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3.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lt1"/>
                </a:solidFill>
                <a:latin typeface="Ubuntu Light"/>
                <a:ea typeface="Ubuntu Light"/>
                <a:cs typeface="Ubuntu Light"/>
                <a:sym typeface="Ubuntu Light"/>
              </a:rPr>
              <a:t>Somos un </a:t>
            </a:r>
            <a:r>
              <a:rPr b="0" i="0" lang="es-CO" sz="1800" u="none" cap="none" strike="noStrike">
                <a:solidFill>
                  <a:schemeClr val="lt1"/>
                </a:solidFill>
                <a:highlight>
                  <a:srgbClr val="6B5CFF"/>
                </a:highlight>
                <a:latin typeface="Ubuntu Light"/>
                <a:ea typeface="Ubuntu Light"/>
                <a:cs typeface="Ubuntu Light"/>
                <a:sym typeface="Ubuntu Light"/>
              </a:rPr>
              <a:t>ecosistema</a:t>
            </a:r>
            <a:r>
              <a:rPr b="0" i="0" lang="es-CO" sz="1800" u="none" cap="none" strike="noStrike">
                <a:solidFill>
                  <a:schemeClr val="lt1"/>
                </a:solidFill>
                <a:latin typeface="Ubuntu Light"/>
                <a:ea typeface="Ubuntu Light"/>
                <a:cs typeface="Ubuntu Light"/>
                <a:sym typeface="Ubuntu Light"/>
              </a:rPr>
              <a:t> de desarrolladores de software</a:t>
            </a:r>
            <a:endParaRPr b="0" i="0" sz="1800" u="none" cap="none" strike="noStrik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78" name="Shape 178"/>
        <p:cNvGrpSpPr/>
        <p:nvPr/>
      </p:nvGrpSpPr>
      <p:grpSpPr>
        <a:xfrm>
          <a:off x="0" y="0"/>
          <a:ext cx="0" cy="0"/>
          <a:chOff x="0" y="0"/>
          <a:chExt cx="0" cy="0"/>
        </a:xfrm>
      </p:grpSpPr>
      <p:pic>
        <p:nvPicPr>
          <p:cNvPr id="179" name="Google Shape;179;p36"/>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80" name="Google Shape;180;p36"/>
          <p:cNvPicPr preferRelativeResize="0"/>
          <p:nvPr/>
        </p:nvPicPr>
        <p:blipFill rotWithShape="1">
          <a:blip r:embed="rId4">
            <a:alphaModFix/>
          </a:blip>
          <a:srcRect b="0" l="0" r="0" t="0"/>
          <a:stretch/>
        </p:blipFill>
        <p:spPr>
          <a:xfrm>
            <a:off x="9736992" y="5049398"/>
            <a:ext cx="3330258" cy="1411500"/>
          </a:xfrm>
          <a:prstGeom prst="rect">
            <a:avLst/>
          </a:prstGeom>
          <a:noFill/>
          <a:ln>
            <a:noFill/>
          </a:ln>
        </p:spPr>
      </p:pic>
      <p:pic>
        <p:nvPicPr>
          <p:cNvPr id="181" name="Google Shape;181;p36"/>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82" name="Google Shape;182;p36"/>
          <p:cNvSpPr txBox="1"/>
          <p:nvPr/>
        </p:nvSpPr>
        <p:spPr>
          <a:xfrm>
            <a:off x="578458" y="397102"/>
            <a:ext cx="3035273"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Number</a:t>
            </a:r>
            <a:endParaRPr b="0" i="0" sz="1400" u="none" cap="none" strike="noStrike">
              <a:solidFill>
                <a:srgbClr val="181E4B"/>
              </a:solidFill>
              <a:latin typeface="Arial"/>
              <a:ea typeface="Arial"/>
              <a:cs typeface="Arial"/>
              <a:sym typeface="Arial"/>
            </a:endParaRPr>
          </a:p>
        </p:txBody>
      </p:sp>
      <p:sp>
        <p:nvSpPr>
          <p:cNvPr id="183" name="Google Shape;183;p36"/>
          <p:cNvSpPr txBox="1"/>
          <p:nvPr/>
        </p:nvSpPr>
        <p:spPr>
          <a:xfrm>
            <a:off x="578458" y="1054371"/>
            <a:ext cx="367548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Convertir texto a números</a:t>
            </a:r>
            <a:endParaRPr/>
          </a:p>
        </p:txBody>
      </p:sp>
      <p:pic>
        <p:nvPicPr>
          <p:cNvPr id="184" name="Google Shape;184;p36"/>
          <p:cNvPicPr preferRelativeResize="0"/>
          <p:nvPr/>
        </p:nvPicPr>
        <p:blipFill rotWithShape="1">
          <a:blip r:embed="rId6">
            <a:alphaModFix/>
          </a:blip>
          <a:srcRect b="0" l="0" r="0" t="0"/>
          <a:stretch/>
        </p:blipFill>
        <p:spPr>
          <a:xfrm>
            <a:off x="1786982" y="4642077"/>
            <a:ext cx="9101540" cy="2103051"/>
          </a:xfrm>
          <a:prstGeom prst="rect">
            <a:avLst/>
          </a:prstGeom>
          <a:noFill/>
          <a:ln>
            <a:noFill/>
          </a:ln>
        </p:spPr>
      </p:pic>
      <p:pic>
        <p:nvPicPr>
          <p:cNvPr id="185" name="Google Shape;185;p36"/>
          <p:cNvPicPr preferRelativeResize="0"/>
          <p:nvPr/>
        </p:nvPicPr>
        <p:blipFill rotWithShape="1">
          <a:blip r:embed="rId7">
            <a:alphaModFix/>
          </a:blip>
          <a:srcRect b="0" l="0" r="0" t="0"/>
          <a:stretch/>
        </p:blipFill>
        <p:spPr>
          <a:xfrm>
            <a:off x="1273383" y="1477021"/>
            <a:ext cx="10128738" cy="30966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89" name="Shape 189"/>
        <p:cNvGrpSpPr/>
        <p:nvPr/>
      </p:nvGrpSpPr>
      <p:grpSpPr>
        <a:xfrm>
          <a:off x="0" y="0"/>
          <a:ext cx="0" cy="0"/>
          <a:chOff x="0" y="0"/>
          <a:chExt cx="0" cy="0"/>
        </a:xfrm>
      </p:grpSpPr>
      <p:pic>
        <p:nvPicPr>
          <p:cNvPr id="190" name="Google Shape;190;p37"/>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91" name="Google Shape;191;p37"/>
          <p:cNvPicPr preferRelativeResize="0"/>
          <p:nvPr/>
        </p:nvPicPr>
        <p:blipFill rotWithShape="1">
          <a:blip r:embed="rId4">
            <a:alphaModFix/>
          </a:blip>
          <a:srcRect b="0" l="0" r="0" t="0"/>
          <a:stretch/>
        </p:blipFill>
        <p:spPr>
          <a:xfrm>
            <a:off x="9736992" y="5049398"/>
            <a:ext cx="3330258" cy="1411500"/>
          </a:xfrm>
          <a:prstGeom prst="rect">
            <a:avLst/>
          </a:prstGeom>
          <a:noFill/>
          <a:ln>
            <a:noFill/>
          </a:ln>
        </p:spPr>
      </p:pic>
      <p:pic>
        <p:nvPicPr>
          <p:cNvPr id="192" name="Google Shape;192;p37"/>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93" name="Google Shape;193;p37"/>
          <p:cNvSpPr txBox="1"/>
          <p:nvPr/>
        </p:nvSpPr>
        <p:spPr>
          <a:xfrm>
            <a:off x="578458" y="397102"/>
            <a:ext cx="5146481"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Number</a:t>
            </a:r>
            <a:endParaRPr b="0" i="0" sz="1400" u="none" cap="none" strike="noStrike">
              <a:solidFill>
                <a:srgbClr val="181E4B"/>
              </a:solidFill>
              <a:latin typeface="Arial"/>
              <a:ea typeface="Arial"/>
              <a:cs typeface="Arial"/>
              <a:sym typeface="Arial"/>
            </a:endParaRPr>
          </a:p>
        </p:txBody>
      </p:sp>
      <p:sp>
        <p:nvSpPr>
          <p:cNvPr id="194" name="Google Shape;194;p37"/>
          <p:cNvSpPr txBox="1"/>
          <p:nvPr/>
        </p:nvSpPr>
        <p:spPr>
          <a:xfrm>
            <a:off x="578458" y="966448"/>
            <a:ext cx="367548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De Numer a String</a:t>
            </a:r>
            <a:endParaRPr b="0" i="0" sz="2000" u="none" cap="none" strike="noStrike">
              <a:solidFill>
                <a:srgbClr val="181E4B"/>
              </a:solidFill>
              <a:latin typeface="Ubuntu"/>
              <a:ea typeface="Ubuntu"/>
              <a:cs typeface="Ubuntu"/>
              <a:sym typeface="Ubuntu"/>
            </a:endParaRPr>
          </a:p>
        </p:txBody>
      </p:sp>
      <p:pic>
        <p:nvPicPr>
          <p:cNvPr id="195" name="Google Shape;195;p37"/>
          <p:cNvPicPr preferRelativeResize="0"/>
          <p:nvPr/>
        </p:nvPicPr>
        <p:blipFill rotWithShape="1">
          <a:blip r:embed="rId6">
            <a:alphaModFix/>
          </a:blip>
          <a:srcRect b="0" l="0" r="0" t="0"/>
          <a:stretch/>
        </p:blipFill>
        <p:spPr>
          <a:xfrm>
            <a:off x="838200" y="2638177"/>
            <a:ext cx="10515600" cy="24112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pic>
        <p:nvPicPr>
          <p:cNvPr id="200" name="Google Shape;200;p6"/>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01" name="Google Shape;201;p6"/>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02" name="Google Shape;202;p6"/>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03" name="Google Shape;203;p6"/>
          <p:cNvSpPr txBox="1"/>
          <p:nvPr/>
        </p:nvSpPr>
        <p:spPr>
          <a:xfrm>
            <a:off x="578458" y="267386"/>
            <a:ext cx="6402634"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04" name="Google Shape;204;p6"/>
          <p:cNvSpPr txBox="1"/>
          <p:nvPr/>
        </p:nvSpPr>
        <p:spPr>
          <a:xfrm>
            <a:off x="578458" y="924175"/>
            <a:ext cx="37825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Matemáticos</a:t>
            </a:r>
            <a:endParaRPr/>
          </a:p>
        </p:txBody>
      </p:sp>
      <p:graphicFrame>
        <p:nvGraphicFramePr>
          <p:cNvPr id="205" name="Google Shape;205;p6"/>
          <p:cNvGraphicFramePr/>
          <p:nvPr/>
        </p:nvGraphicFramePr>
        <p:xfrm>
          <a:off x="1994940" y="1324285"/>
          <a:ext cx="3000000" cy="3000000"/>
        </p:xfrm>
        <a:graphic>
          <a:graphicData uri="http://schemas.openxmlformats.org/drawingml/2006/table">
            <a:tbl>
              <a:tblPr bandRow="1" firstRow="1">
                <a:noFill/>
                <a:tableStyleId>{BE8FD6A8-9A9B-4647-92FB-5F22D4E9C461}</a:tableStyleId>
              </a:tblPr>
              <a:tblGrid>
                <a:gridCol w="1768175"/>
                <a:gridCol w="5433650"/>
                <a:gridCol w="926175"/>
              </a:tblGrid>
              <a:tr h="370850">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Ejemplo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Math.abs(x)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el </a:t>
                      </a:r>
                      <a:r>
                        <a:rPr lang="es-CO" sz="1400" u="sng" cap="none" strike="noStrike">
                          <a:solidFill>
                            <a:srgbClr val="181E4B"/>
                          </a:solidFill>
                          <a:latin typeface="Ubuntu"/>
                          <a:ea typeface="Ubuntu"/>
                          <a:cs typeface="Ubuntu"/>
                          <a:sym typeface="Ubuntu"/>
                          <a:hlinkClick r:id="rId6">
                            <a:extLst>
                              <a:ext uri="{A12FA001-AC4F-418D-AE19-62706E023703}">
                                <ahyp:hlinkClr val="tx"/>
                              </a:ext>
                            </a:extLst>
                          </a:hlinkClick>
                        </a:rPr>
                        <a:t>valor absoluto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Math.sign(x) </a:t>
                      </a:r>
                      <a:endParaRPr/>
                    </a:p>
                  </a:txBody>
                  <a:tcPr marT="60950" marB="60950" marR="60950" marL="60950" anchor="ctr"/>
                </a:tc>
                <a:tc gridSpan="2">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el signo del número: 1 positivo, -1 negativo                              </a:t>
                      </a:r>
                      <a:endParaRPr/>
                    </a:p>
                  </a:txBody>
                  <a:tcPr marT="60950" marB="60950" marR="60950" marL="60950" anchor="ctr"/>
                </a:tc>
                <a:tc hMerge="1"/>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Math.exp(x)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7">
                            <a:extLst>
                              <a:ext uri="{A12FA001-AC4F-418D-AE19-62706E023703}">
                                <ahyp:hlinkClr val="tx"/>
                              </a:ext>
                            </a:extLst>
                          </a:hlinkClick>
                        </a:rPr>
                        <a:t>Exponenciación</a:t>
                      </a:r>
                      <a:r>
                        <a:rPr lang="es-CO" sz="1400" u="none" cap="none" strike="noStrike">
                          <a:solidFill>
                            <a:srgbClr val="181E4B"/>
                          </a:solidFill>
                          <a:latin typeface="Ubuntu"/>
                          <a:ea typeface="Ubuntu"/>
                          <a:cs typeface="Ubuntu"/>
                          <a:sym typeface="Ubuntu"/>
                        </a:rPr>
                        <a:t>. Devuelve el número e elevado a 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e</a:t>
                      </a:r>
                      <a:r>
                        <a:rPr baseline="30000" lang="es-CO" sz="1400" u="none" cap="none" strike="noStrike">
                          <a:solidFill>
                            <a:srgbClr val="181E4B"/>
                          </a:solidFill>
                          <a:latin typeface="Ubuntu"/>
                          <a:ea typeface="Ubuntu"/>
                          <a:cs typeface="Ubuntu"/>
                          <a:sym typeface="Ubuntu"/>
                        </a:rPr>
                        <a:t>x</a:t>
                      </a:r>
                      <a:endParaRPr sz="1400" u="none" cap="none" strike="noStrike">
                        <a:solidFill>
                          <a:srgbClr val="181E4B"/>
                        </a:solidFill>
                        <a:latin typeface="Ubuntu"/>
                        <a:ea typeface="Ubuntu"/>
                        <a:cs typeface="Ubuntu"/>
                        <a:sym typeface="Ubuntu"/>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Math.expm1(x)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Equivalente a Math.exp(x) - 1.</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e</a:t>
                      </a:r>
                      <a:r>
                        <a:rPr baseline="30000" lang="es-CO" sz="1400" u="none" cap="none" strike="noStrike">
                          <a:solidFill>
                            <a:srgbClr val="181E4B"/>
                          </a:solidFill>
                          <a:latin typeface="Ubuntu"/>
                          <a:ea typeface="Ubuntu"/>
                          <a:cs typeface="Ubuntu"/>
                          <a:sym typeface="Ubuntu"/>
                        </a:rPr>
                        <a:t>x</a:t>
                      </a:r>
                      <a:r>
                        <a:rPr lang="es-CO" sz="1400" u="none" cap="none" strike="noStrike">
                          <a:solidFill>
                            <a:srgbClr val="181E4B"/>
                          </a:solidFill>
                          <a:latin typeface="Ubuntu"/>
                          <a:ea typeface="Ubuntu"/>
                          <a:cs typeface="Ubuntu"/>
                          <a:sym typeface="Ubuntu"/>
                        </a:rPr>
                        <a:t>-1</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Math.max(a, b, c...)</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el número más grande de los indicados por parámetro.</a:t>
                      </a:r>
                      <a:endParaRPr/>
                    </a:p>
                  </a:txBody>
                  <a:tcPr marT="60950" marB="60950" marR="60950" marL="60950" anchor="ctr"/>
                </a:tc>
                <a:tc>
                  <a:txBody>
                    <a:bodyPr/>
                    <a:lstStyle/>
                    <a:p>
                      <a:pPr indent="0" lvl="0" marL="0" marR="0" rtl="0" algn="l">
                        <a:lnSpc>
                          <a:spcPct val="100000"/>
                        </a:lnSpc>
                        <a:spcBef>
                          <a:spcPts val="0"/>
                        </a:spcBef>
                        <a:spcAft>
                          <a:spcPts val="0"/>
                        </a:spcAft>
                        <a:buNone/>
                      </a:pPr>
                      <a:r>
                        <a:t/>
                      </a:r>
                      <a:endParaRPr sz="1400" u="none" cap="none" strike="noStrike">
                        <a:solidFill>
                          <a:srgbClr val="181E4B"/>
                        </a:solidFill>
                        <a:latin typeface="Ubuntu"/>
                        <a:ea typeface="Ubuntu"/>
                        <a:cs typeface="Ubuntu"/>
                        <a:sym typeface="Ubuntu"/>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Math.min(a, b, c...)</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el número más pequeño de los indicados por parámetro.</a:t>
                      </a:r>
                      <a:endParaRPr/>
                    </a:p>
                  </a:txBody>
                  <a:tcPr marT="60950" marB="60950" marR="60950" marL="60950" anchor="ctr"/>
                </a:tc>
                <a:tc>
                  <a:txBody>
                    <a:bodyPr/>
                    <a:lstStyle/>
                    <a:p>
                      <a:pPr indent="0" lvl="0" marL="0" marR="0" rtl="0" algn="l">
                        <a:lnSpc>
                          <a:spcPct val="100000"/>
                        </a:lnSpc>
                        <a:spcBef>
                          <a:spcPts val="0"/>
                        </a:spcBef>
                        <a:spcAft>
                          <a:spcPts val="0"/>
                        </a:spcAft>
                        <a:buNone/>
                      </a:pPr>
                      <a:r>
                        <a:t/>
                      </a:r>
                      <a:endParaRPr sz="1400" u="none" cap="none" strike="noStrike">
                        <a:solidFill>
                          <a:srgbClr val="181E4B"/>
                        </a:solidFill>
                        <a:latin typeface="Ubuntu"/>
                        <a:ea typeface="Ubuntu"/>
                        <a:cs typeface="Ubuntu"/>
                        <a:sym typeface="Ubuntu"/>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Math.pow(base, exp)</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8">
                            <a:extLst>
                              <a:ext uri="{A12FA001-AC4F-418D-AE19-62706E023703}">
                                <ahyp:hlinkClr val="tx"/>
                              </a:ext>
                            </a:extLst>
                          </a:hlinkClick>
                        </a:rPr>
                        <a:t>Potenciación</a:t>
                      </a:r>
                      <a:r>
                        <a:rPr lang="es-CO" sz="1400" u="none" cap="none" strike="noStrike">
                          <a:solidFill>
                            <a:srgbClr val="181E4B"/>
                          </a:solidFill>
                          <a:latin typeface="Ubuntu"/>
                          <a:ea typeface="Ubuntu"/>
                          <a:cs typeface="Ubuntu"/>
                          <a:sym typeface="Ubuntu"/>
                        </a:rPr>
                        <a:t>. Devuelve el número base elevado a exp.</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base</a:t>
                      </a:r>
                      <a:r>
                        <a:rPr baseline="30000" lang="es-CO" sz="1400" u="none" cap="none" strike="noStrike">
                          <a:solidFill>
                            <a:srgbClr val="181E4B"/>
                          </a:solidFill>
                          <a:latin typeface="Ubuntu"/>
                          <a:ea typeface="Ubuntu"/>
                          <a:cs typeface="Ubuntu"/>
                          <a:sym typeface="Ubuntu"/>
                        </a:rPr>
                        <a:t>exp</a:t>
                      </a:r>
                      <a:endParaRPr sz="1400" u="none" cap="none" strike="noStrike">
                        <a:solidFill>
                          <a:srgbClr val="181E4B"/>
                        </a:solidFill>
                        <a:latin typeface="Ubuntu"/>
                        <a:ea typeface="Ubuntu"/>
                        <a:cs typeface="Ubuntu"/>
                        <a:sym typeface="Ubuntu"/>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Math.sqrt(x)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la </a:t>
                      </a:r>
                      <a:r>
                        <a:rPr lang="es-CO" sz="1400" u="sng" cap="none" strike="noStrike">
                          <a:solidFill>
                            <a:srgbClr val="181E4B"/>
                          </a:solidFill>
                          <a:latin typeface="Ubuntu"/>
                          <a:ea typeface="Ubuntu"/>
                          <a:cs typeface="Ubuntu"/>
                          <a:sym typeface="Ubuntu"/>
                          <a:hlinkClick r:id="rId9">
                            <a:extLst>
                              <a:ext uri="{A12FA001-AC4F-418D-AE19-62706E023703}">
                                <ahyp:hlinkClr val="tx"/>
                              </a:ext>
                            </a:extLst>
                          </a:hlinkClick>
                        </a:rPr>
                        <a:t>raíz cuadrada</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Math.cbrt(x)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la </a:t>
                      </a:r>
                      <a:r>
                        <a:rPr lang="es-CO" sz="1400" u="sng" cap="none" strike="noStrike">
                          <a:solidFill>
                            <a:srgbClr val="181E4B"/>
                          </a:solidFill>
                          <a:latin typeface="Ubuntu"/>
                          <a:ea typeface="Ubuntu"/>
                          <a:cs typeface="Ubuntu"/>
                          <a:sym typeface="Ubuntu"/>
                          <a:hlinkClick r:id="rId10">
                            <a:extLst>
                              <a:ext uri="{A12FA001-AC4F-418D-AE19-62706E023703}">
                                <ahyp:hlinkClr val="tx"/>
                              </a:ext>
                            </a:extLst>
                          </a:hlinkClick>
                        </a:rPr>
                        <a:t>raíz cúbica</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t>
                      </a:r>
                      <a:r>
                        <a:rPr baseline="30000" lang="es-CO" sz="1400" u="none" cap="none" strike="noStrike">
                          <a:solidFill>
                            <a:srgbClr val="181E4B"/>
                          </a:solidFill>
                          <a:latin typeface="Ubuntu"/>
                          <a:ea typeface="Ubuntu"/>
                          <a:cs typeface="Ubuntu"/>
                          <a:sym typeface="Ubuntu"/>
                        </a:rPr>
                        <a:t>3</a:t>
                      </a:r>
                      <a:r>
                        <a:rPr lang="es-CO" sz="1400" u="none" cap="none" strike="noStrike">
                          <a:solidFill>
                            <a:srgbClr val="181E4B"/>
                          </a:solidFill>
                          <a:latin typeface="Ubuntu"/>
                          <a:ea typeface="Ubuntu"/>
                          <a:cs typeface="Ubuntu"/>
                          <a:sym typeface="Ubuntu"/>
                        </a:rPr>
                        <a:t>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Math.imul(a, b)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Equivalente a a * b, pero a nivel de bits.</a:t>
                      </a:r>
                      <a:endParaRPr/>
                    </a:p>
                  </a:txBody>
                  <a:tcPr marT="60950" marB="60950" marR="60950" marL="60950" anchor="ctr"/>
                </a:tc>
                <a:tc>
                  <a:txBody>
                    <a:bodyPr/>
                    <a:lstStyle/>
                    <a:p>
                      <a:pPr indent="0" lvl="0" marL="0" marR="0" rtl="0" algn="l">
                        <a:lnSpc>
                          <a:spcPct val="100000"/>
                        </a:lnSpc>
                        <a:spcBef>
                          <a:spcPts val="0"/>
                        </a:spcBef>
                        <a:spcAft>
                          <a:spcPts val="0"/>
                        </a:spcAft>
                        <a:buNone/>
                      </a:pPr>
                      <a:r>
                        <a:t/>
                      </a:r>
                      <a:endParaRPr sz="1400" u="none" cap="none" strike="noStrike">
                        <a:solidFill>
                          <a:srgbClr val="181E4B"/>
                        </a:solidFill>
                        <a:latin typeface="Ubuntu"/>
                        <a:ea typeface="Ubuntu"/>
                        <a:cs typeface="Ubuntu"/>
                        <a:sym typeface="Ubuntu"/>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b="0" i="0" lang="es-CO" sz="1400" u="none" cap="none" strike="noStrike">
                          <a:solidFill>
                            <a:srgbClr val="181E4B"/>
                          </a:solidFill>
                          <a:latin typeface="Ubuntu"/>
                          <a:ea typeface="Ubuntu"/>
                          <a:cs typeface="Ubuntu"/>
                          <a:sym typeface="Ubuntu"/>
                        </a:rPr>
                        <a:t> Math.clz32(x) </a:t>
                      </a:r>
                      <a:endParaRPr/>
                    </a:p>
                  </a:txBody>
                  <a:tcPr marT="60950" marB="60950" marR="60950" marL="60950" anchor="ctr"/>
                </a:tc>
                <a:tc>
                  <a:txBody>
                    <a:bodyPr/>
                    <a:lstStyle/>
                    <a:p>
                      <a:pPr indent="0" lvl="0" marL="0" marR="0" rtl="0" algn="l">
                        <a:lnSpc>
                          <a:spcPct val="100000"/>
                        </a:lnSpc>
                        <a:spcBef>
                          <a:spcPts val="0"/>
                        </a:spcBef>
                        <a:spcAft>
                          <a:spcPts val="0"/>
                        </a:spcAft>
                        <a:buNone/>
                      </a:pPr>
                      <a:r>
                        <a:rPr b="0" i="0" lang="es-CO" sz="1400" u="none" cap="none" strike="noStrike">
                          <a:solidFill>
                            <a:srgbClr val="181E4B"/>
                          </a:solidFill>
                          <a:latin typeface="Ubuntu"/>
                          <a:ea typeface="Ubuntu"/>
                          <a:cs typeface="Ubuntu"/>
                          <a:sym typeface="Ubuntu"/>
                        </a:rPr>
                        <a:t>Devuelve el número de ceros a la izquierda de x en binario (32 bits).</a:t>
                      </a:r>
                      <a:endParaRPr/>
                    </a:p>
                  </a:txBody>
                  <a:tcPr marT="60950" marB="60950" marR="60950" marL="60950" anchor="ctr"/>
                </a:tc>
                <a:tc>
                  <a:txBody>
                    <a:bodyPr/>
                    <a:lstStyle/>
                    <a:p>
                      <a:pPr indent="0" lvl="0" marL="0" marR="0" rtl="0" algn="l">
                        <a:lnSpc>
                          <a:spcPct val="100000"/>
                        </a:lnSpc>
                        <a:spcBef>
                          <a:spcPts val="0"/>
                        </a:spcBef>
                        <a:spcAft>
                          <a:spcPts val="0"/>
                        </a:spcAft>
                        <a:buNone/>
                      </a:pPr>
                      <a:r>
                        <a:t/>
                      </a:r>
                      <a:endParaRPr sz="1400" u="none" cap="none" strike="noStrike">
                        <a:solidFill>
                          <a:srgbClr val="181E4B"/>
                        </a:solidFill>
                        <a:latin typeface="Ubuntu"/>
                        <a:ea typeface="Ubuntu"/>
                        <a:cs typeface="Ubuntu"/>
                        <a:sym typeface="Ubuntu"/>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Math.random()</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un número al azar entre 0 y 1 con 16 decimales.</a:t>
                      </a:r>
                      <a:endParaRPr/>
                    </a:p>
                  </a:txBody>
                  <a:tcPr marT="60950" marB="60950" marR="60950" marL="60950" anchor="ctr"/>
                </a:tc>
                <a:tc>
                  <a:txBody>
                    <a:bodyPr/>
                    <a:lstStyle/>
                    <a:p>
                      <a:pPr indent="0" lvl="0" marL="0" marR="0" rtl="0" algn="l">
                        <a:lnSpc>
                          <a:spcPct val="100000"/>
                        </a:lnSpc>
                        <a:spcBef>
                          <a:spcPts val="0"/>
                        </a:spcBef>
                        <a:spcAft>
                          <a:spcPts val="0"/>
                        </a:spcAft>
                        <a:buNone/>
                      </a:pPr>
                      <a:r>
                        <a:t/>
                      </a:r>
                      <a:endParaRPr sz="1400" u="none" cap="none" strike="noStrike">
                        <a:solidFill>
                          <a:srgbClr val="181E4B"/>
                        </a:solidFill>
                        <a:latin typeface="Ubuntu"/>
                        <a:ea typeface="Ubuntu"/>
                        <a:cs typeface="Ubuntu"/>
                        <a:sym typeface="Ubuntu"/>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pic>
        <p:nvPicPr>
          <p:cNvPr id="210" name="Google Shape;210;p38"/>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11" name="Google Shape;211;p38"/>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12" name="Google Shape;212;p38"/>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13" name="Google Shape;213;p38"/>
          <p:cNvSpPr txBox="1"/>
          <p:nvPr/>
        </p:nvSpPr>
        <p:spPr>
          <a:xfrm>
            <a:off x="578458" y="267386"/>
            <a:ext cx="6402634"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14" name="Google Shape;214;p38"/>
          <p:cNvSpPr txBox="1"/>
          <p:nvPr/>
        </p:nvSpPr>
        <p:spPr>
          <a:xfrm>
            <a:off x="578458" y="1036787"/>
            <a:ext cx="37825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Matemáticos</a:t>
            </a:r>
            <a:endParaRPr/>
          </a:p>
        </p:txBody>
      </p:sp>
      <p:pic>
        <p:nvPicPr>
          <p:cNvPr id="215" name="Google Shape;215;p38"/>
          <p:cNvPicPr preferRelativeResize="0"/>
          <p:nvPr/>
        </p:nvPicPr>
        <p:blipFill rotWithShape="1">
          <a:blip r:embed="rId6">
            <a:alphaModFix/>
          </a:blip>
          <a:srcRect b="0" l="0" r="0" t="0"/>
          <a:stretch/>
        </p:blipFill>
        <p:spPr>
          <a:xfrm>
            <a:off x="1492914" y="1482549"/>
            <a:ext cx="9206172" cy="51904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pic>
        <p:nvPicPr>
          <p:cNvPr id="220" name="Google Shape;220;p39"/>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21" name="Google Shape;221;p39"/>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22" name="Google Shape;222;p39"/>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23" name="Google Shape;223;p39"/>
          <p:cNvSpPr txBox="1"/>
          <p:nvPr/>
        </p:nvSpPr>
        <p:spPr>
          <a:xfrm>
            <a:off x="578458" y="267386"/>
            <a:ext cx="2407370"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24" name="Google Shape;224;p39"/>
          <p:cNvSpPr txBox="1"/>
          <p:nvPr/>
        </p:nvSpPr>
        <p:spPr>
          <a:xfrm>
            <a:off x="578458" y="1036787"/>
            <a:ext cx="37825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.random()</a:t>
            </a:r>
            <a:endParaRPr/>
          </a:p>
        </p:txBody>
      </p:sp>
      <p:pic>
        <p:nvPicPr>
          <p:cNvPr id="225" name="Google Shape;225;p39"/>
          <p:cNvPicPr preferRelativeResize="0"/>
          <p:nvPr/>
        </p:nvPicPr>
        <p:blipFill rotWithShape="1">
          <a:blip r:embed="rId6">
            <a:alphaModFix/>
          </a:blip>
          <a:srcRect b="0" l="0" r="0" t="0"/>
          <a:stretch/>
        </p:blipFill>
        <p:spPr>
          <a:xfrm>
            <a:off x="1271548" y="1454498"/>
            <a:ext cx="9648904" cy="5153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pic>
        <p:nvPicPr>
          <p:cNvPr id="230" name="Google Shape;230;p40"/>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31" name="Google Shape;231;p40"/>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32" name="Google Shape;232;p40"/>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33" name="Google Shape;233;p40"/>
          <p:cNvSpPr txBox="1"/>
          <p:nvPr/>
        </p:nvSpPr>
        <p:spPr>
          <a:xfrm>
            <a:off x="578458" y="267386"/>
            <a:ext cx="3237404"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34" name="Google Shape;234;p40"/>
          <p:cNvSpPr txBox="1"/>
          <p:nvPr/>
        </p:nvSpPr>
        <p:spPr>
          <a:xfrm>
            <a:off x="578458" y="1036787"/>
            <a:ext cx="37825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de redondeo</a:t>
            </a:r>
            <a:endParaRPr/>
          </a:p>
        </p:txBody>
      </p:sp>
      <p:graphicFrame>
        <p:nvGraphicFramePr>
          <p:cNvPr id="235" name="Google Shape;235;p40"/>
          <p:cNvGraphicFramePr/>
          <p:nvPr/>
        </p:nvGraphicFramePr>
        <p:xfrm>
          <a:off x="2032000" y="2093686"/>
          <a:ext cx="3000000" cy="3000000"/>
        </p:xfrm>
        <a:graphic>
          <a:graphicData uri="http://schemas.openxmlformats.org/drawingml/2006/table">
            <a:tbl>
              <a:tblPr bandRow="1" firstRow="1">
                <a:noFill/>
                <a:tableStyleId>{BE8FD6A8-9A9B-4647-92FB-5F22D4E9C461}</a:tableStyleId>
              </a:tblPr>
              <a:tblGrid>
                <a:gridCol w="1836625"/>
                <a:gridCol w="6291375"/>
              </a:tblGrid>
              <a:tr h="370850">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Math.round(x)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x con </a:t>
                      </a:r>
                      <a:r>
                        <a:rPr b="1" lang="es-CO" sz="1400" u="none" cap="none" strike="noStrike">
                          <a:solidFill>
                            <a:srgbClr val="181E4B"/>
                          </a:solidFill>
                          <a:latin typeface="Ubuntu"/>
                          <a:ea typeface="Ubuntu"/>
                          <a:cs typeface="Ubuntu"/>
                          <a:sym typeface="Ubuntu"/>
                        </a:rPr>
                        <a:t>redondeo</a:t>
                      </a:r>
                      <a:r>
                        <a:rPr lang="es-CO" sz="1400" u="none" cap="none" strike="noStrike">
                          <a:solidFill>
                            <a:srgbClr val="181E4B"/>
                          </a:solidFill>
                          <a:latin typeface="Ubuntu"/>
                          <a:ea typeface="Ubuntu"/>
                          <a:cs typeface="Ubuntu"/>
                          <a:sym typeface="Ubuntu"/>
                        </a:rPr>
                        <a:t> (</a:t>
                      </a:r>
                      <a:r>
                        <a:rPr b="0" i="0" lang="es-CO" sz="1400" u="none" cap="none" strike="noStrike">
                          <a:solidFill>
                            <a:srgbClr val="181E4B"/>
                          </a:solidFill>
                          <a:latin typeface="Ubuntu"/>
                          <a:ea typeface="Ubuntu"/>
                          <a:cs typeface="Ubuntu"/>
                          <a:sym typeface="Ubuntu"/>
                        </a:rPr>
                        <a:t>el entero más cercano</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Math.ceil(x)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x con </a:t>
                      </a:r>
                      <a:r>
                        <a:rPr b="1" lang="es-CO" sz="1400" u="none" cap="none" strike="noStrike">
                          <a:solidFill>
                            <a:srgbClr val="181E4B"/>
                          </a:solidFill>
                          <a:latin typeface="Ubuntu"/>
                          <a:ea typeface="Ubuntu"/>
                          <a:cs typeface="Ubuntu"/>
                          <a:sym typeface="Ubuntu"/>
                        </a:rPr>
                        <a:t>redondeo superior</a:t>
                      </a:r>
                      <a:r>
                        <a:rPr lang="es-CO" sz="1400" u="none" cap="none" strike="noStrike">
                          <a:solidFill>
                            <a:srgbClr val="181E4B"/>
                          </a:solidFill>
                          <a:latin typeface="Ubuntu"/>
                          <a:ea typeface="Ubuntu"/>
                          <a:cs typeface="Ubuntu"/>
                          <a:sym typeface="Ubuntu"/>
                        </a:rPr>
                        <a:t> (</a:t>
                      </a:r>
                      <a:r>
                        <a:rPr b="0" i="0" lang="es-CO" sz="1400" u="none" cap="none" strike="noStrike">
                          <a:solidFill>
                            <a:srgbClr val="181E4B"/>
                          </a:solidFill>
                          <a:latin typeface="Ubuntu"/>
                          <a:ea typeface="Ubuntu"/>
                          <a:cs typeface="Ubuntu"/>
                          <a:sym typeface="Ubuntu"/>
                        </a:rPr>
                        <a:t>el entero más alto</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Math.floor(x)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x con </a:t>
                      </a:r>
                      <a:r>
                        <a:rPr b="1" lang="es-CO" sz="1400" u="none" cap="none" strike="noStrike">
                          <a:solidFill>
                            <a:srgbClr val="181E4B"/>
                          </a:solidFill>
                          <a:latin typeface="Ubuntu"/>
                          <a:ea typeface="Ubuntu"/>
                          <a:cs typeface="Ubuntu"/>
                          <a:sym typeface="Ubuntu"/>
                        </a:rPr>
                        <a:t>redondeo inferior</a:t>
                      </a:r>
                      <a:r>
                        <a:rPr lang="es-CO" sz="1400" u="none" cap="none" strike="noStrike">
                          <a:solidFill>
                            <a:srgbClr val="181E4B"/>
                          </a:solidFill>
                          <a:latin typeface="Ubuntu"/>
                          <a:ea typeface="Ubuntu"/>
                          <a:cs typeface="Ubuntu"/>
                          <a:sym typeface="Ubuntu"/>
                        </a:rPr>
                        <a:t> (</a:t>
                      </a:r>
                      <a:r>
                        <a:rPr b="0" i="0" lang="es-CO" sz="1400" u="none" cap="none" strike="noStrike">
                          <a:solidFill>
                            <a:srgbClr val="181E4B"/>
                          </a:solidFill>
                          <a:latin typeface="Ubuntu"/>
                          <a:ea typeface="Ubuntu"/>
                          <a:cs typeface="Ubuntu"/>
                          <a:sym typeface="Ubuntu"/>
                        </a:rPr>
                        <a:t>el entero más bajo</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Math.fround(x)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x con </a:t>
                      </a:r>
                      <a:r>
                        <a:rPr b="1" lang="es-CO" sz="1400" u="none" cap="none" strike="noStrike">
                          <a:solidFill>
                            <a:srgbClr val="181E4B"/>
                          </a:solidFill>
                          <a:latin typeface="Ubuntu"/>
                          <a:ea typeface="Ubuntu"/>
                          <a:cs typeface="Ubuntu"/>
                          <a:sym typeface="Ubuntu"/>
                        </a:rPr>
                        <a:t>redondeo</a:t>
                      </a:r>
                      <a:r>
                        <a:rPr lang="es-CO" sz="1400" u="none" cap="none" strike="noStrike">
                          <a:solidFill>
                            <a:srgbClr val="181E4B"/>
                          </a:solidFill>
                          <a:latin typeface="Ubuntu"/>
                          <a:ea typeface="Ubuntu"/>
                          <a:cs typeface="Ubuntu"/>
                          <a:sym typeface="Ubuntu"/>
                        </a:rPr>
                        <a:t> (</a:t>
                      </a:r>
                      <a:r>
                        <a:rPr b="0" i="0" lang="es-CO" sz="1400" u="none" cap="none" strike="noStrike">
                          <a:solidFill>
                            <a:srgbClr val="181E4B"/>
                          </a:solidFill>
                          <a:latin typeface="Ubuntu"/>
                          <a:ea typeface="Ubuntu"/>
                          <a:cs typeface="Ubuntu"/>
                          <a:sym typeface="Ubuntu"/>
                        </a:rPr>
                        <a:t>flotante con precisión simple</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Math.trunc(x)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Trunca el número x (</a:t>
                      </a:r>
                      <a:r>
                        <a:rPr b="0" i="0" lang="es-CO" sz="1400" u="none" cap="none" strike="noStrike">
                          <a:solidFill>
                            <a:srgbClr val="181E4B"/>
                          </a:solidFill>
                          <a:latin typeface="Ubuntu"/>
                          <a:ea typeface="Ubuntu"/>
                          <a:cs typeface="Ubuntu"/>
                          <a:sym typeface="Ubuntu"/>
                        </a:rPr>
                        <a:t>devuelve sólo la parte entera</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pic>
        <p:nvPicPr>
          <p:cNvPr id="240" name="Google Shape;240;p41"/>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41" name="Google Shape;241;p41"/>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42" name="Google Shape;242;p41"/>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43" name="Google Shape;243;p41"/>
          <p:cNvSpPr txBox="1"/>
          <p:nvPr/>
        </p:nvSpPr>
        <p:spPr>
          <a:xfrm>
            <a:off x="578458" y="267386"/>
            <a:ext cx="3237404"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44" name="Google Shape;244;p41"/>
          <p:cNvSpPr txBox="1"/>
          <p:nvPr/>
        </p:nvSpPr>
        <p:spPr>
          <a:xfrm>
            <a:off x="578458" y="1036787"/>
            <a:ext cx="37825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de redondeo</a:t>
            </a:r>
            <a:endParaRPr/>
          </a:p>
        </p:txBody>
      </p:sp>
      <p:pic>
        <p:nvPicPr>
          <p:cNvPr id="245" name="Google Shape;245;p41"/>
          <p:cNvPicPr preferRelativeResize="0"/>
          <p:nvPr/>
        </p:nvPicPr>
        <p:blipFill rotWithShape="1">
          <a:blip r:embed="rId6">
            <a:alphaModFix/>
          </a:blip>
          <a:srcRect b="0" l="0" r="0" t="0"/>
          <a:stretch/>
        </p:blipFill>
        <p:spPr>
          <a:xfrm>
            <a:off x="3815862" y="1036787"/>
            <a:ext cx="5390310" cy="53679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pic>
        <p:nvPicPr>
          <p:cNvPr id="250" name="Google Shape;250;p42"/>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51" name="Google Shape;251;p42"/>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52" name="Google Shape;252;p42"/>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53" name="Google Shape;253;p42"/>
          <p:cNvSpPr txBox="1"/>
          <p:nvPr/>
        </p:nvSpPr>
        <p:spPr>
          <a:xfrm>
            <a:off x="578458" y="267386"/>
            <a:ext cx="2407370"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54" name="Google Shape;254;p42"/>
          <p:cNvSpPr txBox="1"/>
          <p:nvPr/>
        </p:nvSpPr>
        <p:spPr>
          <a:xfrm>
            <a:off x="4009296" y="405870"/>
            <a:ext cx="37825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trigonométricos </a:t>
            </a:r>
            <a:endParaRPr/>
          </a:p>
        </p:txBody>
      </p:sp>
      <p:graphicFrame>
        <p:nvGraphicFramePr>
          <p:cNvPr id="255" name="Google Shape;255;p42"/>
          <p:cNvGraphicFramePr/>
          <p:nvPr/>
        </p:nvGraphicFramePr>
        <p:xfrm>
          <a:off x="2032000" y="1028014"/>
          <a:ext cx="3000000" cy="3000000"/>
        </p:xfrm>
        <a:graphic>
          <a:graphicData uri="http://schemas.openxmlformats.org/drawingml/2006/table">
            <a:tbl>
              <a:tblPr bandRow="1" firstRow="1">
                <a:noFill/>
                <a:tableStyleId>{BE8FD6A8-9A9B-4647-92FB-5F22D4E9C461}</a:tableStyleId>
              </a:tblPr>
              <a:tblGrid>
                <a:gridCol w="4064000"/>
                <a:gridCol w="4064000"/>
              </a:tblGrid>
              <a:tr h="370850">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Math.sin(x)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6">
                            <a:extLst>
                              <a:ext uri="{A12FA001-AC4F-418D-AE19-62706E023703}">
                                <ahyp:hlinkClr val="tx"/>
                              </a:ext>
                            </a:extLst>
                          </a:hlinkClick>
                        </a:rPr>
                        <a:t>Seno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Math.asin(x)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7">
                            <a:extLst>
                              <a:ext uri="{A12FA001-AC4F-418D-AE19-62706E023703}">
                                <ahyp:hlinkClr val="tx"/>
                              </a:ext>
                            </a:extLst>
                          </a:hlinkClick>
                        </a:rPr>
                        <a:t>Arcoseno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Math.sinh(x)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8">
                            <a:extLst>
                              <a:ext uri="{A12FA001-AC4F-418D-AE19-62706E023703}">
                                <ahyp:hlinkClr val="tx"/>
                              </a:ext>
                            </a:extLst>
                          </a:hlinkClick>
                        </a:rPr>
                        <a:t>Seno hiperbólico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Math.asinh(x)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Arcoseno hiperbólico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Math.cos(x)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9">
                            <a:extLst>
                              <a:ext uri="{A12FA001-AC4F-418D-AE19-62706E023703}">
                                <ahyp:hlinkClr val="tx"/>
                              </a:ext>
                            </a:extLst>
                          </a:hlinkClick>
                        </a:rPr>
                        <a:t>Coseno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Math.acos(x)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10">
                            <a:extLst>
                              <a:ext uri="{A12FA001-AC4F-418D-AE19-62706E023703}">
                                <ahyp:hlinkClr val="tx"/>
                              </a:ext>
                            </a:extLst>
                          </a:hlinkClick>
                        </a:rPr>
                        <a:t>Arcocoseno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Math.cosh(x)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11">
                            <a:extLst>
                              <a:ext uri="{A12FA001-AC4F-418D-AE19-62706E023703}">
                                <ahyp:hlinkClr val="tx"/>
                              </a:ext>
                            </a:extLst>
                          </a:hlinkClick>
                        </a:rPr>
                        <a:t>Coseno hiperbólico</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Math.acosh(x)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Arcocoseno hiperbólico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Math.tan(x)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12">
                            <a:extLst>
                              <a:ext uri="{A12FA001-AC4F-418D-AE19-62706E023703}">
                                <ahyp:hlinkClr val="tx"/>
                              </a:ext>
                            </a:extLst>
                          </a:hlinkClick>
                        </a:rPr>
                        <a:t>Tangente</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Math.atan(x)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13">
                            <a:extLst>
                              <a:ext uri="{A12FA001-AC4F-418D-AE19-62706E023703}">
                                <ahyp:hlinkClr val="tx"/>
                              </a:ext>
                            </a:extLst>
                          </a:hlinkClick>
                        </a:rPr>
                        <a:t>Arcotangente</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Math.tanh(x)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sng" cap="none" strike="noStrike">
                          <a:solidFill>
                            <a:srgbClr val="181E4B"/>
                          </a:solidFill>
                          <a:latin typeface="Ubuntu"/>
                          <a:ea typeface="Ubuntu"/>
                          <a:cs typeface="Ubuntu"/>
                          <a:sym typeface="Ubuntu"/>
                          <a:hlinkClick r:id="rId14">
                            <a:extLst>
                              <a:ext uri="{A12FA001-AC4F-418D-AE19-62706E023703}">
                                <ahyp:hlinkClr val="tx"/>
                              </a:ext>
                            </a:extLst>
                          </a:hlinkClick>
                        </a:rPr>
                        <a:t>Tangente hiperbólica</a:t>
                      </a:r>
                      <a:r>
                        <a:rPr lang="es-CO" sz="1400" u="none" cap="none" strike="noStrike">
                          <a:solidFill>
                            <a:srgbClr val="181E4B"/>
                          </a:solidFill>
                          <a:latin typeface="Ubuntu"/>
                          <a:ea typeface="Ubuntu"/>
                          <a:cs typeface="Ubuntu"/>
                          <a:sym typeface="Ubuntu"/>
                        </a:rPr>
                        <a:t>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Math.atanh(x)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Arcotangente hiperbólica de 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Math.atan2(x, y)</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Arcotangente del conciente de x/y</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Math.hypot(a, b..)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Devuelve la raíz cuadrada de a</a:t>
                      </a:r>
                      <a:r>
                        <a:rPr baseline="30000" lang="es-CO" sz="1400" u="none" cap="none" strike="noStrike">
                          <a:solidFill>
                            <a:srgbClr val="181E4B"/>
                          </a:solidFill>
                          <a:latin typeface="Ubuntu"/>
                          <a:ea typeface="Ubuntu"/>
                          <a:cs typeface="Ubuntu"/>
                          <a:sym typeface="Ubuntu"/>
                        </a:rPr>
                        <a:t>2</a:t>
                      </a:r>
                      <a:r>
                        <a:rPr lang="es-CO" sz="1400" u="none" cap="none" strike="noStrike">
                          <a:solidFill>
                            <a:srgbClr val="181E4B"/>
                          </a:solidFill>
                          <a:latin typeface="Ubuntu"/>
                          <a:ea typeface="Ubuntu"/>
                          <a:cs typeface="Ubuntu"/>
                          <a:sym typeface="Ubuntu"/>
                        </a:rPr>
                        <a:t> + b</a:t>
                      </a:r>
                      <a:r>
                        <a:rPr baseline="30000" lang="es-CO" sz="1400" u="none" cap="none" strike="noStrike">
                          <a:solidFill>
                            <a:srgbClr val="181E4B"/>
                          </a:solidFill>
                          <a:latin typeface="Ubuntu"/>
                          <a:ea typeface="Ubuntu"/>
                          <a:cs typeface="Ubuntu"/>
                          <a:sym typeface="Ubuntu"/>
                        </a:rPr>
                        <a:t>2</a:t>
                      </a:r>
                      <a:r>
                        <a:rPr lang="es-CO" sz="1400" u="none" cap="none" strike="noStrike">
                          <a:solidFill>
                            <a:srgbClr val="181E4B"/>
                          </a:solidFill>
                          <a:latin typeface="Ubuntu"/>
                          <a:ea typeface="Ubuntu"/>
                          <a:cs typeface="Ubuntu"/>
                          <a:sym typeface="Ubuntu"/>
                        </a:rPr>
                        <a:t> + ...</a:t>
                      </a:r>
                      <a:endParaRPr/>
                    </a:p>
                  </a:txBody>
                  <a:tcPr marT="60950" marB="60950" marR="60950" marL="609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pic>
        <p:nvPicPr>
          <p:cNvPr id="260" name="Google Shape;260;p43"/>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61" name="Google Shape;261;p43"/>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62" name="Google Shape;262;p43"/>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63" name="Google Shape;263;p43"/>
          <p:cNvSpPr txBox="1"/>
          <p:nvPr/>
        </p:nvSpPr>
        <p:spPr>
          <a:xfrm>
            <a:off x="578458" y="267386"/>
            <a:ext cx="6402634"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64" name="Google Shape;264;p43"/>
          <p:cNvSpPr txBox="1"/>
          <p:nvPr/>
        </p:nvSpPr>
        <p:spPr>
          <a:xfrm>
            <a:off x="578458" y="1036787"/>
            <a:ext cx="478485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BigInt</a:t>
            </a:r>
            <a:endParaRPr b="0" i="0" sz="2000" u="none" cap="none" strike="noStrike">
              <a:solidFill>
                <a:schemeClr val="lt1"/>
              </a:solidFill>
              <a:latin typeface="Ubuntu"/>
              <a:ea typeface="Ubuntu"/>
              <a:cs typeface="Ubuntu"/>
              <a:sym typeface="Ubuntu"/>
            </a:endParaRPr>
          </a:p>
        </p:txBody>
      </p:sp>
      <p:sp>
        <p:nvSpPr>
          <p:cNvPr id="265" name="Google Shape;265;p43"/>
          <p:cNvSpPr txBox="1"/>
          <p:nvPr/>
        </p:nvSpPr>
        <p:spPr>
          <a:xfrm>
            <a:off x="578457" y="1467634"/>
            <a:ext cx="705326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BigInt es un tipo de dato de Javascript  que nace con la idea de permitir representar valores muy grandes, de una forma relativamente sencilla y compatible con lo que ya existe.</a:t>
            </a:r>
            <a:endParaRPr b="0" i="0" sz="2000" u="none" cap="none" strike="noStrike">
              <a:solidFill>
                <a:schemeClr val="lt1"/>
              </a:solidFill>
              <a:latin typeface="Ubuntu"/>
              <a:ea typeface="Ubuntu"/>
              <a:cs typeface="Ubuntu"/>
              <a:sym typeface="Ubuntu"/>
            </a:endParaRPr>
          </a:p>
        </p:txBody>
      </p:sp>
      <p:graphicFrame>
        <p:nvGraphicFramePr>
          <p:cNvPr id="266" name="Google Shape;266;p43"/>
          <p:cNvGraphicFramePr/>
          <p:nvPr/>
        </p:nvGraphicFramePr>
        <p:xfrm>
          <a:off x="2032000" y="2895539"/>
          <a:ext cx="3000000" cy="3000000"/>
        </p:xfrm>
        <a:graphic>
          <a:graphicData uri="http://schemas.openxmlformats.org/drawingml/2006/table">
            <a:tbl>
              <a:tblPr bandRow="1" firstRow="1">
                <a:noFill/>
                <a:tableStyleId>{BE8FD6A8-9A9B-4647-92FB-5F22D4E9C461}</a:tableStyleId>
              </a:tblPr>
              <a:tblGrid>
                <a:gridCol w="2504825"/>
                <a:gridCol w="5623175"/>
              </a:tblGrid>
              <a:tr h="370850">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Constructor</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BigInt(number)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Devolvemos un número BigInt a partir de un  number pasado por parámetro.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number+n</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Simplemente, añadir una n al final del número. </a:t>
                      </a:r>
                      <a:r>
                        <a:rPr b="1" lang="es-CO" sz="1400" u="none" cap="none" strike="noStrike">
                          <a:solidFill>
                            <a:srgbClr val="181E4B"/>
                          </a:solidFill>
                          <a:latin typeface="Ubuntu"/>
                          <a:ea typeface="Ubuntu"/>
                          <a:cs typeface="Ubuntu"/>
                          <a:sym typeface="Ubuntu"/>
                        </a:rPr>
                        <a:t>Notación preferida</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bl>
          </a:graphicData>
        </a:graphic>
      </p:graphicFrame>
      <p:sp>
        <p:nvSpPr>
          <p:cNvPr id="267" name="Google Shape;267;p43"/>
          <p:cNvSpPr txBox="1"/>
          <p:nvPr/>
        </p:nvSpPr>
        <p:spPr>
          <a:xfrm>
            <a:off x="578456" y="4867106"/>
            <a:ext cx="7985251"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La problemática que existe actualmente con el tipo de dato Number es que valores más grandes de 253-1 no pueden ser representados, ya que superarían el límite seguro Number.MAX_SAFE_INTEGER y algunos resultados podrían perder precisión</a:t>
            </a:r>
            <a:endParaRPr b="0" i="0" sz="2000" u="none" cap="none" strike="noStrike">
              <a:solidFill>
                <a:schemeClr val="lt1"/>
              </a:solidFill>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pic>
        <p:nvPicPr>
          <p:cNvPr id="272" name="Google Shape;272;p44"/>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73" name="Google Shape;273;p44"/>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74" name="Google Shape;274;p44"/>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75" name="Google Shape;275;p44"/>
          <p:cNvSpPr txBox="1"/>
          <p:nvPr/>
        </p:nvSpPr>
        <p:spPr>
          <a:xfrm>
            <a:off x="578458" y="267386"/>
            <a:ext cx="6402634"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76" name="Google Shape;276;p44"/>
          <p:cNvSpPr txBox="1"/>
          <p:nvPr/>
        </p:nvSpPr>
        <p:spPr>
          <a:xfrm>
            <a:off x="578458" y="1036786"/>
            <a:ext cx="318465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BigInt</a:t>
            </a:r>
            <a:endParaRPr b="0" i="0" sz="2000" u="none" cap="none" strike="noStrike">
              <a:solidFill>
                <a:schemeClr val="lt1"/>
              </a:solidFill>
              <a:latin typeface="Ubuntu"/>
              <a:ea typeface="Ubuntu"/>
              <a:cs typeface="Ubuntu"/>
              <a:sym typeface="Ubuntu"/>
            </a:endParaRPr>
          </a:p>
        </p:txBody>
      </p:sp>
      <p:pic>
        <p:nvPicPr>
          <p:cNvPr id="277" name="Google Shape;277;p44"/>
          <p:cNvPicPr preferRelativeResize="0"/>
          <p:nvPr/>
        </p:nvPicPr>
        <p:blipFill rotWithShape="1">
          <a:blip r:embed="rId6">
            <a:alphaModFix/>
          </a:blip>
          <a:srcRect b="0" l="0" r="0" t="0"/>
          <a:stretch/>
        </p:blipFill>
        <p:spPr>
          <a:xfrm>
            <a:off x="1504950" y="1476244"/>
            <a:ext cx="9182100" cy="495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0" y="0"/>
            <a:ext cx="12222178" cy="6858000"/>
          </a:xfrm>
          <a:prstGeom prst="rect">
            <a:avLst/>
          </a:prstGeom>
          <a:noFill/>
          <a:ln>
            <a:noFill/>
          </a:ln>
        </p:spPr>
      </p:pic>
      <p:pic>
        <p:nvPicPr>
          <p:cNvPr id="91" name="Google Shape;91;p2"/>
          <p:cNvPicPr preferRelativeResize="0"/>
          <p:nvPr/>
        </p:nvPicPr>
        <p:blipFill rotWithShape="1">
          <a:blip r:embed="rId4">
            <a:alphaModFix/>
          </a:blip>
          <a:srcRect b="0" l="0" r="7310" t="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b="0" l="0" r="0" t="0"/>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2"/>
          <p:cNvPicPr preferRelativeResize="0"/>
          <p:nvPr/>
        </p:nvPicPr>
        <p:blipFill rotWithShape="1">
          <a:blip r:embed="rId6">
            <a:alphaModFix/>
          </a:blip>
          <a:srcRect b="0" l="0" r="0" t="0"/>
          <a:stretch/>
        </p:blipFill>
        <p:spPr>
          <a:xfrm>
            <a:off x="11039707" y="397102"/>
            <a:ext cx="724829" cy="208823"/>
          </a:xfrm>
          <a:prstGeom prst="rect">
            <a:avLst/>
          </a:prstGeom>
          <a:noFill/>
          <a:ln>
            <a:noFill/>
          </a:ln>
        </p:spPr>
      </p:pic>
      <p:pic>
        <p:nvPicPr>
          <p:cNvPr descr="Imagen de la pantalla de un celular con la imagen de una caricatura&#10;&#10;Descripción generada automáticamente con confianza baja" id="95" name="Google Shape;95;p2"/>
          <p:cNvPicPr preferRelativeResize="0"/>
          <p:nvPr/>
        </p:nvPicPr>
        <p:blipFill rotWithShape="1">
          <a:blip r:embed="rId7">
            <a:alphaModFix/>
          </a:blip>
          <a:srcRect b="0" l="0" r="0" t="0"/>
          <a:stretch/>
        </p:blipFill>
        <p:spPr>
          <a:xfrm flipH="1">
            <a:off x="543156" y="2374118"/>
            <a:ext cx="5053608" cy="4333337"/>
          </a:xfrm>
          <a:prstGeom prst="rect">
            <a:avLst/>
          </a:prstGeom>
          <a:noFill/>
          <a:ln>
            <a:noFill/>
          </a:ln>
        </p:spPr>
      </p:pic>
      <p:sp>
        <p:nvSpPr>
          <p:cNvPr id="96" name="Google Shape;96;p2"/>
          <p:cNvSpPr txBox="1"/>
          <p:nvPr/>
        </p:nvSpPr>
        <p:spPr>
          <a:xfrm>
            <a:off x="266959" y="777980"/>
            <a:ext cx="10104325" cy="9848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Introducción a Java Script</a:t>
            </a:r>
            <a:br>
              <a:rPr b="1" i="0" lang="es-CO" sz="4400" u="none" cap="none" strike="noStrike">
                <a:solidFill>
                  <a:schemeClr val="lt1"/>
                </a:solidFill>
                <a:latin typeface="Ubuntu"/>
                <a:ea typeface="Ubuntu"/>
                <a:cs typeface="Ubuntu"/>
                <a:sym typeface="Ubuntu"/>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pic>
        <p:nvPicPr>
          <p:cNvPr id="282" name="Google Shape;282;p45"/>
          <p:cNvPicPr preferRelativeResize="0"/>
          <p:nvPr/>
        </p:nvPicPr>
        <p:blipFill rotWithShape="1">
          <a:blip r:embed="rId3">
            <a:alphaModFix/>
          </a:blip>
          <a:srcRect b="0" l="0" r="40739" t="0"/>
          <a:stretch/>
        </p:blipFill>
        <p:spPr>
          <a:xfrm flipH="1">
            <a:off x="0" y="-20112"/>
            <a:ext cx="9206172" cy="6888813"/>
          </a:xfrm>
          <a:prstGeom prst="rect">
            <a:avLst/>
          </a:prstGeom>
          <a:noFill/>
          <a:ln>
            <a:noFill/>
          </a:ln>
        </p:spPr>
      </p:pic>
      <p:pic>
        <p:nvPicPr>
          <p:cNvPr id="283" name="Google Shape;283;p45"/>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84" name="Google Shape;284;p45"/>
          <p:cNvPicPr preferRelativeResize="0"/>
          <p:nvPr/>
        </p:nvPicPr>
        <p:blipFill rotWithShape="1">
          <a:blip r:embed="rId5">
            <a:alphaModFix/>
          </a:blip>
          <a:srcRect b="0" l="0" r="0" t="0"/>
          <a:stretch/>
        </p:blipFill>
        <p:spPr>
          <a:xfrm>
            <a:off x="10099407" y="4867931"/>
            <a:ext cx="3330258" cy="1411500"/>
          </a:xfrm>
          <a:prstGeom prst="rect">
            <a:avLst/>
          </a:prstGeom>
          <a:noFill/>
          <a:ln>
            <a:noFill/>
          </a:ln>
        </p:spPr>
      </p:pic>
      <p:sp>
        <p:nvSpPr>
          <p:cNvPr id="285" name="Google Shape;285;p45"/>
          <p:cNvSpPr txBox="1"/>
          <p:nvPr/>
        </p:nvSpPr>
        <p:spPr>
          <a:xfrm>
            <a:off x="578458" y="267386"/>
            <a:ext cx="2709865"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86" name="Google Shape;286;p45"/>
          <p:cNvSpPr txBox="1"/>
          <p:nvPr/>
        </p:nvSpPr>
        <p:spPr>
          <a:xfrm>
            <a:off x="578458" y="1036787"/>
            <a:ext cx="30615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Mezclando tipos de dato</a:t>
            </a:r>
            <a:endParaRPr/>
          </a:p>
        </p:txBody>
      </p:sp>
      <p:pic>
        <p:nvPicPr>
          <p:cNvPr id="287" name="Google Shape;287;p45"/>
          <p:cNvPicPr preferRelativeResize="0"/>
          <p:nvPr/>
        </p:nvPicPr>
        <p:blipFill rotWithShape="1">
          <a:blip r:embed="rId6">
            <a:alphaModFix/>
          </a:blip>
          <a:srcRect b="0" l="0" r="0" t="0"/>
          <a:stretch/>
        </p:blipFill>
        <p:spPr>
          <a:xfrm>
            <a:off x="934915" y="1464511"/>
            <a:ext cx="10322169" cy="3068753"/>
          </a:xfrm>
          <a:prstGeom prst="rect">
            <a:avLst/>
          </a:prstGeom>
          <a:noFill/>
          <a:ln>
            <a:noFill/>
          </a:ln>
        </p:spPr>
      </p:pic>
      <p:sp>
        <p:nvSpPr>
          <p:cNvPr id="288" name="Google Shape;288;p45"/>
          <p:cNvSpPr txBox="1"/>
          <p:nvPr/>
        </p:nvSpPr>
        <p:spPr>
          <a:xfrm>
            <a:off x="934914" y="4867931"/>
            <a:ext cx="7628793" cy="1477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chemeClr val="lt1"/>
                </a:solidFill>
                <a:latin typeface="Ubuntu"/>
                <a:ea typeface="Ubuntu"/>
                <a:cs typeface="Ubuntu"/>
                <a:sym typeface="Ubuntu"/>
              </a:rPr>
              <a:t>Pasas el Number a BigInt correctamente, pero el Number ya había perdido precisión previamente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Ubuntu"/>
              <a:ea typeface="Ubuntu"/>
              <a:cs typeface="Ubuntu"/>
              <a:sym typeface="Ubuntu"/>
            </a:endParaRPr>
          </a:p>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chemeClr val="lt1"/>
                </a:solidFill>
                <a:latin typeface="Ubuntu"/>
                <a:ea typeface="Ubuntu"/>
                <a:cs typeface="Ubuntu"/>
                <a:sym typeface="Ubuntu"/>
              </a:rPr>
              <a:t>Pasas el BigInt a Number pero pierdes precisión en el proceso, porque Number no puede representarlo</a:t>
            </a:r>
            <a:endParaRPr b="0" i="0" sz="1800" u="none" cap="none" strike="noStrike">
              <a:solidFill>
                <a:schemeClr val="lt1"/>
              </a:solidFill>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pic>
        <p:nvPicPr>
          <p:cNvPr id="293" name="Google Shape;293;p46"/>
          <p:cNvPicPr preferRelativeResize="0"/>
          <p:nvPr/>
        </p:nvPicPr>
        <p:blipFill rotWithShape="1">
          <a:blip r:embed="rId3">
            <a:alphaModFix/>
          </a:blip>
          <a:srcRect b="0" l="0" r="79423" t="753"/>
          <a:stretch/>
        </p:blipFill>
        <p:spPr>
          <a:xfrm rot="10800000">
            <a:off x="1" y="1854"/>
            <a:ext cx="8335616" cy="6858000"/>
          </a:xfrm>
          <a:prstGeom prst="rect">
            <a:avLst/>
          </a:prstGeom>
          <a:noFill/>
          <a:ln>
            <a:noFill/>
          </a:ln>
        </p:spPr>
      </p:pic>
      <p:pic>
        <p:nvPicPr>
          <p:cNvPr id="294" name="Google Shape;294;p46"/>
          <p:cNvPicPr preferRelativeResize="0"/>
          <p:nvPr/>
        </p:nvPicPr>
        <p:blipFill rotWithShape="1">
          <a:blip r:embed="rId3">
            <a:alphaModFix/>
          </a:blip>
          <a:srcRect b="0" l="0" r="79423" t="753"/>
          <a:stretch/>
        </p:blipFill>
        <p:spPr>
          <a:xfrm>
            <a:off x="5482791" y="0"/>
            <a:ext cx="6656200" cy="6858000"/>
          </a:xfrm>
          <a:prstGeom prst="rect">
            <a:avLst/>
          </a:prstGeom>
          <a:noFill/>
          <a:ln>
            <a:noFill/>
          </a:ln>
        </p:spPr>
      </p:pic>
      <p:pic>
        <p:nvPicPr>
          <p:cNvPr id="295" name="Google Shape;295;p46"/>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296" name="Google Shape;296;p46"/>
          <p:cNvPicPr preferRelativeResize="0"/>
          <p:nvPr/>
        </p:nvPicPr>
        <p:blipFill rotWithShape="1">
          <a:blip r:embed="rId5">
            <a:alphaModFix/>
          </a:blip>
          <a:srcRect b="0" l="0" r="10996" t="0"/>
          <a:stretch/>
        </p:blipFill>
        <p:spPr>
          <a:xfrm>
            <a:off x="9666501" y="1474459"/>
            <a:ext cx="2625212" cy="5480654"/>
          </a:xfrm>
          <a:prstGeom prst="rect">
            <a:avLst/>
          </a:prstGeom>
          <a:noFill/>
          <a:ln>
            <a:noFill/>
          </a:ln>
        </p:spPr>
      </p:pic>
      <p:sp>
        <p:nvSpPr>
          <p:cNvPr id="297" name="Google Shape;297;p46"/>
          <p:cNvSpPr txBox="1"/>
          <p:nvPr/>
        </p:nvSpPr>
        <p:spPr>
          <a:xfrm>
            <a:off x="578458" y="267386"/>
            <a:ext cx="2996015"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298" name="Google Shape;298;p46"/>
          <p:cNvSpPr txBox="1"/>
          <p:nvPr/>
        </p:nvSpPr>
        <p:spPr>
          <a:xfrm>
            <a:off x="578458" y="1036787"/>
            <a:ext cx="27632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de BigInt</a:t>
            </a:r>
            <a:endParaRPr b="0" i="0" sz="2000" u="none" cap="none" strike="noStrike">
              <a:solidFill>
                <a:schemeClr val="lt1"/>
              </a:solidFill>
              <a:latin typeface="Ubuntu"/>
              <a:ea typeface="Ubuntu"/>
              <a:cs typeface="Ubuntu"/>
              <a:sym typeface="Ubuntu"/>
            </a:endParaRPr>
          </a:p>
        </p:txBody>
      </p:sp>
      <p:graphicFrame>
        <p:nvGraphicFramePr>
          <p:cNvPr id="299" name="Google Shape;299;p46"/>
          <p:cNvGraphicFramePr/>
          <p:nvPr/>
        </p:nvGraphicFramePr>
        <p:xfrm>
          <a:off x="1960087" y="2694940"/>
          <a:ext cx="3000000" cy="3000000"/>
        </p:xfrm>
        <a:graphic>
          <a:graphicData uri="http://schemas.openxmlformats.org/drawingml/2006/table">
            <a:tbl>
              <a:tblPr bandRow="1" firstRow="1">
                <a:noFill/>
                <a:tableStyleId>{BE8FD6A8-9A9B-4647-92FB-5F22D4E9C461}</a:tableStyleId>
              </a:tblPr>
              <a:tblGrid>
                <a:gridCol w="4064000"/>
                <a:gridCol w="4064000"/>
              </a:tblGrid>
              <a:tr h="370850">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BigInt.asIntN(bits, bigNumber)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Ajusta  bigNumber a Number bits (devuelve entero con signo).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BigInt.asUintN(bits, bigNumber)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Ajusta  bigNumber a Number bits (devuelve entero sin signo).</a:t>
                      </a:r>
                      <a:endParaRPr/>
                    </a:p>
                  </a:txBody>
                  <a:tcPr marT="60950" marB="60950" marR="60950" marL="6095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id="304" name="Google Shape;304;p47"/>
          <p:cNvPicPr preferRelativeResize="0"/>
          <p:nvPr/>
        </p:nvPicPr>
        <p:blipFill rotWithShape="1">
          <a:blip r:embed="rId3">
            <a:alphaModFix/>
          </a:blip>
          <a:srcRect b="0" l="0" r="79423" t="753"/>
          <a:stretch/>
        </p:blipFill>
        <p:spPr>
          <a:xfrm rot="10800000">
            <a:off x="1" y="1854"/>
            <a:ext cx="8335616" cy="6858000"/>
          </a:xfrm>
          <a:prstGeom prst="rect">
            <a:avLst/>
          </a:prstGeom>
          <a:noFill/>
          <a:ln>
            <a:noFill/>
          </a:ln>
        </p:spPr>
      </p:pic>
      <p:pic>
        <p:nvPicPr>
          <p:cNvPr id="305" name="Google Shape;305;p47"/>
          <p:cNvPicPr preferRelativeResize="0"/>
          <p:nvPr/>
        </p:nvPicPr>
        <p:blipFill rotWithShape="1">
          <a:blip r:embed="rId3">
            <a:alphaModFix/>
          </a:blip>
          <a:srcRect b="0" l="0" r="79423" t="753"/>
          <a:stretch/>
        </p:blipFill>
        <p:spPr>
          <a:xfrm>
            <a:off x="5482791" y="0"/>
            <a:ext cx="6656200" cy="6858000"/>
          </a:xfrm>
          <a:prstGeom prst="rect">
            <a:avLst/>
          </a:prstGeom>
          <a:noFill/>
          <a:ln>
            <a:noFill/>
          </a:ln>
        </p:spPr>
      </p:pic>
      <p:pic>
        <p:nvPicPr>
          <p:cNvPr id="306" name="Google Shape;306;p47"/>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307" name="Google Shape;307;p47"/>
          <p:cNvPicPr preferRelativeResize="0"/>
          <p:nvPr/>
        </p:nvPicPr>
        <p:blipFill rotWithShape="1">
          <a:blip r:embed="rId5">
            <a:alphaModFix/>
          </a:blip>
          <a:srcRect b="0" l="0" r="10996" t="0"/>
          <a:stretch/>
        </p:blipFill>
        <p:spPr>
          <a:xfrm>
            <a:off x="9666501" y="1474459"/>
            <a:ext cx="2625212" cy="5480654"/>
          </a:xfrm>
          <a:prstGeom prst="rect">
            <a:avLst/>
          </a:prstGeom>
          <a:noFill/>
          <a:ln>
            <a:noFill/>
          </a:ln>
        </p:spPr>
      </p:pic>
      <p:sp>
        <p:nvSpPr>
          <p:cNvPr id="308" name="Google Shape;308;p47"/>
          <p:cNvSpPr txBox="1"/>
          <p:nvPr/>
        </p:nvSpPr>
        <p:spPr>
          <a:xfrm>
            <a:off x="578458" y="267386"/>
            <a:ext cx="2996015"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309" name="Google Shape;309;p47"/>
          <p:cNvSpPr txBox="1"/>
          <p:nvPr/>
        </p:nvSpPr>
        <p:spPr>
          <a:xfrm>
            <a:off x="578458" y="1036787"/>
            <a:ext cx="27632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de BigInt</a:t>
            </a:r>
            <a:endParaRPr b="0" i="0" sz="2000" u="none" cap="none" strike="noStrike">
              <a:solidFill>
                <a:schemeClr val="lt1"/>
              </a:solidFill>
              <a:latin typeface="Ubuntu"/>
              <a:ea typeface="Ubuntu"/>
              <a:cs typeface="Ubuntu"/>
              <a:sym typeface="Ubuntu"/>
            </a:endParaRPr>
          </a:p>
        </p:txBody>
      </p:sp>
      <p:pic>
        <p:nvPicPr>
          <p:cNvPr id="310" name="Google Shape;310;p47"/>
          <p:cNvPicPr preferRelativeResize="0"/>
          <p:nvPr/>
        </p:nvPicPr>
        <p:blipFill rotWithShape="1">
          <a:blip r:embed="rId6">
            <a:alphaModFix/>
          </a:blip>
          <a:srcRect b="0" l="0" r="0" t="0"/>
          <a:stretch/>
        </p:blipFill>
        <p:spPr>
          <a:xfrm>
            <a:off x="750916" y="1837300"/>
            <a:ext cx="10690167" cy="39839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pic>
        <p:nvPicPr>
          <p:cNvPr id="315" name="Google Shape;315;p48"/>
          <p:cNvPicPr preferRelativeResize="0"/>
          <p:nvPr/>
        </p:nvPicPr>
        <p:blipFill rotWithShape="1">
          <a:blip r:embed="rId3">
            <a:alphaModFix/>
          </a:blip>
          <a:srcRect b="0" l="0" r="79423" t="753"/>
          <a:stretch/>
        </p:blipFill>
        <p:spPr>
          <a:xfrm rot="10800000">
            <a:off x="1" y="1854"/>
            <a:ext cx="8335616" cy="6858000"/>
          </a:xfrm>
          <a:prstGeom prst="rect">
            <a:avLst/>
          </a:prstGeom>
          <a:noFill/>
          <a:ln>
            <a:noFill/>
          </a:ln>
        </p:spPr>
      </p:pic>
      <p:pic>
        <p:nvPicPr>
          <p:cNvPr id="316" name="Google Shape;316;p48"/>
          <p:cNvPicPr preferRelativeResize="0"/>
          <p:nvPr/>
        </p:nvPicPr>
        <p:blipFill rotWithShape="1">
          <a:blip r:embed="rId3">
            <a:alphaModFix/>
          </a:blip>
          <a:srcRect b="0" l="0" r="79423" t="753"/>
          <a:stretch/>
        </p:blipFill>
        <p:spPr>
          <a:xfrm>
            <a:off x="5482791" y="0"/>
            <a:ext cx="6656200" cy="6858000"/>
          </a:xfrm>
          <a:prstGeom prst="rect">
            <a:avLst/>
          </a:prstGeom>
          <a:noFill/>
          <a:ln>
            <a:noFill/>
          </a:ln>
        </p:spPr>
      </p:pic>
      <p:pic>
        <p:nvPicPr>
          <p:cNvPr id="317" name="Google Shape;317;p48"/>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318" name="Google Shape;318;p48"/>
          <p:cNvPicPr preferRelativeResize="0"/>
          <p:nvPr/>
        </p:nvPicPr>
        <p:blipFill rotWithShape="1">
          <a:blip r:embed="rId5">
            <a:alphaModFix/>
          </a:blip>
          <a:srcRect b="0" l="0" r="10996" t="0"/>
          <a:stretch/>
        </p:blipFill>
        <p:spPr>
          <a:xfrm>
            <a:off x="9666501" y="1474459"/>
            <a:ext cx="2625212" cy="5480654"/>
          </a:xfrm>
          <a:prstGeom prst="rect">
            <a:avLst/>
          </a:prstGeom>
          <a:noFill/>
          <a:ln>
            <a:noFill/>
          </a:ln>
        </p:spPr>
      </p:pic>
      <p:sp>
        <p:nvSpPr>
          <p:cNvPr id="319" name="Google Shape;319;p48"/>
          <p:cNvSpPr txBox="1"/>
          <p:nvPr/>
        </p:nvSpPr>
        <p:spPr>
          <a:xfrm>
            <a:off x="578458" y="267386"/>
            <a:ext cx="2996015"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chemeClr val="lt1"/>
              </a:solidFill>
              <a:latin typeface="Arial"/>
              <a:ea typeface="Arial"/>
              <a:cs typeface="Arial"/>
              <a:sym typeface="Arial"/>
            </a:endParaRPr>
          </a:p>
        </p:txBody>
      </p:sp>
      <p:sp>
        <p:nvSpPr>
          <p:cNvPr id="320" name="Google Shape;320;p48"/>
          <p:cNvSpPr txBox="1"/>
          <p:nvPr/>
        </p:nvSpPr>
        <p:spPr>
          <a:xfrm>
            <a:off x="578458" y="1036787"/>
            <a:ext cx="27632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Métodos de BigInt</a:t>
            </a:r>
            <a:endParaRPr b="0" i="0" sz="2000" u="none" cap="none" strike="noStrike">
              <a:solidFill>
                <a:schemeClr val="lt1"/>
              </a:solidFill>
              <a:latin typeface="Ubuntu"/>
              <a:ea typeface="Ubuntu"/>
              <a:cs typeface="Ubuntu"/>
              <a:sym typeface="Ubuntu"/>
            </a:endParaRPr>
          </a:p>
        </p:txBody>
      </p:sp>
      <p:pic>
        <p:nvPicPr>
          <p:cNvPr id="321" name="Google Shape;321;p48"/>
          <p:cNvPicPr preferRelativeResize="0"/>
          <p:nvPr/>
        </p:nvPicPr>
        <p:blipFill rotWithShape="1">
          <a:blip r:embed="rId6">
            <a:alphaModFix/>
          </a:blip>
          <a:srcRect b="0" l="0" r="0" t="0"/>
          <a:stretch/>
        </p:blipFill>
        <p:spPr>
          <a:xfrm>
            <a:off x="476596" y="1806188"/>
            <a:ext cx="11238807" cy="4188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325" name="Shape 325"/>
        <p:cNvGrpSpPr/>
        <p:nvPr/>
      </p:nvGrpSpPr>
      <p:grpSpPr>
        <a:xfrm>
          <a:off x="0" y="0"/>
          <a:ext cx="0" cy="0"/>
          <a:chOff x="0" y="0"/>
          <a:chExt cx="0" cy="0"/>
        </a:xfrm>
      </p:grpSpPr>
      <p:pic>
        <p:nvPicPr>
          <p:cNvPr id="326" name="Google Shape;326;p18"/>
          <p:cNvPicPr preferRelativeResize="0"/>
          <p:nvPr/>
        </p:nvPicPr>
        <p:blipFill rotWithShape="1">
          <a:blip r:embed="rId3">
            <a:alphaModFix/>
          </a:blip>
          <a:srcRect b="0" l="0" r="0" t="0"/>
          <a:stretch/>
        </p:blipFill>
        <p:spPr>
          <a:xfrm>
            <a:off x="3258167" y="2494344"/>
            <a:ext cx="5675666" cy="1869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00" name="Shape 100"/>
        <p:cNvGrpSpPr/>
        <p:nvPr/>
      </p:nvGrpSpPr>
      <p:grpSpPr>
        <a:xfrm>
          <a:off x="0" y="0"/>
          <a:ext cx="0" cy="0"/>
          <a:chOff x="0" y="0"/>
          <a:chExt cx="0" cy="0"/>
        </a:xfrm>
      </p:grpSpPr>
      <p:sp>
        <p:nvSpPr>
          <p:cNvPr id="101" name="Google Shape;101;p4"/>
          <p:cNvSpPr/>
          <p:nvPr/>
        </p:nvSpPr>
        <p:spPr>
          <a:xfrm>
            <a:off x="0"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 name="Google Shape;102;p4"/>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03" name="Google Shape;103;p4"/>
          <p:cNvSpPr txBox="1"/>
          <p:nvPr/>
        </p:nvSpPr>
        <p:spPr>
          <a:xfrm>
            <a:off x="578458" y="397102"/>
            <a:ext cx="4603141"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rgbClr val="000000"/>
              </a:solidFill>
              <a:latin typeface="Arial"/>
              <a:ea typeface="Arial"/>
              <a:cs typeface="Arial"/>
              <a:sym typeface="Arial"/>
            </a:endParaRPr>
          </a:p>
        </p:txBody>
      </p:sp>
      <p:sp>
        <p:nvSpPr>
          <p:cNvPr id="104" name="Google Shape;104;p4"/>
          <p:cNvSpPr txBox="1"/>
          <p:nvPr/>
        </p:nvSpPr>
        <p:spPr>
          <a:xfrm>
            <a:off x="578459" y="1032950"/>
            <a:ext cx="1828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Propiedades</a:t>
            </a:r>
            <a:endParaRPr/>
          </a:p>
        </p:txBody>
      </p:sp>
      <p:pic>
        <p:nvPicPr>
          <p:cNvPr id="105" name="Google Shape;105;p4"/>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descr="Imagen de la pantalla de un celular con la imagen de una caricatura&#10;&#10;Descripción generada automáticamente con confianza baja" id="106" name="Google Shape;106;p4"/>
          <p:cNvPicPr preferRelativeResize="0"/>
          <p:nvPr/>
        </p:nvPicPr>
        <p:blipFill rotWithShape="1">
          <a:blip r:embed="rId5">
            <a:alphaModFix/>
          </a:blip>
          <a:srcRect b="0" l="0" r="0" t="0"/>
          <a:stretch/>
        </p:blipFill>
        <p:spPr>
          <a:xfrm>
            <a:off x="8246227" y="3356525"/>
            <a:ext cx="3962400" cy="3701627"/>
          </a:xfrm>
          <a:prstGeom prst="rect">
            <a:avLst/>
          </a:prstGeom>
          <a:noFill/>
          <a:ln>
            <a:noFill/>
          </a:ln>
        </p:spPr>
      </p:pic>
      <p:sp>
        <p:nvSpPr>
          <p:cNvPr id="107" name="Google Shape;107;p4"/>
          <p:cNvSpPr txBox="1"/>
          <p:nvPr/>
        </p:nvSpPr>
        <p:spPr>
          <a:xfrm>
            <a:off x="578456" y="1802351"/>
            <a:ext cx="11186079"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3600" u="none" cap="none" strike="noStrike">
                <a:solidFill>
                  <a:schemeClr val="lt1"/>
                </a:solidFill>
                <a:latin typeface="Ubuntu"/>
                <a:ea typeface="Ubuntu"/>
                <a:cs typeface="Ubuntu"/>
                <a:sym typeface="Ubuntu"/>
              </a:rPr>
              <a:t>En Javascript, los </a:t>
            </a:r>
            <a:r>
              <a:rPr b="1" i="0" lang="es-CO" sz="3600" u="none" cap="none" strike="noStrike">
                <a:solidFill>
                  <a:schemeClr val="lt1"/>
                </a:solidFill>
                <a:latin typeface="Ubuntu"/>
                <a:ea typeface="Ubuntu"/>
                <a:cs typeface="Ubuntu"/>
                <a:sym typeface="Ubuntu"/>
              </a:rPr>
              <a:t>números</a:t>
            </a:r>
            <a:r>
              <a:rPr b="0" i="0" lang="es-CO" sz="3600" u="none" cap="none" strike="noStrike">
                <a:solidFill>
                  <a:schemeClr val="lt1"/>
                </a:solidFill>
                <a:latin typeface="Ubuntu"/>
                <a:ea typeface="Ubuntu"/>
                <a:cs typeface="Ubuntu"/>
                <a:sym typeface="Ubuntu"/>
              </a:rPr>
              <a:t> son uno de los tipos de datos básicos (tipos primitivos), que, para crearlos, simplemente basta con escribirlos literalmente.</a:t>
            </a:r>
            <a:endParaRPr b="0" i="0" sz="2800" u="none" cap="none" strike="noStrike">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2"/>
          <p:cNvPicPr preferRelativeResize="0"/>
          <p:nvPr/>
        </p:nvPicPr>
        <p:blipFill rotWithShape="1">
          <a:blip r:embed="rId3">
            <a:alphaModFix/>
          </a:blip>
          <a:srcRect b="0" l="0" r="68704" t="753"/>
          <a:stretch/>
        </p:blipFill>
        <p:spPr>
          <a:xfrm>
            <a:off x="7315630" y="0"/>
            <a:ext cx="4876369" cy="6858000"/>
          </a:xfrm>
          <a:prstGeom prst="rect">
            <a:avLst/>
          </a:prstGeom>
          <a:noFill/>
          <a:ln>
            <a:noFill/>
          </a:ln>
        </p:spPr>
      </p:pic>
      <p:pic>
        <p:nvPicPr>
          <p:cNvPr id="113" name="Google Shape;113;p12"/>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14" name="Google Shape;114;p12"/>
          <p:cNvSpPr txBox="1"/>
          <p:nvPr/>
        </p:nvSpPr>
        <p:spPr>
          <a:xfrm>
            <a:off x="578458" y="397102"/>
            <a:ext cx="4603141"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Number</a:t>
            </a:r>
            <a:endParaRPr b="1" i="0" sz="4400" u="none" cap="none" strike="noStrike">
              <a:solidFill>
                <a:srgbClr val="181E4B"/>
              </a:solidFill>
              <a:latin typeface="Ubuntu"/>
              <a:ea typeface="Ubuntu"/>
              <a:cs typeface="Ubuntu"/>
              <a:sym typeface="Ubuntu"/>
            </a:endParaRPr>
          </a:p>
        </p:txBody>
      </p:sp>
      <p:sp>
        <p:nvSpPr>
          <p:cNvPr id="115" name="Google Shape;115;p12"/>
          <p:cNvSpPr txBox="1"/>
          <p:nvPr/>
        </p:nvSpPr>
        <p:spPr>
          <a:xfrm>
            <a:off x="578459" y="1032950"/>
            <a:ext cx="1828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Propiedades</a:t>
            </a:r>
            <a:endParaRPr/>
          </a:p>
        </p:txBody>
      </p:sp>
      <p:graphicFrame>
        <p:nvGraphicFramePr>
          <p:cNvPr id="116" name="Google Shape;116;p12"/>
          <p:cNvGraphicFramePr/>
          <p:nvPr/>
        </p:nvGraphicFramePr>
        <p:xfrm>
          <a:off x="564769" y="1802351"/>
          <a:ext cx="3000000" cy="3000000"/>
        </p:xfrm>
        <a:graphic>
          <a:graphicData uri="http://schemas.openxmlformats.org/drawingml/2006/table">
            <a:tbl>
              <a:tblPr bandRow="1" firstRow="1">
                <a:noFill/>
                <a:tableStyleId>{BE8FD6A8-9A9B-4647-92FB-5F22D4E9C461}</a:tableStyleId>
              </a:tblPr>
              <a:tblGrid>
                <a:gridCol w="2015400"/>
                <a:gridCol w="4563075"/>
              </a:tblGrid>
              <a:tr h="370850">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Constructor</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new Number(number)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Crea un objeto numérico a partir del número number pasado por parámetro.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Simplemente, el número en cuestión. </a:t>
                      </a:r>
                      <a:r>
                        <a:rPr b="1" lang="es-CO" sz="1400" u="none" cap="none" strike="noStrike">
                          <a:solidFill>
                            <a:srgbClr val="181E4B"/>
                          </a:solidFill>
                          <a:latin typeface="Ubuntu"/>
                          <a:ea typeface="Ubuntu"/>
                          <a:cs typeface="Ubuntu"/>
                          <a:sym typeface="Ubuntu"/>
                        </a:rPr>
                        <a:t>Notación preferida</a:t>
                      </a:r>
                      <a:r>
                        <a:rPr lang="es-CO" sz="1400" u="none" cap="none" strike="noStrike">
                          <a:solidFill>
                            <a:srgbClr val="181E4B"/>
                          </a:solidFill>
                          <a:latin typeface="Ubuntu"/>
                          <a:ea typeface="Ubuntu"/>
                          <a:cs typeface="Ubuntu"/>
                          <a:sym typeface="Ubuntu"/>
                        </a:rPr>
                        <a:t>.</a:t>
                      </a:r>
                      <a:endParaRPr/>
                    </a:p>
                  </a:txBody>
                  <a:tcPr marT="60950" marB="60950" marR="60950" marL="60950" anchor="ctr"/>
                </a:tc>
              </a:tr>
            </a:tbl>
          </a:graphicData>
        </a:graphic>
      </p:graphicFrame>
      <p:pic>
        <p:nvPicPr>
          <p:cNvPr id="117" name="Google Shape;117;p12"/>
          <p:cNvPicPr preferRelativeResize="0"/>
          <p:nvPr/>
        </p:nvPicPr>
        <p:blipFill rotWithShape="1">
          <a:blip r:embed="rId5">
            <a:alphaModFix/>
          </a:blip>
          <a:srcRect b="0" l="0" r="0" t="0"/>
          <a:stretch/>
        </p:blipFill>
        <p:spPr>
          <a:xfrm>
            <a:off x="7660392" y="1887757"/>
            <a:ext cx="4186844" cy="3688410"/>
          </a:xfrm>
          <a:prstGeom prst="rect">
            <a:avLst/>
          </a:prstGeom>
          <a:noFill/>
          <a:ln>
            <a:noFill/>
          </a:ln>
        </p:spPr>
      </p:pic>
      <p:pic>
        <p:nvPicPr>
          <p:cNvPr id="118" name="Google Shape;118;p12"/>
          <p:cNvPicPr preferRelativeResize="0"/>
          <p:nvPr/>
        </p:nvPicPr>
        <p:blipFill rotWithShape="1">
          <a:blip r:embed="rId6">
            <a:alphaModFix/>
          </a:blip>
          <a:srcRect b="0" l="0" r="0" t="0"/>
          <a:stretch/>
        </p:blipFill>
        <p:spPr>
          <a:xfrm>
            <a:off x="674257" y="3639762"/>
            <a:ext cx="6363527" cy="26106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22" name="Shape 122"/>
        <p:cNvGrpSpPr/>
        <p:nvPr/>
      </p:nvGrpSpPr>
      <p:grpSpPr>
        <a:xfrm>
          <a:off x="0" y="0"/>
          <a:ext cx="0" cy="0"/>
          <a:chOff x="0" y="0"/>
          <a:chExt cx="0" cy="0"/>
        </a:xfrm>
      </p:grpSpPr>
      <p:sp>
        <p:nvSpPr>
          <p:cNvPr id="123" name="Google Shape;123;p32"/>
          <p:cNvSpPr/>
          <p:nvPr/>
        </p:nvSpPr>
        <p:spPr>
          <a:xfrm>
            <a:off x="0"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4" name="Google Shape;124;p32"/>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25" name="Google Shape;125;p32"/>
          <p:cNvSpPr txBox="1"/>
          <p:nvPr/>
        </p:nvSpPr>
        <p:spPr>
          <a:xfrm>
            <a:off x="578458" y="397102"/>
            <a:ext cx="4603141"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rgbClr val="000000"/>
              </a:solidFill>
              <a:latin typeface="Arial"/>
              <a:ea typeface="Arial"/>
              <a:cs typeface="Arial"/>
              <a:sym typeface="Arial"/>
            </a:endParaRPr>
          </a:p>
        </p:txBody>
      </p:sp>
      <p:sp>
        <p:nvSpPr>
          <p:cNvPr id="126" name="Google Shape;126;p32"/>
          <p:cNvSpPr txBox="1"/>
          <p:nvPr/>
        </p:nvSpPr>
        <p:spPr>
          <a:xfrm>
            <a:off x="578458" y="1032950"/>
            <a:ext cx="24460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Rangos Numéricos</a:t>
            </a:r>
            <a:endParaRPr/>
          </a:p>
        </p:txBody>
      </p:sp>
      <p:pic>
        <p:nvPicPr>
          <p:cNvPr id="127" name="Google Shape;127;p32"/>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28" name="Google Shape;128;p32"/>
          <p:cNvSpPr txBox="1"/>
          <p:nvPr/>
        </p:nvSpPr>
        <p:spPr>
          <a:xfrm>
            <a:off x="531431" y="1563605"/>
            <a:ext cx="1123310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400" u="none" cap="none" strike="noStrike">
                <a:solidFill>
                  <a:schemeClr val="lt1"/>
                </a:solidFill>
                <a:latin typeface="Ubuntu"/>
                <a:ea typeface="Ubuntu"/>
                <a:cs typeface="Ubuntu"/>
                <a:sym typeface="Ubuntu"/>
              </a:rPr>
              <a:t>Algo que hay que tener muy claro en Javascript (y en general, en programación, ya que no es algo propio de Javascript) es que cuando trabajamos con datos numéricos, es posible que ciertos números no se puedan representar exactamente, y no sean tan precisos como nos gustaría.</a:t>
            </a:r>
            <a:endParaRPr b="0" i="0" sz="2400" u="none" cap="none" strike="noStrike">
              <a:solidFill>
                <a:schemeClr val="lt1"/>
              </a:solidFill>
              <a:latin typeface="Ubuntu"/>
              <a:ea typeface="Ubuntu"/>
              <a:cs typeface="Ubuntu"/>
              <a:sym typeface="Ubuntu"/>
            </a:endParaRPr>
          </a:p>
        </p:txBody>
      </p:sp>
      <p:pic>
        <p:nvPicPr>
          <p:cNvPr id="129" name="Google Shape;129;p32"/>
          <p:cNvPicPr preferRelativeResize="0"/>
          <p:nvPr/>
        </p:nvPicPr>
        <p:blipFill rotWithShape="1">
          <a:blip r:embed="rId5">
            <a:alphaModFix/>
          </a:blip>
          <a:srcRect b="0" l="0" r="0" t="0"/>
          <a:stretch/>
        </p:blipFill>
        <p:spPr>
          <a:xfrm>
            <a:off x="1060851" y="3100092"/>
            <a:ext cx="9753776" cy="19070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33" name="Shape 133"/>
        <p:cNvGrpSpPr/>
        <p:nvPr/>
      </p:nvGrpSpPr>
      <p:grpSpPr>
        <a:xfrm>
          <a:off x="0" y="0"/>
          <a:ext cx="0" cy="0"/>
          <a:chOff x="0" y="0"/>
          <a:chExt cx="0" cy="0"/>
        </a:xfrm>
      </p:grpSpPr>
      <p:sp>
        <p:nvSpPr>
          <p:cNvPr id="134" name="Google Shape;134;p33"/>
          <p:cNvSpPr/>
          <p:nvPr/>
        </p:nvSpPr>
        <p:spPr>
          <a:xfrm>
            <a:off x="0"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5" name="Google Shape;135;p33"/>
          <p:cNvPicPr preferRelativeResize="0"/>
          <p:nvPr/>
        </p:nvPicPr>
        <p:blipFill rotWithShape="1">
          <a:blip r:embed="rId3">
            <a:alphaModFix/>
          </a:blip>
          <a:srcRect b="0" l="0" r="29251" t="0"/>
          <a:stretch/>
        </p:blipFill>
        <p:spPr>
          <a:xfrm rot="10800000">
            <a:off x="-16626" y="0"/>
            <a:ext cx="9037534" cy="6858000"/>
          </a:xfrm>
          <a:prstGeom prst="rect">
            <a:avLst/>
          </a:prstGeom>
          <a:noFill/>
          <a:ln>
            <a:noFill/>
          </a:ln>
        </p:spPr>
      </p:pic>
      <p:sp>
        <p:nvSpPr>
          <p:cNvPr id="136" name="Google Shape;136;p33"/>
          <p:cNvSpPr txBox="1"/>
          <p:nvPr/>
        </p:nvSpPr>
        <p:spPr>
          <a:xfrm>
            <a:off x="578458" y="397102"/>
            <a:ext cx="4603141"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Number</a:t>
            </a:r>
            <a:endParaRPr b="0" i="0" sz="1400" u="none" cap="none" strike="noStrike">
              <a:solidFill>
                <a:srgbClr val="000000"/>
              </a:solidFill>
              <a:latin typeface="Arial"/>
              <a:ea typeface="Arial"/>
              <a:cs typeface="Arial"/>
              <a:sym typeface="Arial"/>
            </a:endParaRPr>
          </a:p>
        </p:txBody>
      </p:sp>
      <p:sp>
        <p:nvSpPr>
          <p:cNvPr id="137" name="Google Shape;137;p33"/>
          <p:cNvSpPr txBox="1"/>
          <p:nvPr/>
        </p:nvSpPr>
        <p:spPr>
          <a:xfrm>
            <a:off x="578458" y="1032950"/>
            <a:ext cx="24460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chemeClr val="lt1"/>
                </a:solidFill>
                <a:latin typeface="Ubuntu"/>
                <a:ea typeface="Ubuntu"/>
                <a:cs typeface="Ubuntu"/>
                <a:sym typeface="Ubuntu"/>
              </a:rPr>
              <a:t>Rangos Numéricos</a:t>
            </a:r>
            <a:endParaRPr/>
          </a:p>
        </p:txBody>
      </p:sp>
      <p:pic>
        <p:nvPicPr>
          <p:cNvPr id="138" name="Google Shape;138;p33"/>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pic>
        <p:nvPicPr>
          <p:cNvPr id="139" name="Google Shape;139;p33"/>
          <p:cNvPicPr preferRelativeResize="0"/>
          <p:nvPr/>
        </p:nvPicPr>
        <p:blipFill rotWithShape="1">
          <a:blip r:embed="rId5">
            <a:alphaModFix/>
          </a:blip>
          <a:srcRect b="0" l="0" r="0" t="0"/>
          <a:stretch/>
        </p:blipFill>
        <p:spPr>
          <a:xfrm>
            <a:off x="867421" y="1360176"/>
            <a:ext cx="9753776" cy="1907094"/>
          </a:xfrm>
          <a:prstGeom prst="rect">
            <a:avLst/>
          </a:prstGeom>
          <a:noFill/>
          <a:ln>
            <a:noFill/>
          </a:ln>
        </p:spPr>
      </p:pic>
      <p:graphicFrame>
        <p:nvGraphicFramePr>
          <p:cNvPr id="140" name="Google Shape;140;p33"/>
          <p:cNvGraphicFramePr/>
          <p:nvPr/>
        </p:nvGraphicFramePr>
        <p:xfrm>
          <a:off x="1680309" y="3523862"/>
          <a:ext cx="3000000" cy="3000000"/>
        </p:xfrm>
        <a:graphic>
          <a:graphicData uri="http://schemas.openxmlformats.org/drawingml/2006/table">
            <a:tbl>
              <a:tblPr bandRow="1" firstRow="1">
                <a:noFill/>
                <a:tableStyleId>{BE8FD6A8-9A9B-4647-92FB-5F22D4E9C461}</a:tableStyleId>
              </a:tblPr>
              <a:tblGrid>
                <a:gridCol w="2709325"/>
                <a:gridCol w="2709325"/>
                <a:gridCol w="2709325"/>
              </a:tblGrid>
              <a:tr h="370850">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Constante</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Valor en Javascript</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Number.MAX_VALUE</a:t>
                      </a:r>
                      <a:endParaRPr sz="1400" u="none" cap="none" strike="noStrike"/>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 2</a:t>
                      </a:r>
                      <a:r>
                        <a:rPr baseline="30000" lang="es-CO" sz="1400" u="none" cap="none" strike="noStrike"/>
                        <a:t>1024</a:t>
                      </a:r>
                      <a:endParaRPr sz="1400" u="none" cap="none" strike="noStrike"/>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Valor más grande</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Number.MIN_VALUE</a:t>
                      </a:r>
                      <a:endParaRPr sz="1400" u="none" cap="none" strike="noStrike"/>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 5×10</a:t>
                      </a:r>
                      <a:r>
                        <a:rPr baseline="30000" lang="es-CO" sz="1400" u="none" cap="none" strike="noStrike"/>
                        <a:t>-324</a:t>
                      </a:r>
                      <a:endParaRPr sz="1400" u="none" cap="none" strike="noStrike"/>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Valor más pequeño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Number.MAX_SAFE_INTEGER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2</a:t>
                      </a:r>
                      <a:r>
                        <a:rPr baseline="30000" lang="es-CO" sz="1400" u="none" cap="none" strike="noStrike"/>
                        <a:t>53</a:t>
                      </a:r>
                      <a:r>
                        <a:rPr lang="es-CO" sz="1400" u="none" cap="none" strike="noStrike"/>
                        <a:t>-1</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Valor seguro más grande</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Number.MIN_SAFE_INTEGER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-(2</a:t>
                      </a:r>
                      <a:r>
                        <a:rPr baseline="30000" lang="es-CO" sz="1400" u="none" cap="none" strike="noStrike"/>
                        <a:t>53</a:t>
                      </a:r>
                      <a:r>
                        <a:rPr lang="es-CO" sz="1400" u="none" cap="none" strike="noStrike"/>
                        <a:t>-1)</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Valor seguro más pequeño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Number.EPSILON </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2</a:t>
                      </a:r>
                      <a:r>
                        <a:rPr baseline="30000" lang="es-CO" sz="1400" u="none" cap="none" strike="noStrike"/>
                        <a:t>-52</a:t>
                      </a:r>
                      <a:endParaRPr sz="1400" u="none" cap="none" strike="noStrike"/>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Número muy pequeño: ε</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Number.POSITIVE_INFINITY</a:t>
                      </a:r>
                      <a:endParaRPr sz="1400" u="none" cap="none" strike="noStrike"/>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Infinity</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Infinito positivo: +∞</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Number.NEGATIVE_INFINITY</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-Infinity</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Infinito negativo: -∞</a:t>
                      </a:r>
                      <a:endParaRPr/>
                    </a:p>
                  </a:txBody>
                  <a:tcPr marT="60950" marB="60950" marR="60950" marL="609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44"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46" name="Google Shape;146;p5"/>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47" name="Google Shape;147;p5"/>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48" name="Google Shape;148;p5"/>
          <p:cNvSpPr txBox="1"/>
          <p:nvPr/>
        </p:nvSpPr>
        <p:spPr>
          <a:xfrm>
            <a:off x="578459" y="397102"/>
            <a:ext cx="2674695"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Number</a:t>
            </a:r>
            <a:endParaRPr b="0" i="0" sz="1400" u="none" cap="none" strike="noStrike">
              <a:solidFill>
                <a:srgbClr val="181E4B"/>
              </a:solidFill>
              <a:latin typeface="Arial"/>
              <a:ea typeface="Arial"/>
              <a:cs typeface="Arial"/>
              <a:sym typeface="Arial"/>
            </a:endParaRPr>
          </a:p>
        </p:txBody>
      </p:sp>
      <p:sp>
        <p:nvSpPr>
          <p:cNvPr id="149" name="Google Shape;149;p5"/>
          <p:cNvSpPr txBox="1"/>
          <p:nvPr/>
        </p:nvSpPr>
        <p:spPr>
          <a:xfrm>
            <a:off x="578459" y="1032950"/>
            <a:ext cx="346273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Comprobaciones numéricas</a:t>
            </a:r>
            <a:endParaRPr/>
          </a:p>
        </p:txBody>
      </p:sp>
      <p:graphicFrame>
        <p:nvGraphicFramePr>
          <p:cNvPr id="150" name="Google Shape;150;p5"/>
          <p:cNvGraphicFramePr/>
          <p:nvPr/>
        </p:nvGraphicFramePr>
        <p:xfrm>
          <a:off x="190739" y="1685790"/>
          <a:ext cx="3000000" cy="3000000"/>
        </p:xfrm>
        <a:graphic>
          <a:graphicData uri="http://schemas.openxmlformats.org/drawingml/2006/table">
            <a:tbl>
              <a:tblPr bandRow="1" firstRow="1">
                <a:noFill/>
                <a:tableStyleId>{BE8FD6A8-9A9B-4647-92FB-5F22D4E9C461}</a:tableStyleId>
              </a:tblPr>
              <a:tblGrid>
                <a:gridCol w="1939425"/>
                <a:gridCol w="3112575"/>
              </a:tblGrid>
              <a:tr h="370850">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 Number.isFinite(number)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Comprueba si number es un número finito.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 Number.isInteger(number)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Comprueba si number es un número entero.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 Number.isSafeInteger(number)</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Comprueba si number es un número seguro.</a:t>
                      </a:r>
                      <a:endParaRPr/>
                    </a:p>
                  </a:txBody>
                  <a:tcPr marT="60950" marB="60950" marR="60950" marL="60950" anchor="ctr"/>
                </a:tc>
              </a:tr>
            </a:tbl>
          </a:graphicData>
        </a:graphic>
      </p:graphicFrame>
      <p:pic>
        <p:nvPicPr>
          <p:cNvPr id="151" name="Google Shape;151;p5"/>
          <p:cNvPicPr preferRelativeResize="0"/>
          <p:nvPr/>
        </p:nvPicPr>
        <p:blipFill rotWithShape="1">
          <a:blip r:embed="rId6">
            <a:alphaModFix/>
          </a:blip>
          <a:srcRect b="0" l="0" r="0" t="0"/>
          <a:stretch/>
        </p:blipFill>
        <p:spPr>
          <a:xfrm>
            <a:off x="5355316" y="1763225"/>
            <a:ext cx="6706919" cy="4231495"/>
          </a:xfrm>
          <a:prstGeom prst="rect">
            <a:avLst/>
          </a:prstGeom>
          <a:noFill/>
          <a:ln>
            <a:noFill/>
          </a:ln>
        </p:spPr>
      </p:pic>
      <p:pic>
        <p:nvPicPr>
          <p:cNvPr id="152" name="Google Shape;152;p5"/>
          <p:cNvPicPr preferRelativeResize="0"/>
          <p:nvPr/>
        </p:nvPicPr>
        <p:blipFill rotWithShape="1">
          <a:blip r:embed="rId7">
            <a:alphaModFix/>
          </a:blip>
          <a:srcRect b="0" l="0" r="0" t="0"/>
          <a:stretch/>
        </p:blipFill>
        <p:spPr>
          <a:xfrm>
            <a:off x="190739" y="3865723"/>
            <a:ext cx="5111175" cy="22361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56" name="Shape 156"/>
        <p:cNvGrpSpPr/>
        <p:nvPr/>
      </p:nvGrpSpPr>
      <p:grpSpPr>
        <a:xfrm>
          <a:off x="0" y="0"/>
          <a:ext cx="0" cy="0"/>
          <a:chOff x="0" y="0"/>
          <a:chExt cx="0" cy="0"/>
        </a:xfrm>
      </p:grpSpPr>
      <p:pic>
        <p:nvPicPr>
          <p:cNvPr id="157" name="Google Shape;157;p34"/>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58" name="Google Shape;158;p34"/>
          <p:cNvPicPr preferRelativeResize="0"/>
          <p:nvPr/>
        </p:nvPicPr>
        <p:blipFill rotWithShape="1">
          <a:blip r:embed="rId4">
            <a:alphaModFix/>
          </a:blip>
          <a:srcRect b="0" l="0" r="0" t="0"/>
          <a:stretch/>
        </p:blipFill>
        <p:spPr>
          <a:xfrm>
            <a:off x="-652184" y="4303028"/>
            <a:ext cx="3330258" cy="1411500"/>
          </a:xfrm>
          <a:prstGeom prst="rect">
            <a:avLst/>
          </a:prstGeom>
          <a:noFill/>
          <a:ln>
            <a:noFill/>
          </a:ln>
        </p:spPr>
      </p:pic>
      <p:pic>
        <p:nvPicPr>
          <p:cNvPr id="159" name="Google Shape;159;p34"/>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60" name="Google Shape;160;p34"/>
          <p:cNvSpPr txBox="1"/>
          <p:nvPr/>
        </p:nvSpPr>
        <p:spPr>
          <a:xfrm>
            <a:off x="578458" y="397102"/>
            <a:ext cx="3569471"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Number</a:t>
            </a:r>
            <a:endParaRPr b="0" i="0" sz="1400" u="none" cap="none" strike="noStrike">
              <a:solidFill>
                <a:srgbClr val="181E4B"/>
              </a:solidFill>
              <a:latin typeface="Arial"/>
              <a:ea typeface="Arial"/>
              <a:cs typeface="Arial"/>
              <a:sym typeface="Arial"/>
            </a:endParaRPr>
          </a:p>
        </p:txBody>
      </p:sp>
      <p:sp>
        <p:nvSpPr>
          <p:cNvPr id="161" name="Google Shape;161;p34"/>
          <p:cNvSpPr txBox="1"/>
          <p:nvPr/>
        </p:nvSpPr>
        <p:spPr>
          <a:xfrm>
            <a:off x="578458" y="966448"/>
            <a:ext cx="367548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Representación numérica</a:t>
            </a:r>
            <a:endParaRPr/>
          </a:p>
        </p:txBody>
      </p:sp>
      <p:graphicFrame>
        <p:nvGraphicFramePr>
          <p:cNvPr id="162" name="Google Shape;162;p34"/>
          <p:cNvGraphicFramePr/>
          <p:nvPr/>
        </p:nvGraphicFramePr>
        <p:xfrm>
          <a:off x="578458" y="1442778"/>
          <a:ext cx="3000000" cy="3000000"/>
        </p:xfrm>
        <a:graphic>
          <a:graphicData uri="http://schemas.openxmlformats.org/drawingml/2006/table">
            <a:tbl>
              <a:tblPr bandRow="1" firstRow="1">
                <a:noFill/>
                <a:tableStyleId>{BE8FD6A8-9A9B-4647-92FB-5F22D4E9C461}</a:tableStyleId>
              </a:tblPr>
              <a:tblGrid>
                <a:gridCol w="2252675"/>
                <a:gridCol w="3780700"/>
              </a:tblGrid>
              <a:tr h="368225">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181E4B"/>
                          </a:solidFill>
                          <a:latin typeface="Ubuntu"/>
                          <a:ea typeface="Ubuntu"/>
                          <a:cs typeface="Ubuntu"/>
                          <a:sym typeface="Ubuntu"/>
                        </a:rPr>
                        <a:t>Descripción</a:t>
                      </a:r>
                      <a:endParaRPr/>
                    </a:p>
                  </a:txBody>
                  <a:tcPr marT="60950" marB="60950" marR="60950" marL="60950" anchor="ctr"/>
                </a:tc>
              </a:tr>
              <a:tr h="544775">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.toExponential(digits)</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Convierte el número a </a:t>
                      </a:r>
                      <a:r>
                        <a:rPr b="1" lang="es-CO" sz="1400" u="none" cap="none" strike="noStrike">
                          <a:solidFill>
                            <a:srgbClr val="181E4B"/>
                          </a:solidFill>
                          <a:latin typeface="Ubuntu"/>
                          <a:ea typeface="Ubuntu"/>
                          <a:cs typeface="Ubuntu"/>
                          <a:sym typeface="Ubuntu"/>
                        </a:rPr>
                        <a:t>notación exponencial</a:t>
                      </a:r>
                      <a:r>
                        <a:rPr lang="es-CO" sz="1400" u="none" cap="none" strike="noStrike">
                          <a:solidFill>
                            <a:srgbClr val="181E4B"/>
                          </a:solidFill>
                          <a:latin typeface="Ubuntu"/>
                          <a:ea typeface="Ubuntu"/>
                          <a:cs typeface="Ubuntu"/>
                          <a:sym typeface="Ubuntu"/>
                        </a:rPr>
                        <a:t> con digits decimales.</a:t>
                      </a:r>
                      <a:endParaRPr/>
                    </a:p>
                  </a:txBody>
                  <a:tcPr marT="60950" marB="60950" marR="60950" marL="60950" anchor="ctr"/>
                </a:tc>
              </a:tr>
              <a:tr h="544775">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.toFixed(digits)</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Convierte el número a </a:t>
                      </a:r>
                      <a:r>
                        <a:rPr b="1" lang="es-CO" sz="1400" u="none" cap="none" strike="noStrike">
                          <a:solidFill>
                            <a:srgbClr val="181E4B"/>
                          </a:solidFill>
                          <a:latin typeface="Ubuntu"/>
                          <a:ea typeface="Ubuntu"/>
                          <a:cs typeface="Ubuntu"/>
                          <a:sym typeface="Ubuntu"/>
                        </a:rPr>
                        <a:t>notación de punto fijo</a:t>
                      </a:r>
                      <a:r>
                        <a:rPr lang="es-CO" sz="1400" u="none" cap="none" strike="noStrike">
                          <a:solidFill>
                            <a:srgbClr val="181E4B"/>
                          </a:solidFill>
                          <a:latin typeface="Ubuntu"/>
                          <a:ea typeface="Ubuntu"/>
                          <a:cs typeface="Ubuntu"/>
                          <a:sym typeface="Ubuntu"/>
                        </a:rPr>
                        <a:t> con digits decimales.</a:t>
                      </a:r>
                      <a:endParaRPr/>
                    </a:p>
                  </a:txBody>
                  <a:tcPr marT="60950" marB="60950" marR="60950" marL="60950" anchor="ctr"/>
                </a:tc>
              </a:tr>
              <a:tr h="544775">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 .toPrecision(size)</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solidFill>
                            <a:srgbClr val="181E4B"/>
                          </a:solidFill>
                          <a:latin typeface="Ubuntu"/>
                          <a:ea typeface="Ubuntu"/>
                          <a:cs typeface="Ubuntu"/>
                          <a:sym typeface="Ubuntu"/>
                        </a:rPr>
                        <a:t>Utiliza size dígitos de precisión en el número.</a:t>
                      </a:r>
                      <a:endParaRPr/>
                    </a:p>
                  </a:txBody>
                  <a:tcPr marT="60950" marB="60950" marR="60950" marL="60950" anchor="ctr"/>
                </a:tc>
              </a:tr>
            </a:tbl>
          </a:graphicData>
        </a:graphic>
      </p:graphicFrame>
      <p:pic>
        <p:nvPicPr>
          <p:cNvPr id="163" name="Google Shape;163;p34"/>
          <p:cNvPicPr preferRelativeResize="0"/>
          <p:nvPr/>
        </p:nvPicPr>
        <p:blipFill rotWithShape="1">
          <a:blip r:embed="rId6">
            <a:alphaModFix/>
          </a:blip>
          <a:srcRect b="0" l="0" r="0" t="0"/>
          <a:stretch/>
        </p:blipFill>
        <p:spPr>
          <a:xfrm>
            <a:off x="6761598" y="1442778"/>
            <a:ext cx="4820018" cy="4774547"/>
          </a:xfrm>
          <a:prstGeom prst="rect">
            <a:avLst/>
          </a:prstGeom>
          <a:noFill/>
          <a:ln>
            <a:noFill/>
          </a:ln>
        </p:spPr>
      </p:pic>
      <p:pic>
        <p:nvPicPr>
          <p:cNvPr id="164" name="Google Shape;164;p34"/>
          <p:cNvPicPr preferRelativeResize="0"/>
          <p:nvPr/>
        </p:nvPicPr>
        <p:blipFill rotWithShape="1">
          <a:blip r:embed="rId7">
            <a:alphaModFix/>
          </a:blip>
          <a:srcRect b="0" l="0" r="0" t="0"/>
          <a:stretch/>
        </p:blipFill>
        <p:spPr>
          <a:xfrm>
            <a:off x="610384" y="3675278"/>
            <a:ext cx="609600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68" name="Shape 168"/>
        <p:cNvGrpSpPr/>
        <p:nvPr/>
      </p:nvGrpSpPr>
      <p:grpSpPr>
        <a:xfrm>
          <a:off x="0" y="0"/>
          <a:ext cx="0" cy="0"/>
          <a:chOff x="0" y="0"/>
          <a:chExt cx="0" cy="0"/>
        </a:xfrm>
      </p:grpSpPr>
      <p:pic>
        <p:nvPicPr>
          <p:cNvPr id="169" name="Google Shape;169;p35"/>
          <p:cNvPicPr preferRelativeResize="0"/>
          <p:nvPr/>
        </p:nvPicPr>
        <p:blipFill rotWithShape="1">
          <a:blip r:embed="rId3">
            <a:alphaModFix/>
          </a:blip>
          <a:srcRect b="0" l="0" r="9183" t="0"/>
          <a:stretch/>
        </p:blipFill>
        <p:spPr>
          <a:xfrm>
            <a:off x="4041195" y="0"/>
            <a:ext cx="8150805" cy="6858000"/>
          </a:xfrm>
          <a:prstGeom prst="rect">
            <a:avLst/>
          </a:prstGeom>
          <a:noFill/>
          <a:ln>
            <a:noFill/>
          </a:ln>
        </p:spPr>
      </p:pic>
      <p:pic>
        <p:nvPicPr>
          <p:cNvPr id="170" name="Google Shape;170;p35"/>
          <p:cNvPicPr preferRelativeResize="0"/>
          <p:nvPr/>
        </p:nvPicPr>
        <p:blipFill rotWithShape="1">
          <a:blip r:embed="rId4">
            <a:alphaModFix/>
          </a:blip>
          <a:srcRect b="0" l="0" r="0" t="0"/>
          <a:stretch/>
        </p:blipFill>
        <p:spPr>
          <a:xfrm>
            <a:off x="9736992" y="5049398"/>
            <a:ext cx="3330258" cy="1411500"/>
          </a:xfrm>
          <a:prstGeom prst="rect">
            <a:avLst/>
          </a:prstGeom>
          <a:noFill/>
          <a:ln>
            <a:noFill/>
          </a:ln>
        </p:spPr>
      </p:pic>
      <p:pic>
        <p:nvPicPr>
          <p:cNvPr id="171" name="Google Shape;171;p35"/>
          <p:cNvPicPr preferRelativeResize="0"/>
          <p:nvPr/>
        </p:nvPicPr>
        <p:blipFill rotWithShape="1">
          <a:blip r:embed="rId5">
            <a:alphaModFix/>
          </a:blip>
          <a:srcRect b="0" l="0" r="0" t="0"/>
          <a:stretch/>
        </p:blipFill>
        <p:spPr>
          <a:xfrm>
            <a:off x="11039707" y="397102"/>
            <a:ext cx="724829" cy="208823"/>
          </a:xfrm>
          <a:prstGeom prst="rect">
            <a:avLst/>
          </a:prstGeom>
          <a:noFill/>
          <a:ln>
            <a:noFill/>
          </a:ln>
        </p:spPr>
      </p:pic>
      <p:sp>
        <p:nvSpPr>
          <p:cNvPr id="172" name="Google Shape;172;p35"/>
          <p:cNvSpPr txBox="1"/>
          <p:nvPr/>
        </p:nvSpPr>
        <p:spPr>
          <a:xfrm>
            <a:off x="578458" y="397102"/>
            <a:ext cx="3035273"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Number</a:t>
            </a:r>
            <a:endParaRPr b="0" i="0" sz="1400" u="none" cap="none" strike="noStrike">
              <a:solidFill>
                <a:srgbClr val="181E4B"/>
              </a:solidFill>
              <a:latin typeface="Arial"/>
              <a:ea typeface="Arial"/>
              <a:cs typeface="Arial"/>
              <a:sym typeface="Arial"/>
            </a:endParaRPr>
          </a:p>
        </p:txBody>
      </p:sp>
      <p:sp>
        <p:nvSpPr>
          <p:cNvPr id="173" name="Google Shape;173;p35"/>
          <p:cNvSpPr txBox="1"/>
          <p:nvPr/>
        </p:nvSpPr>
        <p:spPr>
          <a:xfrm>
            <a:off x="578458" y="1054371"/>
            <a:ext cx="367548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181E4B"/>
                </a:solidFill>
                <a:latin typeface="Ubuntu"/>
                <a:ea typeface="Ubuntu"/>
                <a:cs typeface="Ubuntu"/>
                <a:sym typeface="Ubuntu"/>
              </a:rPr>
              <a:t>Convertir texto a números</a:t>
            </a:r>
            <a:endParaRPr/>
          </a:p>
        </p:txBody>
      </p:sp>
      <p:graphicFrame>
        <p:nvGraphicFramePr>
          <p:cNvPr id="174" name="Google Shape;174;p35"/>
          <p:cNvGraphicFramePr/>
          <p:nvPr/>
        </p:nvGraphicFramePr>
        <p:xfrm>
          <a:off x="1908908" y="2598105"/>
          <a:ext cx="3000000" cy="3000000"/>
        </p:xfrm>
        <a:graphic>
          <a:graphicData uri="http://schemas.openxmlformats.org/drawingml/2006/table">
            <a:tbl>
              <a:tblPr bandRow="1" firstRow="1">
                <a:noFill/>
                <a:tableStyleId>{BE8FD6A8-9A9B-4647-92FB-5F22D4E9C461}</a:tableStyleId>
              </a:tblPr>
              <a:tblGrid>
                <a:gridCol w="4064000"/>
                <a:gridCol w="4064000"/>
              </a:tblGrid>
              <a:tr h="370850">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Método</a:t>
                      </a:r>
                      <a:endParaRPr/>
                    </a:p>
                  </a:txBody>
                  <a:tcPr marT="60950" marB="60950" marR="60950" marL="60950" anchor="ctr"/>
                </a:tc>
                <a:tc>
                  <a:txBody>
                    <a:bodyPr/>
                    <a:lstStyle/>
                    <a:p>
                      <a:pPr indent="0" lvl="0" marL="0" marR="0" rtl="0" algn="l">
                        <a:lnSpc>
                          <a:spcPct val="100000"/>
                        </a:lnSpc>
                        <a:spcBef>
                          <a:spcPts val="0"/>
                        </a:spcBef>
                        <a:spcAft>
                          <a:spcPts val="0"/>
                        </a:spcAft>
                        <a:buNone/>
                      </a:pPr>
                      <a:r>
                        <a:rPr b="1" lang="es-CO" sz="1400" u="none" cap="none" strike="noStrike">
                          <a:solidFill>
                            <a:srgbClr val="FFFFFF"/>
                          </a:solidFill>
                        </a:rPr>
                        <a:t>Descripción</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 Number.parseInt(text)</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Convierte un STRING text en un NUMBER entero.</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 Number.parseInt(text, radix)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Idem, pero el STRING tiene un número en base NUMBER radix.</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Number.parseFloat(text)</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Convierte un STRING text en un NUMBER decimal.</a:t>
                      </a:r>
                      <a:endParaRPr/>
                    </a:p>
                  </a:txBody>
                  <a:tcPr marT="60950" marB="60950" marR="60950" marL="60950" anchor="ctr"/>
                </a:tc>
              </a:tr>
              <a:tr h="370850">
                <a:tc>
                  <a:txBody>
                    <a:bodyPr/>
                    <a:lstStyle/>
                    <a:p>
                      <a:pPr indent="0" lvl="0" marL="0" marR="0" rtl="0" algn="l">
                        <a:lnSpc>
                          <a:spcPct val="100000"/>
                        </a:lnSpc>
                        <a:spcBef>
                          <a:spcPts val="0"/>
                        </a:spcBef>
                        <a:spcAft>
                          <a:spcPts val="0"/>
                        </a:spcAft>
                        <a:buNone/>
                      </a:pPr>
                      <a:r>
                        <a:rPr lang="es-CO" sz="1400" u="none" cap="none" strike="noStrike"/>
                        <a:t> Number.parseFloat(text, radix)</a:t>
                      </a:r>
                      <a:endParaRPr/>
                    </a:p>
                  </a:txBody>
                  <a:tcPr marT="60950" marB="60950" marR="60950" marL="60950" anchor="ctr"/>
                </a:tc>
                <a:tc>
                  <a:txBody>
                    <a:bodyPr/>
                    <a:lstStyle/>
                    <a:p>
                      <a:pPr indent="0" lvl="0" marL="0" marR="0" rtl="0" algn="l">
                        <a:lnSpc>
                          <a:spcPct val="100000"/>
                        </a:lnSpc>
                        <a:spcBef>
                          <a:spcPts val="0"/>
                        </a:spcBef>
                        <a:spcAft>
                          <a:spcPts val="0"/>
                        </a:spcAft>
                        <a:buNone/>
                      </a:pPr>
                      <a:r>
                        <a:rPr lang="es-CO" sz="1400" u="none" cap="none" strike="noStrike"/>
                        <a:t>Idem, pero el STRING tiene un número en base NUMBER radix.</a:t>
                      </a:r>
                      <a:endParaRPr/>
                    </a:p>
                  </a:txBody>
                  <a:tcPr marT="60950" marB="60950" marR="60950" marL="6095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2023-04-19T20:56:41Z</dcterms:created>
  <dc:creator>Alejandra Maria Martinez Ocampo</dc:creator>
</cp:coreProperties>
</file>