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Ubuntu Light"/>
      <p:regular r:id="rId19"/>
      <p:bold r:id="rId20"/>
      <p:italic r:id="rId21"/>
      <p:boldItalic r:id="rId22"/>
    </p:embeddedFont>
    <p:embeddedFont>
      <p:font typeface="Ubuntu"/>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7" roundtripDataSignature="AMtx7mhPn6YluOKnbwKhgI0tYBWrQKjA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UbuntuLight-bold.fntdata"/><Relationship Id="rId22" Type="http://schemas.openxmlformats.org/officeDocument/2006/relationships/font" Target="fonts/UbuntuLight-boldItalic.fntdata"/><Relationship Id="rId21" Type="http://schemas.openxmlformats.org/officeDocument/2006/relationships/font" Target="fonts/UbuntuLight-italic.fntdata"/><Relationship Id="rId24" Type="http://schemas.openxmlformats.org/officeDocument/2006/relationships/font" Target="fonts/Ubuntu-bold.fntdata"/><Relationship Id="rId23" Type="http://schemas.openxmlformats.org/officeDocument/2006/relationships/font" Target="fonts/Ubuntu-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Ubuntu-boldItalic.fntdata"/><Relationship Id="rId25" Type="http://schemas.openxmlformats.org/officeDocument/2006/relationships/font" Target="fonts/Ubuntu-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UbuntuLigh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8"/>
          <p:cNvSpPr/>
          <p:nvPr>
            <p:ph idx="2" type="pic"/>
          </p:nvPr>
        </p:nvSpPr>
        <p:spPr>
          <a:xfrm>
            <a:off x="5183188" y="987425"/>
            <a:ext cx="6172200" cy="4873625"/>
          </a:xfrm>
          <a:prstGeom prst="rect">
            <a:avLst/>
          </a:prstGeom>
          <a:noFill/>
          <a:ln>
            <a:noFill/>
          </a:ln>
        </p:spPr>
      </p:sp>
      <p:sp>
        <p:nvSpPr>
          <p:cNvPr id="64" name="Google Shape;64;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7.png"/><Relationship Id="rId7"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28.png"/><Relationship Id="rId7"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4.png"/><Relationship Id="rId7"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9.png"/><Relationship Id="rId7" Type="http://schemas.openxmlformats.org/officeDocument/2006/relationships/image" Target="../media/image26.png"/><Relationship Id="rId8"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24.png"/><Relationship Id="rId7"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E4B"/>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3795214" y="2250076"/>
            <a:ext cx="4333940" cy="1878040"/>
          </a:xfrm>
          <a:prstGeom prst="rect">
            <a:avLst/>
          </a:prstGeom>
          <a:noFill/>
          <a:ln>
            <a:noFill/>
          </a:ln>
        </p:spPr>
      </p:pic>
      <p:sp>
        <p:nvSpPr>
          <p:cNvPr id="85" name="Google Shape;85;p1"/>
          <p:cNvSpPr txBox="1"/>
          <p:nvPr/>
        </p:nvSpPr>
        <p:spPr>
          <a:xfrm>
            <a:off x="3282905" y="4128116"/>
            <a:ext cx="562619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s-CO" sz="1800" u="none" cap="none" strike="noStrike">
                <a:solidFill>
                  <a:schemeClr val="lt1"/>
                </a:solidFill>
                <a:latin typeface="Ubuntu Light"/>
                <a:ea typeface="Ubuntu Light"/>
                <a:cs typeface="Ubuntu Light"/>
                <a:sym typeface="Ubuntu Light"/>
              </a:rPr>
              <a:t>Somos un </a:t>
            </a:r>
            <a:r>
              <a:rPr b="0" i="0" lang="es-CO" sz="1800" u="none" cap="none" strike="noStrike">
                <a:solidFill>
                  <a:schemeClr val="lt1"/>
                </a:solidFill>
                <a:highlight>
                  <a:srgbClr val="6B5CFF"/>
                </a:highlight>
                <a:latin typeface="Ubuntu Light"/>
                <a:ea typeface="Ubuntu Light"/>
                <a:cs typeface="Ubuntu Light"/>
                <a:sym typeface="Ubuntu Light"/>
              </a:rPr>
              <a:t>ecosistema</a:t>
            </a:r>
            <a:r>
              <a:rPr b="0" i="0" lang="es-CO" sz="1800" u="none" cap="none" strike="noStrike">
                <a:solidFill>
                  <a:schemeClr val="lt1"/>
                </a:solidFill>
                <a:latin typeface="Ubuntu Light"/>
                <a:ea typeface="Ubuntu Light"/>
                <a:cs typeface="Ubuntu Light"/>
                <a:sym typeface="Ubuntu Light"/>
              </a:rPr>
              <a:t> de desarrolladores de software</a:t>
            </a:r>
            <a:endParaRPr b="0" i="0" sz="1800" u="none" cap="none" strike="noStrike">
              <a:solidFill>
                <a:schemeClr val="lt1"/>
              </a:solidFill>
              <a:latin typeface="Ubuntu Light"/>
              <a:ea typeface="Ubuntu Light"/>
              <a:cs typeface="Ubuntu Light"/>
              <a:sym typeface="Ubuntu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81" name="Shape 181"/>
        <p:cNvGrpSpPr/>
        <p:nvPr/>
      </p:nvGrpSpPr>
      <p:grpSpPr>
        <a:xfrm>
          <a:off x="0" y="0"/>
          <a:ext cx="0" cy="0"/>
          <a:chOff x="0" y="0"/>
          <a:chExt cx="0" cy="0"/>
        </a:xfrm>
      </p:grpSpPr>
      <p:pic>
        <p:nvPicPr>
          <p:cNvPr id="182" name="Google Shape;182;p36"/>
          <p:cNvPicPr preferRelativeResize="0"/>
          <p:nvPr/>
        </p:nvPicPr>
        <p:blipFill rotWithShape="1">
          <a:blip r:embed="rId3">
            <a:alphaModFix/>
          </a:blip>
          <a:srcRect b="0" l="0" r="9183" t="0"/>
          <a:stretch/>
        </p:blipFill>
        <p:spPr>
          <a:xfrm>
            <a:off x="4041195" y="0"/>
            <a:ext cx="8150805" cy="6858000"/>
          </a:xfrm>
          <a:prstGeom prst="rect">
            <a:avLst/>
          </a:prstGeom>
          <a:noFill/>
          <a:ln>
            <a:noFill/>
          </a:ln>
        </p:spPr>
      </p:pic>
      <p:pic>
        <p:nvPicPr>
          <p:cNvPr id="183" name="Google Shape;183;p36"/>
          <p:cNvPicPr preferRelativeResize="0"/>
          <p:nvPr/>
        </p:nvPicPr>
        <p:blipFill rotWithShape="1">
          <a:blip r:embed="rId4">
            <a:alphaModFix/>
          </a:blip>
          <a:srcRect b="0" l="0" r="0" t="0"/>
          <a:stretch/>
        </p:blipFill>
        <p:spPr>
          <a:xfrm>
            <a:off x="-652184" y="4303028"/>
            <a:ext cx="3330258" cy="1411500"/>
          </a:xfrm>
          <a:prstGeom prst="rect">
            <a:avLst/>
          </a:prstGeom>
          <a:noFill/>
          <a:ln>
            <a:noFill/>
          </a:ln>
        </p:spPr>
      </p:pic>
      <p:pic>
        <p:nvPicPr>
          <p:cNvPr id="184" name="Google Shape;184;p36"/>
          <p:cNvPicPr preferRelativeResize="0"/>
          <p:nvPr/>
        </p:nvPicPr>
        <p:blipFill rotWithShape="1">
          <a:blip r:embed="rId5">
            <a:alphaModFix/>
          </a:blip>
          <a:srcRect b="0" l="0" r="0" t="0"/>
          <a:stretch/>
        </p:blipFill>
        <p:spPr>
          <a:xfrm>
            <a:off x="11039707" y="397102"/>
            <a:ext cx="724829" cy="208823"/>
          </a:xfrm>
          <a:prstGeom prst="rect">
            <a:avLst/>
          </a:prstGeom>
          <a:noFill/>
          <a:ln>
            <a:noFill/>
          </a:ln>
        </p:spPr>
      </p:pic>
      <p:sp>
        <p:nvSpPr>
          <p:cNvPr id="185" name="Google Shape;185;p36"/>
          <p:cNvSpPr txBox="1"/>
          <p:nvPr/>
        </p:nvSpPr>
        <p:spPr>
          <a:xfrm>
            <a:off x="578459" y="397102"/>
            <a:ext cx="41871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rgbClr val="181E4B"/>
                </a:solidFill>
                <a:latin typeface="Ubuntu"/>
                <a:ea typeface="Ubuntu"/>
                <a:cs typeface="Ubuntu"/>
                <a:sym typeface="Ubuntu"/>
              </a:rPr>
              <a:t>Bucles y ciclos</a:t>
            </a:r>
            <a:endParaRPr b="0" i="0" sz="1400" u="none" cap="none" strike="noStrike">
              <a:solidFill>
                <a:srgbClr val="181E4B"/>
              </a:solidFill>
              <a:latin typeface="Arial"/>
              <a:ea typeface="Arial"/>
              <a:cs typeface="Arial"/>
              <a:sym typeface="Arial"/>
            </a:endParaRPr>
          </a:p>
        </p:txBody>
      </p:sp>
      <p:sp>
        <p:nvSpPr>
          <p:cNvPr id="186" name="Google Shape;186;p36"/>
          <p:cNvSpPr txBox="1"/>
          <p:nvPr/>
        </p:nvSpPr>
        <p:spPr>
          <a:xfrm>
            <a:off x="578460" y="1032947"/>
            <a:ext cx="227024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rgbClr val="181E4B"/>
                </a:solidFill>
                <a:latin typeface="Ubuntu"/>
                <a:ea typeface="Ubuntu"/>
                <a:cs typeface="Ubuntu"/>
                <a:sym typeface="Ubuntu"/>
              </a:rPr>
              <a:t>For in of, for - in</a:t>
            </a:r>
            <a:endParaRPr/>
          </a:p>
        </p:txBody>
      </p:sp>
      <p:pic>
        <p:nvPicPr>
          <p:cNvPr id="187" name="Google Shape;187;p36"/>
          <p:cNvPicPr preferRelativeResize="0"/>
          <p:nvPr/>
        </p:nvPicPr>
        <p:blipFill rotWithShape="1">
          <a:blip r:embed="rId6">
            <a:alphaModFix/>
          </a:blip>
          <a:srcRect b="0" l="0" r="0" t="0"/>
          <a:stretch/>
        </p:blipFill>
        <p:spPr>
          <a:xfrm>
            <a:off x="473855" y="2986087"/>
            <a:ext cx="5853071" cy="2633882"/>
          </a:xfrm>
          <a:prstGeom prst="rect">
            <a:avLst/>
          </a:prstGeom>
          <a:noFill/>
          <a:ln>
            <a:noFill/>
          </a:ln>
        </p:spPr>
      </p:pic>
      <p:pic>
        <p:nvPicPr>
          <p:cNvPr id="188" name="Google Shape;188;p36"/>
          <p:cNvPicPr preferRelativeResize="0"/>
          <p:nvPr/>
        </p:nvPicPr>
        <p:blipFill rotWithShape="1">
          <a:blip r:embed="rId7">
            <a:alphaModFix/>
          </a:blip>
          <a:srcRect b="0" l="0" r="0" t="0"/>
          <a:stretch/>
        </p:blipFill>
        <p:spPr>
          <a:xfrm>
            <a:off x="6365394" y="2855525"/>
            <a:ext cx="5399142" cy="296952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92" name="Shape 192"/>
        <p:cNvGrpSpPr/>
        <p:nvPr/>
      </p:nvGrpSpPr>
      <p:grpSpPr>
        <a:xfrm>
          <a:off x="0" y="0"/>
          <a:ext cx="0" cy="0"/>
          <a:chOff x="0" y="0"/>
          <a:chExt cx="0" cy="0"/>
        </a:xfrm>
      </p:grpSpPr>
      <p:pic>
        <p:nvPicPr>
          <p:cNvPr id="193" name="Google Shape;193;p37"/>
          <p:cNvPicPr preferRelativeResize="0"/>
          <p:nvPr/>
        </p:nvPicPr>
        <p:blipFill rotWithShape="1">
          <a:blip r:embed="rId3">
            <a:alphaModFix/>
          </a:blip>
          <a:srcRect b="0" l="0" r="9183" t="0"/>
          <a:stretch/>
        </p:blipFill>
        <p:spPr>
          <a:xfrm>
            <a:off x="4041195" y="0"/>
            <a:ext cx="8150805" cy="6858000"/>
          </a:xfrm>
          <a:prstGeom prst="rect">
            <a:avLst/>
          </a:prstGeom>
          <a:noFill/>
          <a:ln>
            <a:noFill/>
          </a:ln>
        </p:spPr>
      </p:pic>
      <p:pic>
        <p:nvPicPr>
          <p:cNvPr id="194" name="Google Shape;194;p37"/>
          <p:cNvPicPr preferRelativeResize="0"/>
          <p:nvPr/>
        </p:nvPicPr>
        <p:blipFill rotWithShape="1">
          <a:blip r:embed="rId4">
            <a:alphaModFix/>
          </a:blip>
          <a:srcRect b="0" l="0" r="0" t="0"/>
          <a:stretch/>
        </p:blipFill>
        <p:spPr>
          <a:xfrm>
            <a:off x="-652184" y="4303028"/>
            <a:ext cx="3330258" cy="1411500"/>
          </a:xfrm>
          <a:prstGeom prst="rect">
            <a:avLst/>
          </a:prstGeom>
          <a:noFill/>
          <a:ln>
            <a:noFill/>
          </a:ln>
        </p:spPr>
      </p:pic>
      <p:pic>
        <p:nvPicPr>
          <p:cNvPr id="195" name="Google Shape;195;p37"/>
          <p:cNvPicPr preferRelativeResize="0"/>
          <p:nvPr/>
        </p:nvPicPr>
        <p:blipFill rotWithShape="1">
          <a:blip r:embed="rId5">
            <a:alphaModFix/>
          </a:blip>
          <a:srcRect b="0" l="0" r="0" t="0"/>
          <a:stretch/>
        </p:blipFill>
        <p:spPr>
          <a:xfrm>
            <a:off x="11039707" y="397102"/>
            <a:ext cx="724829" cy="208823"/>
          </a:xfrm>
          <a:prstGeom prst="rect">
            <a:avLst/>
          </a:prstGeom>
          <a:noFill/>
          <a:ln>
            <a:noFill/>
          </a:ln>
        </p:spPr>
      </p:pic>
      <p:sp>
        <p:nvSpPr>
          <p:cNvPr id="196" name="Google Shape;196;p37"/>
          <p:cNvSpPr txBox="1"/>
          <p:nvPr/>
        </p:nvSpPr>
        <p:spPr>
          <a:xfrm>
            <a:off x="578459" y="397102"/>
            <a:ext cx="4186972"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rgbClr val="181E4B"/>
                </a:solidFill>
                <a:latin typeface="Ubuntu"/>
                <a:ea typeface="Ubuntu"/>
                <a:cs typeface="Ubuntu"/>
                <a:sym typeface="Ubuntu"/>
              </a:rPr>
              <a:t>Bucles y ciclos</a:t>
            </a:r>
            <a:endParaRPr b="0" i="0" sz="1400" u="none" cap="none" strike="noStrike">
              <a:solidFill>
                <a:srgbClr val="181E4B"/>
              </a:solidFill>
              <a:latin typeface="Arial"/>
              <a:ea typeface="Arial"/>
              <a:cs typeface="Arial"/>
              <a:sym typeface="Arial"/>
            </a:endParaRPr>
          </a:p>
        </p:txBody>
      </p:sp>
      <p:sp>
        <p:nvSpPr>
          <p:cNvPr id="197" name="Google Shape;197;p37"/>
          <p:cNvSpPr txBox="1"/>
          <p:nvPr/>
        </p:nvSpPr>
        <p:spPr>
          <a:xfrm>
            <a:off x="578460" y="1032947"/>
            <a:ext cx="227024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rgbClr val="181E4B"/>
                </a:solidFill>
                <a:latin typeface="Ubuntu"/>
                <a:ea typeface="Ubuntu"/>
                <a:cs typeface="Ubuntu"/>
                <a:sym typeface="Ubuntu"/>
              </a:rPr>
              <a:t>while</a:t>
            </a:r>
            <a:endParaRPr b="0" i="0" sz="2000" u="none" cap="none" strike="noStrike">
              <a:solidFill>
                <a:srgbClr val="181E4B"/>
              </a:solidFill>
              <a:latin typeface="Ubuntu"/>
              <a:ea typeface="Ubuntu"/>
              <a:cs typeface="Ubuntu"/>
              <a:sym typeface="Ubuntu"/>
            </a:endParaRPr>
          </a:p>
        </p:txBody>
      </p:sp>
      <p:pic>
        <p:nvPicPr>
          <p:cNvPr id="198" name="Google Shape;198;p37"/>
          <p:cNvPicPr preferRelativeResize="0"/>
          <p:nvPr/>
        </p:nvPicPr>
        <p:blipFill rotWithShape="1">
          <a:blip r:embed="rId6">
            <a:alphaModFix/>
          </a:blip>
          <a:srcRect b="0" l="0" r="0" t="0"/>
          <a:stretch/>
        </p:blipFill>
        <p:spPr>
          <a:xfrm>
            <a:off x="2671945" y="1299662"/>
            <a:ext cx="7049605" cy="3344703"/>
          </a:xfrm>
          <a:prstGeom prst="rect">
            <a:avLst/>
          </a:prstGeom>
          <a:noFill/>
          <a:ln>
            <a:noFill/>
          </a:ln>
        </p:spPr>
      </p:pic>
      <p:pic>
        <p:nvPicPr>
          <p:cNvPr id="199" name="Google Shape;199;p37"/>
          <p:cNvPicPr preferRelativeResize="0"/>
          <p:nvPr/>
        </p:nvPicPr>
        <p:blipFill rotWithShape="1">
          <a:blip r:embed="rId7">
            <a:alphaModFix/>
          </a:blip>
          <a:srcRect b="0" l="0" r="0" t="0"/>
          <a:stretch/>
        </p:blipFill>
        <p:spPr>
          <a:xfrm>
            <a:off x="2616007" y="4737274"/>
            <a:ext cx="7049606" cy="20620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203" name="Shape 203"/>
        <p:cNvGrpSpPr/>
        <p:nvPr/>
      </p:nvGrpSpPr>
      <p:grpSpPr>
        <a:xfrm>
          <a:off x="0" y="0"/>
          <a:ext cx="0" cy="0"/>
          <a:chOff x="0" y="0"/>
          <a:chExt cx="0" cy="0"/>
        </a:xfrm>
      </p:grpSpPr>
      <p:pic>
        <p:nvPicPr>
          <p:cNvPr id="204" name="Google Shape;204;p38"/>
          <p:cNvPicPr preferRelativeResize="0"/>
          <p:nvPr/>
        </p:nvPicPr>
        <p:blipFill rotWithShape="1">
          <a:blip r:embed="rId3">
            <a:alphaModFix/>
          </a:blip>
          <a:srcRect b="0" l="0" r="9183" t="0"/>
          <a:stretch/>
        </p:blipFill>
        <p:spPr>
          <a:xfrm>
            <a:off x="4041195" y="0"/>
            <a:ext cx="8150805" cy="6858000"/>
          </a:xfrm>
          <a:prstGeom prst="rect">
            <a:avLst/>
          </a:prstGeom>
          <a:noFill/>
          <a:ln>
            <a:noFill/>
          </a:ln>
        </p:spPr>
      </p:pic>
      <p:pic>
        <p:nvPicPr>
          <p:cNvPr id="205" name="Google Shape;205;p38"/>
          <p:cNvPicPr preferRelativeResize="0"/>
          <p:nvPr/>
        </p:nvPicPr>
        <p:blipFill rotWithShape="1">
          <a:blip r:embed="rId4">
            <a:alphaModFix/>
          </a:blip>
          <a:srcRect b="0" l="0" r="0" t="0"/>
          <a:stretch/>
        </p:blipFill>
        <p:spPr>
          <a:xfrm>
            <a:off x="-652184" y="4303028"/>
            <a:ext cx="3330258" cy="1411500"/>
          </a:xfrm>
          <a:prstGeom prst="rect">
            <a:avLst/>
          </a:prstGeom>
          <a:noFill/>
          <a:ln>
            <a:noFill/>
          </a:ln>
        </p:spPr>
      </p:pic>
      <p:pic>
        <p:nvPicPr>
          <p:cNvPr id="206" name="Google Shape;206;p38"/>
          <p:cNvPicPr preferRelativeResize="0"/>
          <p:nvPr/>
        </p:nvPicPr>
        <p:blipFill rotWithShape="1">
          <a:blip r:embed="rId5">
            <a:alphaModFix/>
          </a:blip>
          <a:srcRect b="0" l="0" r="0" t="0"/>
          <a:stretch/>
        </p:blipFill>
        <p:spPr>
          <a:xfrm>
            <a:off x="11039707" y="397102"/>
            <a:ext cx="724829" cy="208823"/>
          </a:xfrm>
          <a:prstGeom prst="rect">
            <a:avLst/>
          </a:prstGeom>
          <a:noFill/>
          <a:ln>
            <a:noFill/>
          </a:ln>
        </p:spPr>
      </p:pic>
      <p:sp>
        <p:nvSpPr>
          <p:cNvPr id="207" name="Google Shape;207;p38"/>
          <p:cNvSpPr txBox="1"/>
          <p:nvPr/>
        </p:nvSpPr>
        <p:spPr>
          <a:xfrm>
            <a:off x="578459" y="397102"/>
            <a:ext cx="4186972"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rgbClr val="181E4B"/>
                </a:solidFill>
                <a:latin typeface="Ubuntu"/>
                <a:ea typeface="Ubuntu"/>
                <a:cs typeface="Ubuntu"/>
                <a:sym typeface="Ubuntu"/>
              </a:rPr>
              <a:t>Bucles y ciclos</a:t>
            </a:r>
            <a:endParaRPr b="0" i="0" sz="1400" u="none" cap="none" strike="noStrike">
              <a:solidFill>
                <a:srgbClr val="181E4B"/>
              </a:solidFill>
              <a:latin typeface="Arial"/>
              <a:ea typeface="Arial"/>
              <a:cs typeface="Arial"/>
              <a:sym typeface="Arial"/>
            </a:endParaRPr>
          </a:p>
        </p:txBody>
      </p:sp>
      <p:sp>
        <p:nvSpPr>
          <p:cNvPr id="208" name="Google Shape;208;p38"/>
          <p:cNvSpPr txBox="1"/>
          <p:nvPr/>
        </p:nvSpPr>
        <p:spPr>
          <a:xfrm>
            <a:off x="578460" y="1032947"/>
            <a:ext cx="227024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rgbClr val="181E4B"/>
                </a:solidFill>
                <a:latin typeface="Ubuntu"/>
                <a:ea typeface="Ubuntu"/>
                <a:cs typeface="Ubuntu"/>
                <a:sym typeface="Ubuntu"/>
              </a:rPr>
              <a:t>while</a:t>
            </a:r>
            <a:endParaRPr b="0" i="0" sz="2000" u="none" cap="none" strike="noStrike">
              <a:solidFill>
                <a:srgbClr val="181E4B"/>
              </a:solidFill>
              <a:latin typeface="Ubuntu"/>
              <a:ea typeface="Ubuntu"/>
              <a:cs typeface="Ubuntu"/>
              <a:sym typeface="Ubuntu"/>
            </a:endParaRPr>
          </a:p>
        </p:txBody>
      </p:sp>
      <p:pic>
        <p:nvPicPr>
          <p:cNvPr id="209" name="Google Shape;209;p38"/>
          <p:cNvPicPr preferRelativeResize="0"/>
          <p:nvPr/>
        </p:nvPicPr>
        <p:blipFill rotWithShape="1">
          <a:blip r:embed="rId6">
            <a:alphaModFix/>
          </a:blip>
          <a:srcRect b="0" l="0" r="0" t="0"/>
          <a:stretch/>
        </p:blipFill>
        <p:spPr>
          <a:xfrm>
            <a:off x="2848708" y="2389830"/>
            <a:ext cx="6540746" cy="38263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E4B"/>
        </a:solidFill>
      </p:bgPr>
    </p:bg>
    <p:spTree>
      <p:nvGrpSpPr>
        <p:cNvPr id="213" name="Shape 213"/>
        <p:cNvGrpSpPr/>
        <p:nvPr/>
      </p:nvGrpSpPr>
      <p:grpSpPr>
        <a:xfrm>
          <a:off x="0" y="0"/>
          <a:ext cx="0" cy="0"/>
          <a:chOff x="0" y="0"/>
          <a:chExt cx="0" cy="0"/>
        </a:xfrm>
      </p:grpSpPr>
      <p:pic>
        <p:nvPicPr>
          <p:cNvPr id="214" name="Google Shape;214;p18"/>
          <p:cNvPicPr preferRelativeResize="0"/>
          <p:nvPr/>
        </p:nvPicPr>
        <p:blipFill rotWithShape="1">
          <a:blip r:embed="rId3">
            <a:alphaModFix/>
          </a:blip>
          <a:srcRect b="0" l="0" r="0" t="0"/>
          <a:stretch/>
        </p:blipFill>
        <p:spPr>
          <a:xfrm>
            <a:off x="3258167" y="2494344"/>
            <a:ext cx="5675666" cy="18693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2"/>
          <p:cNvPicPr preferRelativeResize="0"/>
          <p:nvPr/>
        </p:nvPicPr>
        <p:blipFill rotWithShape="1">
          <a:blip r:embed="rId3">
            <a:alphaModFix/>
          </a:blip>
          <a:srcRect b="0" l="0" r="0" t="0"/>
          <a:stretch/>
        </p:blipFill>
        <p:spPr>
          <a:xfrm>
            <a:off x="0" y="0"/>
            <a:ext cx="12222178" cy="6858000"/>
          </a:xfrm>
          <a:prstGeom prst="rect">
            <a:avLst/>
          </a:prstGeom>
          <a:noFill/>
          <a:ln>
            <a:noFill/>
          </a:ln>
        </p:spPr>
      </p:pic>
      <p:pic>
        <p:nvPicPr>
          <p:cNvPr id="91" name="Google Shape;91;p2"/>
          <p:cNvPicPr preferRelativeResize="0"/>
          <p:nvPr/>
        </p:nvPicPr>
        <p:blipFill rotWithShape="1">
          <a:blip r:embed="rId4">
            <a:alphaModFix/>
          </a:blip>
          <a:srcRect b="0" l="0" r="7310" t="0"/>
          <a:stretch/>
        </p:blipFill>
        <p:spPr>
          <a:xfrm flipH="1">
            <a:off x="413" y="0"/>
            <a:ext cx="9293215" cy="6858000"/>
          </a:xfrm>
          <a:prstGeom prst="rect">
            <a:avLst/>
          </a:prstGeom>
          <a:noFill/>
          <a:ln>
            <a:noFill/>
          </a:ln>
        </p:spPr>
      </p:pic>
      <p:pic>
        <p:nvPicPr>
          <p:cNvPr id="92" name="Google Shape;92;p2"/>
          <p:cNvPicPr preferRelativeResize="0"/>
          <p:nvPr/>
        </p:nvPicPr>
        <p:blipFill rotWithShape="1">
          <a:blip r:embed="rId5">
            <a:alphaModFix/>
          </a:blip>
          <a:srcRect b="0" l="0" r="0" t="0"/>
          <a:stretch/>
        </p:blipFill>
        <p:spPr>
          <a:xfrm>
            <a:off x="6139505" y="4668520"/>
            <a:ext cx="3330258" cy="1411500"/>
          </a:xfrm>
          <a:prstGeom prst="rect">
            <a:avLst/>
          </a:prstGeom>
          <a:noFill/>
          <a:ln>
            <a:noFill/>
          </a:ln>
        </p:spPr>
      </p:pic>
      <p:sp>
        <p:nvSpPr>
          <p:cNvPr id="93" name="Google Shape;93;p2"/>
          <p:cNvSpPr txBox="1"/>
          <p:nvPr/>
        </p:nvSpPr>
        <p:spPr>
          <a:xfrm>
            <a:off x="6868162" y="3035810"/>
            <a:ext cx="2834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4" name="Google Shape;94;p2"/>
          <p:cNvPicPr preferRelativeResize="0"/>
          <p:nvPr/>
        </p:nvPicPr>
        <p:blipFill rotWithShape="1">
          <a:blip r:embed="rId6">
            <a:alphaModFix/>
          </a:blip>
          <a:srcRect b="0" l="0" r="0" t="0"/>
          <a:stretch/>
        </p:blipFill>
        <p:spPr>
          <a:xfrm>
            <a:off x="11039707" y="397102"/>
            <a:ext cx="724829" cy="208823"/>
          </a:xfrm>
          <a:prstGeom prst="rect">
            <a:avLst/>
          </a:prstGeom>
          <a:noFill/>
          <a:ln>
            <a:noFill/>
          </a:ln>
        </p:spPr>
      </p:pic>
      <p:pic>
        <p:nvPicPr>
          <p:cNvPr descr="Imagen de la pantalla de un celular con la imagen de una caricatura&#10;&#10;Descripción generada automáticamente con confianza baja" id="95" name="Google Shape;95;p2"/>
          <p:cNvPicPr preferRelativeResize="0"/>
          <p:nvPr/>
        </p:nvPicPr>
        <p:blipFill rotWithShape="1">
          <a:blip r:embed="rId7">
            <a:alphaModFix/>
          </a:blip>
          <a:srcRect b="0" l="0" r="0" t="0"/>
          <a:stretch/>
        </p:blipFill>
        <p:spPr>
          <a:xfrm flipH="1">
            <a:off x="543156" y="2374118"/>
            <a:ext cx="5053608" cy="4333337"/>
          </a:xfrm>
          <a:prstGeom prst="rect">
            <a:avLst/>
          </a:prstGeom>
          <a:noFill/>
          <a:ln>
            <a:noFill/>
          </a:ln>
        </p:spPr>
      </p:pic>
      <p:sp>
        <p:nvSpPr>
          <p:cNvPr id="96" name="Google Shape;96;p2"/>
          <p:cNvSpPr txBox="1"/>
          <p:nvPr/>
        </p:nvSpPr>
        <p:spPr>
          <a:xfrm>
            <a:off x="266959" y="777980"/>
            <a:ext cx="10104325" cy="9848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chemeClr val="lt1"/>
                </a:solidFill>
                <a:latin typeface="Ubuntu"/>
                <a:ea typeface="Ubuntu"/>
                <a:cs typeface="Ubuntu"/>
                <a:sym typeface="Ubuntu"/>
              </a:rPr>
              <a:t>Estructuras de control Java Script</a:t>
            </a:r>
            <a:br>
              <a:rPr b="1" i="0" lang="es-CO" sz="4400" u="none" cap="none" strike="noStrike">
                <a:solidFill>
                  <a:schemeClr val="lt1"/>
                </a:solidFill>
                <a:latin typeface="Ubuntu"/>
                <a:ea typeface="Ubuntu"/>
                <a:cs typeface="Ubuntu"/>
                <a:sym typeface="Ubuntu"/>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00" name="Shape 100"/>
        <p:cNvGrpSpPr/>
        <p:nvPr/>
      </p:nvGrpSpPr>
      <p:grpSpPr>
        <a:xfrm>
          <a:off x="0" y="0"/>
          <a:ext cx="0" cy="0"/>
          <a:chOff x="0" y="0"/>
          <a:chExt cx="0" cy="0"/>
        </a:xfrm>
      </p:grpSpPr>
      <p:sp>
        <p:nvSpPr>
          <p:cNvPr id="101" name="Google Shape;101;p4"/>
          <p:cNvSpPr/>
          <p:nvPr/>
        </p:nvSpPr>
        <p:spPr>
          <a:xfrm>
            <a:off x="0"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2" name="Google Shape;102;p4"/>
          <p:cNvPicPr preferRelativeResize="0"/>
          <p:nvPr/>
        </p:nvPicPr>
        <p:blipFill rotWithShape="1">
          <a:blip r:embed="rId3">
            <a:alphaModFix/>
          </a:blip>
          <a:srcRect b="0" l="0" r="29251" t="0"/>
          <a:stretch/>
        </p:blipFill>
        <p:spPr>
          <a:xfrm rot="10800000">
            <a:off x="-16626" y="0"/>
            <a:ext cx="5053608" cy="6858000"/>
          </a:xfrm>
          <a:prstGeom prst="rect">
            <a:avLst/>
          </a:prstGeom>
          <a:noFill/>
          <a:ln>
            <a:noFill/>
          </a:ln>
        </p:spPr>
      </p:pic>
      <p:sp>
        <p:nvSpPr>
          <p:cNvPr id="103" name="Google Shape;103;p4"/>
          <p:cNvSpPr txBox="1"/>
          <p:nvPr/>
        </p:nvSpPr>
        <p:spPr>
          <a:xfrm>
            <a:off x="578458" y="397102"/>
            <a:ext cx="6404233"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chemeClr val="lt1"/>
                </a:solidFill>
                <a:latin typeface="Ubuntu"/>
                <a:ea typeface="Ubuntu"/>
                <a:cs typeface="Ubuntu"/>
                <a:sym typeface="Ubuntu"/>
              </a:rPr>
              <a:t>Estructuras de control</a:t>
            </a:r>
            <a:endParaRPr b="0" i="0" sz="1400" u="none" cap="none" strike="noStrike">
              <a:solidFill>
                <a:srgbClr val="000000"/>
              </a:solidFill>
              <a:latin typeface="Arial"/>
              <a:ea typeface="Arial"/>
              <a:cs typeface="Arial"/>
              <a:sym typeface="Arial"/>
            </a:endParaRPr>
          </a:p>
        </p:txBody>
      </p:sp>
      <p:sp>
        <p:nvSpPr>
          <p:cNvPr id="104" name="Google Shape;104;p4"/>
          <p:cNvSpPr txBox="1"/>
          <p:nvPr/>
        </p:nvSpPr>
        <p:spPr>
          <a:xfrm>
            <a:off x="578459" y="1032950"/>
            <a:ext cx="18288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chemeClr val="lt1"/>
                </a:solidFill>
                <a:latin typeface="Ubuntu"/>
                <a:ea typeface="Ubuntu"/>
                <a:cs typeface="Ubuntu"/>
                <a:sym typeface="Ubuntu"/>
              </a:rPr>
              <a:t>Propiedades</a:t>
            </a:r>
            <a:endParaRPr/>
          </a:p>
        </p:txBody>
      </p:sp>
      <p:pic>
        <p:nvPicPr>
          <p:cNvPr id="105" name="Google Shape;105;p4"/>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pic>
        <p:nvPicPr>
          <p:cNvPr descr="Imagen de la pantalla de un celular con la imagen de una caricatura&#10;&#10;Descripción generada automáticamente con confianza baja" id="106" name="Google Shape;106;p4"/>
          <p:cNvPicPr preferRelativeResize="0"/>
          <p:nvPr/>
        </p:nvPicPr>
        <p:blipFill rotWithShape="1">
          <a:blip r:embed="rId5">
            <a:alphaModFix/>
          </a:blip>
          <a:srcRect b="0" l="0" r="0" t="0"/>
          <a:stretch/>
        </p:blipFill>
        <p:spPr>
          <a:xfrm>
            <a:off x="8246227" y="3356525"/>
            <a:ext cx="3962400" cy="3701627"/>
          </a:xfrm>
          <a:prstGeom prst="rect">
            <a:avLst/>
          </a:prstGeom>
          <a:noFill/>
          <a:ln>
            <a:noFill/>
          </a:ln>
        </p:spPr>
      </p:pic>
      <p:sp>
        <p:nvSpPr>
          <p:cNvPr id="107" name="Google Shape;107;p4"/>
          <p:cNvSpPr txBox="1"/>
          <p:nvPr/>
        </p:nvSpPr>
        <p:spPr>
          <a:xfrm>
            <a:off x="578458" y="1433060"/>
            <a:ext cx="1118607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1800" u="none" cap="none" strike="noStrike">
                <a:solidFill>
                  <a:srgbClr val="ECECF1"/>
                </a:solidFill>
                <a:highlight>
                  <a:srgbClr val="6B5CFF"/>
                </a:highlight>
                <a:latin typeface="Ubuntu"/>
                <a:ea typeface="Ubuntu"/>
                <a:cs typeface="Ubuntu"/>
                <a:sym typeface="Ubuntu"/>
              </a:rPr>
              <a:t>Las estructuras de control son herramientas fundamentales en programación que permiten alterar el flujo de ejecución de un programa. En JavaScript, hay tres tipos principales de estructuras de control:</a:t>
            </a:r>
            <a:endParaRPr b="0" i="0" sz="1800" u="none" cap="none" strike="noStrike">
              <a:solidFill>
                <a:srgbClr val="000000"/>
              </a:solidFill>
              <a:highlight>
                <a:srgbClr val="6B5CFF"/>
              </a:highlight>
              <a:latin typeface="Ubuntu"/>
              <a:ea typeface="Ubuntu"/>
              <a:cs typeface="Ubuntu"/>
              <a:sym typeface="Ubuntu"/>
            </a:endParaRPr>
          </a:p>
        </p:txBody>
      </p:sp>
      <p:sp>
        <p:nvSpPr>
          <p:cNvPr id="108" name="Google Shape;108;p4"/>
          <p:cNvSpPr txBox="1"/>
          <p:nvPr/>
        </p:nvSpPr>
        <p:spPr>
          <a:xfrm>
            <a:off x="578458" y="2300860"/>
            <a:ext cx="11186077" cy="92333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s-CO" sz="1800" u="none" cap="none" strike="noStrike">
                <a:solidFill>
                  <a:schemeClr val="lt1"/>
                </a:solidFill>
                <a:latin typeface="Ubuntu"/>
                <a:ea typeface="Ubuntu"/>
                <a:cs typeface="Ubuntu"/>
                <a:sym typeface="Ubuntu"/>
              </a:rPr>
              <a:t>Estructuras de control condicionales: Permiten tomar decisiones basadas en condiciones. La instrucción if es un ejemplo común, donde un bloque de código se ejecutará si una condición es verdadera. También hay estructuras más complejas como else if y switch.</a:t>
            </a:r>
            <a:endParaRPr b="0" i="0" sz="1800" u="none" cap="none" strike="noStrike">
              <a:solidFill>
                <a:schemeClr val="lt1"/>
              </a:solidFill>
              <a:latin typeface="Ubuntu"/>
              <a:ea typeface="Ubuntu"/>
              <a:cs typeface="Ubuntu"/>
              <a:sym typeface="Ubuntu"/>
            </a:endParaRPr>
          </a:p>
        </p:txBody>
      </p:sp>
      <p:sp>
        <p:nvSpPr>
          <p:cNvPr id="109" name="Google Shape;109;p4"/>
          <p:cNvSpPr txBox="1"/>
          <p:nvPr/>
        </p:nvSpPr>
        <p:spPr>
          <a:xfrm>
            <a:off x="578458" y="3613857"/>
            <a:ext cx="7847912" cy="64633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s-CO" sz="1800" u="none" cap="none" strike="noStrike">
                <a:solidFill>
                  <a:schemeClr val="lt1"/>
                </a:solidFill>
                <a:latin typeface="Ubuntu"/>
                <a:ea typeface="Ubuntu"/>
                <a:cs typeface="Ubuntu"/>
                <a:sym typeface="Ubuntu"/>
              </a:rPr>
              <a:t>Estructuras de control de bucle (ciclos): Permiten repetir un bloque de código varias veces. Los bucles más comunes son for, while, y do-while.</a:t>
            </a:r>
            <a:endParaRPr b="0" i="0" sz="1800" u="none" cap="none" strike="noStrike">
              <a:solidFill>
                <a:schemeClr val="lt1"/>
              </a:solidFill>
              <a:latin typeface="Ubuntu"/>
              <a:ea typeface="Ubuntu"/>
              <a:cs typeface="Ubuntu"/>
              <a:sym typeface="Ubuntu"/>
            </a:endParaRPr>
          </a:p>
        </p:txBody>
      </p:sp>
      <p:sp>
        <p:nvSpPr>
          <p:cNvPr id="110" name="Google Shape;110;p4"/>
          <p:cNvSpPr txBox="1"/>
          <p:nvPr/>
        </p:nvSpPr>
        <p:spPr>
          <a:xfrm>
            <a:off x="578458" y="4745673"/>
            <a:ext cx="7847912" cy="92333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s-CO" sz="1800" u="none" cap="none" strike="noStrike">
                <a:solidFill>
                  <a:schemeClr val="lt1"/>
                </a:solidFill>
                <a:latin typeface="Ubuntu"/>
                <a:ea typeface="Ubuntu"/>
                <a:cs typeface="Ubuntu"/>
                <a:sym typeface="Ubuntu"/>
              </a:rPr>
              <a:t>Estructuras de control de salto: Permiten alterar el flujo normal de ejecución. Un ejemplo es la instrucción break para salir de un bucle, o continue para pasar a la siguiente iteración de un bucle.</a:t>
            </a:r>
            <a:endParaRPr b="0" i="0" sz="1800" u="none" cap="none" strike="noStrike">
              <a:solidFill>
                <a:schemeClr val="lt1"/>
              </a:solidFill>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2"/>
          <p:cNvPicPr preferRelativeResize="0"/>
          <p:nvPr/>
        </p:nvPicPr>
        <p:blipFill rotWithShape="1">
          <a:blip r:embed="rId3">
            <a:alphaModFix/>
          </a:blip>
          <a:srcRect b="0" l="0" r="68704" t="753"/>
          <a:stretch/>
        </p:blipFill>
        <p:spPr>
          <a:xfrm>
            <a:off x="7315630" y="0"/>
            <a:ext cx="4876369" cy="6858000"/>
          </a:xfrm>
          <a:prstGeom prst="rect">
            <a:avLst/>
          </a:prstGeom>
          <a:noFill/>
          <a:ln>
            <a:noFill/>
          </a:ln>
        </p:spPr>
      </p:pic>
      <p:pic>
        <p:nvPicPr>
          <p:cNvPr id="116" name="Google Shape;116;p12"/>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sp>
        <p:nvSpPr>
          <p:cNvPr id="117" name="Google Shape;117;p12"/>
          <p:cNvSpPr txBox="1"/>
          <p:nvPr/>
        </p:nvSpPr>
        <p:spPr>
          <a:xfrm>
            <a:off x="578459" y="397102"/>
            <a:ext cx="4297912"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rgbClr val="181E4B"/>
                </a:solidFill>
                <a:latin typeface="Ubuntu"/>
                <a:ea typeface="Ubuntu"/>
                <a:cs typeface="Ubuntu"/>
                <a:sym typeface="Ubuntu"/>
              </a:rPr>
              <a:t>Condicionales</a:t>
            </a:r>
            <a:endParaRPr b="1" i="0" sz="4400" u="none" cap="none" strike="noStrike">
              <a:solidFill>
                <a:srgbClr val="181E4B"/>
              </a:solidFill>
              <a:latin typeface="Ubuntu"/>
              <a:ea typeface="Ubuntu"/>
              <a:cs typeface="Ubuntu"/>
              <a:sym typeface="Ubuntu"/>
            </a:endParaRPr>
          </a:p>
        </p:txBody>
      </p:sp>
      <p:sp>
        <p:nvSpPr>
          <p:cNvPr id="118" name="Google Shape;118;p12"/>
          <p:cNvSpPr txBox="1"/>
          <p:nvPr/>
        </p:nvSpPr>
        <p:spPr>
          <a:xfrm>
            <a:off x="578459" y="1032950"/>
            <a:ext cx="18288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rgbClr val="181E4B"/>
                </a:solidFill>
                <a:latin typeface="Ubuntu"/>
                <a:ea typeface="Ubuntu"/>
                <a:cs typeface="Ubuntu"/>
                <a:sym typeface="Ubuntu"/>
              </a:rPr>
              <a:t>If – If else</a:t>
            </a:r>
            <a:endParaRPr b="0" i="0" sz="2000" u="none" cap="none" strike="noStrike">
              <a:solidFill>
                <a:srgbClr val="181E4B"/>
              </a:solidFill>
              <a:latin typeface="Ubuntu"/>
              <a:ea typeface="Ubuntu"/>
              <a:cs typeface="Ubuntu"/>
              <a:sym typeface="Ubuntu"/>
            </a:endParaRPr>
          </a:p>
        </p:txBody>
      </p:sp>
      <p:pic>
        <p:nvPicPr>
          <p:cNvPr id="119" name="Google Shape;119;p12"/>
          <p:cNvPicPr preferRelativeResize="0"/>
          <p:nvPr/>
        </p:nvPicPr>
        <p:blipFill rotWithShape="1">
          <a:blip r:embed="rId5">
            <a:alphaModFix/>
          </a:blip>
          <a:srcRect b="0" l="0" r="0" t="0"/>
          <a:stretch/>
        </p:blipFill>
        <p:spPr>
          <a:xfrm>
            <a:off x="358540" y="2571752"/>
            <a:ext cx="3523984" cy="2202490"/>
          </a:xfrm>
          <a:prstGeom prst="rect">
            <a:avLst/>
          </a:prstGeom>
          <a:noFill/>
          <a:ln>
            <a:noFill/>
          </a:ln>
        </p:spPr>
      </p:pic>
      <p:pic>
        <p:nvPicPr>
          <p:cNvPr id="120" name="Google Shape;120;p12"/>
          <p:cNvPicPr preferRelativeResize="0"/>
          <p:nvPr/>
        </p:nvPicPr>
        <p:blipFill rotWithShape="1">
          <a:blip r:embed="rId6">
            <a:alphaModFix/>
          </a:blip>
          <a:srcRect b="0" l="0" r="0" t="0"/>
          <a:stretch/>
        </p:blipFill>
        <p:spPr>
          <a:xfrm>
            <a:off x="3926490" y="2088953"/>
            <a:ext cx="3899184" cy="3168087"/>
          </a:xfrm>
          <a:prstGeom prst="rect">
            <a:avLst/>
          </a:prstGeom>
          <a:noFill/>
          <a:ln>
            <a:noFill/>
          </a:ln>
        </p:spPr>
      </p:pic>
      <p:pic>
        <p:nvPicPr>
          <p:cNvPr id="121" name="Google Shape;121;p12"/>
          <p:cNvPicPr preferRelativeResize="0"/>
          <p:nvPr/>
        </p:nvPicPr>
        <p:blipFill rotWithShape="1">
          <a:blip r:embed="rId7">
            <a:alphaModFix/>
          </a:blip>
          <a:srcRect b="0" l="0" r="0" t="0"/>
          <a:stretch/>
        </p:blipFill>
        <p:spPr>
          <a:xfrm>
            <a:off x="7869640" y="1540511"/>
            <a:ext cx="4014090" cy="42649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25" name="Shape 125"/>
        <p:cNvGrpSpPr/>
        <p:nvPr/>
      </p:nvGrpSpPr>
      <p:grpSpPr>
        <a:xfrm>
          <a:off x="0" y="0"/>
          <a:ext cx="0" cy="0"/>
          <a:chOff x="0" y="0"/>
          <a:chExt cx="0" cy="0"/>
        </a:xfrm>
      </p:grpSpPr>
      <p:sp>
        <p:nvSpPr>
          <p:cNvPr id="126" name="Google Shape;126;p32"/>
          <p:cNvSpPr/>
          <p:nvPr/>
        </p:nvSpPr>
        <p:spPr>
          <a:xfrm>
            <a:off x="33251"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27" name="Google Shape;127;p32"/>
          <p:cNvPicPr preferRelativeResize="0"/>
          <p:nvPr/>
        </p:nvPicPr>
        <p:blipFill rotWithShape="1">
          <a:blip r:embed="rId3">
            <a:alphaModFix/>
          </a:blip>
          <a:srcRect b="0" l="0" r="29251" t="0"/>
          <a:stretch/>
        </p:blipFill>
        <p:spPr>
          <a:xfrm rot="10800000">
            <a:off x="-16626" y="0"/>
            <a:ext cx="5053608" cy="6858000"/>
          </a:xfrm>
          <a:prstGeom prst="rect">
            <a:avLst/>
          </a:prstGeom>
          <a:noFill/>
          <a:ln>
            <a:noFill/>
          </a:ln>
        </p:spPr>
      </p:pic>
      <p:sp>
        <p:nvSpPr>
          <p:cNvPr id="128" name="Google Shape;128;p32"/>
          <p:cNvSpPr txBox="1"/>
          <p:nvPr/>
        </p:nvSpPr>
        <p:spPr>
          <a:xfrm>
            <a:off x="578459" y="397102"/>
            <a:ext cx="7465946"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chemeClr val="lt1"/>
                </a:solidFill>
                <a:latin typeface="Ubuntu"/>
                <a:ea typeface="Ubuntu"/>
                <a:cs typeface="Ubuntu"/>
                <a:sym typeface="Ubuntu"/>
              </a:rPr>
              <a:t>Condicionales</a:t>
            </a:r>
            <a:endParaRPr b="0" i="0" sz="1400" u="none" cap="none" strike="noStrike">
              <a:solidFill>
                <a:srgbClr val="000000"/>
              </a:solidFill>
              <a:latin typeface="Arial"/>
              <a:ea typeface="Arial"/>
              <a:cs typeface="Arial"/>
              <a:sym typeface="Arial"/>
            </a:endParaRPr>
          </a:p>
        </p:txBody>
      </p:sp>
      <p:sp>
        <p:nvSpPr>
          <p:cNvPr id="129" name="Google Shape;129;p32"/>
          <p:cNvSpPr txBox="1"/>
          <p:nvPr/>
        </p:nvSpPr>
        <p:spPr>
          <a:xfrm>
            <a:off x="578458" y="1032950"/>
            <a:ext cx="244609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chemeClr val="lt1"/>
                </a:solidFill>
                <a:latin typeface="Ubuntu"/>
                <a:ea typeface="Ubuntu"/>
                <a:cs typeface="Ubuntu"/>
                <a:sym typeface="Ubuntu"/>
              </a:rPr>
              <a:t>Switch</a:t>
            </a:r>
            <a:endParaRPr/>
          </a:p>
        </p:txBody>
      </p:sp>
      <p:pic>
        <p:nvPicPr>
          <p:cNvPr id="130" name="Google Shape;130;p32"/>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pic>
        <p:nvPicPr>
          <p:cNvPr id="131" name="Google Shape;131;p32"/>
          <p:cNvPicPr preferRelativeResize="0"/>
          <p:nvPr/>
        </p:nvPicPr>
        <p:blipFill rotWithShape="1">
          <a:blip r:embed="rId5">
            <a:alphaModFix/>
          </a:blip>
          <a:srcRect b="0" l="0" r="0" t="0"/>
          <a:stretch/>
        </p:blipFill>
        <p:spPr>
          <a:xfrm>
            <a:off x="1648691" y="1563605"/>
            <a:ext cx="8894618" cy="37635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35" name="Shape 135"/>
        <p:cNvGrpSpPr/>
        <p:nvPr/>
      </p:nvGrpSpPr>
      <p:grpSpPr>
        <a:xfrm>
          <a:off x="0" y="0"/>
          <a:ext cx="0" cy="0"/>
          <a:chOff x="0" y="0"/>
          <a:chExt cx="0" cy="0"/>
        </a:xfrm>
      </p:grpSpPr>
      <p:sp>
        <p:nvSpPr>
          <p:cNvPr id="136" name="Google Shape;136;p33"/>
          <p:cNvSpPr/>
          <p:nvPr/>
        </p:nvSpPr>
        <p:spPr>
          <a:xfrm>
            <a:off x="33251"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7" name="Google Shape;137;p33"/>
          <p:cNvPicPr preferRelativeResize="0"/>
          <p:nvPr/>
        </p:nvPicPr>
        <p:blipFill rotWithShape="1">
          <a:blip r:embed="rId3">
            <a:alphaModFix/>
          </a:blip>
          <a:srcRect b="0" l="0" r="29251" t="0"/>
          <a:stretch/>
        </p:blipFill>
        <p:spPr>
          <a:xfrm rot="10800000">
            <a:off x="-16626" y="0"/>
            <a:ext cx="5053608" cy="6858000"/>
          </a:xfrm>
          <a:prstGeom prst="rect">
            <a:avLst/>
          </a:prstGeom>
          <a:noFill/>
          <a:ln>
            <a:noFill/>
          </a:ln>
        </p:spPr>
      </p:pic>
      <p:sp>
        <p:nvSpPr>
          <p:cNvPr id="138" name="Google Shape;138;p33"/>
          <p:cNvSpPr txBox="1"/>
          <p:nvPr/>
        </p:nvSpPr>
        <p:spPr>
          <a:xfrm>
            <a:off x="578459" y="397102"/>
            <a:ext cx="7465946"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chemeClr val="lt1"/>
                </a:solidFill>
                <a:latin typeface="Ubuntu"/>
                <a:ea typeface="Ubuntu"/>
                <a:cs typeface="Ubuntu"/>
                <a:sym typeface="Ubuntu"/>
              </a:rPr>
              <a:t>Condicionales</a:t>
            </a:r>
            <a:endParaRPr b="0" i="0" sz="1400" u="none" cap="none" strike="noStrike">
              <a:solidFill>
                <a:srgbClr val="000000"/>
              </a:solidFill>
              <a:latin typeface="Arial"/>
              <a:ea typeface="Arial"/>
              <a:cs typeface="Arial"/>
              <a:sym typeface="Arial"/>
            </a:endParaRPr>
          </a:p>
        </p:txBody>
      </p:sp>
      <p:sp>
        <p:nvSpPr>
          <p:cNvPr id="139" name="Google Shape;139;p33"/>
          <p:cNvSpPr txBox="1"/>
          <p:nvPr/>
        </p:nvSpPr>
        <p:spPr>
          <a:xfrm>
            <a:off x="578458" y="1032950"/>
            <a:ext cx="244609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chemeClr val="lt1"/>
                </a:solidFill>
                <a:latin typeface="Ubuntu"/>
                <a:ea typeface="Ubuntu"/>
                <a:cs typeface="Ubuntu"/>
                <a:sym typeface="Ubuntu"/>
              </a:rPr>
              <a:t>Switch</a:t>
            </a:r>
            <a:endParaRPr/>
          </a:p>
        </p:txBody>
      </p:sp>
      <p:pic>
        <p:nvPicPr>
          <p:cNvPr id="140" name="Google Shape;140;p33"/>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pic>
        <p:nvPicPr>
          <p:cNvPr id="141" name="Google Shape;141;p33"/>
          <p:cNvPicPr preferRelativeResize="0"/>
          <p:nvPr/>
        </p:nvPicPr>
        <p:blipFill rotWithShape="1">
          <a:blip r:embed="rId5">
            <a:alphaModFix/>
          </a:blip>
          <a:srcRect b="0" l="0" r="0" t="0"/>
          <a:stretch/>
        </p:blipFill>
        <p:spPr>
          <a:xfrm>
            <a:off x="3947165" y="1166503"/>
            <a:ext cx="4364171" cy="5425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45" name="Shape 145"/>
        <p:cNvGrpSpPr/>
        <p:nvPr/>
      </p:nvGrpSpPr>
      <p:grpSpPr>
        <a:xfrm>
          <a:off x="0" y="0"/>
          <a:ext cx="0" cy="0"/>
          <a:chOff x="0" y="0"/>
          <a:chExt cx="0" cy="0"/>
        </a:xfrm>
      </p:grpSpPr>
      <p:pic>
        <p:nvPicPr>
          <p:cNvPr id="146" name="Google Shape;146;p5"/>
          <p:cNvPicPr preferRelativeResize="0"/>
          <p:nvPr/>
        </p:nvPicPr>
        <p:blipFill rotWithShape="1">
          <a:blip r:embed="rId3">
            <a:alphaModFix/>
          </a:blip>
          <a:srcRect b="0" l="0" r="9183" t="0"/>
          <a:stretch/>
        </p:blipFill>
        <p:spPr>
          <a:xfrm>
            <a:off x="4041195" y="0"/>
            <a:ext cx="8150805" cy="6858000"/>
          </a:xfrm>
          <a:prstGeom prst="rect">
            <a:avLst/>
          </a:prstGeom>
          <a:noFill/>
          <a:ln>
            <a:noFill/>
          </a:ln>
        </p:spPr>
      </p:pic>
      <p:pic>
        <p:nvPicPr>
          <p:cNvPr id="147" name="Google Shape;147;p5"/>
          <p:cNvPicPr preferRelativeResize="0"/>
          <p:nvPr/>
        </p:nvPicPr>
        <p:blipFill rotWithShape="1">
          <a:blip r:embed="rId4">
            <a:alphaModFix/>
          </a:blip>
          <a:srcRect b="0" l="0" r="0" t="0"/>
          <a:stretch/>
        </p:blipFill>
        <p:spPr>
          <a:xfrm>
            <a:off x="-652184" y="4303028"/>
            <a:ext cx="3330258" cy="1411500"/>
          </a:xfrm>
          <a:prstGeom prst="rect">
            <a:avLst/>
          </a:prstGeom>
          <a:noFill/>
          <a:ln>
            <a:noFill/>
          </a:ln>
        </p:spPr>
      </p:pic>
      <p:pic>
        <p:nvPicPr>
          <p:cNvPr id="148" name="Google Shape;148;p5"/>
          <p:cNvPicPr preferRelativeResize="0"/>
          <p:nvPr/>
        </p:nvPicPr>
        <p:blipFill rotWithShape="1">
          <a:blip r:embed="rId5">
            <a:alphaModFix/>
          </a:blip>
          <a:srcRect b="0" l="0" r="0" t="0"/>
          <a:stretch/>
        </p:blipFill>
        <p:spPr>
          <a:xfrm>
            <a:off x="11039707" y="397102"/>
            <a:ext cx="724829" cy="208823"/>
          </a:xfrm>
          <a:prstGeom prst="rect">
            <a:avLst/>
          </a:prstGeom>
          <a:noFill/>
          <a:ln>
            <a:noFill/>
          </a:ln>
        </p:spPr>
      </p:pic>
      <p:sp>
        <p:nvSpPr>
          <p:cNvPr id="149" name="Google Shape;149;p5"/>
          <p:cNvSpPr txBox="1"/>
          <p:nvPr/>
        </p:nvSpPr>
        <p:spPr>
          <a:xfrm>
            <a:off x="578459" y="397102"/>
            <a:ext cx="7404956"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rgbClr val="181E4B"/>
                </a:solidFill>
                <a:latin typeface="Ubuntu"/>
                <a:ea typeface="Ubuntu"/>
                <a:cs typeface="Ubuntu"/>
                <a:sym typeface="Ubuntu"/>
              </a:rPr>
              <a:t>Bucles y ciclos</a:t>
            </a:r>
            <a:endParaRPr b="0" i="0" sz="1400" u="none" cap="none" strike="noStrike">
              <a:solidFill>
                <a:srgbClr val="181E4B"/>
              </a:solidFill>
              <a:latin typeface="Arial"/>
              <a:ea typeface="Arial"/>
              <a:cs typeface="Arial"/>
              <a:sym typeface="Arial"/>
            </a:endParaRPr>
          </a:p>
        </p:txBody>
      </p:sp>
      <p:sp>
        <p:nvSpPr>
          <p:cNvPr id="150" name="Google Shape;150;p5"/>
          <p:cNvSpPr txBox="1"/>
          <p:nvPr/>
        </p:nvSpPr>
        <p:spPr>
          <a:xfrm>
            <a:off x="578460" y="1032947"/>
            <a:ext cx="7914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rgbClr val="181E4B"/>
                </a:solidFill>
                <a:latin typeface="Ubuntu"/>
                <a:ea typeface="Ubuntu"/>
                <a:cs typeface="Ubuntu"/>
                <a:sym typeface="Ubuntu"/>
              </a:rPr>
              <a:t>For  con variables de control, anidados, Continue, y con etiquetas</a:t>
            </a:r>
            <a:endParaRPr/>
          </a:p>
        </p:txBody>
      </p:sp>
      <p:sp>
        <p:nvSpPr>
          <p:cNvPr id="151" name="Google Shape;151;p5"/>
          <p:cNvSpPr txBox="1"/>
          <p:nvPr/>
        </p:nvSpPr>
        <p:spPr>
          <a:xfrm>
            <a:off x="578459" y="2568188"/>
            <a:ext cx="11186077"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000" u="none" cap="none" strike="noStrike">
                <a:solidFill>
                  <a:srgbClr val="181E4B"/>
                </a:solidFill>
                <a:latin typeface="Ubuntu"/>
                <a:ea typeface="Ubuntu"/>
                <a:cs typeface="Ubuntu"/>
                <a:sym typeface="Ubuntu"/>
              </a:rPr>
              <a:t>Anidado</a:t>
            </a:r>
            <a:r>
              <a:rPr b="0" i="0" lang="es-CO" sz="2000" u="none" cap="none" strike="noStrike">
                <a:solidFill>
                  <a:srgbClr val="181E4B"/>
                </a:solidFill>
                <a:latin typeface="Ubuntu"/>
                <a:ea typeface="Ubuntu"/>
                <a:cs typeface="Ubuntu"/>
                <a:sym typeface="Ubuntu"/>
              </a:rPr>
              <a:t> Un bucle for dentro de otro. Esto puede ser útil al trabajar con matrices bidimensionales o realizar operaciones en matrices anidadas.</a:t>
            </a:r>
            <a:endParaRPr b="0" i="0" sz="2000" u="none" cap="none" strike="noStrike">
              <a:solidFill>
                <a:srgbClr val="181E4B"/>
              </a:solidFill>
              <a:latin typeface="Ubuntu"/>
              <a:ea typeface="Ubuntu"/>
              <a:cs typeface="Ubuntu"/>
              <a:sym typeface="Ubuntu"/>
            </a:endParaRPr>
          </a:p>
        </p:txBody>
      </p:sp>
      <p:sp>
        <p:nvSpPr>
          <p:cNvPr id="152" name="Google Shape;152;p5"/>
          <p:cNvSpPr txBox="1"/>
          <p:nvPr/>
        </p:nvSpPr>
        <p:spPr>
          <a:xfrm>
            <a:off x="578458" y="3395320"/>
            <a:ext cx="10461249"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000" u="none" cap="none" strike="noStrike">
                <a:solidFill>
                  <a:srgbClr val="181E4B"/>
                </a:solidFill>
                <a:latin typeface="Ubuntu"/>
                <a:ea typeface="Ubuntu"/>
                <a:cs typeface="Ubuntu"/>
                <a:sym typeface="Ubuntu"/>
              </a:rPr>
              <a:t>Continue </a:t>
            </a:r>
            <a:r>
              <a:rPr b="0" i="0" lang="es-CO" sz="2000" u="none" cap="none" strike="noStrike">
                <a:solidFill>
                  <a:srgbClr val="181E4B"/>
                </a:solidFill>
                <a:latin typeface="Ubuntu"/>
                <a:ea typeface="Ubuntu"/>
                <a:cs typeface="Ubuntu"/>
                <a:sym typeface="Ubuntu"/>
              </a:rPr>
              <a:t>En este caso, se utiliza continue para omitir la ejecución del bloque de código restante en una iteración si se cumple la condición.</a:t>
            </a:r>
            <a:endParaRPr b="0" i="0" sz="2000" u="none" cap="none" strike="noStrike">
              <a:solidFill>
                <a:srgbClr val="181E4B"/>
              </a:solidFill>
              <a:latin typeface="Ubuntu"/>
              <a:ea typeface="Ubuntu"/>
              <a:cs typeface="Ubuntu"/>
              <a:sym typeface="Ubuntu"/>
            </a:endParaRPr>
          </a:p>
        </p:txBody>
      </p:sp>
      <p:sp>
        <p:nvSpPr>
          <p:cNvPr id="153" name="Google Shape;153;p5"/>
          <p:cNvSpPr txBox="1"/>
          <p:nvPr/>
        </p:nvSpPr>
        <p:spPr>
          <a:xfrm>
            <a:off x="578459" y="1845507"/>
            <a:ext cx="10461248"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000" u="none" cap="none" strike="noStrike">
                <a:solidFill>
                  <a:srgbClr val="181E4B"/>
                </a:solidFill>
                <a:latin typeface="Ubuntu"/>
                <a:ea typeface="Ubuntu"/>
                <a:cs typeface="Ubuntu"/>
                <a:sym typeface="Ubuntu"/>
              </a:rPr>
              <a:t>Variables de control </a:t>
            </a:r>
            <a:r>
              <a:rPr b="0" i="0" lang="es-CO" sz="2000" u="none" cap="none" strike="noStrike">
                <a:solidFill>
                  <a:srgbClr val="181E4B"/>
                </a:solidFill>
                <a:latin typeface="Ubuntu"/>
                <a:ea typeface="Ubuntu"/>
                <a:cs typeface="Ubuntu"/>
                <a:sym typeface="Ubuntu"/>
              </a:rPr>
              <a:t>Este ejemplo utiliza dos variables de control (i y j) con diferentes condiciones y expresiones de incremento/decremento.</a:t>
            </a:r>
            <a:endParaRPr b="0" i="0" sz="2000" u="none" cap="none" strike="noStrike">
              <a:solidFill>
                <a:srgbClr val="181E4B"/>
              </a:solidFill>
              <a:latin typeface="Ubuntu"/>
              <a:ea typeface="Ubuntu"/>
              <a:cs typeface="Ubuntu"/>
              <a:sym typeface="Ubuntu"/>
            </a:endParaRPr>
          </a:p>
        </p:txBody>
      </p:sp>
      <p:sp>
        <p:nvSpPr>
          <p:cNvPr id="154" name="Google Shape;154;p5"/>
          <p:cNvSpPr txBox="1"/>
          <p:nvPr/>
        </p:nvSpPr>
        <p:spPr>
          <a:xfrm>
            <a:off x="621502" y="4270114"/>
            <a:ext cx="10418205"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000" u="none" cap="none" strike="noStrike">
                <a:solidFill>
                  <a:srgbClr val="181E4B"/>
                </a:solidFill>
                <a:latin typeface="Ubuntu"/>
                <a:ea typeface="Ubuntu"/>
                <a:cs typeface="Ubuntu"/>
                <a:sym typeface="Ubuntu"/>
              </a:rPr>
              <a:t>Etiquetas </a:t>
            </a:r>
            <a:r>
              <a:rPr b="0" i="0" lang="es-CO" sz="2000" u="none" cap="none" strike="noStrike">
                <a:solidFill>
                  <a:srgbClr val="181E4B"/>
                </a:solidFill>
                <a:latin typeface="Ubuntu"/>
                <a:ea typeface="Ubuntu"/>
                <a:cs typeface="Ubuntu"/>
                <a:sym typeface="Ubuntu"/>
              </a:rPr>
              <a:t>El uso de etiquetas permite salir de bucles específicos desde dentro de bucles anidados, en este caso, se utiliza break outerLoop para salir de ambos bucles cuando se cumple cierta condición</a:t>
            </a:r>
            <a:endParaRPr b="0" i="0" sz="2000" u="none" cap="none" strike="noStrike">
              <a:solidFill>
                <a:srgbClr val="181E4B"/>
              </a:solidFill>
              <a:latin typeface="Ubuntu"/>
              <a:ea typeface="Ubuntu"/>
              <a:cs typeface="Ubuntu"/>
              <a:sym typeface="Ubuntu"/>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58" name="Shape 158"/>
        <p:cNvGrpSpPr/>
        <p:nvPr/>
      </p:nvGrpSpPr>
      <p:grpSpPr>
        <a:xfrm>
          <a:off x="0" y="0"/>
          <a:ext cx="0" cy="0"/>
          <a:chOff x="0" y="0"/>
          <a:chExt cx="0" cy="0"/>
        </a:xfrm>
      </p:grpSpPr>
      <p:pic>
        <p:nvPicPr>
          <p:cNvPr id="159" name="Google Shape;159;p34"/>
          <p:cNvPicPr preferRelativeResize="0"/>
          <p:nvPr/>
        </p:nvPicPr>
        <p:blipFill rotWithShape="1">
          <a:blip r:embed="rId3">
            <a:alphaModFix/>
          </a:blip>
          <a:srcRect b="0" l="0" r="9183" t="0"/>
          <a:stretch/>
        </p:blipFill>
        <p:spPr>
          <a:xfrm>
            <a:off x="4041195" y="0"/>
            <a:ext cx="8150805" cy="6858000"/>
          </a:xfrm>
          <a:prstGeom prst="rect">
            <a:avLst/>
          </a:prstGeom>
          <a:noFill/>
          <a:ln>
            <a:noFill/>
          </a:ln>
        </p:spPr>
      </p:pic>
      <p:pic>
        <p:nvPicPr>
          <p:cNvPr id="160" name="Google Shape;160;p34"/>
          <p:cNvPicPr preferRelativeResize="0"/>
          <p:nvPr/>
        </p:nvPicPr>
        <p:blipFill rotWithShape="1">
          <a:blip r:embed="rId4">
            <a:alphaModFix/>
          </a:blip>
          <a:srcRect b="0" l="0" r="0" t="0"/>
          <a:stretch/>
        </p:blipFill>
        <p:spPr>
          <a:xfrm>
            <a:off x="-652184" y="4303028"/>
            <a:ext cx="3330258" cy="1411500"/>
          </a:xfrm>
          <a:prstGeom prst="rect">
            <a:avLst/>
          </a:prstGeom>
          <a:noFill/>
          <a:ln>
            <a:noFill/>
          </a:ln>
        </p:spPr>
      </p:pic>
      <p:pic>
        <p:nvPicPr>
          <p:cNvPr id="161" name="Google Shape;161;p34"/>
          <p:cNvPicPr preferRelativeResize="0"/>
          <p:nvPr/>
        </p:nvPicPr>
        <p:blipFill rotWithShape="1">
          <a:blip r:embed="rId5">
            <a:alphaModFix/>
          </a:blip>
          <a:srcRect b="0" l="0" r="0" t="0"/>
          <a:stretch/>
        </p:blipFill>
        <p:spPr>
          <a:xfrm>
            <a:off x="11039707" y="397102"/>
            <a:ext cx="724829" cy="208823"/>
          </a:xfrm>
          <a:prstGeom prst="rect">
            <a:avLst/>
          </a:prstGeom>
          <a:noFill/>
          <a:ln>
            <a:noFill/>
          </a:ln>
        </p:spPr>
      </p:pic>
      <p:sp>
        <p:nvSpPr>
          <p:cNvPr id="162" name="Google Shape;162;p34"/>
          <p:cNvSpPr txBox="1"/>
          <p:nvPr/>
        </p:nvSpPr>
        <p:spPr>
          <a:xfrm>
            <a:off x="578459" y="397102"/>
            <a:ext cx="7404956"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rgbClr val="181E4B"/>
                </a:solidFill>
                <a:latin typeface="Ubuntu"/>
                <a:ea typeface="Ubuntu"/>
                <a:cs typeface="Ubuntu"/>
                <a:sym typeface="Ubuntu"/>
              </a:rPr>
              <a:t>Bucles y ciclos</a:t>
            </a:r>
            <a:endParaRPr b="0" i="0" sz="1400" u="none" cap="none" strike="noStrike">
              <a:solidFill>
                <a:srgbClr val="181E4B"/>
              </a:solidFill>
              <a:latin typeface="Arial"/>
              <a:ea typeface="Arial"/>
              <a:cs typeface="Arial"/>
              <a:sym typeface="Arial"/>
            </a:endParaRPr>
          </a:p>
        </p:txBody>
      </p:sp>
      <p:sp>
        <p:nvSpPr>
          <p:cNvPr id="163" name="Google Shape;163;p34"/>
          <p:cNvSpPr txBox="1"/>
          <p:nvPr/>
        </p:nvSpPr>
        <p:spPr>
          <a:xfrm>
            <a:off x="578460" y="1032947"/>
            <a:ext cx="7914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rgbClr val="181E4B"/>
                </a:solidFill>
                <a:latin typeface="Ubuntu"/>
                <a:ea typeface="Ubuntu"/>
                <a:cs typeface="Ubuntu"/>
                <a:sym typeface="Ubuntu"/>
              </a:rPr>
              <a:t>For  con variables de control, anidados, con saltos, y con etiquetas</a:t>
            </a:r>
            <a:endParaRPr/>
          </a:p>
        </p:txBody>
      </p:sp>
      <p:pic>
        <p:nvPicPr>
          <p:cNvPr id="164" name="Google Shape;164;p34"/>
          <p:cNvPicPr preferRelativeResize="0"/>
          <p:nvPr/>
        </p:nvPicPr>
        <p:blipFill rotWithShape="1">
          <a:blip r:embed="rId6">
            <a:alphaModFix/>
          </a:blip>
          <a:srcRect b="0" l="0" r="0" t="0"/>
          <a:stretch/>
        </p:blipFill>
        <p:spPr>
          <a:xfrm>
            <a:off x="1728818" y="1423499"/>
            <a:ext cx="4432757" cy="2493426"/>
          </a:xfrm>
          <a:prstGeom prst="rect">
            <a:avLst/>
          </a:prstGeom>
          <a:noFill/>
          <a:ln>
            <a:noFill/>
          </a:ln>
        </p:spPr>
      </p:pic>
      <p:pic>
        <p:nvPicPr>
          <p:cNvPr id="165" name="Google Shape;165;p34"/>
          <p:cNvPicPr preferRelativeResize="0"/>
          <p:nvPr/>
        </p:nvPicPr>
        <p:blipFill rotWithShape="1">
          <a:blip r:embed="rId7">
            <a:alphaModFix/>
          </a:blip>
          <a:srcRect b="0" l="0" r="0" t="0"/>
          <a:stretch/>
        </p:blipFill>
        <p:spPr>
          <a:xfrm>
            <a:off x="6083359" y="1441083"/>
            <a:ext cx="4432759" cy="2493427"/>
          </a:xfrm>
          <a:prstGeom prst="rect">
            <a:avLst/>
          </a:prstGeom>
          <a:noFill/>
          <a:ln>
            <a:noFill/>
          </a:ln>
        </p:spPr>
      </p:pic>
      <p:pic>
        <p:nvPicPr>
          <p:cNvPr id="166" name="Google Shape;166;p34"/>
          <p:cNvPicPr preferRelativeResize="0"/>
          <p:nvPr/>
        </p:nvPicPr>
        <p:blipFill rotWithShape="1">
          <a:blip r:embed="rId8">
            <a:alphaModFix/>
          </a:blip>
          <a:srcRect b="0" l="0" r="0" t="0"/>
          <a:stretch/>
        </p:blipFill>
        <p:spPr>
          <a:xfrm>
            <a:off x="2996429" y="3916925"/>
            <a:ext cx="6173860" cy="27439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70" name="Shape 170"/>
        <p:cNvGrpSpPr/>
        <p:nvPr/>
      </p:nvGrpSpPr>
      <p:grpSpPr>
        <a:xfrm>
          <a:off x="0" y="0"/>
          <a:ext cx="0" cy="0"/>
          <a:chOff x="0" y="0"/>
          <a:chExt cx="0" cy="0"/>
        </a:xfrm>
      </p:grpSpPr>
      <p:pic>
        <p:nvPicPr>
          <p:cNvPr id="171" name="Google Shape;171;p35"/>
          <p:cNvPicPr preferRelativeResize="0"/>
          <p:nvPr/>
        </p:nvPicPr>
        <p:blipFill rotWithShape="1">
          <a:blip r:embed="rId3">
            <a:alphaModFix/>
          </a:blip>
          <a:srcRect b="0" l="0" r="9183" t="0"/>
          <a:stretch/>
        </p:blipFill>
        <p:spPr>
          <a:xfrm>
            <a:off x="4041195" y="0"/>
            <a:ext cx="8150805" cy="6858000"/>
          </a:xfrm>
          <a:prstGeom prst="rect">
            <a:avLst/>
          </a:prstGeom>
          <a:noFill/>
          <a:ln>
            <a:noFill/>
          </a:ln>
        </p:spPr>
      </p:pic>
      <p:pic>
        <p:nvPicPr>
          <p:cNvPr id="172" name="Google Shape;172;p35"/>
          <p:cNvPicPr preferRelativeResize="0"/>
          <p:nvPr/>
        </p:nvPicPr>
        <p:blipFill rotWithShape="1">
          <a:blip r:embed="rId4">
            <a:alphaModFix/>
          </a:blip>
          <a:srcRect b="0" l="0" r="0" t="0"/>
          <a:stretch/>
        </p:blipFill>
        <p:spPr>
          <a:xfrm>
            <a:off x="-652184" y="4303028"/>
            <a:ext cx="3330258" cy="1411500"/>
          </a:xfrm>
          <a:prstGeom prst="rect">
            <a:avLst/>
          </a:prstGeom>
          <a:noFill/>
          <a:ln>
            <a:noFill/>
          </a:ln>
        </p:spPr>
      </p:pic>
      <p:pic>
        <p:nvPicPr>
          <p:cNvPr id="173" name="Google Shape;173;p35"/>
          <p:cNvPicPr preferRelativeResize="0"/>
          <p:nvPr/>
        </p:nvPicPr>
        <p:blipFill rotWithShape="1">
          <a:blip r:embed="rId5">
            <a:alphaModFix/>
          </a:blip>
          <a:srcRect b="0" l="0" r="0" t="0"/>
          <a:stretch/>
        </p:blipFill>
        <p:spPr>
          <a:xfrm>
            <a:off x="11039707" y="397102"/>
            <a:ext cx="724829" cy="208823"/>
          </a:xfrm>
          <a:prstGeom prst="rect">
            <a:avLst/>
          </a:prstGeom>
          <a:noFill/>
          <a:ln>
            <a:noFill/>
          </a:ln>
        </p:spPr>
      </p:pic>
      <p:sp>
        <p:nvSpPr>
          <p:cNvPr id="174" name="Google Shape;174;p35"/>
          <p:cNvSpPr txBox="1"/>
          <p:nvPr/>
        </p:nvSpPr>
        <p:spPr>
          <a:xfrm>
            <a:off x="578459" y="397102"/>
            <a:ext cx="7404956"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rgbClr val="181E4B"/>
                </a:solidFill>
                <a:latin typeface="Ubuntu"/>
                <a:ea typeface="Ubuntu"/>
                <a:cs typeface="Ubuntu"/>
                <a:sym typeface="Ubuntu"/>
              </a:rPr>
              <a:t>Bucles y ciclos</a:t>
            </a:r>
            <a:endParaRPr b="0" i="0" sz="1400" u="none" cap="none" strike="noStrike">
              <a:solidFill>
                <a:srgbClr val="181E4B"/>
              </a:solidFill>
              <a:latin typeface="Arial"/>
              <a:ea typeface="Arial"/>
              <a:cs typeface="Arial"/>
              <a:sym typeface="Arial"/>
            </a:endParaRPr>
          </a:p>
        </p:txBody>
      </p:sp>
      <p:sp>
        <p:nvSpPr>
          <p:cNvPr id="175" name="Google Shape;175;p35"/>
          <p:cNvSpPr txBox="1"/>
          <p:nvPr/>
        </p:nvSpPr>
        <p:spPr>
          <a:xfrm>
            <a:off x="578460" y="1032947"/>
            <a:ext cx="79149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rgbClr val="181E4B"/>
                </a:solidFill>
                <a:latin typeface="Ubuntu"/>
                <a:ea typeface="Ubuntu"/>
                <a:cs typeface="Ubuntu"/>
                <a:sym typeface="Ubuntu"/>
              </a:rPr>
              <a:t>For  con variables de control, anidados, con saltos, y con etiquetas</a:t>
            </a:r>
            <a:endParaRPr/>
          </a:p>
        </p:txBody>
      </p:sp>
      <p:pic>
        <p:nvPicPr>
          <p:cNvPr id="176" name="Google Shape;176;p35"/>
          <p:cNvPicPr preferRelativeResize="0"/>
          <p:nvPr/>
        </p:nvPicPr>
        <p:blipFill rotWithShape="1">
          <a:blip r:embed="rId6">
            <a:alphaModFix/>
          </a:blip>
          <a:srcRect b="0" l="0" r="0" t="0"/>
          <a:stretch/>
        </p:blipFill>
        <p:spPr>
          <a:xfrm>
            <a:off x="230065" y="2424689"/>
            <a:ext cx="5695950" cy="2908570"/>
          </a:xfrm>
          <a:prstGeom prst="rect">
            <a:avLst/>
          </a:prstGeom>
          <a:noFill/>
          <a:ln>
            <a:noFill/>
          </a:ln>
        </p:spPr>
      </p:pic>
      <p:pic>
        <p:nvPicPr>
          <p:cNvPr id="177" name="Google Shape;177;p35"/>
          <p:cNvPicPr preferRelativeResize="0"/>
          <p:nvPr/>
        </p:nvPicPr>
        <p:blipFill rotWithShape="1">
          <a:blip r:embed="rId7">
            <a:alphaModFix/>
          </a:blip>
          <a:srcRect b="0" l="0" r="0" t="0"/>
          <a:stretch/>
        </p:blipFill>
        <p:spPr>
          <a:xfrm>
            <a:off x="5742722" y="2000585"/>
            <a:ext cx="6219213" cy="37315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Riwi">
      <a:dk1>
        <a:srgbClr val="000000"/>
      </a:dk1>
      <a:lt1>
        <a:srgbClr val="FFFFFF"/>
      </a:lt1>
      <a:dk2>
        <a:srgbClr val="44546A"/>
      </a:dk2>
      <a:lt2>
        <a:srgbClr val="E7E6E6"/>
      </a:lt2>
      <a:accent1>
        <a:srgbClr val="6B5CFF"/>
      </a:accent1>
      <a:accent2>
        <a:srgbClr val="5ACBA3"/>
      </a:accent2>
      <a:accent3>
        <a:srgbClr val="E5CA51"/>
      </a:accent3>
      <a:accent4>
        <a:srgbClr val="E9A1FC"/>
      </a:accent4>
      <a:accent5>
        <a:srgbClr val="FE654F"/>
      </a:accent5>
      <a:accent6>
        <a:srgbClr val="171E4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2023-04-19T20:56:41Z</dcterms:created>
  <dc:creator>Alejandra Maria Martinez Ocampo</dc:creator>
</cp:coreProperties>
</file>