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7" r:id="rId5"/>
    <p:sldId id="320" r:id="rId6"/>
    <p:sldId id="350" r:id="rId7"/>
    <p:sldId id="345" r:id="rId8"/>
    <p:sldId id="351" r:id="rId9"/>
    <p:sldId id="352" r:id="rId10"/>
    <p:sldId id="353" r:id="rId11"/>
    <p:sldId id="347" r:id="rId12"/>
    <p:sldId id="346" r:id="rId13"/>
    <p:sldId id="354" r:id="rId14"/>
    <p:sldId id="355" r:id="rId15"/>
    <p:sldId id="356" r:id="rId16"/>
    <p:sldId id="357" r:id="rId17"/>
    <p:sldId id="358" r:id="rId18"/>
    <p:sldId id="359" r:id="rId19"/>
    <p:sldId id="273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Ubuntu" panose="020B0504030602030204" pitchFamily="34" charset="0"/>
      <p:regular r:id="rId26"/>
      <p:bold r:id="rId27"/>
      <p:italic r:id="rId28"/>
      <p:boldItalic r:id="rId29"/>
    </p:embeddedFont>
    <p:embeddedFont>
      <p:font typeface="Ubuntu Light" panose="020B0304030602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gP6VT0DhK14j+2qMOJlRxpq4dn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E4B"/>
    <a:srgbClr val="6B5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7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5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5521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696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7563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8159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6050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1972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1049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9992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2012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8" name="Google Shape;2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26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4272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279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37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261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E4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5214" y="2250076"/>
            <a:ext cx="4333940" cy="187804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282905" y="4128116"/>
            <a:ext cx="56261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1800" b="0" i="0" u="none" strike="noStrike" cap="none" dirty="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Somos un </a:t>
            </a:r>
            <a:r>
              <a:rPr lang="es-CO" sz="1800" b="0" i="0" u="none" strike="noStrike" cap="none" dirty="0">
                <a:solidFill>
                  <a:schemeClr val="lt1"/>
                </a:solidFill>
                <a:highlight>
                  <a:srgbClr val="6B5CFF"/>
                </a:highlight>
                <a:latin typeface="Ubuntu Light"/>
                <a:ea typeface="Ubuntu Light"/>
                <a:cs typeface="Ubuntu Light"/>
                <a:sym typeface="Ubuntu Light"/>
              </a:rPr>
              <a:t>ecosistema</a:t>
            </a:r>
            <a:r>
              <a:rPr lang="es-CO" sz="1800" b="0" i="0" u="none" strike="noStrike" cap="none" dirty="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de desarrolladores de software</a:t>
            </a:r>
            <a:endParaRPr sz="1800" b="0" i="0" u="none" strike="noStrike" cap="none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33251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16378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420967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For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 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each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D44F1BF-4533-78A3-900F-C346FC9C5D36}"/>
              </a:ext>
            </a:extLst>
          </p:cNvPr>
          <p:cNvSpPr txBox="1"/>
          <p:nvPr/>
        </p:nvSpPr>
        <p:spPr>
          <a:xfrm>
            <a:off x="578459" y="1032947"/>
            <a:ext cx="2497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Array con objetos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5467CBA-692D-0465-D3D6-040186094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829" y="1563605"/>
            <a:ext cx="9104341" cy="449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6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0;p4">
            <a:extLst>
              <a:ext uri="{FF2B5EF4-FFF2-40B4-BE49-F238E27FC236}">
                <a16:creationId xmlns:a16="http://schemas.microsoft.com/office/drawing/2014/main" id="{7178A0AC-C4C8-2EE6-6429-04C41AC919FD}"/>
              </a:ext>
            </a:extLst>
          </p:cNvPr>
          <p:cNvSpPr txBox="1"/>
          <p:nvPr/>
        </p:nvSpPr>
        <p:spPr>
          <a:xfrm>
            <a:off x="578459" y="397102"/>
            <a:ext cx="740495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 err="1">
                <a:solidFill>
                  <a:srgbClr val="181E4B"/>
                </a:solidFill>
                <a:latin typeface="Ubuntu"/>
                <a:sym typeface="Ubuntu"/>
              </a:rPr>
              <a:t>Map</a:t>
            </a:r>
            <a:endParaRPr lang="es-CO"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8456DE-0492-0EAE-6714-1C6CB80BF70D}"/>
              </a:ext>
            </a:extLst>
          </p:cNvPr>
          <p:cNvSpPr txBox="1"/>
          <p:nvPr/>
        </p:nvSpPr>
        <p:spPr>
          <a:xfrm>
            <a:off x="578458" y="1469348"/>
            <a:ext cx="1118607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 err="1">
                <a:solidFill>
                  <a:srgbClr val="002060"/>
                </a:solidFill>
                <a:latin typeface="Ubuntu" panose="020B0504030602030204" pitchFamily="34" charset="0"/>
              </a:rPr>
              <a:t>map</a:t>
            </a:r>
            <a:r>
              <a:rPr lang="es-MX" sz="2800" dirty="0">
                <a:solidFill>
                  <a:srgbClr val="002060"/>
                </a:solidFill>
                <a:latin typeface="Ubuntu" panose="020B0504030602030204" pitchFamily="34" charset="0"/>
              </a:rPr>
              <a:t> es un método que se encuentra disponible en los </a:t>
            </a:r>
            <a:r>
              <a:rPr lang="es-MX" sz="2800" dirty="0" err="1">
                <a:solidFill>
                  <a:srgbClr val="002060"/>
                </a:solidFill>
                <a:latin typeface="Ubuntu" panose="020B0504030602030204" pitchFamily="34" charset="0"/>
              </a:rPr>
              <a:t>arrays</a:t>
            </a:r>
            <a:r>
              <a:rPr lang="es-MX" sz="2800" dirty="0">
                <a:solidFill>
                  <a:srgbClr val="002060"/>
                </a:solidFill>
                <a:latin typeface="Ubuntu" panose="020B0504030602030204" pitchFamily="34" charset="0"/>
              </a:rPr>
              <a:t> de JavaScript. Su función principal es iterar sobre cada elemento de un array y aplicar una función proporcionada a cada elemento, creando así un nuevo array con los resultados de aplicar la función a cada elemento original.</a:t>
            </a:r>
            <a:endParaRPr lang="es-CO" sz="2800" dirty="0">
              <a:solidFill>
                <a:srgbClr val="00206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54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0;p4">
            <a:extLst>
              <a:ext uri="{FF2B5EF4-FFF2-40B4-BE49-F238E27FC236}">
                <a16:creationId xmlns:a16="http://schemas.microsoft.com/office/drawing/2014/main" id="{7178A0AC-C4C8-2EE6-6429-04C41AC919FD}"/>
              </a:ext>
            </a:extLst>
          </p:cNvPr>
          <p:cNvSpPr txBox="1"/>
          <p:nvPr/>
        </p:nvSpPr>
        <p:spPr>
          <a:xfrm>
            <a:off x="578459" y="397102"/>
            <a:ext cx="4134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 err="1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Map</a:t>
            </a:r>
            <a:endParaRPr lang="es-CO"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0CE728-5F0A-89C4-8BCD-98E79237F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025" y="1876425"/>
            <a:ext cx="10267950" cy="31051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0119DAD-ED0B-35B3-4FCF-A9B885F0F1BA}"/>
              </a:ext>
            </a:extLst>
          </p:cNvPr>
          <p:cNvSpPr txBox="1"/>
          <p:nvPr/>
        </p:nvSpPr>
        <p:spPr>
          <a:xfrm>
            <a:off x="578460" y="1032947"/>
            <a:ext cx="168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002060"/>
                </a:solidFill>
                <a:latin typeface="Ubuntu" panose="020B0504030602030204" pitchFamily="34" charset="0"/>
              </a:rPr>
              <a:t>sintaxis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19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0;p4">
            <a:extLst>
              <a:ext uri="{FF2B5EF4-FFF2-40B4-BE49-F238E27FC236}">
                <a16:creationId xmlns:a16="http://schemas.microsoft.com/office/drawing/2014/main" id="{7178A0AC-C4C8-2EE6-6429-04C41AC919FD}"/>
              </a:ext>
            </a:extLst>
          </p:cNvPr>
          <p:cNvSpPr txBox="1"/>
          <p:nvPr/>
        </p:nvSpPr>
        <p:spPr>
          <a:xfrm>
            <a:off x="578459" y="397102"/>
            <a:ext cx="4134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 err="1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Map</a:t>
            </a:r>
            <a:endParaRPr lang="es-CO"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478A73-653A-4E94-0DAE-61428CDEA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450" y="2078676"/>
            <a:ext cx="8801100" cy="38671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FD9DC5C-9E2B-E1AF-74E9-45DE37F45DDB}"/>
              </a:ext>
            </a:extLst>
          </p:cNvPr>
          <p:cNvSpPr txBox="1"/>
          <p:nvPr/>
        </p:nvSpPr>
        <p:spPr>
          <a:xfrm>
            <a:off x="578459" y="1143471"/>
            <a:ext cx="4450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002060"/>
                </a:solidFill>
                <a:latin typeface="Ubuntu" panose="020B0504030602030204" pitchFamily="34" charset="0"/>
              </a:rPr>
              <a:t>Duplicar cada elemento de un array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3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0;p4">
            <a:extLst>
              <a:ext uri="{FF2B5EF4-FFF2-40B4-BE49-F238E27FC236}">
                <a16:creationId xmlns:a16="http://schemas.microsoft.com/office/drawing/2014/main" id="{7178A0AC-C4C8-2EE6-6429-04C41AC919FD}"/>
              </a:ext>
            </a:extLst>
          </p:cNvPr>
          <p:cNvSpPr txBox="1"/>
          <p:nvPr/>
        </p:nvSpPr>
        <p:spPr>
          <a:xfrm>
            <a:off x="578459" y="397102"/>
            <a:ext cx="4134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 err="1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Map</a:t>
            </a:r>
            <a:endParaRPr lang="es-CO"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D9DC5C-9E2B-E1AF-74E9-45DE37F45DDB}"/>
              </a:ext>
            </a:extLst>
          </p:cNvPr>
          <p:cNvSpPr txBox="1"/>
          <p:nvPr/>
        </p:nvSpPr>
        <p:spPr>
          <a:xfrm>
            <a:off x="578459" y="1143471"/>
            <a:ext cx="4450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002060"/>
                </a:solidFill>
                <a:latin typeface="Ubuntu" panose="020B0504030602030204" pitchFamily="34" charset="0"/>
              </a:rPr>
              <a:t>Convertir cadenas a mayúsculas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2309FB-74DD-02B2-0269-34FE9FEBE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8184" y="2193084"/>
            <a:ext cx="9215631" cy="421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2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0;p4">
            <a:extLst>
              <a:ext uri="{FF2B5EF4-FFF2-40B4-BE49-F238E27FC236}">
                <a16:creationId xmlns:a16="http://schemas.microsoft.com/office/drawing/2014/main" id="{7178A0AC-C4C8-2EE6-6429-04C41AC919FD}"/>
              </a:ext>
            </a:extLst>
          </p:cNvPr>
          <p:cNvSpPr txBox="1"/>
          <p:nvPr/>
        </p:nvSpPr>
        <p:spPr>
          <a:xfrm>
            <a:off x="578459" y="397102"/>
            <a:ext cx="4134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 err="1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Map</a:t>
            </a:r>
            <a:endParaRPr lang="es-CO"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D9DC5C-9E2B-E1AF-74E9-45DE37F45DDB}"/>
              </a:ext>
            </a:extLst>
          </p:cNvPr>
          <p:cNvSpPr txBox="1"/>
          <p:nvPr/>
        </p:nvSpPr>
        <p:spPr>
          <a:xfrm>
            <a:off x="2003729" y="583998"/>
            <a:ext cx="541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002060"/>
                </a:solidFill>
                <a:latin typeface="Ubuntu" panose="020B0504030602030204" pitchFamily="34" charset="0"/>
              </a:rPr>
              <a:t>Crear un nuevo array con objetos adicionales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278A50-26B6-0CE7-E213-71B46A3EB7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0802" y="1228750"/>
            <a:ext cx="7230395" cy="53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2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0;p4">
            <a:extLst>
              <a:ext uri="{FF2B5EF4-FFF2-40B4-BE49-F238E27FC236}">
                <a16:creationId xmlns:a16="http://schemas.microsoft.com/office/drawing/2014/main" id="{7178A0AC-C4C8-2EE6-6429-04C41AC919FD}"/>
              </a:ext>
            </a:extLst>
          </p:cNvPr>
          <p:cNvSpPr txBox="1"/>
          <p:nvPr/>
        </p:nvSpPr>
        <p:spPr>
          <a:xfrm>
            <a:off x="578459" y="397102"/>
            <a:ext cx="4134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 err="1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Map</a:t>
            </a:r>
            <a:endParaRPr lang="es-CO"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D9DC5C-9E2B-E1AF-74E9-45DE37F45DDB}"/>
              </a:ext>
            </a:extLst>
          </p:cNvPr>
          <p:cNvSpPr txBox="1"/>
          <p:nvPr/>
        </p:nvSpPr>
        <p:spPr>
          <a:xfrm>
            <a:off x="578459" y="1143472"/>
            <a:ext cx="541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err="1">
                <a:solidFill>
                  <a:srgbClr val="002060"/>
                </a:solidFill>
                <a:latin typeface="Ubuntu" panose="020B0504030602030204" pitchFamily="34" charset="0"/>
              </a:rPr>
              <a:t>Map</a:t>
            </a:r>
            <a:r>
              <a:rPr lang="es-CO" sz="2000" dirty="0">
                <a:solidFill>
                  <a:srgbClr val="002060"/>
                </a:solidFill>
                <a:latin typeface="Ubuntu" panose="020B0504030602030204" pitchFamily="34" charset="0"/>
              </a:rPr>
              <a:t>  con </a:t>
            </a:r>
            <a:r>
              <a:rPr lang="es-CO" sz="2000" dirty="0" err="1">
                <a:solidFill>
                  <a:srgbClr val="002060"/>
                </a:solidFill>
                <a:latin typeface="Ubuntu" panose="020B0504030602030204" pitchFamily="34" charset="0"/>
              </a:rPr>
              <a:t>Filter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A051BD-3B98-4E97-9BB4-3B2DC16ED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2248206"/>
            <a:ext cx="108204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42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0;p4">
            <a:extLst>
              <a:ext uri="{FF2B5EF4-FFF2-40B4-BE49-F238E27FC236}">
                <a16:creationId xmlns:a16="http://schemas.microsoft.com/office/drawing/2014/main" id="{7178A0AC-C4C8-2EE6-6429-04C41AC919FD}"/>
              </a:ext>
            </a:extLst>
          </p:cNvPr>
          <p:cNvSpPr txBox="1"/>
          <p:nvPr/>
        </p:nvSpPr>
        <p:spPr>
          <a:xfrm>
            <a:off x="578459" y="397102"/>
            <a:ext cx="4134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 err="1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Map</a:t>
            </a:r>
            <a:endParaRPr lang="es-CO"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D9DC5C-9E2B-E1AF-74E9-45DE37F45DDB}"/>
              </a:ext>
            </a:extLst>
          </p:cNvPr>
          <p:cNvSpPr txBox="1"/>
          <p:nvPr/>
        </p:nvSpPr>
        <p:spPr>
          <a:xfrm>
            <a:off x="578460" y="1143471"/>
            <a:ext cx="281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err="1">
                <a:solidFill>
                  <a:srgbClr val="002060"/>
                </a:solidFill>
                <a:latin typeface="Ubuntu" panose="020B0504030602030204" pitchFamily="34" charset="0"/>
              </a:rPr>
              <a:t>Map</a:t>
            </a:r>
            <a:r>
              <a:rPr lang="es-CO" sz="2000" dirty="0">
                <a:solidFill>
                  <a:srgbClr val="002060"/>
                </a:solidFill>
                <a:latin typeface="Ubuntu" panose="020B0504030602030204" pitchFamily="34" charset="0"/>
              </a:rPr>
              <a:t>  con </a:t>
            </a:r>
            <a:r>
              <a:rPr lang="es-CO" sz="2000" dirty="0" err="1">
                <a:solidFill>
                  <a:srgbClr val="002060"/>
                </a:solidFill>
                <a:latin typeface="Ubuntu" panose="020B0504030602030204" pitchFamily="34" charset="0"/>
              </a:rPr>
              <a:t>For</a:t>
            </a:r>
            <a:r>
              <a:rPr lang="es-CO" sz="2000" dirty="0">
                <a:solidFill>
                  <a:srgbClr val="002060"/>
                </a:solidFill>
                <a:latin typeface="Ubuntu" panose="020B0504030602030204" pitchFamily="34" charset="0"/>
              </a:rPr>
              <a:t> </a:t>
            </a:r>
            <a:r>
              <a:rPr lang="es-CO" sz="2000" dirty="0" err="1">
                <a:solidFill>
                  <a:srgbClr val="002060"/>
                </a:solidFill>
                <a:latin typeface="Ubuntu" panose="020B0504030602030204" pitchFamily="34" charset="0"/>
              </a:rPr>
              <a:t>each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31180EB-33C2-27C0-9071-C06B1C592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2017500"/>
            <a:ext cx="108204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07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0;p4">
            <a:extLst>
              <a:ext uri="{FF2B5EF4-FFF2-40B4-BE49-F238E27FC236}">
                <a16:creationId xmlns:a16="http://schemas.microsoft.com/office/drawing/2014/main" id="{7178A0AC-C4C8-2EE6-6429-04C41AC919FD}"/>
              </a:ext>
            </a:extLst>
          </p:cNvPr>
          <p:cNvSpPr txBox="1"/>
          <p:nvPr/>
        </p:nvSpPr>
        <p:spPr>
          <a:xfrm>
            <a:off x="578459" y="397102"/>
            <a:ext cx="4134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 err="1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Map</a:t>
            </a:r>
            <a:endParaRPr lang="es-CO"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D9DC5C-9E2B-E1AF-74E9-45DE37F45DDB}"/>
              </a:ext>
            </a:extLst>
          </p:cNvPr>
          <p:cNvSpPr txBox="1"/>
          <p:nvPr/>
        </p:nvSpPr>
        <p:spPr>
          <a:xfrm>
            <a:off x="578460" y="1143471"/>
            <a:ext cx="281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err="1">
                <a:solidFill>
                  <a:srgbClr val="002060"/>
                </a:solidFill>
                <a:latin typeface="Ubuntu" panose="020B0504030602030204" pitchFamily="34" charset="0"/>
              </a:rPr>
              <a:t>Map</a:t>
            </a:r>
            <a:r>
              <a:rPr lang="es-CO" sz="2000" dirty="0">
                <a:solidFill>
                  <a:srgbClr val="002060"/>
                </a:solidFill>
                <a:latin typeface="Ubuntu" panose="020B0504030602030204" pitchFamily="34" charset="0"/>
              </a:rPr>
              <a:t>  con reduce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80C291-7534-DEC5-123E-4F9208368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2178953"/>
            <a:ext cx="108204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5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E4B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8167" y="2494344"/>
            <a:ext cx="5675666" cy="186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B6B8B64-097F-C966-CB2B-AD4ECBA9A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22178" cy="6858000"/>
          </a:xfrm>
          <a:prstGeom prst="rect">
            <a:avLst/>
          </a:prstGeom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r="7310"/>
          <a:stretch/>
        </p:blipFill>
        <p:spPr>
          <a:xfrm flipH="1">
            <a:off x="413" y="0"/>
            <a:ext cx="929321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9505" y="466852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6868162" y="3035810"/>
            <a:ext cx="283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19;p4" descr="Imagen de la pantalla de un celular con la imagen de una caricatura&#10;&#10;Descripción generada automáticamente con confianza baja">
            <a:extLst>
              <a:ext uri="{FF2B5EF4-FFF2-40B4-BE49-F238E27FC236}">
                <a16:creationId xmlns:a16="http://schemas.microsoft.com/office/drawing/2014/main" id="{0568146C-0770-A088-0853-5AC1713E088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543156" y="2374118"/>
            <a:ext cx="5053608" cy="43333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9640603D-AE98-3645-568B-5BBC26B1A96A}"/>
              </a:ext>
            </a:extLst>
          </p:cNvPr>
          <p:cNvSpPr txBox="1"/>
          <p:nvPr/>
        </p:nvSpPr>
        <p:spPr>
          <a:xfrm>
            <a:off x="266959" y="777980"/>
            <a:ext cx="10104325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Estructuras de control 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Java Script</a:t>
            </a:r>
            <a:b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8" y="397102"/>
            <a:ext cx="640423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Estructuras de control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9" y="103295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Propiedades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 descr="Imagen de la pantalla de un celular con la imagen de una caricatura&#10;&#10;Descripción generada automáticamente con confianza baj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6227" y="3356525"/>
            <a:ext cx="3962400" cy="37016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CE2C50B-0D12-72BA-CA16-D7F34D4D0933}"/>
              </a:ext>
            </a:extLst>
          </p:cNvPr>
          <p:cNvSpPr txBox="1"/>
          <p:nvPr/>
        </p:nvSpPr>
        <p:spPr>
          <a:xfrm>
            <a:off x="578458" y="1433060"/>
            <a:ext cx="11186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0" i="0" dirty="0">
                <a:solidFill>
                  <a:srgbClr val="ECECF1"/>
                </a:solidFill>
                <a:effectLst/>
                <a:highlight>
                  <a:srgbClr val="6B5CFF"/>
                </a:highlight>
                <a:latin typeface="Ubuntu" panose="020B0504030602030204" pitchFamily="34" charset="0"/>
              </a:rPr>
              <a:t>Las estructuras de control son herramientas fundamentales en programación que permiten alterar el flujo de ejecución de un programa. En JavaScript, hay tres tipos principales de estructuras de control:</a:t>
            </a:r>
            <a:endParaRPr lang="es-CO" sz="1800" dirty="0">
              <a:highlight>
                <a:srgbClr val="6B5CFF"/>
              </a:highlight>
              <a:latin typeface="Ubuntu" panose="020B0504030602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B3A8C8-5989-4E8B-9F4D-BB7447339369}"/>
              </a:ext>
            </a:extLst>
          </p:cNvPr>
          <p:cNvSpPr txBox="1"/>
          <p:nvPr/>
        </p:nvSpPr>
        <p:spPr>
          <a:xfrm>
            <a:off x="578458" y="2300860"/>
            <a:ext cx="11186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Estructuras de control condicionales: Permiten tomar decisiones basadas en condiciones. La instrucción </a:t>
            </a:r>
            <a:r>
              <a:rPr lang="es-MX" sz="1800" dirty="0" err="1">
                <a:solidFill>
                  <a:schemeClr val="bg1"/>
                </a:solidFill>
                <a:latin typeface="Ubuntu" panose="020B0504030602030204" pitchFamily="34" charset="0"/>
              </a:rPr>
              <a:t>if</a:t>
            </a:r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 es un ejemplo común, donde un bloque de código se ejecutará si una condición es verdadera. También hay estructuras más complejas como </a:t>
            </a:r>
            <a:r>
              <a:rPr lang="es-MX" sz="1800" dirty="0" err="1">
                <a:solidFill>
                  <a:schemeClr val="bg1"/>
                </a:solidFill>
                <a:latin typeface="Ubuntu" panose="020B0504030602030204" pitchFamily="34" charset="0"/>
              </a:rPr>
              <a:t>else</a:t>
            </a:r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MX" sz="1800" dirty="0" err="1">
                <a:solidFill>
                  <a:schemeClr val="bg1"/>
                </a:solidFill>
                <a:latin typeface="Ubuntu" panose="020B0504030602030204" pitchFamily="34" charset="0"/>
              </a:rPr>
              <a:t>if</a:t>
            </a:r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 y switch.</a:t>
            </a:r>
            <a:endParaRPr lang="es-CO" sz="1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10860B9-B637-964F-0983-3D3D6D92A32B}"/>
              </a:ext>
            </a:extLst>
          </p:cNvPr>
          <p:cNvSpPr txBox="1"/>
          <p:nvPr/>
        </p:nvSpPr>
        <p:spPr>
          <a:xfrm>
            <a:off x="578458" y="3613857"/>
            <a:ext cx="7847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Estructuras de control de bucle (ciclos): Permiten repetir un bloque de código varias veces. Los bucles más comunes son </a:t>
            </a:r>
            <a:r>
              <a:rPr lang="es-MX" sz="1800" dirty="0" err="1">
                <a:solidFill>
                  <a:schemeClr val="bg1"/>
                </a:solidFill>
                <a:latin typeface="Ubuntu" panose="020B0504030602030204" pitchFamily="34" charset="0"/>
              </a:rPr>
              <a:t>for</a:t>
            </a:r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, </a:t>
            </a:r>
            <a:r>
              <a:rPr lang="es-MX" sz="1800" dirty="0" err="1">
                <a:solidFill>
                  <a:schemeClr val="bg1"/>
                </a:solidFill>
                <a:latin typeface="Ubuntu" panose="020B0504030602030204" pitchFamily="34" charset="0"/>
              </a:rPr>
              <a:t>while</a:t>
            </a:r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, y do-</a:t>
            </a:r>
            <a:r>
              <a:rPr lang="es-MX" sz="1800" dirty="0" err="1">
                <a:solidFill>
                  <a:schemeClr val="bg1"/>
                </a:solidFill>
                <a:latin typeface="Ubuntu" panose="020B0504030602030204" pitchFamily="34" charset="0"/>
              </a:rPr>
              <a:t>while</a:t>
            </a:r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endParaRPr lang="es-CO" sz="1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E6C4DB0-E930-0F83-BDF3-008D56548363}"/>
              </a:ext>
            </a:extLst>
          </p:cNvPr>
          <p:cNvSpPr txBox="1"/>
          <p:nvPr/>
        </p:nvSpPr>
        <p:spPr>
          <a:xfrm>
            <a:off x="578458" y="4745673"/>
            <a:ext cx="7847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Estructuras de control de salto: Permiten alterar el flujo normal de ejecución. Un ejemplo es la instrucción break para salir de un bucle, o continue para pasar a la siguiente iteración de un bucle.</a:t>
            </a:r>
            <a:endParaRPr lang="es-CO" sz="1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2"/>
          <p:cNvPicPr preferRelativeResize="0"/>
          <p:nvPr/>
        </p:nvPicPr>
        <p:blipFill rotWithShape="1">
          <a:blip r:embed="rId3">
            <a:alphaModFix/>
          </a:blip>
          <a:srcRect t="753" r="68704"/>
          <a:stretch/>
        </p:blipFill>
        <p:spPr>
          <a:xfrm>
            <a:off x="7315630" y="0"/>
            <a:ext cx="48763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8D8CE8C3-1457-4569-08E6-A36FD8058B1D}"/>
              </a:ext>
            </a:extLst>
          </p:cNvPr>
          <p:cNvSpPr txBox="1"/>
          <p:nvPr/>
        </p:nvSpPr>
        <p:spPr>
          <a:xfrm>
            <a:off x="578459" y="397102"/>
            <a:ext cx="42979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 err="1">
                <a:solidFill>
                  <a:srgbClr val="181E4B"/>
                </a:solidFill>
                <a:latin typeface="Ubuntu"/>
                <a:sym typeface="Ubuntu"/>
              </a:rPr>
              <a:t>For</a:t>
            </a:r>
            <a:r>
              <a:rPr lang="es-CO" sz="4400" b="1" dirty="0">
                <a:solidFill>
                  <a:srgbClr val="181E4B"/>
                </a:solidFill>
                <a:latin typeface="Ubuntu"/>
                <a:sym typeface="Ubuntu"/>
              </a:rPr>
              <a:t> </a:t>
            </a:r>
            <a:r>
              <a:rPr lang="es-CO" sz="4400" b="1" dirty="0" err="1">
                <a:solidFill>
                  <a:srgbClr val="181E4B"/>
                </a:solidFill>
                <a:latin typeface="Ubuntu"/>
                <a:sym typeface="Ubuntu"/>
              </a:rPr>
              <a:t>each</a:t>
            </a:r>
            <a:endParaRPr lang="es-CO" sz="4400" b="1" i="0" u="none" strike="noStrike" cap="none" dirty="0">
              <a:solidFill>
                <a:srgbClr val="181E4B"/>
              </a:solidFill>
              <a:latin typeface="Ubuntu"/>
              <a:ea typeface="Arial"/>
              <a:cs typeface="Arial"/>
              <a:sym typeface="Ubuntu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6D0E19-2B90-AFCA-03DB-46EC4DECB9B5}"/>
              </a:ext>
            </a:extLst>
          </p:cNvPr>
          <p:cNvSpPr txBox="1"/>
          <p:nvPr/>
        </p:nvSpPr>
        <p:spPr>
          <a:xfrm>
            <a:off x="574634" y="2599000"/>
            <a:ext cx="110427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forEach</a:t>
            </a:r>
            <a:r>
              <a:rPr lang="es-MX" sz="2400" dirty="0">
                <a:solidFill>
                  <a:srgbClr val="181E4B"/>
                </a:solidFill>
                <a:latin typeface="Ubuntu" panose="020B0504030602030204" pitchFamily="34" charset="0"/>
              </a:rPr>
              <a:t> es un método disponible para </a:t>
            </a:r>
            <a:r>
              <a:rPr lang="es-MX" sz="2400" dirty="0" err="1">
                <a:solidFill>
                  <a:srgbClr val="181E4B"/>
                </a:solidFill>
                <a:latin typeface="Ubuntu" panose="020B0504030602030204" pitchFamily="34" charset="0"/>
              </a:rPr>
              <a:t>arrays</a:t>
            </a:r>
            <a:r>
              <a:rPr lang="es-MX" sz="2400" dirty="0">
                <a:solidFill>
                  <a:srgbClr val="181E4B"/>
                </a:solidFill>
                <a:latin typeface="Ubuntu" panose="020B0504030602030204" pitchFamily="34" charset="0"/>
              </a:rPr>
              <a:t> en JavaScript que permite ejecutar una función proporcionada una vez por cada elemento del array. Es una forma más moderna y legible de iterar sobre elementos en comparación con el bucle </a:t>
            </a:r>
            <a:r>
              <a:rPr lang="es-MX" sz="2400" dirty="0" err="1">
                <a:solidFill>
                  <a:srgbClr val="181E4B"/>
                </a:solidFill>
                <a:latin typeface="Ubuntu" panose="020B0504030602030204" pitchFamily="34" charset="0"/>
              </a:rPr>
              <a:t>for</a:t>
            </a:r>
            <a:r>
              <a:rPr lang="es-MX" sz="2400" dirty="0">
                <a:solidFill>
                  <a:srgbClr val="181E4B"/>
                </a:solidFill>
                <a:latin typeface="Ubuntu" panose="020B0504030602030204" pitchFamily="34" charset="0"/>
              </a:rPr>
              <a:t> tradicional. La función que se pasa como argumento se ejecuta para cada elemento del array.</a:t>
            </a:r>
            <a:endParaRPr lang="es-CO" sz="2400" dirty="0">
              <a:solidFill>
                <a:srgbClr val="181E4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99753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element: El elemento actual del array.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index: El índice del elemento actual.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array: El array sobre el que se está iterando.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425954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 err="1">
                <a:solidFill>
                  <a:schemeClr val="lt1"/>
                </a:solidFill>
                <a:latin typeface="Ubuntu"/>
                <a:sym typeface="Ubuntu"/>
              </a:rPr>
              <a:t>For</a:t>
            </a: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 </a:t>
            </a:r>
            <a:r>
              <a:rPr lang="es-CO" sz="4400" b="1" dirty="0" err="1">
                <a:solidFill>
                  <a:schemeClr val="lt1"/>
                </a:solidFill>
                <a:latin typeface="Ubuntu"/>
                <a:sym typeface="Ubuntu"/>
              </a:rPr>
              <a:t>each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943050F-5768-6DA4-31DE-12168200E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626" y="1451383"/>
            <a:ext cx="8477250" cy="234315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F741258-F921-451D-58BF-7427ECEE5F2A}"/>
              </a:ext>
            </a:extLst>
          </p:cNvPr>
          <p:cNvSpPr txBox="1"/>
          <p:nvPr/>
        </p:nvSpPr>
        <p:spPr>
          <a:xfrm>
            <a:off x="1928022" y="4218270"/>
            <a:ext cx="84398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 err="1">
                <a:solidFill>
                  <a:schemeClr val="bg1"/>
                </a:solidFill>
                <a:latin typeface="Ubuntu" panose="020B0504030602030204" pitchFamily="34" charset="0"/>
              </a:rPr>
              <a:t>element</a:t>
            </a:r>
            <a:r>
              <a:rPr lang="es-MX" sz="2800" b="1" dirty="0">
                <a:solidFill>
                  <a:schemeClr val="bg1"/>
                </a:solidFill>
                <a:latin typeface="Ubuntu" panose="020B0504030602030204" pitchFamily="34" charset="0"/>
              </a:rPr>
              <a:t>: </a:t>
            </a:r>
            <a:r>
              <a:rPr lang="es-MX" sz="2800" dirty="0">
                <a:solidFill>
                  <a:schemeClr val="bg1"/>
                </a:solidFill>
                <a:latin typeface="Ubuntu" panose="020B0504030602030204" pitchFamily="34" charset="0"/>
              </a:rPr>
              <a:t>El elemento actual del array.</a:t>
            </a:r>
          </a:p>
          <a:p>
            <a:r>
              <a:rPr lang="es-MX" sz="2800" b="1" dirty="0" err="1">
                <a:solidFill>
                  <a:schemeClr val="bg1"/>
                </a:solidFill>
                <a:latin typeface="Ubuntu" panose="020B0504030602030204" pitchFamily="34" charset="0"/>
              </a:rPr>
              <a:t>index</a:t>
            </a:r>
            <a:r>
              <a:rPr lang="es-MX" sz="2800" b="1" dirty="0">
                <a:solidFill>
                  <a:schemeClr val="bg1"/>
                </a:solidFill>
                <a:latin typeface="Ubuntu" panose="020B0504030602030204" pitchFamily="34" charset="0"/>
              </a:rPr>
              <a:t>:</a:t>
            </a:r>
            <a:r>
              <a:rPr lang="es-MX" sz="2800" dirty="0">
                <a:solidFill>
                  <a:schemeClr val="bg1"/>
                </a:solidFill>
                <a:latin typeface="Ubuntu" panose="020B0504030602030204" pitchFamily="34" charset="0"/>
              </a:rPr>
              <a:t> El índice del elemento actual.</a:t>
            </a:r>
          </a:p>
          <a:p>
            <a:r>
              <a:rPr lang="es-MX" sz="2800" b="1" dirty="0">
                <a:solidFill>
                  <a:schemeClr val="bg1"/>
                </a:solidFill>
                <a:latin typeface="Ubuntu" panose="020B0504030602030204" pitchFamily="34" charset="0"/>
              </a:rPr>
              <a:t>array: </a:t>
            </a:r>
            <a:r>
              <a:rPr lang="es-MX" sz="2800" dirty="0">
                <a:solidFill>
                  <a:schemeClr val="bg1"/>
                </a:solidFill>
                <a:latin typeface="Ubuntu" panose="020B0504030602030204" pitchFamily="34" charset="0"/>
              </a:rPr>
              <a:t>El array sobre el que se está iterando.</a:t>
            </a:r>
            <a:endParaRPr lang="es-CO" sz="2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D756E33-BCC3-D8AB-4C1A-A07CD0180A43}"/>
              </a:ext>
            </a:extLst>
          </p:cNvPr>
          <p:cNvSpPr txBox="1"/>
          <p:nvPr/>
        </p:nvSpPr>
        <p:spPr>
          <a:xfrm>
            <a:off x="578460" y="1032947"/>
            <a:ext cx="168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sintaxis</a:t>
            </a:r>
          </a:p>
        </p:txBody>
      </p:sp>
    </p:spTree>
    <p:extLst>
      <p:ext uri="{BB962C8B-B14F-4D97-AF65-F5344CB8AC3E}">
        <p14:creationId xmlns:p14="http://schemas.microsoft.com/office/powerpoint/2010/main" val="98332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33251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425954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 err="1">
                <a:solidFill>
                  <a:schemeClr val="lt1"/>
                </a:solidFill>
                <a:latin typeface="Ubuntu"/>
                <a:sym typeface="Ubuntu"/>
              </a:rPr>
              <a:t>For</a:t>
            </a: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 </a:t>
            </a:r>
            <a:r>
              <a:rPr lang="es-CO" sz="4400" b="1" dirty="0" err="1">
                <a:solidFill>
                  <a:schemeClr val="lt1"/>
                </a:solidFill>
                <a:latin typeface="Ubuntu"/>
                <a:sym typeface="Ubuntu"/>
              </a:rPr>
              <a:t>each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96A374-AE05-F823-A5BB-E4356C289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326" y="2337707"/>
            <a:ext cx="5887184" cy="33490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B97C781-64A5-438A-3220-C5CD7E215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70" y="2337708"/>
            <a:ext cx="4991795" cy="33490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52019FC-A4BF-8AA3-23BD-C96CF3E19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100" y="2337707"/>
            <a:ext cx="5887184" cy="334908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672B66-4FA6-82DC-A991-9059053C0B7D}"/>
              </a:ext>
            </a:extLst>
          </p:cNvPr>
          <p:cNvSpPr txBox="1"/>
          <p:nvPr/>
        </p:nvSpPr>
        <p:spPr>
          <a:xfrm>
            <a:off x="578460" y="1032947"/>
            <a:ext cx="1091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Sintaxis simple, iterar sobre elementos de un array, manipulación de elementos del array</a:t>
            </a:r>
          </a:p>
        </p:txBody>
      </p:sp>
    </p:spTree>
    <p:extLst>
      <p:ext uri="{BB962C8B-B14F-4D97-AF65-F5344CB8AC3E}">
        <p14:creationId xmlns:p14="http://schemas.microsoft.com/office/powerpoint/2010/main" val="116919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33251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66502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420967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For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 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each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F3E9F74-F05C-D977-7033-DB903E8A4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89" y="2466010"/>
            <a:ext cx="6388850" cy="26273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4E05078-8DB1-EFAA-23AB-F0E968AA62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009" y="2554875"/>
            <a:ext cx="5268082" cy="235417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64B0C96-2498-1AFB-92FB-E947E02C2F87}"/>
              </a:ext>
            </a:extLst>
          </p:cNvPr>
          <p:cNvSpPr txBox="1"/>
          <p:nvPr/>
        </p:nvSpPr>
        <p:spPr>
          <a:xfrm>
            <a:off x="578460" y="1032947"/>
            <a:ext cx="168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427910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33251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66502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420967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For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 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each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D44F1BF-4533-78A3-900F-C346FC9C5D36}"/>
              </a:ext>
            </a:extLst>
          </p:cNvPr>
          <p:cNvSpPr txBox="1"/>
          <p:nvPr/>
        </p:nvSpPr>
        <p:spPr>
          <a:xfrm>
            <a:off x="578460" y="1032947"/>
            <a:ext cx="95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Arrow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562425-399B-FA6F-3368-3DE89DE1D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548" y="1742547"/>
            <a:ext cx="7390903" cy="33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33251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66502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420967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For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 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each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D44F1BF-4533-78A3-900F-C346FC9C5D36}"/>
              </a:ext>
            </a:extLst>
          </p:cNvPr>
          <p:cNvSpPr txBox="1"/>
          <p:nvPr/>
        </p:nvSpPr>
        <p:spPr>
          <a:xfrm>
            <a:off x="578460" y="1032947"/>
            <a:ext cx="168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Con objetos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02AE7D-73A4-44D3-80B5-9E3643ABA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540" y="1433057"/>
            <a:ext cx="7940919" cy="27213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1CE5037-3845-CFB4-803B-390E02A55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1238" y="4247534"/>
            <a:ext cx="5269523" cy="235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938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Riw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B5CFF"/>
      </a:accent1>
      <a:accent2>
        <a:srgbClr val="5ACBA3"/>
      </a:accent2>
      <a:accent3>
        <a:srgbClr val="E5CA51"/>
      </a:accent3>
      <a:accent4>
        <a:srgbClr val="E9A1FC"/>
      </a:accent4>
      <a:accent5>
        <a:srgbClr val="FE654F"/>
      </a:accent5>
      <a:accent6>
        <a:srgbClr val="171E4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14943</TotalTime>
  <Words>395</Words>
  <Application>Microsoft Office PowerPoint</Application>
  <PresentationFormat>Panorámica</PresentationFormat>
  <Paragraphs>44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Ubuntu Light</vt:lpstr>
      <vt:lpstr>Ubuntu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 Maria Martinez Ocampo</dc:creator>
  <cp:lastModifiedBy>User</cp:lastModifiedBy>
  <cp:revision>28</cp:revision>
  <dcterms:created xsi:type="dcterms:W3CDTF">2023-04-19T20:56:41Z</dcterms:created>
  <dcterms:modified xsi:type="dcterms:W3CDTF">2023-11-21T15:14:32Z</dcterms:modified>
</cp:coreProperties>
</file>