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7" r:id="rId5"/>
    <p:sldId id="368" r:id="rId6"/>
    <p:sldId id="320" r:id="rId7"/>
    <p:sldId id="369" r:id="rId8"/>
    <p:sldId id="339" r:id="rId9"/>
    <p:sldId id="345" r:id="rId10"/>
    <p:sldId id="346" r:id="rId11"/>
    <p:sldId id="347" r:id="rId12"/>
    <p:sldId id="260" r:id="rId13"/>
    <p:sldId id="313" r:id="rId14"/>
    <p:sldId id="348" r:id="rId15"/>
    <p:sldId id="291" r:id="rId16"/>
    <p:sldId id="340" r:id="rId17"/>
    <p:sldId id="321" r:id="rId18"/>
    <p:sldId id="341" r:id="rId19"/>
    <p:sldId id="349" r:id="rId20"/>
    <p:sldId id="350" r:id="rId21"/>
    <p:sldId id="351" r:id="rId22"/>
    <p:sldId id="307" r:id="rId23"/>
    <p:sldId id="292" r:id="rId24"/>
    <p:sldId id="370" r:id="rId25"/>
    <p:sldId id="371" r:id="rId26"/>
    <p:sldId id="342" r:id="rId27"/>
    <p:sldId id="273" r:id="rId28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Ubuntu" panose="020B0504030602030204" pitchFamily="34" charset="0"/>
      <p:regular r:id="rId34"/>
      <p:bold r:id="rId35"/>
      <p:italic r:id="rId36"/>
      <p:boldItalic r:id="rId37"/>
    </p:embeddedFont>
    <p:embeddedFont>
      <p:font typeface="Ubuntu Light" panose="020B0304030602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P6VT0DhK14j+2qMOJlRxpq4dn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6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6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7722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772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87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0156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141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66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828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531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8919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6571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68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3444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2226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28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30019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65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62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17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5790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548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5214" y="225007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282905" y="412811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Array 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functions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DABDD3FD-8F7B-1B2A-D1E4-B8BDE7987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70531"/>
              </p:ext>
            </p:extLst>
          </p:nvPr>
        </p:nvGraphicFramePr>
        <p:xfrm>
          <a:off x="2032000" y="1676793"/>
          <a:ext cx="81280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26056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4855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FFFFFF"/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7766869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Búsquedas</a:t>
                      </a:r>
                      <a:endParaRPr lang="es-CO" dirty="0">
                        <a:solidFill>
                          <a:schemeClr val="tx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3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NUMBER.findIndex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Devuelve la posición del elemento que cumple la condición de ƒ.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0750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OBJECT.find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Devuelve el elemento que cumple la condición de ƒ.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2436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OBJECT.findLastIndex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Idem a findIndex(), pero empezando a buscar desde el último elemento al primero.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5527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 .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findLast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Idem a find(), pero empezando a buscar desde el último elemento al primero.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40211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Acumuladores</a:t>
                      </a:r>
                      <a:endParaRPr lang="es-CO" dirty="0">
                        <a:solidFill>
                          <a:schemeClr val="tx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5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OBJECT.reduce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(ƒ, 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initial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Ejecuta ƒ con cada elemento (de izq a der), acumulando el resultado.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2641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 .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reduceRight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(ƒ, 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initial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Idem</a:t>
                      </a:r>
                      <a:r>
                        <a:rPr lang="es-MX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 al anterior, pero en orden de derecha a izquierda.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692956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9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forEach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D013F9-D853-E630-DDD5-D0F12C37E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1524000"/>
            <a:ext cx="11106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0;p4">
            <a:extLst>
              <a:ext uri="{FF2B5EF4-FFF2-40B4-BE49-F238E27FC236}">
                <a16:creationId xmlns:a16="http://schemas.microsoft.com/office/drawing/2014/main" id="{7178A0AC-C4C8-2EE6-6429-04C41AC919FD}"/>
              </a:ext>
            </a:extLst>
          </p:cNvPr>
          <p:cNvSpPr txBox="1"/>
          <p:nvPr/>
        </p:nvSpPr>
        <p:spPr>
          <a:xfrm>
            <a:off x="578459" y="397102"/>
            <a:ext cx="267469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B995-12AA-C2D5-160D-B7973DA3E9F2}"/>
              </a:ext>
            </a:extLst>
          </p:cNvPr>
          <p:cNvSpPr txBox="1"/>
          <p:nvPr/>
        </p:nvSpPr>
        <p:spPr>
          <a:xfrm>
            <a:off x="578459" y="1032950"/>
            <a:ext cx="346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every</a:t>
            </a:r>
            <a:endParaRPr lang="es-CO" sz="2000" dirty="0">
              <a:solidFill>
                <a:srgbClr val="181E4B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7BB531-6F77-C17B-5FA4-984706D54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597137"/>
            <a:ext cx="10972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Array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some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7B81F-BF26-A960-5963-44454BE00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16724"/>
            <a:ext cx="10972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2184" y="430302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FC287351-C5CE-01E7-85E6-7364D1F75C8B}"/>
              </a:ext>
            </a:extLst>
          </p:cNvPr>
          <p:cNvSpPr txBox="1"/>
          <p:nvPr/>
        </p:nvSpPr>
        <p:spPr>
          <a:xfrm>
            <a:off x="578458" y="397102"/>
            <a:ext cx="356947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Array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9139B-BAB9-AAD0-1511-298B18B5B991}"/>
              </a:ext>
            </a:extLst>
          </p:cNvPr>
          <p:cNvSpPr txBox="1"/>
          <p:nvPr/>
        </p:nvSpPr>
        <p:spPr>
          <a:xfrm>
            <a:off x="5784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map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61C3FA-3255-306A-B58B-0F47D4FB2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333006"/>
            <a:ext cx="9448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filter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89AB60-AAC1-1999-6729-B588BED30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1905000"/>
            <a:ext cx="10001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30352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Array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578458" y="1054371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flatMap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B0ACB7-6B16-9070-9784-B1F188CDB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50" y="1808602"/>
            <a:ext cx="9563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r="9183"/>
          <a:stretch/>
        </p:blipFill>
        <p:spPr>
          <a:xfrm>
            <a:off x="4041195" y="0"/>
            <a:ext cx="81508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6992" y="5049398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2327987E-EBFB-1486-3DC4-32D2FFDF7BE2}"/>
              </a:ext>
            </a:extLst>
          </p:cNvPr>
          <p:cNvSpPr txBox="1"/>
          <p:nvPr/>
        </p:nvSpPr>
        <p:spPr>
          <a:xfrm>
            <a:off x="578458" y="397102"/>
            <a:ext cx="5146481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rgbClr val="181E4B"/>
                </a:solidFill>
                <a:latin typeface="Ubuntu"/>
                <a:sym typeface="Ubuntu"/>
              </a:rPr>
              <a:t>Array</a:t>
            </a:r>
            <a:endParaRPr sz="1400" b="0" i="0" u="none" strike="noStrike" cap="none" dirty="0">
              <a:solidFill>
                <a:srgbClr val="181E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CBF295-68C0-9797-EC97-3E431A633FA4}"/>
              </a:ext>
            </a:extLst>
          </p:cNvPr>
          <p:cNvSpPr txBox="1"/>
          <p:nvPr/>
        </p:nvSpPr>
        <p:spPr>
          <a:xfrm>
            <a:off x="654658" y="966448"/>
            <a:ext cx="367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find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 y 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findIndex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4DD372-F2A4-5C73-8035-A4C6A0931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2402" y="1563605"/>
            <a:ext cx="7314468" cy="52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3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9FAFC710-C9D9-5695-C8C0-DBE77642EAE9}"/>
              </a:ext>
            </a:extLst>
          </p:cNvPr>
          <p:cNvSpPr txBox="1"/>
          <p:nvPr/>
        </p:nvSpPr>
        <p:spPr>
          <a:xfrm>
            <a:off x="578458" y="267386"/>
            <a:ext cx="260435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8ABFEE-EDC2-C399-99E0-49B6657CFAAD}"/>
              </a:ext>
            </a:extLst>
          </p:cNvPr>
          <p:cNvSpPr txBox="1"/>
          <p:nvPr/>
        </p:nvSpPr>
        <p:spPr>
          <a:xfrm>
            <a:off x="578459" y="1036786"/>
            <a:ext cx="3729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findLast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y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findLastIndex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EC04A3-C5B5-0C6B-CA3F-24C39C76A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0909" y="1790596"/>
            <a:ext cx="8470181" cy="472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3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9FAFC710-C9D9-5695-C8C0-DBE77642EAE9}"/>
              </a:ext>
            </a:extLst>
          </p:cNvPr>
          <p:cNvSpPr txBox="1"/>
          <p:nvPr/>
        </p:nvSpPr>
        <p:spPr>
          <a:xfrm>
            <a:off x="578458" y="267386"/>
            <a:ext cx="640263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8ABFEE-EDC2-C399-99E0-49B6657CFAAD}"/>
              </a:ext>
            </a:extLst>
          </p:cNvPr>
          <p:cNvSpPr txBox="1"/>
          <p:nvPr/>
        </p:nvSpPr>
        <p:spPr>
          <a:xfrm>
            <a:off x="578459" y="1036786"/>
            <a:ext cx="157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.reduce()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2244CF-E079-4E7E-EF50-88D0E99AC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1436896"/>
            <a:ext cx="10287000" cy="487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B6B8B64-097F-C966-CB2B-AD4ECBA9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2178" cy="6858000"/>
          </a:xfrm>
          <a:prstGeom prst="rect">
            <a:avLst/>
          </a:prstGeom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r="7310"/>
          <a:stretch/>
        </p:blipFill>
        <p:spPr>
          <a:xfrm flipH="1">
            <a:off x="413" y="0"/>
            <a:ext cx="929321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9505" y="4668520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6868162" y="3035810"/>
            <a:ext cx="2834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9;p4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0568146C-0770-A088-0853-5AC1713E088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543156" y="2374118"/>
            <a:ext cx="5053608" cy="433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9640603D-AE98-3645-568B-5BBC26B1A96A}"/>
              </a:ext>
            </a:extLst>
          </p:cNvPr>
          <p:cNvSpPr txBox="1"/>
          <p:nvPr/>
        </p:nvSpPr>
        <p:spPr>
          <a:xfrm>
            <a:off x="266959" y="777980"/>
            <a:ext cx="3340765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Java Script</a:t>
            </a:r>
            <a:b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</a:b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9FAFC710-C9D9-5695-C8C0-DBE77642EAE9}"/>
              </a:ext>
            </a:extLst>
          </p:cNvPr>
          <p:cNvSpPr txBox="1"/>
          <p:nvPr/>
        </p:nvSpPr>
        <p:spPr>
          <a:xfrm>
            <a:off x="578458" y="267386"/>
            <a:ext cx="240737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8ABFEE-EDC2-C399-99E0-49B6657CFAAD}"/>
              </a:ext>
            </a:extLst>
          </p:cNvPr>
          <p:cNvSpPr txBox="1"/>
          <p:nvPr/>
        </p:nvSpPr>
        <p:spPr>
          <a:xfrm>
            <a:off x="578458" y="1036786"/>
            <a:ext cx="172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reduceRight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996AF2-0B7A-CA4E-350C-AB4DCDF8C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1857244"/>
            <a:ext cx="100393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9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9FAFC710-C9D9-5695-C8C0-DBE77642EAE9}"/>
              </a:ext>
            </a:extLst>
          </p:cNvPr>
          <p:cNvSpPr txBox="1"/>
          <p:nvPr/>
        </p:nvSpPr>
        <p:spPr>
          <a:xfrm>
            <a:off x="578458" y="267386"/>
            <a:ext cx="19361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8ABFEE-EDC2-C399-99E0-49B6657CFAAD}"/>
              </a:ext>
            </a:extLst>
          </p:cNvPr>
          <p:cNvSpPr txBox="1"/>
          <p:nvPr/>
        </p:nvSpPr>
        <p:spPr>
          <a:xfrm>
            <a:off x="578458" y="1036786"/>
            <a:ext cx="323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Restructuración básica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355880-7672-6158-D230-50E497ED9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1612010"/>
            <a:ext cx="7047344" cy="50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10439400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0;p4">
            <a:extLst>
              <a:ext uri="{FF2B5EF4-FFF2-40B4-BE49-F238E27FC236}">
                <a16:creationId xmlns:a16="http://schemas.microsoft.com/office/drawing/2014/main" id="{60798769-F449-77BA-B7DA-CD1C48653345}"/>
              </a:ext>
            </a:extLst>
          </p:cNvPr>
          <p:cNvSpPr txBox="1"/>
          <p:nvPr/>
        </p:nvSpPr>
        <p:spPr>
          <a:xfrm>
            <a:off x="578458" y="267386"/>
            <a:ext cx="240737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bg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0227A4-166F-9221-28FA-F30E7D053B89}"/>
              </a:ext>
            </a:extLst>
          </p:cNvPr>
          <p:cNvSpPr txBox="1"/>
          <p:nvPr/>
        </p:nvSpPr>
        <p:spPr>
          <a:xfrm>
            <a:off x="578458" y="1036787"/>
            <a:ext cx="323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Intercambio de variables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6D6333F-82ED-F3F2-72FA-CB81E2289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21" y="1806188"/>
            <a:ext cx="10605357" cy="4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1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5E152099-5400-8D37-23F5-1DD82A16200F}"/>
              </a:ext>
            </a:extLst>
          </p:cNvPr>
          <p:cNvSpPr txBox="1"/>
          <p:nvPr/>
        </p:nvSpPr>
        <p:spPr>
          <a:xfrm>
            <a:off x="578458" y="267386"/>
            <a:ext cx="30219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9FA118-A9EF-610D-3B2D-E80E4BD11C1D}"/>
              </a:ext>
            </a:extLst>
          </p:cNvPr>
          <p:cNvSpPr txBox="1"/>
          <p:nvPr/>
        </p:nvSpPr>
        <p:spPr>
          <a:xfrm>
            <a:off x="578458" y="1036787"/>
            <a:ext cx="3782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Spread (Extraer y Recoger)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990DDA-96B9-2986-7AB5-38769F7DA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34" y="1806188"/>
            <a:ext cx="9898673" cy="403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5E152099-5400-8D37-23F5-1DD82A16200F}"/>
              </a:ext>
            </a:extLst>
          </p:cNvPr>
          <p:cNvSpPr txBox="1"/>
          <p:nvPr/>
        </p:nvSpPr>
        <p:spPr>
          <a:xfrm>
            <a:off x="578458" y="267386"/>
            <a:ext cx="30219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9FA118-A9EF-610D-3B2D-E80E4BD11C1D}"/>
              </a:ext>
            </a:extLst>
          </p:cNvPr>
          <p:cNvSpPr txBox="1"/>
          <p:nvPr/>
        </p:nvSpPr>
        <p:spPr>
          <a:xfrm>
            <a:off x="578459" y="1036787"/>
            <a:ext cx="411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Spread (Intercambiar Elementos)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1CE27E-8C41-AFC4-55C2-3A2DD0472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691" y="1662824"/>
            <a:ext cx="10038617" cy="43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9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5E152099-5400-8D37-23F5-1DD82A16200F}"/>
              </a:ext>
            </a:extLst>
          </p:cNvPr>
          <p:cNvSpPr txBox="1"/>
          <p:nvPr/>
        </p:nvSpPr>
        <p:spPr>
          <a:xfrm>
            <a:off x="578458" y="267386"/>
            <a:ext cx="30219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bg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9FA118-A9EF-610D-3B2D-E80E4BD11C1D}"/>
              </a:ext>
            </a:extLst>
          </p:cNvPr>
          <p:cNvSpPr txBox="1"/>
          <p:nvPr/>
        </p:nvSpPr>
        <p:spPr>
          <a:xfrm>
            <a:off x="578459" y="1036787"/>
            <a:ext cx="411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Spread (en Funciones)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5132B0-BCA1-70C6-1177-C2BBCB841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1637614"/>
            <a:ext cx="100012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3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r="40739"/>
          <a:stretch/>
        </p:blipFill>
        <p:spPr>
          <a:xfrm flipH="1">
            <a:off x="0" y="-20112"/>
            <a:ext cx="9206172" cy="688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9661F057-8A48-163E-8C21-2AA25E85AB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9407" y="4867931"/>
            <a:ext cx="3330258" cy="14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5E152099-5400-8D37-23F5-1DD82A16200F}"/>
              </a:ext>
            </a:extLst>
          </p:cNvPr>
          <p:cNvSpPr txBox="1"/>
          <p:nvPr/>
        </p:nvSpPr>
        <p:spPr>
          <a:xfrm>
            <a:off x="578458" y="267386"/>
            <a:ext cx="323740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bg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9FA118-A9EF-610D-3B2D-E80E4BD11C1D}"/>
              </a:ext>
            </a:extLst>
          </p:cNvPr>
          <p:cNvSpPr txBox="1"/>
          <p:nvPr/>
        </p:nvSpPr>
        <p:spPr>
          <a:xfrm>
            <a:off x="578458" y="1036787"/>
            <a:ext cx="4222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Rest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(Agrupar)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Debug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89DB9A-F55B-3EE1-FCB0-751B0BB70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375" y="1905000"/>
            <a:ext cx="10001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E4B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8167" y="2494344"/>
            <a:ext cx="5675666" cy="186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64688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02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Ordenación de un array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23A0572D-767A-D813-FF73-A2CA996B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61678"/>
              </p:ext>
            </p:extLst>
          </p:nvPr>
        </p:nvGraphicFramePr>
        <p:xfrm>
          <a:off x="2032000" y="1537156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78759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057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2205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.reverse() ⚠️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Invierte el orden de elementos del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5932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.toReversed() ✅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Devuelve una copia del array, con el orden de los elementos invertido.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4640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.sort() ⚠️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Ordena los elementos del array bajo un criterio de </a:t>
                      </a:r>
                      <a:r>
                        <a:rPr lang="es-MX" b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ordenación alfabética.</a:t>
                      </a:r>
                      <a:endParaRPr lang="es-MX">
                        <a:solidFill>
                          <a:srgbClr val="181E4B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4047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</a:t>
                      </a:r>
                      <a:r>
                        <a:rPr lang="es-CO" dirty="0" err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sort</a:t>
                      </a:r>
                      <a:r>
                        <a:rPr lang="es-CO" dirty="0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(criterio) ⚠️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Idem, pero bajo un criterio de ordenación indicado por  criterio.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5309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.toSorted() ✅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Devuelve una copia del array, con los elementos ordenados.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4235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 .toSorted(criterio) ✅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Idem</a:t>
                      </a:r>
                      <a:r>
                        <a:rPr lang="es-MX" dirty="0">
                          <a:solidFill>
                            <a:srgbClr val="181E4B"/>
                          </a:solidFill>
                          <a:effectLst/>
                          <a:latin typeface="Ubuntu" panose="020B0504030602030204" pitchFamily="34" charset="0"/>
                        </a:rPr>
                        <a:t>, pero ordenado por el criterio establecido por parámetro.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9422821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5A60C99-8A34-3BF9-63AC-61801254618C}"/>
              </a:ext>
            </a:extLst>
          </p:cNvPr>
          <p:cNvSpPr txBox="1"/>
          <p:nvPr/>
        </p:nvSpPr>
        <p:spPr>
          <a:xfrm>
            <a:off x="2093089" y="5563440"/>
            <a:ext cx="7865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baseline="30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✅</a:t>
            </a:r>
            <a:r>
              <a:rPr lang="es-MX" sz="2800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 El array original está seguro (no muta).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0" i="0" baseline="3000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⚠️</a:t>
            </a:r>
            <a:r>
              <a:rPr lang="es-MX" sz="2800" b="0" i="0" dirty="0">
                <a:solidFill>
                  <a:schemeClr val="bg1"/>
                </a:solidFill>
                <a:effectLst/>
                <a:latin typeface="Ubuntu" panose="020B0504030602030204" pitchFamily="34" charset="0"/>
              </a:rPr>
              <a:t> El array original cambia (muta).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1148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Array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7" y="1032950"/>
            <a:ext cx="62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Metodo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 .reverse(Muta) y 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toReversed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noMuta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D3E189-3F57-5CD3-F99E-2A4A77F4B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325" y="1652771"/>
            <a:ext cx="6811108" cy="24444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B00636-3B24-EE20-5160-34EA11392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325" y="4318901"/>
            <a:ext cx="6811108" cy="2401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2"/>
          <p:cNvPicPr preferRelativeResize="0"/>
          <p:nvPr/>
        </p:nvPicPr>
        <p:blipFill rotWithShape="1">
          <a:blip r:embed="rId3">
            <a:alphaModFix/>
          </a:blip>
          <a:srcRect t="753" r="68704"/>
          <a:stretch/>
        </p:blipFill>
        <p:spPr>
          <a:xfrm>
            <a:off x="7315630" y="0"/>
            <a:ext cx="48763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8D8CE8C3-1457-4569-08E6-A36FD8058B1D}"/>
              </a:ext>
            </a:extLst>
          </p:cNvPr>
          <p:cNvSpPr txBox="1"/>
          <p:nvPr/>
        </p:nvSpPr>
        <p:spPr>
          <a:xfrm>
            <a:off x="578459" y="397102"/>
            <a:ext cx="211486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Arial"/>
                <a:cs typeface="Arial"/>
                <a:sym typeface="Ubuntu"/>
              </a:rPr>
              <a:t>Array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8580B1-EEC2-D7ED-87FD-A68E09399484}"/>
              </a:ext>
            </a:extLst>
          </p:cNvPr>
          <p:cNvSpPr txBox="1"/>
          <p:nvPr/>
        </p:nvSpPr>
        <p:spPr>
          <a:xfrm>
            <a:off x="578458" y="1032950"/>
            <a:ext cx="708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rgbClr val="181E4B"/>
                </a:solidFill>
                <a:latin typeface="Ubuntu" panose="020B0504030602030204" pitchFamily="34" charset="0"/>
              </a:rPr>
              <a:t>structuredClone</a:t>
            </a:r>
            <a:r>
              <a:rPr lang="es-CO" sz="2000" dirty="0">
                <a:solidFill>
                  <a:srgbClr val="181E4B"/>
                </a:solidFill>
                <a:latin typeface="Ubuntu" panose="020B0504030602030204" pitchFamily="34" charset="0"/>
              </a:rPr>
              <a:t>()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C4277C-047B-418D-B04C-3F366BCC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95" y="1802351"/>
            <a:ext cx="10733210" cy="37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29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sort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y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toSorted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BF760BB-661C-3579-848F-C3852FC58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90" y="1802351"/>
            <a:ext cx="9579219" cy="40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50536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14569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292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sort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() y .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toSorted</a:t>
            </a:r>
            <a:endParaRPr lang="es-CO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0ADE04-2E2A-9A48-6AE1-1E11D13E4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236" y="1721077"/>
            <a:ext cx="10141527" cy="44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66502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dirty="0">
                <a:solidFill>
                  <a:schemeClr val="lt1"/>
                </a:solidFill>
                <a:latin typeface="Ubuntu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Función de comparación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DFD765-D3D5-FB3E-4543-4E61CB18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5" y="2360880"/>
            <a:ext cx="11488189" cy="300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2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49;p13">
            <a:extLst>
              <a:ext uri="{FF2B5EF4-FFF2-40B4-BE49-F238E27FC236}">
                <a16:creationId xmlns:a16="http://schemas.microsoft.com/office/drawing/2014/main" id="{CADCE867-C36A-72BB-698F-1DCDCB57C2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-16626" y="0"/>
            <a:ext cx="90375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78459" y="397102"/>
            <a:ext cx="224094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Arial"/>
                <a:cs typeface="Arial"/>
                <a:sym typeface="Ubuntu"/>
              </a:rPr>
              <a:t>Array</a:t>
            </a:r>
            <a:endParaRPr lang="es-CO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9D3517-4C00-63DD-E657-F5F73109AE18}"/>
              </a:ext>
            </a:extLst>
          </p:cNvPr>
          <p:cNvSpPr txBox="1"/>
          <p:nvPr/>
        </p:nvSpPr>
        <p:spPr>
          <a:xfrm>
            <a:off x="578458" y="1032950"/>
            <a:ext cx="3136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Array </a:t>
            </a:r>
            <a:r>
              <a:rPr lang="es-CO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Functions</a:t>
            </a:r>
            <a:r>
              <a:rPr lang="es-CO" sz="2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</a:p>
        </p:txBody>
      </p:sp>
      <p:pic>
        <p:nvPicPr>
          <p:cNvPr id="11" name="Google Shape;244;p12">
            <a:extLst>
              <a:ext uri="{FF2B5EF4-FFF2-40B4-BE49-F238E27FC236}">
                <a16:creationId xmlns:a16="http://schemas.microsoft.com/office/drawing/2014/main" id="{089D11A6-ABAD-67C9-6598-5E33A0F301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550C7B63-5F24-CD9A-CED7-D0D4B06DC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49788"/>
              </p:ext>
            </p:extLst>
          </p:nvPr>
        </p:nvGraphicFramePr>
        <p:xfrm>
          <a:off x="2032000" y="1563605"/>
          <a:ext cx="81280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44824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8093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Método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Descripción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95269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UNDEFINED.forEach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Ejecuta la función definida en ƒ por cada uno de los elementos del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557824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Comprobaciones</a:t>
                      </a:r>
                      <a:endParaRPr lang="es-CO" dirty="0">
                        <a:solidFill>
                          <a:schemeClr val="tx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8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BOOLEAN.every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Comprueba si </a:t>
                      </a:r>
                      <a:r>
                        <a:rPr lang="es-MX" b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todos</a:t>
                      </a:r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los elementos del array cumplen la condición de ƒ.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0017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BOOLEAN .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some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Comprueba si </a:t>
                      </a:r>
                      <a:r>
                        <a:rPr lang="es-MX" b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al menos</a:t>
                      </a:r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un elemento del array cumple la condición de ƒ.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78238076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Transformadores y filtros</a:t>
                      </a:r>
                      <a:endParaRPr lang="es-CO" dirty="0">
                        <a:solidFill>
                          <a:schemeClr val="tx1"/>
                        </a:solidFill>
                        <a:effectLst/>
                        <a:latin typeface="Ubuntu" panose="020B0504030602030204" pitchFamily="34" charset="0"/>
                      </a:endParaRPr>
                    </a:p>
                  </a:txBody>
                  <a:tcPr marL="60960" marR="60960" marT="60960" marB="6096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6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ARRAY.map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Construye un array con lo que devuelve ƒ por cada elemento del array.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6002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ARRAY.filter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Filtra un array y se queda sólo con los elementos que cumplen la condición de ƒ.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4890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OBJECT.flat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level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Aplana el array al nivel level indicado.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9958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 </a:t>
                      </a:r>
                      <a:r>
                        <a:rPr lang="es-CO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OBJECT.flatMap</a:t>
                      </a:r>
                      <a:r>
                        <a:rPr lang="es-CO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(ƒ)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Aplana cada elemento del array, transformándolo según ƒ. Equivale a .</a:t>
                      </a:r>
                      <a:r>
                        <a:rPr lang="es-MX" dirty="0" err="1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map</a:t>
                      </a:r>
                      <a:r>
                        <a:rPr lang="es-MX" dirty="0">
                          <a:solidFill>
                            <a:schemeClr val="tx1"/>
                          </a:solidFill>
                          <a:effectLst/>
                          <a:latin typeface="Ubuntu" panose="020B0504030602030204" pitchFamily="34" charset="0"/>
                        </a:rPr>
                        <a:t>().flat(1).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9829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575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iwi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B5CFF"/>
      </a:accent1>
      <a:accent2>
        <a:srgbClr val="5ACBA3"/>
      </a:accent2>
      <a:accent3>
        <a:srgbClr val="E5CA51"/>
      </a:accent3>
      <a:accent4>
        <a:srgbClr val="E9A1FC"/>
      </a:accent4>
      <a:accent5>
        <a:srgbClr val="FE654F"/>
      </a:accent5>
      <a:accent6>
        <a:srgbClr val="171E4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15261</TotalTime>
  <Words>536</Words>
  <Application>Microsoft Office PowerPoint</Application>
  <PresentationFormat>Panorámica</PresentationFormat>
  <Paragraphs>100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Ubuntu</vt:lpstr>
      <vt:lpstr>Calibri</vt:lpstr>
      <vt:lpstr>Ubuntu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Maria Martinez Ocampo</dc:creator>
  <cp:lastModifiedBy>User</cp:lastModifiedBy>
  <cp:revision>32</cp:revision>
  <dcterms:created xsi:type="dcterms:W3CDTF">2023-04-19T20:56:41Z</dcterms:created>
  <dcterms:modified xsi:type="dcterms:W3CDTF">2023-11-30T01:43:19Z</dcterms:modified>
</cp:coreProperties>
</file>