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9" r:id="rId4"/>
    <p:sldId id="267" r:id="rId5"/>
    <p:sldId id="320" r:id="rId6"/>
    <p:sldId id="339" r:id="rId7"/>
    <p:sldId id="345" r:id="rId8"/>
    <p:sldId id="346" r:id="rId9"/>
    <p:sldId id="347" r:id="rId10"/>
    <p:sldId id="260" r:id="rId11"/>
    <p:sldId id="313" r:id="rId12"/>
    <p:sldId id="348" r:id="rId13"/>
    <p:sldId id="291" r:id="rId14"/>
    <p:sldId id="340" r:id="rId15"/>
    <p:sldId id="321" r:id="rId16"/>
    <p:sldId id="341" r:id="rId17"/>
    <p:sldId id="368" r:id="rId18"/>
    <p:sldId id="369" r:id="rId19"/>
    <p:sldId id="349" r:id="rId20"/>
    <p:sldId id="350" r:id="rId21"/>
    <p:sldId id="351" r:id="rId22"/>
    <p:sldId id="370" r:id="rId23"/>
    <p:sldId id="371" r:id="rId24"/>
    <p:sldId id="273"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Ubuntu" panose="020B0504030602030204" pitchFamily="34" charset="0"/>
      <p:regular r:id="rId31"/>
      <p:bold r:id="rId32"/>
      <p:italic r:id="rId33"/>
      <p:boldItalic r:id="rId34"/>
    </p:embeddedFont>
    <p:embeddedFont>
      <p:font typeface="Ubuntu Light" panose="020B0304030602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P6VT0DhK14j+2qMOJlRxpq4dn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7" autoAdjust="0"/>
    <p:restoredTop sz="94660"/>
  </p:normalViewPr>
  <p:slideViewPr>
    <p:cSldViewPr snapToGrid="0">
      <p:cViewPr varScale="1">
        <p:scale>
          <a:sx n="46" d="100"/>
          <a:sy n="46" d="100"/>
        </p:scale>
        <p:origin x="5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5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772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8795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015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1419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266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282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8957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3312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531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8919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6571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5962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50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26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579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48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162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772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lenguajejs.com/html/multimedia/etiqueta-html-audio/" TargetMode="External"/><Relationship Id="rId3" Type="http://schemas.openxmlformats.org/officeDocument/2006/relationships/image" Target="../media/image9.png"/><Relationship Id="rId7" Type="http://schemas.openxmlformats.org/officeDocument/2006/relationships/hyperlink" Target="https://lenguajejs.com/html/multimedia/etiqueta-html-im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enguajejs.com/html/texto/etiqueta-html-span/" TargetMode="External"/><Relationship Id="rId5" Type="http://schemas.openxmlformats.org/officeDocument/2006/relationships/hyperlink" Target="https://lenguajejs.com/html/agrupacion/etiqueta-html-div/"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hyperlink" Target="https://lenguajejs.com/javascript/dom/manipular-clases-css/" TargetMode="External"/><Relationship Id="rId3" Type="http://schemas.openxmlformats.org/officeDocument/2006/relationships/image" Target="../media/image7.png"/><Relationship Id="rId7" Type="http://schemas.openxmlformats.org/officeDocument/2006/relationships/hyperlink" Target="https://lenguajejs.com/javascript/dom/atributos-del-dom/" TargetMode="External"/><Relationship Id="rId12" Type="http://schemas.openxmlformats.org/officeDocument/2006/relationships/hyperlink" Target="https://lenguajejs.com/javascript/dom/animate-elementos-d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lenguajejs.com/javascript/dom/crear-elementos-dom/" TargetMode="External"/><Relationship Id="rId11" Type="http://schemas.openxmlformats.org/officeDocument/2006/relationships/hyperlink" Target="https://lenguajejs.com/javascript/dom/navegar-elementos-dom/" TargetMode="External"/><Relationship Id="rId5" Type="http://schemas.openxmlformats.org/officeDocument/2006/relationships/hyperlink" Target="https://lenguajejs.com/javascript/dom/seleccionar-elementos-dom/" TargetMode="External"/><Relationship Id="rId10" Type="http://schemas.openxmlformats.org/officeDocument/2006/relationships/hyperlink" Target="https://lenguajejs.com/javascript/dom/insertar-elementos-dom/" TargetMode="External"/><Relationship Id="rId4" Type="http://schemas.openxmlformats.org/officeDocument/2006/relationships/image" Target="../media/image5.png"/><Relationship Id="rId9" Type="http://schemas.openxmlformats.org/officeDocument/2006/relationships/hyperlink" Target="https://lenguajejs.com/javascript/dom/contenido-elemento-d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E4B"/>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3795214" y="2250076"/>
            <a:ext cx="4333940" cy="1878040"/>
          </a:xfrm>
          <a:prstGeom prst="rect">
            <a:avLst/>
          </a:prstGeom>
          <a:noFill/>
          <a:ln>
            <a:noFill/>
          </a:ln>
        </p:spPr>
      </p:pic>
      <p:sp>
        <p:nvSpPr>
          <p:cNvPr id="85" name="Google Shape;85;p1"/>
          <p:cNvSpPr txBox="1"/>
          <p:nvPr/>
        </p:nvSpPr>
        <p:spPr>
          <a:xfrm>
            <a:off x="3282905" y="4128116"/>
            <a:ext cx="56261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lt1"/>
                </a:solidFill>
                <a:latin typeface="Ubuntu Light"/>
                <a:ea typeface="Ubuntu Light"/>
                <a:cs typeface="Ubuntu Light"/>
                <a:sym typeface="Ubuntu Light"/>
              </a:rPr>
              <a:t>Somos un </a:t>
            </a:r>
            <a:r>
              <a:rPr lang="es-CO" sz="1800" b="0" i="0" u="none" strike="noStrike" cap="none">
                <a:solidFill>
                  <a:schemeClr val="lt1"/>
                </a:solidFill>
                <a:highlight>
                  <a:srgbClr val="6B5CFF"/>
                </a:highlight>
                <a:latin typeface="Ubuntu Light"/>
                <a:ea typeface="Ubuntu Light"/>
                <a:cs typeface="Ubuntu Light"/>
                <a:sym typeface="Ubuntu Light"/>
              </a:rPr>
              <a:t>ecosistema</a:t>
            </a:r>
            <a:r>
              <a:rPr lang="es-CO" sz="1800" b="0" i="0" u="none" strike="noStrike" cap="none">
                <a:solidFill>
                  <a:schemeClr val="lt1"/>
                </a:solidFill>
                <a:latin typeface="Ubuntu Light"/>
                <a:ea typeface="Ubuntu Light"/>
                <a:cs typeface="Ubuntu Light"/>
                <a:sym typeface="Ubuntu Light"/>
              </a:rPr>
              <a:t> de desarrolladores de software</a:t>
            </a:r>
            <a:endParaRPr sz="1800" b="0" i="0" u="none" strike="noStrike" cap="none">
              <a:solidFill>
                <a:schemeClr val="lt1"/>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652184" y="4303028"/>
            <a:ext cx="3330258" cy="141150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5" name="Google Shape;120;p4">
            <a:extLst>
              <a:ext uri="{FF2B5EF4-FFF2-40B4-BE49-F238E27FC236}">
                <a16:creationId xmlns:a16="http://schemas.microsoft.com/office/drawing/2014/main" id="{7178A0AC-C4C8-2EE6-6429-04C41AC919FD}"/>
              </a:ext>
            </a:extLst>
          </p:cNvPr>
          <p:cNvSpPr txBox="1"/>
          <p:nvPr/>
        </p:nvSpPr>
        <p:spPr>
          <a:xfrm>
            <a:off x="578459" y="397102"/>
            <a:ext cx="2674695"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rgbClr val="181E4B"/>
                </a:solidFill>
                <a:latin typeface="Ubuntu"/>
                <a:ea typeface="Arial"/>
                <a:cs typeface="Arial"/>
                <a:sym typeface="Ubuntu"/>
              </a:rPr>
              <a:t>DOM </a:t>
            </a:r>
            <a:endParaRPr lang="es-CO" sz="1400" b="0" i="0" u="none" strike="noStrike" cap="none" dirty="0">
              <a:solidFill>
                <a:srgbClr val="181E4B"/>
              </a:solidFill>
              <a:latin typeface="Arial"/>
              <a:ea typeface="Arial"/>
              <a:cs typeface="Arial"/>
              <a:sym typeface="Arial"/>
            </a:endParaRPr>
          </a:p>
        </p:txBody>
      </p:sp>
      <p:sp>
        <p:nvSpPr>
          <p:cNvPr id="6" name="CuadroTexto 5">
            <a:extLst>
              <a:ext uri="{FF2B5EF4-FFF2-40B4-BE49-F238E27FC236}">
                <a16:creationId xmlns:a16="http://schemas.microsoft.com/office/drawing/2014/main" id="{4E8BB995-12AA-C2D5-160D-B7973DA3E9F2}"/>
              </a:ext>
            </a:extLst>
          </p:cNvPr>
          <p:cNvSpPr txBox="1"/>
          <p:nvPr/>
        </p:nvSpPr>
        <p:spPr>
          <a:xfrm>
            <a:off x="578459" y="1032950"/>
            <a:ext cx="2674695" cy="400110"/>
          </a:xfrm>
          <a:prstGeom prst="rect">
            <a:avLst/>
          </a:prstGeom>
          <a:noFill/>
        </p:spPr>
        <p:txBody>
          <a:bodyPr wrap="square" rtlCol="0">
            <a:spAutoFit/>
          </a:bodyPr>
          <a:lstStyle/>
          <a:p>
            <a:r>
              <a:rPr lang="es-CO" sz="2000" dirty="0">
                <a:solidFill>
                  <a:srgbClr val="181E4B"/>
                </a:solidFill>
                <a:latin typeface="Ubuntu" panose="020B0504030602030204" pitchFamily="34" charset="0"/>
              </a:rPr>
              <a:t>Métodos Modernos</a:t>
            </a:r>
          </a:p>
        </p:txBody>
      </p:sp>
      <p:graphicFrame>
        <p:nvGraphicFramePr>
          <p:cNvPr id="3" name="Tabla 3">
            <a:extLst>
              <a:ext uri="{FF2B5EF4-FFF2-40B4-BE49-F238E27FC236}">
                <a16:creationId xmlns:a16="http://schemas.microsoft.com/office/drawing/2014/main" id="{90018021-FDC8-0E1B-6EFA-408B938D2A26}"/>
              </a:ext>
            </a:extLst>
          </p:cNvPr>
          <p:cNvGraphicFramePr>
            <a:graphicFrameLocks noGrp="1"/>
          </p:cNvGraphicFramePr>
          <p:nvPr>
            <p:extLst>
              <p:ext uri="{D42A27DB-BD31-4B8C-83A1-F6EECF244321}">
                <p14:modId xmlns:p14="http://schemas.microsoft.com/office/powerpoint/2010/main" val="2990502389"/>
              </p:ext>
            </p:extLst>
          </p:nvPr>
        </p:nvGraphicFramePr>
        <p:xfrm>
          <a:off x="2032000" y="2068908"/>
          <a:ext cx="8127999" cy="1681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12137722"/>
                    </a:ext>
                  </a:extLst>
                </a:gridCol>
                <a:gridCol w="2709333">
                  <a:extLst>
                    <a:ext uri="{9D8B030D-6E8A-4147-A177-3AD203B41FA5}">
                      <a16:colId xmlns:a16="http://schemas.microsoft.com/office/drawing/2014/main" val="1745929062"/>
                    </a:ext>
                  </a:extLst>
                </a:gridCol>
                <a:gridCol w="2709333">
                  <a:extLst>
                    <a:ext uri="{9D8B030D-6E8A-4147-A177-3AD203B41FA5}">
                      <a16:colId xmlns:a16="http://schemas.microsoft.com/office/drawing/2014/main" val="2163391967"/>
                    </a:ext>
                  </a:extLst>
                </a:gridCol>
              </a:tblGrid>
              <a:tr h="370840">
                <a:tc>
                  <a:txBody>
                    <a:bodyPr/>
                    <a:lstStyle/>
                    <a:p>
                      <a:r>
                        <a:rPr lang="es-CO" b="1" dirty="0">
                          <a:solidFill>
                            <a:srgbClr val="FFFFFF"/>
                          </a:solidFill>
                          <a:effectLst/>
                          <a:latin typeface="Ubuntu" panose="020B0504030602030204" pitchFamily="34" charset="0"/>
                        </a:rPr>
                        <a:t>Método de búsqueda</a:t>
                      </a:r>
                    </a:p>
                  </a:txBody>
                  <a:tcPr marL="60960" marR="60960" marT="60960" marB="60960" anchor="ctr"/>
                </a:tc>
                <a:tc>
                  <a:txBody>
                    <a:bodyPr/>
                    <a:lstStyle/>
                    <a:p>
                      <a:r>
                        <a:rPr lang="es-CO" b="1">
                          <a:solidFill>
                            <a:srgbClr val="FFFFFF"/>
                          </a:solidFill>
                          <a:effectLst/>
                          <a:latin typeface="Ubuntu" panose="020B0504030602030204" pitchFamily="34" charset="0"/>
                        </a:rPr>
                        <a:t>Descripción</a:t>
                      </a:r>
                    </a:p>
                  </a:txBody>
                  <a:tcPr marL="60960" marR="60960" marT="60960" marB="60960" anchor="ctr"/>
                </a:tc>
                <a:tc>
                  <a:txBody>
                    <a:bodyPr/>
                    <a:lstStyle/>
                    <a:p>
                      <a:r>
                        <a:rPr lang="es-CO" b="1">
                          <a:solidFill>
                            <a:srgbClr val="FFFFFF"/>
                          </a:solidFill>
                          <a:effectLst/>
                          <a:latin typeface="Ubuntu" panose="020B0504030602030204" pitchFamily="34" charset="0"/>
                        </a:rPr>
                        <a:t>Si no lo encuentra...</a:t>
                      </a:r>
                    </a:p>
                  </a:txBody>
                  <a:tcPr marL="60960" marR="60960" marT="60960" marB="60960" anchor="ctr"/>
                </a:tc>
                <a:extLst>
                  <a:ext uri="{0D108BD9-81ED-4DB2-BD59-A6C34878D82A}">
                    <a16:rowId xmlns:a16="http://schemas.microsoft.com/office/drawing/2014/main" val="580439160"/>
                  </a:ext>
                </a:extLst>
              </a:tr>
              <a:tr h="370840">
                <a:tc>
                  <a:txBody>
                    <a:bodyPr/>
                    <a:lstStyle/>
                    <a:p>
                      <a:r>
                        <a:rPr lang="es-CO">
                          <a:effectLst/>
                          <a:latin typeface="Ubuntu" panose="020B0504030602030204" pitchFamily="34" charset="0"/>
                        </a:rPr>
                        <a:t> .querySelector(sel)</a:t>
                      </a:r>
                    </a:p>
                  </a:txBody>
                  <a:tcPr marL="60960" marR="60960" marT="60960" marB="60960" anchor="ctr"/>
                </a:tc>
                <a:tc>
                  <a:txBody>
                    <a:bodyPr/>
                    <a:lstStyle/>
                    <a:p>
                      <a:r>
                        <a:rPr lang="es-MX">
                          <a:effectLst/>
                          <a:latin typeface="Ubuntu" panose="020B0504030602030204" pitchFamily="34" charset="0"/>
                        </a:rPr>
                        <a:t>Busca el primer elemento que coincide con el selector CSS sel.</a:t>
                      </a:r>
                    </a:p>
                  </a:txBody>
                  <a:tcPr marL="60960" marR="60960" marT="60960" marB="60960" anchor="ctr"/>
                </a:tc>
                <a:tc>
                  <a:txBody>
                    <a:bodyPr/>
                    <a:lstStyle/>
                    <a:p>
                      <a:r>
                        <a:rPr lang="es-CO">
                          <a:effectLst/>
                          <a:latin typeface="Ubuntu" panose="020B0504030602030204" pitchFamily="34" charset="0"/>
                        </a:rPr>
                        <a:t>Devuelve .</a:t>
                      </a:r>
                    </a:p>
                  </a:txBody>
                  <a:tcPr marL="60960" marR="60960" marT="60960" marB="60960" anchor="ctr"/>
                </a:tc>
                <a:extLst>
                  <a:ext uri="{0D108BD9-81ED-4DB2-BD59-A6C34878D82A}">
                    <a16:rowId xmlns:a16="http://schemas.microsoft.com/office/drawing/2014/main" val="1494461134"/>
                  </a:ext>
                </a:extLst>
              </a:tr>
              <a:tr h="370840">
                <a:tc>
                  <a:txBody>
                    <a:bodyPr/>
                    <a:lstStyle/>
                    <a:p>
                      <a:r>
                        <a:rPr lang="es-CO">
                          <a:effectLst/>
                          <a:latin typeface="Ubuntu" panose="020B0504030602030204" pitchFamily="34" charset="0"/>
                        </a:rPr>
                        <a:t> .querySelectorAll(sel)</a:t>
                      </a:r>
                    </a:p>
                  </a:txBody>
                  <a:tcPr marL="60960" marR="60960" marT="60960" marB="60960" anchor="ctr"/>
                </a:tc>
                <a:tc>
                  <a:txBody>
                    <a:bodyPr/>
                    <a:lstStyle/>
                    <a:p>
                      <a:r>
                        <a:rPr lang="es-MX">
                          <a:effectLst/>
                          <a:latin typeface="Ubuntu" panose="020B0504030602030204" pitchFamily="34" charset="0"/>
                        </a:rPr>
                        <a:t>Busca todos los elementos que coinciden con el selector CSS sel.</a:t>
                      </a:r>
                    </a:p>
                  </a:txBody>
                  <a:tcPr marL="60960" marR="60960" marT="60960" marB="60960" anchor="ctr"/>
                </a:tc>
                <a:tc>
                  <a:txBody>
                    <a:bodyPr/>
                    <a:lstStyle/>
                    <a:p>
                      <a:r>
                        <a:rPr lang="es-CO" dirty="0">
                          <a:effectLst/>
                          <a:latin typeface="Ubuntu" panose="020B0504030602030204" pitchFamily="34" charset="0"/>
                        </a:rPr>
                        <a:t>Devuelve [].</a:t>
                      </a:r>
                    </a:p>
                  </a:txBody>
                  <a:tcPr marL="60960" marR="60960" marT="60960" marB="60960" anchor="ctr"/>
                </a:tc>
                <a:extLst>
                  <a:ext uri="{0D108BD9-81ED-4DB2-BD59-A6C34878D82A}">
                    <a16:rowId xmlns:a16="http://schemas.microsoft.com/office/drawing/2014/main" val="217623394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652184" y="4303028"/>
            <a:ext cx="3330258" cy="141150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3" name="Google Shape;120;p4">
            <a:extLst>
              <a:ext uri="{FF2B5EF4-FFF2-40B4-BE49-F238E27FC236}">
                <a16:creationId xmlns:a16="http://schemas.microsoft.com/office/drawing/2014/main" id="{FC287351-C5CE-01E7-85E6-7364D1F75C8B}"/>
              </a:ext>
            </a:extLst>
          </p:cNvPr>
          <p:cNvSpPr txBox="1"/>
          <p:nvPr/>
        </p:nvSpPr>
        <p:spPr>
          <a:xfrm>
            <a:off x="578458" y="397102"/>
            <a:ext cx="356947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rgbClr val="181E4B"/>
                </a:solidFill>
                <a:latin typeface="Ubuntu"/>
                <a:ea typeface="Arial"/>
                <a:cs typeface="Arial"/>
                <a:sym typeface="Ubuntu"/>
              </a:rPr>
              <a:t>DOM</a:t>
            </a:r>
            <a:endParaRPr sz="1400" b="0" i="0" u="none" strike="noStrike" cap="none" dirty="0">
              <a:solidFill>
                <a:srgbClr val="181E4B"/>
              </a:solidFill>
              <a:latin typeface="Arial"/>
              <a:ea typeface="Arial"/>
              <a:cs typeface="Arial"/>
              <a:sym typeface="Arial"/>
            </a:endParaRPr>
          </a:p>
        </p:txBody>
      </p:sp>
      <p:sp>
        <p:nvSpPr>
          <p:cNvPr id="6" name="CuadroTexto 5">
            <a:extLst>
              <a:ext uri="{FF2B5EF4-FFF2-40B4-BE49-F238E27FC236}">
                <a16:creationId xmlns:a16="http://schemas.microsoft.com/office/drawing/2014/main" id="{B579139B-BAB9-AAD0-1511-298B18B5B991}"/>
              </a:ext>
            </a:extLst>
          </p:cNvPr>
          <p:cNvSpPr txBox="1"/>
          <p:nvPr/>
        </p:nvSpPr>
        <p:spPr>
          <a:xfrm>
            <a:off x="578458" y="966448"/>
            <a:ext cx="3675489" cy="400110"/>
          </a:xfrm>
          <a:prstGeom prst="rect">
            <a:avLst/>
          </a:prstGeom>
          <a:noFill/>
        </p:spPr>
        <p:txBody>
          <a:bodyPr wrap="square" rtlCol="0">
            <a:spAutoFit/>
          </a:bodyPr>
          <a:lstStyle/>
          <a:p>
            <a:r>
              <a:rPr lang="es-CO" sz="2000" dirty="0" err="1">
                <a:solidFill>
                  <a:srgbClr val="181E4B"/>
                </a:solidFill>
                <a:latin typeface="Ubuntu" panose="020B0504030602030204" pitchFamily="34" charset="0"/>
              </a:rPr>
              <a:t>QuerySelector</a:t>
            </a:r>
            <a:r>
              <a:rPr lang="es-CO" sz="2000" dirty="0">
                <a:solidFill>
                  <a:srgbClr val="181E4B"/>
                </a:solidFill>
                <a:latin typeface="Ubuntu" panose="020B0504030602030204" pitchFamily="34" charset="0"/>
              </a:rPr>
              <a:t>( )</a:t>
            </a:r>
          </a:p>
        </p:txBody>
      </p:sp>
      <p:pic>
        <p:nvPicPr>
          <p:cNvPr id="4" name="Imagen 3">
            <a:extLst>
              <a:ext uri="{FF2B5EF4-FFF2-40B4-BE49-F238E27FC236}">
                <a16:creationId xmlns:a16="http://schemas.microsoft.com/office/drawing/2014/main" id="{549515DB-B461-9693-6D22-17DAF1F4A5E5}"/>
              </a:ext>
            </a:extLst>
          </p:cNvPr>
          <p:cNvPicPr>
            <a:picLocks noChangeAspect="1"/>
          </p:cNvPicPr>
          <p:nvPr/>
        </p:nvPicPr>
        <p:blipFill>
          <a:blip r:embed="rId6"/>
          <a:stretch>
            <a:fillRect/>
          </a:stretch>
        </p:blipFill>
        <p:spPr>
          <a:xfrm>
            <a:off x="1457325" y="2550149"/>
            <a:ext cx="9277350" cy="2724150"/>
          </a:xfrm>
          <a:prstGeom prst="rect">
            <a:avLst/>
          </a:prstGeom>
        </p:spPr>
      </p:pic>
    </p:spTree>
    <p:extLst>
      <p:ext uri="{BB962C8B-B14F-4D97-AF65-F5344CB8AC3E}">
        <p14:creationId xmlns:p14="http://schemas.microsoft.com/office/powerpoint/2010/main" val="86189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652184" y="4303028"/>
            <a:ext cx="3330258" cy="141150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3" name="Google Shape;120;p4">
            <a:extLst>
              <a:ext uri="{FF2B5EF4-FFF2-40B4-BE49-F238E27FC236}">
                <a16:creationId xmlns:a16="http://schemas.microsoft.com/office/drawing/2014/main" id="{FC287351-C5CE-01E7-85E6-7364D1F75C8B}"/>
              </a:ext>
            </a:extLst>
          </p:cNvPr>
          <p:cNvSpPr txBox="1"/>
          <p:nvPr/>
        </p:nvSpPr>
        <p:spPr>
          <a:xfrm>
            <a:off x="578458" y="397102"/>
            <a:ext cx="356947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rgbClr val="181E4B"/>
                </a:solidFill>
                <a:latin typeface="Ubuntu"/>
                <a:ea typeface="Arial"/>
                <a:cs typeface="Arial"/>
                <a:sym typeface="Ubuntu"/>
              </a:rPr>
              <a:t>DOM</a:t>
            </a:r>
            <a:endParaRPr sz="1400" b="0" i="0" u="none" strike="noStrike" cap="none" dirty="0">
              <a:solidFill>
                <a:srgbClr val="181E4B"/>
              </a:solidFill>
              <a:latin typeface="Arial"/>
              <a:ea typeface="Arial"/>
              <a:cs typeface="Arial"/>
              <a:sym typeface="Arial"/>
            </a:endParaRPr>
          </a:p>
        </p:txBody>
      </p:sp>
      <p:sp>
        <p:nvSpPr>
          <p:cNvPr id="6" name="CuadroTexto 5">
            <a:extLst>
              <a:ext uri="{FF2B5EF4-FFF2-40B4-BE49-F238E27FC236}">
                <a16:creationId xmlns:a16="http://schemas.microsoft.com/office/drawing/2014/main" id="{B579139B-BAB9-AAD0-1511-298B18B5B991}"/>
              </a:ext>
            </a:extLst>
          </p:cNvPr>
          <p:cNvSpPr txBox="1"/>
          <p:nvPr/>
        </p:nvSpPr>
        <p:spPr>
          <a:xfrm>
            <a:off x="578458" y="966448"/>
            <a:ext cx="3675489" cy="400110"/>
          </a:xfrm>
          <a:prstGeom prst="rect">
            <a:avLst/>
          </a:prstGeom>
          <a:noFill/>
        </p:spPr>
        <p:txBody>
          <a:bodyPr wrap="square" rtlCol="0">
            <a:spAutoFit/>
          </a:bodyPr>
          <a:lstStyle/>
          <a:p>
            <a:r>
              <a:rPr lang="es-CO" sz="2000" dirty="0" err="1">
                <a:solidFill>
                  <a:srgbClr val="181E4B"/>
                </a:solidFill>
                <a:latin typeface="Ubuntu" panose="020B0504030602030204" pitchFamily="34" charset="0"/>
              </a:rPr>
              <a:t>QuerySelectorAll</a:t>
            </a:r>
            <a:r>
              <a:rPr lang="es-CO" sz="2000" dirty="0">
                <a:solidFill>
                  <a:srgbClr val="181E4B"/>
                </a:solidFill>
                <a:latin typeface="Ubuntu" panose="020B0504030602030204" pitchFamily="34" charset="0"/>
              </a:rPr>
              <a:t>( )</a:t>
            </a:r>
          </a:p>
        </p:txBody>
      </p:sp>
      <p:pic>
        <p:nvPicPr>
          <p:cNvPr id="4" name="Imagen 3">
            <a:extLst>
              <a:ext uri="{FF2B5EF4-FFF2-40B4-BE49-F238E27FC236}">
                <a16:creationId xmlns:a16="http://schemas.microsoft.com/office/drawing/2014/main" id="{5B61D39E-C092-47F4-460F-4464BEB22D10}"/>
              </a:ext>
            </a:extLst>
          </p:cNvPr>
          <p:cNvPicPr>
            <a:picLocks noChangeAspect="1"/>
          </p:cNvPicPr>
          <p:nvPr/>
        </p:nvPicPr>
        <p:blipFill>
          <a:blip r:embed="rId6"/>
          <a:stretch>
            <a:fillRect/>
          </a:stretch>
        </p:blipFill>
        <p:spPr>
          <a:xfrm>
            <a:off x="1892178" y="1735849"/>
            <a:ext cx="8407644" cy="4885756"/>
          </a:xfrm>
          <a:prstGeom prst="rect">
            <a:avLst/>
          </a:prstGeom>
        </p:spPr>
      </p:pic>
    </p:spTree>
    <p:extLst>
      <p:ext uri="{BB962C8B-B14F-4D97-AF65-F5344CB8AC3E}">
        <p14:creationId xmlns:p14="http://schemas.microsoft.com/office/powerpoint/2010/main" val="4288139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9736992" y="5049398"/>
            <a:ext cx="3330258" cy="141150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3" name="Google Shape;120;p4">
            <a:extLst>
              <a:ext uri="{FF2B5EF4-FFF2-40B4-BE49-F238E27FC236}">
                <a16:creationId xmlns:a16="http://schemas.microsoft.com/office/drawing/2014/main" id="{2327987E-EBFB-1486-3DC4-32D2FFDF7BE2}"/>
              </a:ext>
            </a:extLst>
          </p:cNvPr>
          <p:cNvSpPr txBox="1"/>
          <p:nvPr/>
        </p:nvSpPr>
        <p:spPr>
          <a:xfrm>
            <a:off x="578458" y="397102"/>
            <a:ext cx="3035273"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rgbClr val="181E4B"/>
                </a:solidFill>
                <a:latin typeface="Ubuntu"/>
                <a:ea typeface="Arial"/>
                <a:cs typeface="Arial"/>
                <a:sym typeface="Ubuntu"/>
              </a:rPr>
              <a:t>DOM</a:t>
            </a:r>
            <a:endParaRPr sz="1400" b="0" i="0" u="none" strike="noStrike" cap="none" dirty="0">
              <a:solidFill>
                <a:srgbClr val="181E4B"/>
              </a:solidFill>
              <a:latin typeface="Arial"/>
              <a:ea typeface="Arial"/>
              <a:cs typeface="Arial"/>
              <a:sym typeface="Arial"/>
            </a:endParaRPr>
          </a:p>
        </p:txBody>
      </p:sp>
      <p:sp>
        <p:nvSpPr>
          <p:cNvPr id="2" name="CuadroTexto 1">
            <a:extLst>
              <a:ext uri="{FF2B5EF4-FFF2-40B4-BE49-F238E27FC236}">
                <a16:creationId xmlns:a16="http://schemas.microsoft.com/office/drawing/2014/main" id="{E3CBF295-68C0-9797-EC97-3E431A633FA4}"/>
              </a:ext>
            </a:extLst>
          </p:cNvPr>
          <p:cNvSpPr txBox="1"/>
          <p:nvPr/>
        </p:nvSpPr>
        <p:spPr>
          <a:xfrm>
            <a:off x="578459" y="1054371"/>
            <a:ext cx="2727450" cy="400110"/>
          </a:xfrm>
          <a:prstGeom prst="rect">
            <a:avLst/>
          </a:prstGeom>
          <a:noFill/>
        </p:spPr>
        <p:txBody>
          <a:bodyPr wrap="square" rtlCol="0">
            <a:spAutoFit/>
          </a:bodyPr>
          <a:lstStyle/>
          <a:p>
            <a:r>
              <a:rPr lang="es-CO" sz="2000" dirty="0" err="1">
                <a:solidFill>
                  <a:srgbClr val="181E4B"/>
                </a:solidFill>
                <a:latin typeface="Ubuntu" panose="020B0504030602030204" pitchFamily="34" charset="0"/>
              </a:rPr>
              <a:t>Busquedas</a:t>
            </a:r>
            <a:r>
              <a:rPr lang="es-CO" sz="2000" dirty="0">
                <a:solidFill>
                  <a:srgbClr val="181E4B"/>
                </a:solidFill>
                <a:latin typeface="Ubuntu" panose="020B0504030602030204" pitchFamily="34" charset="0"/>
              </a:rPr>
              <a:t> acotadas</a:t>
            </a:r>
          </a:p>
        </p:txBody>
      </p:sp>
      <p:pic>
        <p:nvPicPr>
          <p:cNvPr id="5" name="Imagen 4">
            <a:extLst>
              <a:ext uri="{FF2B5EF4-FFF2-40B4-BE49-F238E27FC236}">
                <a16:creationId xmlns:a16="http://schemas.microsoft.com/office/drawing/2014/main" id="{8E73964C-B3EF-FC32-0DF1-491932CECF32}"/>
              </a:ext>
            </a:extLst>
          </p:cNvPr>
          <p:cNvPicPr>
            <a:picLocks noChangeAspect="1"/>
          </p:cNvPicPr>
          <p:nvPr/>
        </p:nvPicPr>
        <p:blipFill>
          <a:blip r:embed="rId6"/>
          <a:stretch>
            <a:fillRect/>
          </a:stretch>
        </p:blipFill>
        <p:spPr>
          <a:xfrm>
            <a:off x="1952625" y="1977995"/>
            <a:ext cx="8286750" cy="3486150"/>
          </a:xfrm>
          <a:prstGeom prst="rect">
            <a:avLst/>
          </a:prstGeom>
        </p:spPr>
      </p:pic>
    </p:spTree>
    <p:extLst>
      <p:ext uri="{BB962C8B-B14F-4D97-AF65-F5344CB8AC3E}">
        <p14:creationId xmlns:p14="http://schemas.microsoft.com/office/powerpoint/2010/main" val="118497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9736992" y="5049398"/>
            <a:ext cx="3330258" cy="141150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3" name="Google Shape;120;p4">
            <a:extLst>
              <a:ext uri="{FF2B5EF4-FFF2-40B4-BE49-F238E27FC236}">
                <a16:creationId xmlns:a16="http://schemas.microsoft.com/office/drawing/2014/main" id="{2327987E-EBFB-1486-3DC4-32D2FFDF7BE2}"/>
              </a:ext>
            </a:extLst>
          </p:cNvPr>
          <p:cNvSpPr txBox="1"/>
          <p:nvPr/>
        </p:nvSpPr>
        <p:spPr>
          <a:xfrm>
            <a:off x="578458" y="397102"/>
            <a:ext cx="3035273"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rgbClr val="181E4B"/>
                </a:solidFill>
                <a:latin typeface="Ubuntu"/>
                <a:ea typeface="Arial"/>
                <a:cs typeface="Arial"/>
                <a:sym typeface="Ubuntu"/>
              </a:rPr>
              <a:t>DOM</a:t>
            </a:r>
            <a:endParaRPr sz="1400" b="0" i="0" u="none" strike="noStrike" cap="none" dirty="0">
              <a:solidFill>
                <a:srgbClr val="181E4B"/>
              </a:solidFill>
              <a:latin typeface="Arial"/>
              <a:ea typeface="Arial"/>
              <a:cs typeface="Arial"/>
              <a:sym typeface="Arial"/>
            </a:endParaRPr>
          </a:p>
        </p:txBody>
      </p:sp>
      <p:sp>
        <p:nvSpPr>
          <p:cNvPr id="2" name="CuadroTexto 1">
            <a:extLst>
              <a:ext uri="{FF2B5EF4-FFF2-40B4-BE49-F238E27FC236}">
                <a16:creationId xmlns:a16="http://schemas.microsoft.com/office/drawing/2014/main" id="{E3CBF295-68C0-9797-EC97-3E431A633FA4}"/>
              </a:ext>
            </a:extLst>
          </p:cNvPr>
          <p:cNvSpPr txBox="1"/>
          <p:nvPr/>
        </p:nvSpPr>
        <p:spPr>
          <a:xfrm>
            <a:off x="578458" y="1054371"/>
            <a:ext cx="3675489" cy="400110"/>
          </a:xfrm>
          <a:prstGeom prst="rect">
            <a:avLst/>
          </a:prstGeom>
          <a:noFill/>
        </p:spPr>
        <p:txBody>
          <a:bodyPr wrap="square" rtlCol="0">
            <a:spAutoFit/>
          </a:bodyPr>
          <a:lstStyle/>
          <a:p>
            <a:r>
              <a:rPr lang="es-CO" sz="2000" dirty="0" err="1">
                <a:solidFill>
                  <a:srgbClr val="181E4B"/>
                </a:solidFill>
                <a:latin typeface="Ubuntu" panose="020B0504030602030204" pitchFamily="34" charset="0"/>
              </a:rPr>
              <a:t>NodeList</a:t>
            </a:r>
            <a:r>
              <a:rPr lang="es-CO" sz="2000" dirty="0">
                <a:solidFill>
                  <a:srgbClr val="181E4B"/>
                </a:solidFill>
                <a:latin typeface="Ubuntu" panose="020B0504030602030204" pitchFamily="34" charset="0"/>
              </a:rPr>
              <a:t> o </a:t>
            </a:r>
            <a:r>
              <a:rPr lang="es-CO" sz="2000" dirty="0" err="1">
                <a:solidFill>
                  <a:srgbClr val="181E4B"/>
                </a:solidFill>
                <a:latin typeface="Ubuntu" panose="020B0504030602030204" pitchFamily="34" charset="0"/>
              </a:rPr>
              <a:t>HTMLCollection</a:t>
            </a:r>
            <a:endParaRPr lang="es-CO" sz="2000" dirty="0">
              <a:solidFill>
                <a:srgbClr val="181E4B"/>
              </a:solidFill>
              <a:latin typeface="Ubuntu" panose="020B0504030602030204" pitchFamily="34" charset="0"/>
            </a:endParaRPr>
          </a:p>
        </p:txBody>
      </p:sp>
      <p:pic>
        <p:nvPicPr>
          <p:cNvPr id="5" name="Imagen 4">
            <a:extLst>
              <a:ext uri="{FF2B5EF4-FFF2-40B4-BE49-F238E27FC236}">
                <a16:creationId xmlns:a16="http://schemas.microsoft.com/office/drawing/2014/main" id="{C66318A1-0F7C-7748-99F0-E841C1DC3A4F}"/>
              </a:ext>
            </a:extLst>
          </p:cNvPr>
          <p:cNvPicPr>
            <a:picLocks noChangeAspect="1"/>
          </p:cNvPicPr>
          <p:nvPr/>
        </p:nvPicPr>
        <p:blipFill>
          <a:blip r:embed="rId6"/>
          <a:stretch>
            <a:fillRect/>
          </a:stretch>
        </p:blipFill>
        <p:spPr>
          <a:xfrm>
            <a:off x="1952625" y="2348751"/>
            <a:ext cx="8286750" cy="3867150"/>
          </a:xfrm>
          <a:prstGeom prst="rect">
            <a:avLst/>
          </a:prstGeom>
        </p:spPr>
      </p:pic>
    </p:spTree>
    <p:extLst>
      <p:ext uri="{BB962C8B-B14F-4D97-AF65-F5344CB8AC3E}">
        <p14:creationId xmlns:p14="http://schemas.microsoft.com/office/powerpoint/2010/main" val="185839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r="9183"/>
          <a:stretch/>
        </p:blipFill>
        <p:spPr>
          <a:xfrm>
            <a:off x="4041195" y="0"/>
            <a:ext cx="8150805" cy="6858000"/>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9736992" y="5049398"/>
            <a:ext cx="3330258" cy="141150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11039707" y="397102"/>
            <a:ext cx="724829" cy="208823"/>
          </a:xfrm>
          <a:prstGeom prst="rect">
            <a:avLst/>
          </a:prstGeom>
          <a:noFill/>
          <a:ln>
            <a:noFill/>
          </a:ln>
        </p:spPr>
      </p:pic>
      <p:sp>
        <p:nvSpPr>
          <p:cNvPr id="3" name="Google Shape;120;p4">
            <a:extLst>
              <a:ext uri="{FF2B5EF4-FFF2-40B4-BE49-F238E27FC236}">
                <a16:creationId xmlns:a16="http://schemas.microsoft.com/office/drawing/2014/main" id="{2327987E-EBFB-1486-3DC4-32D2FFDF7BE2}"/>
              </a:ext>
            </a:extLst>
          </p:cNvPr>
          <p:cNvSpPr txBox="1"/>
          <p:nvPr/>
        </p:nvSpPr>
        <p:spPr>
          <a:xfrm>
            <a:off x="578458" y="397102"/>
            <a:ext cx="514648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rgbClr val="181E4B"/>
                </a:solidFill>
                <a:latin typeface="Ubuntu"/>
                <a:sym typeface="Ubuntu"/>
              </a:rPr>
              <a:t>DOM</a:t>
            </a:r>
            <a:endParaRPr sz="1400" b="0" i="0" u="none" strike="noStrike" cap="none" dirty="0">
              <a:solidFill>
                <a:srgbClr val="181E4B"/>
              </a:solidFill>
              <a:latin typeface="Arial"/>
              <a:ea typeface="Arial"/>
              <a:cs typeface="Arial"/>
              <a:sym typeface="Arial"/>
            </a:endParaRPr>
          </a:p>
        </p:txBody>
      </p:sp>
      <p:sp>
        <p:nvSpPr>
          <p:cNvPr id="2" name="CuadroTexto 1">
            <a:extLst>
              <a:ext uri="{FF2B5EF4-FFF2-40B4-BE49-F238E27FC236}">
                <a16:creationId xmlns:a16="http://schemas.microsoft.com/office/drawing/2014/main" id="{E3CBF295-68C0-9797-EC97-3E431A633FA4}"/>
              </a:ext>
            </a:extLst>
          </p:cNvPr>
          <p:cNvSpPr txBox="1"/>
          <p:nvPr/>
        </p:nvSpPr>
        <p:spPr>
          <a:xfrm>
            <a:off x="654658" y="966448"/>
            <a:ext cx="3706327" cy="707886"/>
          </a:xfrm>
          <a:prstGeom prst="rect">
            <a:avLst/>
          </a:prstGeom>
          <a:noFill/>
        </p:spPr>
        <p:txBody>
          <a:bodyPr wrap="square" rtlCol="0">
            <a:spAutoFit/>
          </a:bodyPr>
          <a:lstStyle/>
          <a:p>
            <a:r>
              <a:rPr lang="es-CO" sz="2000" dirty="0">
                <a:solidFill>
                  <a:srgbClr val="181E4B"/>
                </a:solidFill>
                <a:latin typeface="Ubuntu" panose="020B0504030602030204" pitchFamily="34" charset="0"/>
              </a:rPr>
              <a:t>Crear elementos en el DOM – Crear elementos HTML</a:t>
            </a:r>
          </a:p>
        </p:txBody>
      </p:sp>
      <p:graphicFrame>
        <p:nvGraphicFramePr>
          <p:cNvPr id="4" name="Tabla 5">
            <a:extLst>
              <a:ext uri="{FF2B5EF4-FFF2-40B4-BE49-F238E27FC236}">
                <a16:creationId xmlns:a16="http://schemas.microsoft.com/office/drawing/2014/main" id="{44989D9A-16ED-88EB-E62F-F21135BA65FD}"/>
              </a:ext>
            </a:extLst>
          </p:cNvPr>
          <p:cNvGraphicFramePr>
            <a:graphicFrameLocks noGrp="1"/>
          </p:cNvGraphicFramePr>
          <p:nvPr>
            <p:extLst>
              <p:ext uri="{D42A27DB-BD31-4B8C-83A1-F6EECF244321}">
                <p14:modId xmlns:p14="http://schemas.microsoft.com/office/powerpoint/2010/main" val="1540254380"/>
              </p:ext>
            </p:extLst>
          </p:nvPr>
        </p:nvGraphicFramePr>
        <p:xfrm>
          <a:off x="2032000" y="2243680"/>
          <a:ext cx="8128000" cy="2936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13083608"/>
                    </a:ext>
                  </a:extLst>
                </a:gridCol>
                <a:gridCol w="4064000">
                  <a:extLst>
                    <a:ext uri="{9D8B030D-6E8A-4147-A177-3AD203B41FA5}">
                      <a16:colId xmlns:a16="http://schemas.microsoft.com/office/drawing/2014/main" val="3565263026"/>
                    </a:ext>
                  </a:extLst>
                </a:gridCol>
              </a:tblGrid>
              <a:tr h="370840">
                <a:tc>
                  <a:txBody>
                    <a:bodyPr/>
                    <a:lstStyle/>
                    <a:p>
                      <a:r>
                        <a:rPr lang="es-CO" b="1" dirty="0">
                          <a:solidFill>
                            <a:srgbClr val="FFFFFF"/>
                          </a:solidFill>
                          <a:effectLst/>
                        </a:rPr>
                        <a:t>Métodos</a:t>
                      </a:r>
                    </a:p>
                  </a:txBody>
                  <a:tcPr marL="60960" marR="60960" marT="60960" marB="60960" anchor="ctr"/>
                </a:tc>
                <a:tc>
                  <a:txBody>
                    <a:bodyPr/>
                    <a:lstStyle/>
                    <a:p>
                      <a:r>
                        <a:rPr lang="es-CO" b="1" dirty="0">
                          <a:solidFill>
                            <a:srgbClr val="FFFFFF"/>
                          </a:solidFill>
                          <a:effectLst/>
                        </a:rPr>
                        <a:t>Descripción</a:t>
                      </a:r>
                    </a:p>
                  </a:txBody>
                  <a:tcPr marL="60960" marR="60960" marT="60960" marB="60960" anchor="ctr"/>
                </a:tc>
                <a:extLst>
                  <a:ext uri="{0D108BD9-81ED-4DB2-BD59-A6C34878D82A}">
                    <a16:rowId xmlns:a16="http://schemas.microsoft.com/office/drawing/2014/main" val="1229871257"/>
                  </a:ext>
                </a:extLst>
              </a:tr>
              <a:tr h="370840">
                <a:tc>
                  <a:txBody>
                    <a:bodyPr/>
                    <a:lstStyle/>
                    <a:p>
                      <a:r>
                        <a:rPr lang="es-CO" dirty="0">
                          <a:effectLst/>
                        </a:rPr>
                        <a:t> </a:t>
                      </a:r>
                      <a:r>
                        <a:rPr lang="es-CO" dirty="0" err="1">
                          <a:effectLst/>
                        </a:rPr>
                        <a:t>ELEMENT.createElement</a:t>
                      </a:r>
                      <a:r>
                        <a:rPr lang="es-CO" dirty="0">
                          <a:effectLst/>
                        </a:rPr>
                        <a:t>(tag, </a:t>
                      </a:r>
                      <a:r>
                        <a:rPr lang="es-CO" dirty="0" err="1">
                          <a:effectLst/>
                        </a:rPr>
                        <a:t>options</a:t>
                      </a:r>
                      <a:r>
                        <a:rPr lang="es-CO" dirty="0">
                          <a:effectLst/>
                        </a:rPr>
                        <a:t>)</a:t>
                      </a:r>
                    </a:p>
                  </a:txBody>
                  <a:tcPr marL="60960" marR="60960" marT="60960" marB="60960" anchor="ctr"/>
                </a:tc>
                <a:tc>
                  <a:txBody>
                    <a:bodyPr/>
                    <a:lstStyle/>
                    <a:p>
                      <a:r>
                        <a:rPr lang="es-MX" dirty="0">
                          <a:effectLst/>
                        </a:rPr>
                        <a:t>Crea y devuelve el elemento HTML definido por el STRING tag.</a:t>
                      </a:r>
                    </a:p>
                  </a:txBody>
                  <a:tcPr marL="60960" marR="60960" marT="60960" marB="60960" anchor="ctr"/>
                </a:tc>
                <a:extLst>
                  <a:ext uri="{0D108BD9-81ED-4DB2-BD59-A6C34878D82A}">
                    <a16:rowId xmlns:a16="http://schemas.microsoft.com/office/drawing/2014/main" val="2225402682"/>
                  </a:ext>
                </a:extLst>
              </a:tr>
              <a:tr h="370840">
                <a:tc>
                  <a:txBody>
                    <a:bodyPr/>
                    <a:lstStyle/>
                    <a:p>
                      <a:r>
                        <a:rPr lang="es-CO" dirty="0">
                          <a:effectLst/>
                        </a:rPr>
                        <a:t> </a:t>
                      </a:r>
                      <a:r>
                        <a:rPr lang="es-CO" dirty="0" err="1">
                          <a:effectLst/>
                        </a:rPr>
                        <a:t>NODE.createComment</a:t>
                      </a:r>
                      <a:r>
                        <a:rPr lang="es-CO" dirty="0">
                          <a:effectLst/>
                        </a:rPr>
                        <a:t>(</a:t>
                      </a:r>
                      <a:r>
                        <a:rPr lang="es-CO" dirty="0" err="1">
                          <a:effectLst/>
                        </a:rPr>
                        <a:t>text</a:t>
                      </a:r>
                      <a:r>
                        <a:rPr lang="es-CO" dirty="0">
                          <a:effectLst/>
                        </a:rPr>
                        <a:t>)</a:t>
                      </a:r>
                    </a:p>
                  </a:txBody>
                  <a:tcPr marL="60960" marR="60960" marT="60960" marB="60960" anchor="ctr"/>
                </a:tc>
                <a:tc>
                  <a:txBody>
                    <a:bodyPr/>
                    <a:lstStyle/>
                    <a:p>
                      <a:r>
                        <a:rPr lang="es-MX">
                          <a:effectLst/>
                        </a:rPr>
                        <a:t>Crea y devuelve un nodo de comentarios HTML &lt;!-- text --&gt;.</a:t>
                      </a:r>
                    </a:p>
                  </a:txBody>
                  <a:tcPr marL="60960" marR="60960" marT="60960" marB="60960" anchor="ctr"/>
                </a:tc>
                <a:extLst>
                  <a:ext uri="{0D108BD9-81ED-4DB2-BD59-A6C34878D82A}">
                    <a16:rowId xmlns:a16="http://schemas.microsoft.com/office/drawing/2014/main" val="3789861239"/>
                  </a:ext>
                </a:extLst>
              </a:tr>
              <a:tr h="370840">
                <a:tc>
                  <a:txBody>
                    <a:bodyPr/>
                    <a:lstStyle/>
                    <a:p>
                      <a:r>
                        <a:rPr lang="es-CO" dirty="0">
                          <a:effectLst/>
                        </a:rPr>
                        <a:t> </a:t>
                      </a:r>
                      <a:r>
                        <a:rPr lang="es-CO" dirty="0" err="1">
                          <a:effectLst/>
                        </a:rPr>
                        <a:t>NODE.createTextNode</a:t>
                      </a:r>
                      <a:r>
                        <a:rPr lang="es-CO" dirty="0">
                          <a:effectLst/>
                        </a:rPr>
                        <a:t>(</a:t>
                      </a:r>
                      <a:r>
                        <a:rPr lang="es-CO" dirty="0" err="1">
                          <a:effectLst/>
                        </a:rPr>
                        <a:t>text</a:t>
                      </a:r>
                      <a:r>
                        <a:rPr lang="es-CO" dirty="0">
                          <a:effectLst/>
                        </a:rPr>
                        <a:t>)</a:t>
                      </a:r>
                    </a:p>
                  </a:txBody>
                  <a:tcPr marL="60960" marR="60960" marT="60960" marB="60960" anchor="ctr"/>
                </a:tc>
                <a:tc>
                  <a:txBody>
                    <a:bodyPr/>
                    <a:lstStyle/>
                    <a:p>
                      <a:r>
                        <a:rPr lang="es-MX">
                          <a:effectLst/>
                        </a:rPr>
                        <a:t>Crea y devuelve un nodo HTML con el texto text.</a:t>
                      </a:r>
                    </a:p>
                  </a:txBody>
                  <a:tcPr marL="60960" marR="60960" marT="60960" marB="60960" anchor="ctr"/>
                </a:tc>
                <a:extLst>
                  <a:ext uri="{0D108BD9-81ED-4DB2-BD59-A6C34878D82A}">
                    <a16:rowId xmlns:a16="http://schemas.microsoft.com/office/drawing/2014/main" val="3189272782"/>
                  </a:ext>
                </a:extLst>
              </a:tr>
              <a:tr h="370840">
                <a:tc>
                  <a:txBody>
                    <a:bodyPr/>
                    <a:lstStyle/>
                    <a:p>
                      <a:r>
                        <a:rPr lang="es-CO" dirty="0">
                          <a:effectLst/>
                        </a:rPr>
                        <a:t> </a:t>
                      </a:r>
                      <a:r>
                        <a:rPr lang="es-CO" dirty="0" err="1">
                          <a:effectLst/>
                        </a:rPr>
                        <a:t>NODE.cloneNode</a:t>
                      </a:r>
                      <a:r>
                        <a:rPr lang="es-CO" dirty="0">
                          <a:effectLst/>
                        </a:rPr>
                        <a:t>(</a:t>
                      </a:r>
                      <a:r>
                        <a:rPr lang="es-CO" dirty="0" err="1">
                          <a:effectLst/>
                        </a:rPr>
                        <a:t>deep</a:t>
                      </a:r>
                      <a:r>
                        <a:rPr lang="es-CO" dirty="0">
                          <a:effectLst/>
                        </a:rPr>
                        <a:t>)</a:t>
                      </a:r>
                    </a:p>
                  </a:txBody>
                  <a:tcPr marL="60960" marR="60960" marT="60960" marB="60960" anchor="ctr"/>
                </a:tc>
                <a:tc>
                  <a:txBody>
                    <a:bodyPr/>
                    <a:lstStyle/>
                    <a:p>
                      <a:r>
                        <a:rPr lang="es-MX">
                          <a:effectLst/>
                        </a:rPr>
                        <a:t>Clona el nodo HTML y devuelve una copia. deep es </a:t>
                      </a:r>
                      <a:r>
                        <a:rPr lang="es-MX" b="1">
                          <a:solidFill>
                            <a:srgbClr val="BBBBBB"/>
                          </a:solidFill>
                          <a:effectLst/>
                        </a:rPr>
                        <a:t>false</a:t>
                      </a:r>
                      <a:r>
                        <a:rPr lang="es-MX">
                          <a:effectLst/>
                        </a:rPr>
                        <a:t> por defecto.</a:t>
                      </a:r>
                    </a:p>
                  </a:txBody>
                  <a:tcPr marL="60960" marR="60960" marT="60960" marB="60960" anchor="ctr"/>
                </a:tc>
                <a:extLst>
                  <a:ext uri="{0D108BD9-81ED-4DB2-BD59-A6C34878D82A}">
                    <a16:rowId xmlns:a16="http://schemas.microsoft.com/office/drawing/2014/main" val="47211150"/>
                  </a:ext>
                </a:extLst>
              </a:tr>
              <a:tr h="370840">
                <a:tc>
                  <a:txBody>
                    <a:bodyPr/>
                    <a:lstStyle/>
                    <a:p>
                      <a:r>
                        <a:rPr lang="es-CO" dirty="0">
                          <a:effectLst/>
                        </a:rPr>
                        <a:t> </a:t>
                      </a:r>
                      <a:r>
                        <a:rPr lang="es-CO" dirty="0" err="1">
                          <a:effectLst/>
                        </a:rPr>
                        <a:t>BOOLEAN.isConnected</a:t>
                      </a:r>
                      <a:endParaRPr lang="es-CO" dirty="0">
                        <a:effectLst/>
                      </a:endParaRPr>
                    </a:p>
                  </a:txBody>
                  <a:tcPr marL="60960" marR="60960" marT="60960" marB="60960" anchor="ctr"/>
                </a:tc>
                <a:tc>
                  <a:txBody>
                    <a:bodyPr/>
                    <a:lstStyle/>
                    <a:p>
                      <a:r>
                        <a:rPr lang="es-MX" dirty="0">
                          <a:effectLst/>
                        </a:rPr>
                        <a:t>Indica si el nodo HTML está insertado en el documento HTML.</a:t>
                      </a:r>
                    </a:p>
                  </a:txBody>
                  <a:tcPr marL="60960" marR="60960" marT="60960" marB="60960" anchor="ctr"/>
                </a:tc>
                <a:extLst>
                  <a:ext uri="{0D108BD9-81ED-4DB2-BD59-A6C34878D82A}">
                    <a16:rowId xmlns:a16="http://schemas.microsoft.com/office/drawing/2014/main" val="3433412222"/>
                  </a:ext>
                </a:extLst>
              </a:tr>
            </a:tbl>
          </a:graphicData>
        </a:graphic>
      </p:graphicFrame>
    </p:spTree>
    <p:extLst>
      <p:ext uri="{BB962C8B-B14F-4D97-AF65-F5344CB8AC3E}">
        <p14:creationId xmlns:p14="http://schemas.microsoft.com/office/powerpoint/2010/main" val="197813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9" name="Google Shape;249;p13">
            <a:extLst>
              <a:ext uri="{FF2B5EF4-FFF2-40B4-BE49-F238E27FC236}">
                <a16:creationId xmlns:a16="http://schemas.microsoft.com/office/drawing/2014/main" id="{2155813E-1A01-B9D7-8B79-4389B4DB98DF}"/>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bg1"/>
                </a:solidFill>
                <a:latin typeface="Ubuntu"/>
                <a:ea typeface="Arial"/>
                <a:cs typeface="Arial"/>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9" y="1036786"/>
            <a:ext cx="4591418"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Crear elementos con </a:t>
            </a:r>
            <a:r>
              <a:rPr lang="es-CO" sz="2000" dirty="0" err="1">
                <a:solidFill>
                  <a:schemeClr val="bg1"/>
                </a:solidFill>
                <a:latin typeface="Ubuntu" panose="020B0504030602030204" pitchFamily="34" charset="0"/>
              </a:rPr>
              <a:t>créateElement</a:t>
            </a:r>
            <a:r>
              <a:rPr lang="es-CO" sz="2000" dirty="0">
                <a:solidFill>
                  <a:schemeClr val="bg1"/>
                </a:solidFill>
                <a:latin typeface="Ubuntu" panose="020B0504030602030204" pitchFamily="34" charset="0"/>
              </a:rPr>
              <a:t>( )</a:t>
            </a:r>
          </a:p>
        </p:txBody>
      </p:sp>
      <p:sp>
        <p:nvSpPr>
          <p:cNvPr id="8" name="CuadroTexto 7">
            <a:extLst>
              <a:ext uri="{FF2B5EF4-FFF2-40B4-BE49-F238E27FC236}">
                <a16:creationId xmlns:a16="http://schemas.microsoft.com/office/drawing/2014/main" id="{0307BBBB-8714-0A5E-8FA1-3DCBC7F82432}"/>
              </a:ext>
            </a:extLst>
          </p:cNvPr>
          <p:cNvSpPr txBox="1"/>
          <p:nvPr/>
        </p:nvSpPr>
        <p:spPr>
          <a:xfrm>
            <a:off x="578458" y="1648471"/>
            <a:ext cx="11186078" cy="1323439"/>
          </a:xfrm>
          <a:prstGeom prst="rect">
            <a:avLst/>
          </a:prstGeom>
          <a:noFill/>
        </p:spPr>
        <p:txBody>
          <a:bodyPr wrap="square">
            <a:spAutoFit/>
          </a:bodyPr>
          <a:lstStyle/>
          <a:p>
            <a:r>
              <a:rPr lang="es-MX" sz="2000" dirty="0">
                <a:solidFill>
                  <a:schemeClr val="bg1"/>
                </a:solidFill>
                <a:latin typeface="Ubuntu" panose="020B0504030602030204" pitchFamily="34" charset="0"/>
              </a:rPr>
              <a:t>Mediante el método </a:t>
            </a:r>
            <a:r>
              <a:rPr lang="es-MX" sz="2000" dirty="0">
                <a:solidFill>
                  <a:schemeClr val="bg1"/>
                </a:solidFill>
                <a:highlight>
                  <a:srgbClr val="FF00FF"/>
                </a:highlight>
                <a:latin typeface="Ubuntu" panose="020B0504030602030204" pitchFamily="34" charset="0"/>
              </a:rPr>
              <a:t>.</a:t>
            </a:r>
            <a:r>
              <a:rPr lang="es-MX" sz="2000" dirty="0" err="1">
                <a:solidFill>
                  <a:schemeClr val="bg1"/>
                </a:solidFill>
                <a:highlight>
                  <a:srgbClr val="FF00FF"/>
                </a:highlight>
                <a:latin typeface="Ubuntu" panose="020B0504030602030204" pitchFamily="34" charset="0"/>
              </a:rPr>
              <a:t>createElement</a:t>
            </a:r>
            <a:r>
              <a:rPr lang="es-MX" sz="2000" dirty="0">
                <a:solidFill>
                  <a:schemeClr val="bg1"/>
                </a:solidFill>
                <a:highlight>
                  <a:srgbClr val="FF00FF"/>
                </a:highlight>
                <a:latin typeface="Ubuntu" panose="020B0504030602030204" pitchFamily="34" charset="0"/>
              </a:rPr>
              <a:t>()</a:t>
            </a:r>
            <a:r>
              <a:rPr lang="es-MX" sz="2000" dirty="0">
                <a:solidFill>
                  <a:schemeClr val="bg1"/>
                </a:solidFill>
                <a:latin typeface="Ubuntu" panose="020B0504030602030204" pitchFamily="34" charset="0"/>
              </a:rPr>
              <a:t> podemos crear un  HTML en memoria (¡no estará insertado aún en nuestro documento HTML!). Con dicho elemento almacenado en una variable o constante, podremos modificar sus características o contenido, para posteriormente insertarlo en una posición determinada del DOM o documento HTML.</a:t>
            </a:r>
            <a:endParaRPr lang="es-CO" sz="2000" dirty="0">
              <a:solidFill>
                <a:schemeClr val="bg1"/>
              </a:solidFill>
              <a:latin typeface="Ubuntu" panose="020B0504030602030204" pitchFamily="34" charset="0"/>
            </a:endParaRPr>
          </a:p>
        </p:txBody>
      </p:sp>
      <p:pic>
        <p:nvPicPr>
          <p:cNvPr id="11" name="Imagen 10">
            <a:extLst>
              <a:ext uri="{FF2B5EF4-FFF2-40B4-BE49-F238E27FC236}">
                <a16:creationId xmlns:a16="http://schemas.microsoft.com/office/drawing/2014/main" id="{4F08DB68-CA09-CA04-E1C2-DC7D5FAAB35D}"/>
              </a:ext>
            </a:extLst>
          </p:cNvPr>
          <p:cNvPicPr>
            <a:picLocks noChangeAspect="1"/>
          </p:cNvPicPr>
          <p:nvPr/>
        </p:nvPicPr>
        <p:blipFill>
          <a:blip r:embed="rId6"/>
          <a:stretch>
            <a:fillRect/>
          </a:stretch>
        </p:blipFill>
        <p:spPr>
          <a:xfrm>
            <a:off x="2168428" y="3237835"/>
            <a:ext cx="7855143" cy="3260191"/>
          </a:xfrm>
          <a:prstGeom prst="rect">
            <a:avLst/>
          </a:prstGeom>
        </p:spPr>
      </p:pic>
    </p:spTree>
    <p:extLst>
      <p:ext uri="{BB962C8B-B14F-4D97-AF65-F5344CB8AC3E}">
        <p14:creationId xmlns:p14="http://schemas.microsoft.com/office/powerpoint/2010/main" val="231383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9" name="Google Shape;249;p13">
            <a:extLst>
              <a:ext uri="{FF2B5EF4-FFF2-40B4-BE49-F238E27FC236}">
                <a16:creationId xmlns:a16="http://schemas.microsoft.com/office/drawing/2014/main" id="{2155813E-1A01-B9D7-8B79-4389B4DB98DF}"/>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bg1"/>
                </a:solidFill>
                <a:latin typeface="Ubuntu"/>
                <a:ea typeface="Arial"/>
                <a:cs typeface="Arial"/>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9" y="1036786"/>
            <a:ext cx="4591418"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Crear elementos con </a:t>
            </a:r>
            <a:r>
              <a:rPr lang="es-CO" sz="2000" dirty="0" err="1">
                <a:solidFill>
                  <a:schemeClr val="bg1"/>
                </a:solidFill>
                <a:latin typeface="Ubuntu" panose="020B0504030602030204" pitchFamily="34" charset="0"/>
              </a:rPr>
              <a:t>créateElement</a:t>
            </a:r>
            <a:r>
              <a:rPr lang="es-CO" sz="2000" dirty="0">
                <a:solidFill>
                  <a:schemeClr val="bg1"/>
                </a:solidFill>
                <a:latin typeface="Ubuntu" panose="020B0504030602030204" pitchFamily="34" charset="0"/>
              </a:rPr>
              <a:t>( )</a:t>
            </a:r>
          </a:p>
        </p:txBody>
      </p:sp>
      <p:sp>
        <p:nvSpPr>
          <p:cNvPr id="6" name="CuadroTexto 5">
            <a:extLst>
              <a:ext uri="{FF2B5EF4-FFF2-40B4-BE49-F238E27FC236}">
                <a16:creationId xmlns:a16="http://schemas.microsoft.com/office/drawing/2014/main" id="{A50BE944-25F9-26EA-4690-4E01AF16AC2E}"/>
              </a:ext>
            </a:extLst>
          </p:cNvPr>
          <p:cNvSpPr txBox="1"/>
          <p:nvPr/>
        </p:nvSpPr>
        <p:spPr>
          <a:xfrm>
            <a:off x="578458" y="1668270"/>
            <a:ext cx="11027388" cy="1569660"/>
          </a:xfrm>
          <a:prstGeom prst="rect">
            <a:avLst/>
          </a:prstGeom>
          <a:noFill/>
        </p:spPr>
        <p:txBody>
          <a:bodyPr wrap="square">
            <a:spAutoFit/>
          </a:bodyPr>
          <a:lstStyle/>
          <a:p>
            <a:r>
              <a:rPr lang="es-MX" sz="2400" dirty="0">
                <a:solidFill>
                  <a:schemeClr val="bg1"/>
                </a:solidFill>
                <a:latin typeface="Ubuntu" panose="020B0504030602030204" pitchFamily="34" charset="0"/>
              </a:rPr>
              <a:t>Vamos a centrarnos en el proceso de creación del elemento, y más adelante veremos diferentes formas de insertarlo en el DOM. El funcionamiento de </a:t>
            </a:r>
            <a:r>
              <a:rPr lang="es-MX" sz="2400" dirty="0">
                <a:solidFill>
                  <a:schemeClr val="bg1"/>
                </a:solidFill>
                <a:highlight>
                  <a:srgbClr val="FF00FF"/>
                </a:highlight>
                <a:latin typeface="Ubuntu" panose="020B0504030602030204" pitchFamily="34" charset="0"/>
              </a:rPr>
              <a:t>.</a:t>
            </a:r>
            <a:r>
              <a:rPr lang="es-MX" sz="2400" dirty="0" err="1">
                <a:solidFill>
                  <a:schemeClr val="bg1"/>
                </a:solidFill>
                <a:highlight>
                  <a:srgbClr val="FF00FF"/>
                </a:highlight>
                <a:latin typeface="Ubuntu" panose="020B0504030602030204" pitchFamily="34" charset="0"/>
              </a:rPr>
              <a:t>createElement</a:t>
            </a:r>
            <a:r>
              <a:rPr lang="es-MX" sz="2400" dirty="0">
                <a:solidFill>
                  <a:schemeClr val="bg1"/>
                </a:solidFill>
                <a:highlight>
                  <a:srgbClr val="FF00FF"/>
                </a:highlight>
                <a:latin typeface="Ubuntu" panose="020B0504030602030204" pitchFamily="34" charset="0"/>
              </a:rPr>
              <a:t>()</a:t>
            </a:r>
            <a:r>
              <a:rPr lang="es-MX" sz="2400" dirty="0">
                <a:solidFill>
                  <a:schemeClr val="bg1"/>
                </a:solidFill>
                <a:latin typeface="Ubuntu" panose="020B0504030602030204" pitchFamily="34" charset="0"/>
              </a:rPr>
              <a:t> es muy sencillo: se trata de pasarle el nombre de la etiqueta tag a utilizar:</a:t>
            </a:r>
            <a:endParaRPr lang="es-CO" sz="2400" dirty="0">
              <a:solidFill>
                <a:schemeClr val="bg1"/>
              </a:solidFill>
              <a:latin typeface="Ubuntu" panose="020B0504030602030204" pitchFamily="34" charset="0"/>
            </a:endParaRPr>
          </a:p>
        </p:txBody>
      </p:sp>
      <p:pic>
        <p:nvPicPr>
          <p:cNvPr id="10" name="Imagen 9">
            <a:extLst>
              <a:ext uri="{FF2B5EF4-FFF2-40B4-BE49-F238E27FC236}">
                <a16:creationId xmlns:a16="http://schemas.microsoft.com/office/drawing/2014/main" id="{9FA95DF2-D79B-2348-28BC-349FDB36F402}"/>
              </a:ext>
            </a:extLst>
          </p:cNvPr>
          <p:cNvPicPr>
            <a:picLocks noChangeAspect="1"/>
          </p:cNvPicPr>
          <p:nvPr/>
        </p:nvPicPr>
        <p:blipFill>
          <a:blip r:embed="rId6"/>
          <a:stretch>
            <a:fillRect/>
          </a:stretch>
        </p:blipFill>
        <p:spPr>
          <a:xfrm>
            <a:off x="1948777" y="3258042"/>
            <a:ext cx="8286750" cy="3486150"/>
          </a:xfrm>
          <a:prstGeom prst="rect">
            <a:avLst/>
          </a:prstGeom>
        </p:spPr>
      </p:pic>
    </p:spTree>
    <p:extLst>
      <p:ext uri="{BB962C8B-B14F-4D97-AF65-F5344CB8AC3E}">
        <p14:creationId xmlns:p14="http://schemas.microsoft.com/office/powerpoint/2010/main" val="411777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9" name="Google Shape;249;p13">
            <a:extLst>
              <a:ext uri="{FF2B5EF4-FFF2-40B4-BE49-F238E27FC236}">
                <a16:creationId xmlns:a16="http://schemas.microsoft.com/office/drawing/2014/main" id="{2155813E-1A01-B9D7-8B79-4389B4DB98DF}"/>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bg1"/>
                </a:solidFill>
                <a:latin typeface="Ubuntu"/>
                <a:ea typeface="Arial"/>
                <a:cs typeface="Arial"/>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9" y="1036786"/>
            <a:ext cx="4591418"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Crear elementos con </a:t>
            </a:r>
            <a:r>
              <a:rPr lang="es-CO" sz="2000" dirty="0" err="1">
                <a:solidFill>
                  <a:schemeClr val="bg1"/>
                </a:solidFill>
                <a:latin typeface="Ubuntu" panose="020B0504030602030204" pitchFamily="34" charset="0"/>
              </a:rPr>
              <a:t>créateElement</a:t>
            </a:r>
            <a:r>
              <a:rPr lang="es-CO" sz="2000" dirty="0">
                <a:solidFill>
                  <a:schemeClr val="bg1"/>
                </a:solidFill>
                <a:latin typeface="Ubuntu" panose="020B0504030602030204" pitchFamily="34" charset="0"/>
              </a:rPr>
              <a:t>( )</a:t>
            </a:r>
          </a:p>
        </p:txBody>
      </p:sp>
      <p:sp>
        <p:nvSpPr>
          <p:cNvPr id="7" name="CuadroTexto 6">
            <a:extLst>
              <a:ext uri="{FF2B5EF4-FFF2-40B4-BE49-F238E27FC236}">
                <a16:creationId xmlns:a16="http://schemas.microsoft.com/office/drawing/2014/main" id="{52605DAF-2B61-40A7-C159-ED464EBED1AD}"/>
              </a:ext>
            </a:extLst>
          </p:cNvPr>
          <p:cNvSpPr txBox="1"/>
          <p:nvPr/>
        </p:nvSpPr>
        <p:spPr>
          <a:xfrm>
            <a:off x="578458" y="1756193"/>
            <a:ext cx="11186078" cy="1938992"/>
          </a:xfrm>
          <a:prstGeom prst="rect">
            <a:avLst/>
          </a:prstGeom>
          <a:noFill/>
        </p:spPr>
        <p:txBody>
          <a:bodyPr wrap="square">
            <a:spAutoFit/>
          </a:bodyPr>
          <a:lstStyle/>
          <a:p>
            <a:r>
              <a:rPr lang="es-MX" sz="2400" dirty="0">
                <a:solidFill>
                  <a:schemeClr val="bg1"/>
                </a:solidFill>
                <a:latin typeface="Ubuntu" panose="020B0504030602030204" pitchFamily="34" charset="0"/>
              </a:rPr>
              <a:t>Aunque menos frecuente, de la misma forma, podríamos crear comentarios HTML con .</a:t>
            </a:r>
            <a:r>
              <a:rPr lang="es-MX" sz="2400" dirty="0" err="1">
                <a:solidFill>
                  <a:schemeClr val="bg1"/>
                </a:solidFill>
                <a:latin typeface="Ubuntu" panose="020B0504030602030204" pitchFamily="34" charset="0"/>
              </a:rPr>
              <a:t>createComment</a:t>
            </a:r>
            <a:r>
              <a:rPr lang="es-MX" sz="2400" dirty="0">
                <a:solidFill>
                  <a:schemeClr val="bg1"/>
                </a:solidFill>
                <a:latin typeface="Ubuntu" panose="020B0504030602030204" pitchFamily="34" charset="0"/>
              </a:rPr>
              <a:t>() o fragmentos de texto sin etiqueta HTML con .</a:t>
            </a:r>
            <a:r>
              <a:rPr lang="es-MX" sz="2400" dirty="0" err="1">
                <a:solidFill>
                  <a:schemeClr val="bg1"/>
                </a:solidFill>
                <a:latin typeface="Ubuntu" panose="020B0504030602030204" pitchFamily="34" charset="0"/>
              </a:rPr>
              <a:t>createTextNode</a:t>
            </a:r>
            <a:r>
              <a:rPr lang="es-MX" sz="2400" dirty="0">
                <a:solidFill>
                  <a:schemeClr val="bg1"/>
                </a:solidFill>
                <a:latin typeface="Ubuntu" panose="020B0504030602030204" pitchFamily="34" charset="0"/>
              </a:rPr>
              <a:t>(), pasándole a ambos un STRING con el texto en cuestión. En ambos, se devuelve un NODE que podremos utilizar luego para insertar en el documento HTML:</a:t>
            </a:r>
            <a:endParaRPr lang="es-CO" sz="2400" dirty="0">
              <a:solidFill>
                <a:schemeClr val="bg1"/>
              </a:solidFill>
              <a:latin typeface="Ubuntu" panose="020B0504030602030204" pitchFamily="34" charset="0"/>
            </a:endParaRPr>
          </a:p>
        </p:txBody>
      </p:sp>
      <p:pic>
        <p:nvPicPr>
          <p:cNvPr id="11" name="Imagen 10">
            <a:extLst>
              <a:ext uri="{FF2B5EF4-FFF2-40B4-BE49-F238E27FC236}">
                <a16:creationId xmlns:a16="http://schemas.microsoft.com/office/drawing/2014/main" id="{FBA24DC9-FAA5-806E-2BC4-808B860462CA}"/>
              </a:ext>
            </a:extLst>
          </p:cNvPr>
          <p:cNvPicPr>
            <a:picLocks noChangeAspect="1"/>
          </p:cNvPicPr>
          <p:nvPr/>
        </p:nvPicPr>
        <p:blipFill>
          <a:blip r:embed="rId6"/>
          <a:stretch>
            <a:fillRect/>
          </a:stretch>
        </p:blipFill>
        <p:spPr>
          <a:xfrm>
            <a:off x="251480" y="4289362"/>
            <a:ext cx="11689039" cy="1631397"/>
          </a:xfrm>
          <a:prstGeom prst="rect">
            <a:avLst/>
          </a:prstGeom>
        </p:spPr>
      </p:pic>
    </p:spTree>
    <p:extLst>
      <p:ext uri="{BB962C8B-B14F-4D97-AF65-F5344CB8AC3E}">
        <p14:creationId xmlns:p14="http://schemas.microsoft.com/office/powerpoint/2010/main" val="98681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bg1"/>
                </a:solidFill>
                <a:latin typeface="Ubuntu"/>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8" y="1036786"/>
            <a:ext cx="3131895"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El </a:t>
            </a:r>
            <a:r>
              <a:rPr lang="es-CO" sz="2000" dirty="0" err="1">
                <a:solidFill>
                  <a:schemeClr val="bg1"/>
                </a:solidFill>
                <a:latin typeface="Ubuntu" panose="020B0504030602030204" pitchFamily="34" charset="0"/>
              </a:rPr>
              <a:t>Metodo</a:t>
            </a:r>
            <a:r>
              <a:rPr lang="es-CO" sz="2000" dirty="0">
                <a:solidFill>
                  <a:schemeClr val="bg1"/>
                </a:solidFill>
                <a:latin typeface="Ubuntu" panose="020B0504030602030204" pitchFamily="34" charset="0"/>
              </a:rPr>
              <a:t> .</a:t>
            </a:r>
            <a:r>
              <a:rPr lang="es-CO" sz="2000" dirty="0" err="1">
                <a:solidFill>
                  <a:schemeClr val="bg1"/>
                </a:solidFill>
                <a:latin typeface="Ubuntu" panose="020B0504030602030204" pitchFamily="34" charset="0"/>
              </a:rPr>
              <a:t>cloneNode</a:t>
            </a:r>
            <a:r>
              <a:rPr lang="es-CO" sz="2000" dirty="0">
                <a:solidFill>
                  <a:schemeClr val="bg1"/>
                </a:solidFill>
                <a:latin typeface="Ubuntu" panose="020B0504030602030204" pitchFamily="34" charset="0"/>
              </a:rPr>
              <a:t>( )</a:t>
            </a:r>
          </a:p>
        </p:txBody>
      </p:sp>
      <p:pic>
        <p:nvPicPr>
          <p:cNvPr id="9" name="Imagen 8">
            <a:extLst>
              <a:ext uri="{FF2B5EF4-FFF2-40B4-BE49-F238E27FC236}">
                <a16:creationId xmlns:a16="http://schemas.microsoft.com/office/drawing/2014/main" id="{663D66D6-4519-B60C-8AEB-E54E57EA75C5}"/>
              </a:ext>
            </a:extLst>
          </p:cNvPr>
          <p:cNvPicPr>
            <a:picLocks noChangeAspect="1"/>
          </p:cNvPicPr>
          <p:nvPr/>
        </p:nvPicPr>
        <p:blipFill>
          <a:blip r:embed="rId6"/>
          <a:stretch>
            <a:fillRect/>
          </a:stretch>
        </p:blipFill>
        <p:spPr>
          <a:xfrm>
            <a:off x="2354180" y="1597175"/>
            <a:ext cx="7483639" cy="4993439"/>
          </a:xfrm>
          <a:prstGeom prst="rect">
            <a:avLst/>
          </a:prstGeom>
        </p:spPr>
      </p:pic>
    </p:spTree>
    <p:extLst>
      <p:ext uri="{BB962C8B-B14F-4D97-AF65-F5344CB8AC3E}">
        <p14:creationId xmlns:p14="http://schemas.microsoft.com/office/powerpoint/2010/main" val="316051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4" name="Imagen 3">
            <a:extLst>
              <a:ext uri="{FF2B5EF4-FFF2-40B4-BE49-F238E27FC236}">
                <a16:creationId xmlns:a16="http://schemas.microsoft.com/office/drawing/2014/main" id="{2B6B8B64-097F-C966-CB2B-AD4ECBA9A6C4}"/>
              </a:ext>
            </a:extLst>
          </p:cNvPr>
          <p:cNvPicPr>
            <a:picLocks noChangeAspect="1"/>
          </p:cNvPicPr>
          <p:nvPr/>
        </p:nvPicPr>
        <p:blipFill>
          <a:blip r:embed="rId3"/>
          <a:stretch>
            <a:fillRect/>
          </a:stretch>
        </p:blipFill>
        <p:spPr>
          <a:xfrm>
            <a:off x="0" y="0"/>
            <a:ext cx="12222178" cy="6858000"/>
          </a:xfrm>
          <a:prstGeom prst="rect">
            <a:avLst/>
          </a:prstGeom>
        </p:spPr>
      </p:pic>
      <p:pic>
        <p:nvPicPr>
          <p:cNvPr id="91" name="Google Shape;91;p2"/>
          <p:cNvPicPr preferRelativeResize="0"/>
          <p:nvPr/>
        </p:nvPicPr>
        <p:blipFill rotWithShape="1">
          <a:blip r:embed="rId4">
            <a:alphaModFix/>
          </a:blip>
          <a:srcRect r="7310"/>
          <a:stretch/>
        </p:blipFill>
        <p:spPr>
          <a:xfrm flipH="1">
            <a:off x="413" y="0"/>
            <a:ext cx="9293215" cy="6858000"/>
          </a:xfrm>
          <a:prstGeom prst="rect">
            <a:avLst/>
          </a:prstGeom>
          <a:noFill/>
          <a:ln>
            <a:noFill/>
          </a:ln>
        </p:spPr>
      </p:pic>
      <p:pic>
        <p:nvPicPr>
          <p:cNvPr id="92" name="Google Shape;92;p2"/>
          <p:cNvPicPr preferRelativeResize="0"/>
          <p:nvPr/>
        </p:nvPicPr>
        <p:blipFill rotWithShape="1">
          <a:blip r:embed="rId5">
            <a:alphaModFix/>
          </a:blip>
          <a:srcRect/>
          <a:stretch/>
        </p:blipFill>
        <p:spPr>
          <a:xfrm>
            <a:off x="6139505" y="4668520"/>
            <a:ext cx="3330258" cy="1411500"/>
          </a:xfrm>
          <a:prstGeom prst="rect">
            <a:avLst/>
          </a:prstGeom>
          <a:noFill/>
          <a:ln>
            <a:noFill/>
          </a:ln>
        </p:spPr>
      </p:pic>
      <p:sp>
        <p:nvSpPr>
          <p:cNvPr id="93" name="Google Shape;93;p2"/>
          <p:cNvSpPr txBox="1"/>
          <p:nvPr/>
        </p:nvSpPr>
        <p:spPr>
          <a:xfrm>
            <a:off x="6868162" y="3035810"/>
            <a:ext cx="283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 name="Google Shape;95;p2"/>
          <p:cNvPicPr preferRelativeResize="0"/>
          <p:nvPr/>
        </p:nvPicPr>
        <p:blipFill rotWithShape="1">
          <a:blip r:embed="rId6">
            <a:alphaModFix/>
          </a:blip>
          <a:srcRect/>
          <a:stretch/>
        </p:blipFill>
        <p:spPr>
          <a:xfrm>
            <a:off x="11039707" y="397102"/>
            <a:ext cx="724829" cy="208823"/>
          </a:xfrm>
          <a:prstGeom prst="rect">
            <a:avLst/>
          </a:prstGeom>
          <a:noFill/>
          <a:ln>
            <a:noFill/>
          </a:ln>
        </p:spPr>
      </p:pic>
      <p:pic>
        <p:nvPicPr>
          <p:cNvPr id="2" name="Google Shape;119;p4" descr="Imagen de la pantalla de un celular con la imagen de una caricatura&#10;&#10;Descripción generada automáticamente con confianza baja">
            <a:extLst>
              <a:ext uri="{FF2B5EF4-FFF2-40B4-BE49-F238E27FC236}">
                <a16:creationId xmlns:a16="http://schemas.microsoft.com/office/drawing/2014/main" id="{0568146C-0770-A088-0853-5AC1713E0889}"/>
              </a:ext>
            </a:extLst>
          </p:cNvPr>
          <p:cNvPicPr preferRelativeResize="0"/>
          <p:nvPr/>
        </p:nvPicPr>
        <p:blipFill rotWithShape="1">
          <a:blip r:embed="rId7">
            <a:alphaModFix/>
          </a:blip>
          <a:srcRect/>
          <a:stretch/>
        </p:blipFill>
        <p:spPr>
          <a:xfrm flipH="1">
            <a:off x="543156" y="2374118"/>
            <a:ext cx="5053608" cy="4333337"/>
          </a:xfrm>
          <a:prstGeom prst="rect">
            <a:avLst/>
          </a:prstGeom>
          <a:noFill/>
          <a:ln>
            <a:noFill/>
          </a:ln>
        </p:spPr>
      </p:pic>
      <p:sp>
        <p:nvSpPr>
          <p:cNvPr id="3" name="Google Shape;96;p2">
            <a:extLst>
              <a:ext uri="{FF2B5EF4-FFF2-40B4-BE49-F238E27FC236}">
                <a16:creationId xmlns:a16="http://schemas.microsoft.com/office/drawing/2014/main" id="{9640603D-AE98-3645-568B-5BBC26B1A96A}"/>
              </a:ext>
            </a:extLst>
          </p:cNvPr>
          <p:cNvSpPr txBox="1"/>
          <p:nvPr/>
        </p:nvSpPr>
        <p:spPr>
          <a:xfrm>
            <a:off x="266959" y="711478"/>
            <a:ext cx="7463877" cy="16619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lt1"/>
                </a:solidFill>
                <a:latin typeface="Ubuntu"/>
                <a:ea typeface="Ubuntu"/>
                <a:cs typeface="Ubuntu"/>
                <a:sym typeface="Ubuntu"/>
              </a:rPr>
              <a:t>Java Script DOM (</a:t>
            </a:r>
            <a:r>
              <a:rPr lang="es-CO" sz="4400" b="1" i="0" u="none" strike="noStrike" cap="none" dirty="0" err="1">
                <a:solidFill>
                  <a:schemeClr val="lt1"/>
                </a:solidFill>
                <a:latin typeface="Ubuntu"/>
                <a:ea typeface="Ubuntu"/>
                <a:cs typeface="Ubuntu"/>
                <a:sym typeface="Ubuntu"/>
              </a:rPr>
              <a:t>Document</a:t>
            </a:r>
            <a:r>
              <a:rPr lang="es-CO" sz="4400" b="1" i="0" u="none" strike="noStrike" cap="none" dirty="0">
                <a:solidFill>
                  <a:schemeClr val="lt1"/>
                </a:solidFill>
                <a:latin typeface="Ubuntu"/>
                <a:ea typeface="Ubuntu"/>
                <a:cs typeface="Ubuntu"/>
                <a:sym typeface="Ubuntu"/>
              </a:rPr>
              <a:t> </a:t>
            </a:r>
            <a:r>
              <a:rPr lang="es-CO" sz="4400" b="1" i="0" u="none" strike="noStrike" cap="none" dirty="0" err="1">
                <a:solidFill>
                  <a:schemeClr val="lt1"/>
                </a:solidFill>
                <a:latin typeface="Ubuntu"/>
                <a:ea typeface="Ubuntu"/>
                <a:cs typeface="Ubuntu"/>
                <a:sym typeface="Ubuntu"/>
              </a:rPr>
              <a:t>Object</a:t>
            </a:r>
            <a:r>
              <a:rPr lang="es-CO" sz="4400" b="1" i="0" u="none" strike="noStrike" cap="none" dirty="0">
                <a:solidFill>
                  <a:schemeClr val="lt1"/>
                </a:solidFill>
                <a:latin typeface="Ubuntu"/>
                <a:ea typeface="Ubuntu"/>
                <a:cs typeface="Ubuntu"/>
                <a:sym typeface="Ubuntu"/>
              </a:rPr>
              <a:t> </a:t>
            </a:r>
            <a:r>
              <a:rPr lang="es-CO" sz="4400" b="1" i="0" u="none" strike="noStrike" cap="none" dirty="0" err="1">
                <a:solidFill>
                  <a:schemeClr val="lt1"/>
                </a:solidFill>
                <a:latin typeface="Ubuntu"/>
                <a:ea typeface="Ubuntu"/>
                <a:cs typeface="Ubuntu"/>
                <a:sym typeface="Ubuntu"/>
              </a:rPr>
              <a:t>Model</a:t>
            </a:r>
            <a:r>
              <a:rPr lang="es-CO" sz="4400" b="1" i="0" u="none" strike="noStrike" cap="none" dirty="0">
                <a:solidFill>
                  <a:schemeClr val="lt1"/>
                </a:solidFill>
                <a:latin typeface="Ubuntu"/>
                <a:ea typeface="Ubuntu"/>
                <a:cs typeface="Ubuntu"/>
                <a:sym typeface="Ubuntu"/>
              </a:rPr>
              <a:t>)</a:t>
            </a:r>
            <a:br>
              <a:rPr lang="es-CO" sz="4400" b="1" i="0" u="none" strike="noStrike" cap="none" dirty="0">
                <a:solidFill>
                  <a:schemeClr val="lt1"/>
                </a:solidFill>
                <a:latin typeface="Ubuntu"/>
                <a:ea typeface="Ubuntu"/>
                <a:cs typeface="Ubuntu"/>
                <a:sym typeface="Ubuntu"/>
              </a:rPr>
            </a:br>
            <a:endParaRPr lang="es-CO"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8" name="Google Shape;249;p13">
            <a:extLst>
              <a:ext uri="{FF2B5EF4-FFF2-40B4-BE49-F238E27FC236}">
                <a16:creationId xmlns:a16="http://schemas.microsoft.com/office/drawing/2014/main" id="{B5371A9F-D18D-50DC-F850-96478396874A}"/>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bg1"/>
                </a:solidFill>
                <a:latin typeface="Ubuntu"/>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8" y="1036786"/>
            <a:ext cx="3536342"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La propiedad .</a:t>
            </a:r>
            <a:r>
              <a:rPr lang="es-CO" sz="2000" dirty="0" err="1">
                <a:solidFill>
                  <a:schemeClr val="bg1"/>
                </a:solidFill>
                <a:latin typeface="Ubuntu" panose="020B0504030602030204" pitchFamily="34" charset="0"/>
              </a:rPr>
              <a:t>isConnected</a:t>
            </a:r>
            <a:endParaRPr lang="es-CO" sz="2000" dirty="0">
              <a:solidFill>
                <a:schemeClr val="bg1"/>
              </a:solidFill>
              <a:latin typeface="Ubuntu" panose="020B0504030602030204" pitchFamily="34" charset="0"/>
            </a:endParaRPr>
          </a:p>
        </p:txBody>
      </p:sp>
      <p:sp>
        <p:nvSpPr>
          <p:cNvPr id="6" name="CuadroTexto 5">
            <a:extLst>
              <a:ext uri="{FF2B5EF4-FFF2-40B4-BE49-F238E27FC236}">
                <a16:creationId xmlns:a16="http://schemas.microsoft.com/office/drawing/2014/main" id="{AB4B75DE-F601-19E4-B980-CEDE928D3D57}"/>
              </a:ext>
            </a:extLst>
          </p:cNvPr>
          <p:cNvSpPr txBox="1"/>
          <p:nvPr/>
        </p:nvSpPr>
        <p:spPr>
          <a:xfrm>
            <a:off x="578457" y="1998363"/>
            <a:ext cx="10939465" cy="3108543"/>
          </a:xfrm>
          <a:prstGeom prst="rect">
            <a:avLst/>
          </a:prstGeom>
          <a:noFill/>
        </p:spPr>
        <p:txBody>
          <a:bodyPr wrap="square">
            <a:spAutoFit/>
          </a:bodyPr>
          <a:lstStyle/>
          <a:p>
            <a:r>
              <a:rPr lang="es-MX" sz="2800" dirty="0">
                <a:solidFill>
                  <a:schemeClr val="bg1"/>
                </a:solidFill>
                <a:latin typeface="Ubuntu" panose="020B0504030602030204" pitchFamily="34" charset="0"/>
              </a:rPr>
              <a:t>La propiedad </a:t>
            </a:r>
            <a:r>
              <a:rPr lang="es-MX" sz="2800" dirty="0" err="1">
                <a:solidFill>
                  <a:schemeClr val="bg1"/>
                </a:solidFill>
                <a:latin typeface="Ubuntu" panose="020B0504030602030204" pitchFamily="34" charset="0"/>
              </a:rPr>
              <a:t>isConnected</a:t>
            </a:r>
            <a:r>
              <a:rPr lang="es-MX" sz="2800" dirty="0">
                <a:solidFill>
                  <a:schemeClr val="bg1"/>
                </a:solidFill>
                <a:latin typeface="Ubuntu" panose="020B0504030602030204" pitchFamily="34" charset="0"/>
              </a:rPr>
              <a:t> nos indica si el elemento en cuestión está conectado al DOM, es decir, si está insertado en el documento HTML:</a:t>
            </a:r>
          </a:p>
          <a:p>
            <a:endParaRPr lang="es-MX" sz="2800" dirty="0">
              <a:solidFill>
                <a:schemeClr val="bg1"/>
              </a:solidFill>
              <a:latin typeface="Ubuntu" panose="020B0504030602030204" pitchFamily="34" charset="0"/>
            </a:endParaRPr>
          </a:p>
          <a:p>
            <a:r>
              <a:rPr lang="es-MX" sz="2800" dirty="0">
                <a:solidFill>
                  <a:schemeClr val="bg1"/>
                </a:solidFill>
                <a:latin typeface="Ubuntu" panose="020B0504030602030204" pitchFamily="34" charset="0"/>
              </a:rPr>
              <a:t>Si devuelve true, significa que el elemento está conectado al DOM.</a:t>
            </a:r>
          </a:p>
          <a:p>
            <a:r>
              <a:rPr lang="es-MX" sz="2800" dirty="0">
                <a:solidFill>
                  <a:schemeClr val="bg1"/>
                </a:solidFill>
                <a:latin typeface="Ubuntu" panose="020B0504030602030204" pitchFamily="34" charset="0"/>
              </a:rPr>
              <a:t>Si devuelve false, significa que el elemento no está conectado al DOM.</a:t>
            </a:r>
            <a:endParaRPr lang="es-CO" sz="2800" dirty="0">
              <a:solidFill>
                <a:schemeClr val="bg1"/>
              </a:solidFill>
              <a:latin typeface="Ubuntu" panose="020B0504030602030204" pitchFamily="34" charset="0"/>
            </a:endParaRPr>
          </a:p>
        </p:txBody>
      </p:sp>
    </p:spTree>
    <p:extLst>
      <p:ext uri="{BB962C8B-B14F-4D97-AF65-F5344CB8AC3E}">
        <p14:creationId xmlns:p14="http://schemas.microsoft.com/office/powerpoint/2010/main" val="687299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3" name="Google Shape;249;p13">
            <a:extLst>
              <a:ext uri="{FF2B5EF4-FFF2-40B4-BE49-F238E27FC236}">
                <a16:creationId xmlns:a16="http://schemas.microsoft.com/office/drawing/2014/main" id="{916F17F3-4313-5E92-94CC-7CC1E53BD806}"/>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bg1"/>
                </a:solidFill>
                <a:latin typeface="Ubuntu"/>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8" y="1036786"/>
            <a:ext cx="3231541"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Usando Fragmentos</a:t>
            </a:r>
          </a:p>
        </p:txBody>
      </p:sp>
      <p:sp>
        <p:nvSpPr>
          <p:cNvPr id="7" name="CuadroTexto 6">
            <a:extLst>
              <a:ext uri="{FF2B5EF4-FFF2-40B4-BE49-F238E27FC236}">
                <a16:creationId xmlns:a16="http://schemas.microsoft.com/office/drawing/2014/main" id="{2CF0D4CA-64FB-69AE-2B00-7F0CA5249311}"/>
              </a:ext>
            </a:extLst>
          </p:cNvPr>
          <p:cNvSpPr txBox="1"/>
          <p:nvPr/>
        </p:nvSpPr>
        <p:spPr>
          <a:xfrm>
            <a:off x="578458" y="1931457"/>
            <a:ext cx="11186078" cy="3046988"/>
          </a:xfrm>
          <a:prstGeom prst="rect">
            <a:avLst/>
          </a:prstGeom>
          <a:noFill/>
        </p:spPr>
        <p:txBody>
          <a:bodyPr wrap="square">
            <a:spAutoFit/>
          </a:bodyPr>
          <a:lstStyle/>
          <a:p>
            <a:r>
              <a:rPr lang="es-MX" sz="2400" dirty="0">
                <a:solidFill>
                  <a:schemeClr val="bg1"/>
                </a:solidFill>
                <a:latin typeface="Ubuntu" panose="020B0504030602030204" pitchFamily="34" charset="0"/>
              </a:rPr>
              <a:t>En algunas ocasiones, nos puede resultar muy interesante utilizar fragmentos. Los fragmentos son una especie de documento paralelo, aislado de la página con la que estamos trabajando, que tiene varias características:</a:t>
            </a:r>
          </a:p>
          <a:p>
            <a:endParaRPr lang="es-MX" sz="2400" dirty="0">
              <a:solidFill>
                <a:schemeClr val="bg1"/>
              </a:solidFill>
              <a:latin typeface="Ubuntu" panose="020B0504030602030204" pitchFamily="34" charset="0"/>
            </a:endParaRPr>
          </a:p>
          <a:p>
            <a:r>
              <a:rPr lang="es-MX" sz="2400" dirty="0">
                <a:solidFill>
                  <a:schemeClr val="bg1"/>
                </a:solidFill>
                <a:latin typeface="Ubuntu" panose="020B0504030602030204" pitchFamily="34" charset="0"/>
              </a:rPr>
              <a:t>No tiene elemento padre. Está aislado de la página o documento.</a:t>
            </a:r>
          </a:p>
          <a:p>
            <a:r>
              <a:rPr lang="es-MX" sz="2400" dirty="0">
                <a:solidFill>
                  <a:schemeClr val="bg1"/>
                </a:solidFill>
                <a:latin typeface="Ubuntu" panose="020B0504030602030204" pitchFamily="34" charset="0"/>
              </a:rPr>
              <a:t>Es mucho más simple y ligero (mejor rendimiento).</a:t>
            </a:r>
          </a:p>
          <a:p>
            <a:r>
              <a:rPr lang="es-MX" sz="2400" dirty="0">
                <a:solidFill>
                  <a:schemeClr val="bg1"/>
                </a:solidFill>
                <a:latin typeface="Ubuntu" panose="020B0504030602030204" pitchFamily="34" charset="0"/>
              </a:rPr>
              <a:t>Si necesitamos hacer cambios consecutivos, no afecta al </a:t>
            </a:r>
            <a:r>
              <a:rPr lang="es-MX" sz="2400" dirty="0" err="1">
                <a:solidFill>
                  <a:schemeClr val="bg1"/>
                </a:solidFill>
                <a:latin typeface="Ubuntu" panose="020B0504030602030204" pitchFamily="34" charset="0"/>
              </a:rPr>
              <a:t>reflow</a:t>
            </a:r>
            <a:r>
              <a:rPr lang="es-MX" sz="2400" dirty="0">
                <a:solidFill>
                  <a:schemeClr val="bg1"/>
                </a:solidFill>
                <a:latin typeface="Ubuntu" panose="020B0504030602030204" pitchFamily="34" charset="0"/>
              </a:rPr>
              <a:t> (repintado de un documento).</a:t>
            </a:r>
            <a:endParaRPr lang="es-CO" sz="2400" dirty="0">
              <a:solidFill>
                <a:schemeClr val="bg1"/>
              </a:solidFill>
              <a:latin typeface="Ubuntu" panose="020B0504030602030204" pitchFamily="34" charset="0"/>
            </a:endParaRPr>
          </a:p>
        </p:txBody>
      </p:sp>
      <p:graphicFrame>
        <p:nvGraphicFramePr>
          <p:cNvPr id="9" name="Tabla 9">
            <a:extLst>
              <a:ext uri="{FF2B5EF4-FFF2-40B4-BE49-F238E27FC236}">
                <a16:creationId xmlns:a16="http://schemas.microsoft.com/office/drawing/2014/main" id="{77DB435D-F706-9EF9-D110-5044A4DDDAAF}"/>
              </a:ext>
            </a:extLst>
          </p:cNvPr>
          <p:cNvGraphicFramePr>
            <a:graphicFrameLocks noGrp="1"/>
          </p:cNvGraphicFramePr>
          <p:nvPr>
            <p:extLst>
              <p:ext uri="{D42A27DB-BD31-4B8C-83A1-F6EECF244321}">
                <p14:modId xmlns:p14="http://schemas.microsoft.com/office/powerpoint/2010/main" val="2477812472"/>
              </p:ext>
            </p:extLst>
          </p:nvPr>
        </p:nvGraphicFramePr>
        <p:xfrm>
          <a:off x="2032000" y="5393906"/>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92458515"/>
                    </a:ext>
                  </a:extLst>
                </a:gridCol>
                <a:gridCol w="4064000">
                  <a:extLst>
                    <a:ext uri="{9D8B030D-6E8A-4147-A177-3AD203B41FA5}">
                      <a16:colId xmlns:a16="http://schemas.microsoft.com/office/drawing/2014/main" val="3842566834"/>
                    </a:ext>
                  </a:extLst>
                </a:gridCol>
              </a:tblGrid>
              <a:tr h="370840">
                <a:tc>
                  <a:txBody>
                    <a:bodyPr/>
                    <a:lstStyle/>
                    <a:p>
                      <a:r>
                        <a:rPr lang="es-CO" b="1" dirty="0">
                          <a:solidFill>
                            <a:srgbClr val="FFFFFF"/>
                          </a:solidFill>
                          <a:effectLst/>
                          <a:latin typeface="Ubuntu" panose="020B0504030602030204" pitchFamily="34" charset="0"/>
                        </a:rPr>
                        <a:t>Métodos</a:t>
                      </a:r>
                    </a:p>
                  </a:txBody>
                  <a:tcPr marL="60960" marR="60960" marT="60960" marB="60960" anchor="ctr"/>
                </a:tc>
                <a:tc>
                  <a:txBody>
                    <a:bodyPr/>
                    <a:lstStyle/>
                    <a:p>
                      <a:r>
                        <a:rPr lang="es-CO" b="1">
                          <a:solidFill>
                            <a:srgbClr val="FFFFFF"/>
                          </a:solidFill>
                          <a:effectLst/>
                          <a:latin typeface="Ubuntu" panose="020B0504030602030204" pitchFamily="34" charset="0"/>
                        </a:rPr>
                        <a:t>Descripción</a:t>
                      </a:r>
                    </a:p>
                  </a:txBody>
                  <a:tcPr marL="60960" marR="60960" marT="60960" marB="60960" anchor="ctr"/>
                </a:tc>
                <a:extLst>
                  <a:ext uri="{0D108BD9-81ED-4DB2-BD59-A6C34878D82A}">
                    <a16:rowId xmlns:a16="http://schemas.microsoft.com/office/drawing/2014/main" val="2461005810"/>
                  </a:ext>
                </a:extLst>
              </a:tr>
              <a:tr h="370840">
                <a:tc>
                  <a:txBody>
                    <a:bodyPr/>
                    <a:lstStyle/>
                    <a:p>
                      <a:r>
                        <a:rPr lang="es-CO">
                          <a:effectLst/>
                          <a:latin typeface="Ubuntu" panose="020B0504030602030204" pitchFamily="34" charset="0"/>
                        </a:rPr>
                        <a:t> document.createDocumentFragment()</a:t>
                      </a:r>
                    </a:p>
                  </a:txBody>
                  <a:tcPr marL="60960" marR="60960" marT="60960" marB="60960" anchor="ctr"/>
                </a:tc>
                <a:tc>
                  <a:txBody>
                    <a:bodyPr/>
                    <a:lstStyle/>
                    <a:p>
                      <a:r>
                        <a:rPr lang="es-MX" dirty="0">
                          <a:effectLst/>
                          <a:latin typeface="Ubuntu" panose="020B0504030602030204" pitchFamily="34" charset="0"/>
                        </a:rPr>
                        <a:t>Crea un fragmento aislado (</a:t>
                      </a:r>
                      <a:r>
                        <a:rPr lang="es-MX" b="0" i="0" u="none" strike="noStrike" dirty="0">
                          <a:effectLst/>
                          <a:latin typeface="Ubuntu" panose="020B0504030602030204" pitchFamily="34" charset="0"/>
                        </a:rPr>
                        <a:t>sin padre</a:t>
                      </a:r>
                      <a:r>
                        <a:rPr lang="es-MX" dirty="0">
                          <a:effectLst/>
                          <a:latin typeface="Ubuntu" panose="020B0504030602030204" pitchFamily="34" charset="0"/>
                        </a:rPr>
                        <a:t>).</a:t>
                      </a:r>
                    </a:p>
                  </a:txBody>
                  <a:tcPr marL="60960" marR="60960" marT="60960" marB="60960" anchor="ctr"/>
                </a:tc>
                <a:extLst>
                  <a:ext uri="{0D108BD9-81ED-4DB2-BD59-A6C34878D82A}">
                    <a16:rowId xmlns:a16="http://schemas.microsoft.com/office/drawing/2014/main" val="2439209262"/>
                  </a:ext>
                </a:extLst>
              </a:tr>
            </a:tbl>
          </a:graphicData>
        </a:graphic>
      </p:graphicFrame>
    </p:spTree>
    <p:extLst>
      <p:ext uri="{BB962C8B-B14F-4D97-AF65-F5344CB8AC3E}">
        <p14:creationId xmlns:p14="http://schemas.microsoft.com/office/powerpoint/2010/main" val="383131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3" name="Google Shape;249;p13">
            <a:extLst>
              <a:ext uri="{FF2B5EF4-FFF2-40B4-BE49-F238E27FC236}">
                <a16:creationId xmlns:a16="http://schemas.microsoft.com/office/drawing/2014/main" id="{916F17F3-4313-5E92-94CC-7CC1E53BD806}"/>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bg1"/>
                </a:solidFill>
                <a:latin typeface="Ubuntu"/>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8" y="1036786"/>
            <a:ext cx="3231541"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Usando Fragmentos</a:t>
            </a:r>
          </a:p>
        </p:txBody>
      </p:sp>
      <p:sp>
        <p:nvSpPr>
          <p:cNvPr id="8" name="CuadroTexto 7">
            <a:extLst>
              <a:ext uri="{FF2B5EF4-FFF2-40B4-BE49-F238E27FC236}">
                <a16:creationId xmlns:a16="http://schemas.microsoft.com/office/drawing/2014/main" id="{194DC0D0-E343-8847-542E-80B2981F2E3C}"/>
              </a:ext>
            </a:extLst>
          </p:cNvPr>
          <p:cNvSpPr txBox="1"/>
          <p:nvPr/>
        </p:nvSpPr>
        <p:spPr>
          <a:xfrm>
            <a:off x="578458" y="1846329"/>
            <a:ext cx="11186078" cy="923330"/>
          </a:xfrm>
          <a:prstGeom prst="rect">
            <a:avLst/>
          </a:prstGeom>
          <a:noFill/>
        </p:spPr>
        <p:txBody>
          <a:bodyPr wrap="square">
            <a:spAutoFit/>
          </a:bodyPr>
          <a:lstStyle/>
          <a:p>
            <a:r>
              <a:rPr lang="es-MX" sz="1800" dirty="0">
                <a:solidFill>
                  <a:schemeClr val="bg1"/>
                </a:solidFill>
                <a:latin typeface="Ubuntu" panose="020B0504030602030204" pitchFamily="34" charset="0"/>
              </a:rPr>
              <a:t>Así pues, el  que devuelve el método </a:t>
            </a:r>
            <a:r>
              <a:rPr lang="es-MX" sz="1800" dirty="0" err="1">
                <a:solidFill>
                  <a:schemeClr val="bg1"/>
                </a:solidFill>
                <a:latin typeface="Ubuntu" panose="020B0504030602030204" pitchFamily="34" charset="0"/>
              </a:rPr>
              <a:t>document.createDocumentFragment</a:t>
            </a:r>
            <a:r>
              <a:rPr lang="es-MX" sz="1800" dirty="0">
                <a:solidFill>
                  <a:schemeClr val="bg1"/>
                </a:solidFill>
                <a:latin typeface="Ubuntu" panose="020B0504030602030204" pitchFamily="34" charset="0"/>
              </a:rPr>
              <a:t>() es un fragmento que podremos utilizar para almacenar en su interior un pequeño DOM temporal, que luego añadiremos en nuestro DOM principal.</a:t>
            </a:r>
            <a:endParaRPr lang="es-CO" sz="1800" dirty="0">
              <a:solidFill>
                <a:schemeClr val="bg1"/>
              </a:solidFill>
              <a:latin typeface="Ubuntu" panose="020B0504030602030204" pitchFamily="34" charset="0"/>
            </a:endParaRPr>
          </a:p>
        </p:txBody>
      </p:sp>
      <p:pic>
        <p:nvPicPr>
          <p:cNvPr id="11" name="Imagen 10">
            <a:extLst>
              <a:ext uri="{FF2B5EF4-FFF2-40B4-BE49-F238E27FC236}">
                <a16:creationId xmlns:a16="http://schemas.microsoft.com/office/drawing/2014/main" id="{0B8B1595-D3B1-2B8D-5EB8-3B2DE6B7974F}"/>
              </a:ext>
            </a:extLst>
          </p:cNvPr>
          <p:cNvPicPr>
            <a:picLocks noChangeAspect="1"/>
          </p:cNvPicPr>
          <p:nvPr/>
        </p:nvPicPr>
        <p:blipFill>
          <a:blip r:embed="rId6"/>
          <a:stretch>
            <a:fillRect/>
          </a:stretch>
        </p:blipFill>
        <p:spPr>
          <a:xfrm>
            <a:off x="2245037" y="2816067"/>
            <a:ext cx="7701925" cy="3819526"/>
          </a:xfrm>
          <a:prstGeom prst="rect">
            <a:avLst/>
          </a:prstGeom>
        </p:spPr>
      </p:pic>
    </p:spTree>
    <p:extLst>
      <p:ext uri="{BB962C8B-B14F-4D97-AF65-F5344CB8AC3E}">
        <p14:creationId xmlns:p14="http://schemas.microsoft.com/office/powerpoint/2010/main" val="357808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3" name="Google Shape;249;p13">
            <a:extLst>
              <a:ext uri="{FF2B5EF4-FFF2-40B4-BE49-F238E27FC236}">
                <a16:creationId xmlns:a16="http://schemas.microsoft.com/office/drawing/2014/main" id="{916F17F3-4313-5E92-94CC-7CC1E53BD806}"/>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7" name="Google Shape;137;p6"/>
          <p:cNvPicPr preferRelativeResize="0"/>
          <p:nvPr/>
        </p:nvPicPr>
        <p:blipFill rotWithShape="1">
          <a:blip r:embed="rId3">
            <a:alphaModFix/>
          </a:blip>
          <a:srcRect r="40739"/>
          <a:stretch/>
        </p:blipFill>
        <p:spPr>
          <a:xfrm flipH="1">
            <a:off x="0" y="-20112"/>
            <a:ext cx="9206172" cy="6888813"/>
          </a:xfrm>
          <a:prstGeom prst="rect">
            <a:avLst/>
          </a:prstGeom>
          <a:noFill/>
          <a:ln>
            <a:noFill/>
          </a:ln>
        </p:spPr>
      </p:pic>
      <p:pic>
        <p:nvPicPr>
          <p:cNvPr id="2" name="Google Shape;118;p4">
            <a:extLst>
              <a:ext uri="{FF2B5EF4-FFF2-40B4-BE49-F238E27FC236}">
                <a16:creationId xmlns:a16="http://schemas.microsoft.com/office/drawing/2014/main" id="{9661F057-8A48-163E-8C21-2AA25E85ABF3}"/>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170" name="Google Shape;170;p6"/>
          <p:cNvPicPr preferRelativeResize="0"/>
          <p:nvPr/>
        </p:nvPicPr>
        <p:blipFill rotWithShape="1">
          <a:blip r:embed="rId5">
            <a:alphaModFix/>
          </a:blip>
          <a:srcRect/>
          <a:stretch/>
        </p:blipFill>
        <p:spPr>
          <a:xfrm>
            <a:off x="10099407" y="4867931"/>
            <a:ext cx="3330258" cy="1411500"/>
          </a:xfrm>
          <a:prstGeom prst="rect">
            <a:avLst/>
          </a:prstGeom>
          <a:noFill/>
          <a:ln>
            <a:noFill/>
          </a:ln>
        </p:spPr>
      </p:pic>
      <p:sp>
        <p:nvSpPr>
          <p:cNvPr id="4" name="Google Shape;120;p4">
            <a:extLst>
              <a:ext uri="{FF2B5EF4-FFF2-40B4-BE49-F238E27FC236}">
                <a16:creationId xmlns:a16="http://schemas.microsoft.com/office/drawing/2014/main" id="{9FAFC710-C9D9-5695-C8C0-DBE77642EAE9}"/>
              </a:ext>
            </a:extLst>
          </p:cNvPr>
          <p:cNvSpPr txBox="1"/>
          <p:nvPr/>
        </p:nvSpPr>
        <p:spPr>
          <a:xfrm>
            <a:off x="578458" y="267386"/>
            <a:ext cx="640263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bg1"/>
                </a:solidFill>
                <a:latin typeface="Ubuntu"/>
                <a:sym typeface="Ubuntu"/>
              </a:rPr>
              <a:t>DOM</a:t>
            </a:r>
            <a:endParaRPr lang="es-CO" sz="1400" b="0" i="0" u="none" strike="noStrike" cap="none" dirty="0">
              <a:solidFill>
                <a:schemeClr val="bg1"/>
              </a:solidFill>
              <a:latin typeface="Arial"/>
              <a:ea typeface="Arial"/>
              <a:cs typeface="Arial"/>
              <a:sym typeface="Arial"/>
            </a:endParaRPr>
          </a:p>
        </p:txBody>
      </p:sp>
      <p:sp>
        <p:nvSpPr>
          <p:cNvPr id="5" name="CuadroTexto 4">
            <a:extLst>
              <a:ext uri="{FF2B5EF4-FFF2-40B4-BE49-F238E27FC236}">
                <a16:creationId xmlns:a16="http://schemas.microsoft.com/office/drawing/2014/main" id="{448ABFEE-EDC2-C399-99E0-49B6657CFAAD}"/>
              </a:ext>
            </a:extLst>
          </p:cNvPr>
          <p:cNvSpPr txBox="1"/>
          <p:nvPr/>
        </p:nvSpPr>
        <p:spPr>
          <a:xfrm>
            <a:off x="578458" y="1036786"/>
            <a:ext cx="3231541"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Usando Fragmentos</a:t>
            </a:r>
          </a:p>
        </p:txBody>
      </p:sp>
      <p:sp>
        <p:nvSpPr>
          <p:cNvPr id="7" name="CuadroTexto 6">
            <a:extLst>
              <a:ext uri="{FF2B5EF4-FFF2-40B4-BE49-F238E27FC236}">
                <a16:creationId xmlns:a16="http://schemas.microsoft.com/office/drawing/2014/main" id="{932D6569-A8F3-E0E9-9B9B-24E6619AD165}"/>
              </a:ext>
            </a:extLst>
          </p:cNvPr>
          <p:cNvSpPr txBox="1"/>
          <p:nvPr/>
        </p:nvSpPr>
        <p:spPr>
          <a:xfrm>
            <a:off x="577990" y="1457008"/>
            <a:ext cx="11186546" cy="5047536"/>
          </a:xfrm>
          <a:prstGeom prst="rect">
            <a:avLst/>
          </a:prstGeom>
          <a:noFill/>
        </p:spPr>
        <p:txBody>
          <a:bodyPr wrap="square">
            <a:spAutoFit/>
          </a:bodyPr>
          <a:lstStyle/>
          <a:p>
            <a:r>
              <a:rPr lang="es-MX" dirty="0" err="1">
                <a:solidFill>
                  <a:schemeClr val="bg1"/>
                </a:solidFill>
                <a:latin typeface="Ubuntu" panose="020B0504030602030204" pitchFamily="34" charset="0"/>
              </a:rPr>
              <a:t>const</a:t>
            </a:r>
            <a:r>
              <a:rPr lang="es-MX" dirty="0">
                <a:solidFill>
                  <a:schemeClr val="bg1"/>
                </a:solidFill>
                <a:latin typeface="Ubuntu" panose="020B0504030602030204" pitchFamily="34" charset="0"/>
              </a:rPr>
              <a:t> </a:t>
            </a:r>
            <a:r>
              <a:rPr lang="es-MX" dirty="0" err="1">
                <a:solidFill>
                  <a:schemeClr val="bg1"/>
                </a:solidFill>
                <a:latin typeface="Ubuntu" panose="020B0504030602030204" pitchFamily="34" charset="0"/>
              </a:rPr>
              <a:t>fragment</a:t>
            </a:r>
            <a:r>
              <a:rPr lang="es-MX" dirty="0">
                <a:solidFill>
                  <a:schemeClr val="bg1"/>
                </a:solidFill>
                <a:latin typeface="Ubuntu" panose="020B0504030602030204" pitchFamily="34" charset="0"/>
              </a:rPr>
              <a:t> = </a:t>
            </a:r>
            <a:r>
              <a:rPr lang="es-MX" dirty="0" err="1">
                <a:solidFill>
                  <a:schemeClr val="bg1"/>
                </a:solidFill>
                <a:latin typeface="Ubuntu" panose="020B0504030602030204" pitchFamily="34" charset="0"/>
              </a:rPr>
              <a:t>document.createDocumentFragment</a:t>
            </a:r>
            <a:r>
              <a:rPr lang="es-MX" dirty="0">
                <a:solidFill>
                  <a:schemeClr val="bg1"/>
                </a:solidFill>
                <a:latin typeface="Ubuntu" panose="020B0504030602030204" pitchFamily="34" charset="0"/>
              </a:rPr>
              <a:t>();:</a:t>
            </a:r>
          </a:p>
          <a:p>
            <a:endParaRPr lang="es-MX" dirty="0">
              <a:solidFill>
                <a:schemeClr val="bg1"/>
              </a:solidFill>
              <a:latin typeface="Ubuntu" panose="020B0504030602030204" pitchFamily="34" charset="0"/>
            </a:endParaRPr>
          </a:p>
          <a:p>
            <a:r>
              <a:rPr lang="es-MX" dirty="0">
                <a:solidFill>
                  <a:schemeClr val="bg1"/>
                </a:solidFill>
                <a:latin typeface="Ubuntu" panose="020B0504030602030204" pitchFamily="34" charset="0"/>
              </a:rPr>
              <a:t>Se crea un fragmento de documento. Un fragmento es un nodo del DOM que no está vinculado al árbol principal del documento. Puedes realizar operaciones en él sin afectar directamente la interfaz del usuario.</a:t>
            </a:r>
          </a:p>
          <a:p>
            <a:r>
              <a:rPr lang="es-MX" dirty="0" err="1">
                <a:solidFill>
                  <a:schemeClr val="bg1"/>
                </a:solidFill>
                <a:latin typeface="Ubuntu" panose="020B0504030602030204" pitchFamily="34" charset="0"/>
              </a:rPr>
              <a:t>for</a:t>
            </a:r>
            <a:r>
              <a:rPr lang="es-MX" dirty="0">
                <a:solidFill>
                  <a:schemeClr val="bg1"/>
                </a:solidFill>
                <a:latin typeface="Ubuntu" panose="020B0504030602030204" pitchFamily="34" charset="0"/>
              </a:rPr>
              <a:t> (</a:t>
            </a:r>
            <a:r>
              <a:rPr lang="es-MX" dirty="0" err="1">
                <a:solidFill>
                  <a:schemeClr val="bg1"/>
                </a:solidFill>
                <a:latin typeface="Ubuntu" panose="020B0504030602030204" pitchFamily="34" charset="0"/>
              </a:rPr>
              <a:t>let</a:t>
            </a:r>
            <a:r>
              <a:rPr lang="es-MX" dirty="0">
                <a:solidFill>
                  <a:schemeClr val="bg1"/>
                </a:solidFill>
                <a:latin typeface="Ubuntu" panose="020B0504030602030204" pitchFamily="34" charset="0"/>
              </a:rPr>
              <a:t> i = 0; i &lt; 5000; i++) { ... }:</a:t>
            </a:r>
          </a:p>
          <a:p>
            <a:endParaRPr lang="es-MX" dirty="0">
              <a:solidFill>
                <a:schemeClr val="bg1"/>
              </a:solidFill>
              <a:latin typeface="Ubuntu" panose="020B0504030602030204" pitchFamily="34" charset="0"/>
            </a:endParaRPr>
          </a:p>
          <a:p>
            <a:r>
              <a:rPr lang="es-MX" dirty="0">
                <a:solidFill>
                  <a:schemeClr val="bg1"/>
                </a:solidFill>
                <a:latin typeface="Ubuntu" panose="020B0504030602030204" pitchFamily="34" charset="0"/>
              </a:rPr>
              <a:t>Se inicia un bucle </a:t>
            </a:r>
            <a:r>
              <a:rPr lang="es-MX" dirty="0" err="1">
                <a:solidFill>
                  <a:schemeClr val="bg1"/>
                </a:solidFill>
                <a:latin typeface="Ubuntu" panose="020B0504030602030204" pitchFamily="34" charset="0"/>
              </a:rPr>
              <a:t>for</a:t>
            </a:r>
            <a:r>
              <a:rPr lang="es-MX" dirty="0">
                <a:solidFill>
                  <a:schemeClr val="bg1"/>
                </a:solidFill>
                <a:latin typeface="Ubuntu" panose="020B0504030602030204" pitchFamily="34" charset="0"/>
              </a:rPr>
              <a:t> que se ejecutará 5000 veces.</a:t>
            </a:r>
          </a:p>
          <a:p>
            <a:r>
              <a:rPr lang="es-MX" dirty="0" err="1">
                <a:solidFill>
                  <a:schemeClr val="bg1"/>
                </a:solidFill>
                <a:latin typeface="Ubuntu" panose="020B0504030602030204" pitchFamily="34" charset="0"/>
              </a:rPr>
              <a:t>const</a:t>
            </a:r>
            <a:r>
              <a:rPr lang="es-MX" dirty="0">
                <a:solidFill>
                  <a:schemeClr val="bg1"/>
                </a:solidFill>
                <a:latin typeface="Ubuntu" panose="020B0504030602030204" pitchFamily="34" charset="0"/>
              </a:rPr>
              <a:t> </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 = </a:t>
            </a:r>
            <a:r>
              <a:rPr lang="es-MX" dirty="0" err="1">
                <a:solidFill>
                  <a:schemeClr val="bg1"/>
                </a:solidFill>
                <a:latin typeface="Ubuntu" panose="020B0504030602030204" pitchFamily="34" charset="0"/>
              </a:rPr>
              <a:t>document.createElement</a:t>
            </a:r>
            <a:r>
              <a:rPr lang="es-MX" dirty="0">
                <a:solidFill>
                  <a:schemeClr val="bg1"/>
                </a:solidFill>
                <a:latin typeface="Ubuntu" panose="020B0504030602030204" pitchFamily="34" charset="0"/>
              </a:rPr>
              <a:t>("</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a:t>
            </a:r>
          </a:p>
          <a:p>
            <a:endParaRPr lang="es-MX" dirty="0">
              <a:solidFill>
                <a:schemeClr val="bg1"/>
              </a:solidFill>
              <a:latin typeface="Ubuntu" panose="020B0504030602030204" pitchFamily="34" charset="0"/>
            </a:endParaRPr>
          </a:p>
          <a:p>
            <a:r>
              <a:rPr lang="es-MX" dirty="0">
                <a:solidFill>
                  <a:schemeClr val="bg1"/>
                </a:solidFill>
                <a:latin typeface="Ubuntu" panose="020B0504030602030204" pitchFamily="34" charset="0"/>
              </a:rPr>
              <a:t>En cada iteración del bucle, se crea un nuevo elemento </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 utilizando </a:t>
            </a:r>
            <a:r>
              <a:rPr lang="es-MX" dirty="0" err="1">
                <a:solidFill>
                  <a:schemeClr val="bg1"/>
                </a:solidFill>
                <a:latin typeface="Ubuntu" panose="020B0504030602030204" pitchFamily="34" charset="0"/>
              </a:rPr>
              <a:t>document.createElement</a:t>
            </a:r>
            <a:r>
              <a:rPr lang="es-MX" dirty="0">
                <a:solidFill>
                  <a:schemeClr val="bg1"/>
                </a:solidFill>
                <a:latin typeface="Ubuntu" panose="020B0504030602030204" pitchFamily="34" charset="0"/>
              </a:rPr>
              <a:t>("</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 Este es un nuevo nodo </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 en el DOM.</a:t>
            </a:r>
          </a:p>
          <a:p>
            <a:r>
              <a:rPr lang="es-MX" dirty="0" err="1">
                <a:solidFill>
                  <a:schemeClr val="bg1"/>
                </a:solidFill>
                <a:latin typeface="Ubuntu" panose="020B0504030602030204" pitchFamily="34" charset="0"/>
              </a:rPr>
              <a:t>div.textContent</a:t>
            </a:r>
            <a:r>
              <a:rPr lang="es-MX" dirty="0">
                <a:solidFill>
                  <a:schemeClr val="bg1"/>
                </a:solidFill>
                <a:latin typeface="Ubuntu" panose="020B0504030602030204" pitchFamily="34" charset="0"/>
              </a:rPr>
              <a:t> = </a:t>
            </a:r>
            <a:r>
              <a:rPr lang="es-MX" dirty="0" err="1">
                <a:solidFill>
                  <a:schemeClr val="bg1"/>
                </a:solidFill>
                <a:latin typeface="Ubuntu" panose="020B0504030602030204" pitchFamily="34" charset="0"/>
              </a:rPr>
              <a:t>Item</a:t>
            </a:r>
            <a:r>
              <a:rPr lang="es-MX" dirty="0">
                <a:solidFill>
                  <a:schemeClr val="bg1"/>
                </a:solidFill>
                <a:latin typeface="Ubuntu" panose="020B0504030602030204" pitchFamily="34" charset="0"/>
              </a:rPr>
              <a:t> número ${i};:</a:t>
            </a:r>
          </a:p>
          <a:p>
            <a:endParaRPr lang="es-MX" dirty="0">
              <a:solidFill>
                <a:schemeClr val="bg1"/>
              </a:solidFill>
              <a:latin typeface="Ubuntu" panose="020B0504030602030204" pitchFamily="34" charset="0"/>
            </a:endParaRPr>
          </a:p>
          <a:p>
            <a:r>
              <a:rPr lang="es-MX" dirty="0">
                <a:solidFill>
                  <a:schemeClr val="bg1"/>
                </a:solidFill>
                <a:latin typeface="Ubuntu" panose="020B0504030602030204" pitchFamily="34" charset="0"/>
              </a:rPr>
              <a:t>Se establece el contenido de texto del nuevo </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 con el formato "</a:t>
            </a:r>
            <a:r>
              <a:rPr lang="es-MX" dirty="0" err="1">
                <a:solidFill>
                  <a:schemeClr val="bg1"/>
                </a:solidFill>
                <a:latin typeface="Ubuntu" panose="020B0504030602030204" pitchFamily="34" charset="0"/>
              </a:rPr>
              <a:t>Item</a:t>
            </a:r>
            <a:r>
              <a:rPr lang="es-MX" dirty="0">
                <a:solidFill>
                  <a:schemeClr val="bg1"/>
                </a:solidFill>
                <a:latin typeface="Ubuntu" panose="020B0504030602030204" pitchFamily="34" charset="0"/>
              </a:rPr>
              <a:t> número [i]".</a:t>
            </a:r>
          </a:p>
          <a:p>
            <a:r>
              <a:rPr lang="es-MX" dirty="0" err="1">
                <a:solidFill>
                  <a:schemeClr val="bg1"/>
                </a:solidFill>
                <a:latin typeface="Ubuntu" panose="020B0504030602030204" pitchFamily="34" charset="0"/>
              </a:rPr>
              <a:t>fragment.appendChild</a:t>
            </a:r>
            <a:r>
              <a:rPr lang="es-MX" dirty="0">
                <a:solidFill>
                  <a:schemeClr val="bg1"/>
                </a:solidFill>
                <a:latin typeface="Ubuntu" panose="020B0504030602030204" pitchFamily="34" charset="0"/>
              </a:rPr>
              <a:t>(</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a:t>
            </a:r>
          </a:p>
          <a:p>
            <a:endParaRPr lang="es-MX" dirty="0">
              <a:solidFill>
                <a:schemeClr val="bg1"/>
              </a:solidFill>
              <a:latin typeface="Ubuntu" panose="020B0504030602030204" pitchFamily="34" charset="0"/>
            </a:endParaRPr>
          </a:p>
          <a:p>
            <a:r>
              <a:rPr lang="es-MX" dirty="0">
                <a:solidFill>
                  <a:schemeClr val="bg1"/>
                </a:solidFill>
                <a:latin typeface="Ubuntu" panose="020B0504030602030204" pitchFamily="34" charset="0"/>
              </a:rPr>
              <a:t>Se agrega cada nuevo </a:t>
            </a:r>
            <a:r>
              <a:rPr lang="es-MX" dirty="0" err="1">
                <a:solidFill>
                  <a:schemeClr val="bg1"/>
                </a:solidFill>
                <a:latin typeface="Ubuntu" panose="020B0504030602030204" pitchFamily="34" charset="0"/>
              </a:rPr>
              <a:t>div</a:t>
            </a:r>
            <a:r>
              <a:rPr lang="es-MX" dirty="0">
                <a:solidFill>
                  <a:schemeClr val="bg1"/>
                </a:solidFill>
                <a:latin typeface="Ubuntu" panose="020B0504030602030204" pitchFamily="34" charset="0"/>
              </a:rPr>
              <a:t> al fragmento de documento utilizando </a:t>
            </a:r>
            <a:r>
              <a:rPr lang="es-MX" dirty="0" err="1">
                <a:solidFill>
                  <a:schemeClr val="bg1"/>
                </a:solidFill>
                <a:latin typeface="Ubuntu" panose="020B0504030602030204" pitchFamily="34" charset="0"/>
              </a:rPr>
              <a:t>appendChild</a:t>
            </a:r>
            <a:r>
              <a:rPr lang="es-MX" dirty="0">
                <a:solidFill>
                  <a:schemeClr val="bg1"/>
                </a:solidFill>
                <a:latin typeface="Ubuntu" panose="020B0504030602030204" pitchFamily="34" charset="0"/>
              </a:rPr>
              <a:t>(). Esto construye el contenido del fragmento sin afectar directamente la interfaz del usuario en cada iteración.</a:t>
            </a:r>
          </a:p>
          <a:p>
            <a:r>
              <a:rPr lang="es-MX" dirty="0" err="1">
                <a:solidFill>
                  <a:schemeClr val="bg1"/>
                </a:solidFill>
                <a:latin typeface="Ubuntu" panose="020B0504030602030204" pitchFamily="34" charset="0"/>
              </a:rPr>
              <a:t>document.body.appendChild</a:t>
            </a:r>
            <a:r>
              <a:rPr lang="es-MX" dirty="0">
                <a:solidFill>
                  <a:schemeClr val="bg1"/>
                </a:solidFill>
                <a:latin typeface="Ubuntu" panose="020B0504030602030204" pitchFamily="34" charset="0"/>
              </a:rPr>
              <a:t>(</a:t>
            </a:r>
            <a:r>
              <a:rPr lang="es-MX" dirty="0" err="1">
                <a:solidFill>
                  <a:schemeClr val="bg1"/>
                </a:solidFill>
                <a:latin typeface="Ubuntu" panose="020B0504030602030204" pitchFamily="34" charset="0"/>
              </a:rPr>
              <a:t>fragment</a:t>
            </a:r>
            <a:r>
              <a:rPr lang="es-MX" dirty="0">
                <a:solidFill>
                  <a:schemeClr val="bg1"/>
                </a:solidFill>
                <a:latin typeface="Ubuntu" panose="020B0504030602030204" pitchFamily="34" charset="0"/>
              </a:rPr>
              <a:t>);:</a:t>
            </a:r>
          </a:p>
          <a:p>
            <a:endParaRPr lang="es-MX" dirty="0">
              <a:solidFill>
                <a:schemeClr val="bg1"/>
              </a:solidFill>
              <a:latin typeface="Ubuntu" panose="020B0504030602030204" pitchFamily="34" charset="0"/>
            </a:endParaRPr>
          </a:p>
          <a:p>
            <a:r>
              <a:rPr lang="es-MX" dirty="0">
                <a:solidFill>
                  <a:schemeClr val="bg1"/>
                </a:solidFill>
                <a:latin typeface="Ubuntu" panose="020B0504030602030204" pitchFamily="34" charset="0"/>
              </a:rPr>
              <a:t>Después de que se completan las 5000 iteraciones, se agrega el fragmento completo al cuerpo del documento utilizando </a:t>
            </a:r>
            <a:r>
              <a:rPr lang="es-MX" dirty="0" err="1">
                <a:solidFill>
                  <a:schemeClr val="bg1"/>
                </a:solidFill>
                <a:latin typeface="Ubuntu" panose="020B0504030602030204" pitchFamily="34" charset="0"/>
              </a:rPr>
              <a:t>appendChild</a:t>
            </a:r>
            <a:r>
              <a:rPr lang="es-MX" dirty="0">
                <a:solidFill>
                  <a:schemeClr val="bg1"/>
                </a:solidFill>
                <a:latin typeface="Ubuntu" panose="020B0504030602030204" pitchFamily="34" charset="0"/>
              </a:rPr>
              <a:t>(). En este punto, se realiza una única manipulación en el árbol del documento, lo que es más eficiente que agregar cada elemento individualmente en cada iteración del bucle.</a:t>
            </a:r>
            <a:endParaRPr lang="es-CO" dirty="0">
              <a:solidFill>
                <a:schemeClr val="bg1"/>
              </a:solidFill>
              <a:latin typeface="Ubuntu" panose="020B0504030602030204" pitchFamily="34" charset="0"/>
            </a:endParaRPr>
          </a:p>
        </p:txBody>
      </p:sp>
    </p:spTree>
    <p:extLst>
      <p:ext uri="{BB962C8B-B14F-4D97-AF65-F5344CB8AC3E}">
        <p14:creationId xmlns:p14="http://schemas.microsoft.com/office/powerpoint/2010/main" val="65690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81E4B"/>
        </a:solidFill>
        <a:effectLst/>
      </p:bgPr>
    </p:bg>
    <p:spTree>
      <p:nvGrpSpPr>
        <p:cNvPr id="1" name="Shape 299"/>
        <p:cNvGrpSpPr/>
        <p:nvPr/>
      </p:nvGrpSpPr>
      <p:grpSpPr>
        <a:xfrm>
          <a:off x="0" y="0"/>
          <a:ext cx="0" cy="0"/>
          <a:chOff x="0" y="0"/>
          <a:chExt cx="0" cy="0"/>
        </a:xfrm>
      </p:grpSpPr>
      <p:pic>
        <p:nvPicPr>
          <p:cNvPr id="300" name="Google Shape;300;p18"/>
          <p:cNvPicPr preferRelativeResize="0"/>
          <p:nvPr/>
        </p:nvPicPr>
        <p:blipFill rotWithShape="1">
          <a:blip r:embed="rId3">
            <a:alphaModFix/>
          </a:blip>
          <a:srcRect/>
          <a:stretch/>
        </p:blipFill>
        <p:spPr>
          <a:xfrm>
            <a:off x="3258167" y="2494344"/>
            <a:ext cx="5675666" cy="1869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9" y="397102"/>
            <a:ext cx="264688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DOM</a:t>
            </a:r>
            <a:endParaRPr lang="es-CO" sz="4400" b="1" i="0" u="none" strike="noStrike" cap="none" dirty="0">
              <a:solidFill>
                <a:schemeClr val="lt1"/>
              </a:solidFill>
              <a:latin typeface="Ubuntu"/>
              <a:ea typeface="Arial"/>
              <a:cs typeface="Arial"/>
              <a:sym typeface="Ubuntu"/>
            </a:endParaRPr>
          </a:p>
        </p:txBody>
      </p:sp>
      <p:sp>
        <p:nvSpPr>
          <p:cNvPr id="3" name="CuadroTexto 2">
            <a:extLst>
              <a:ext uri="{FF2B5EF4-FFF2-40B4-BE49-F238E27FC236}">
                <a16:creationId xmlns:a16="http://schemas.microsoft.com/office/drawing/2014/main" id="{759D3517-4C00-63DD-E657-F5F73109AE18}"/>
              </a:ext>
            </a:extLst>
          </p:cNvPr>
          <p:cNvSpPr txBox="1"/>
          <p:nvPr/>
        </p:nvSpPr>
        <p:spPr>
          <a:xfrm>
            <a:off x="578459" y="1032950"/>
            <a:ext cx="2181366"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¿Qué es DOM?</a:t>
            </a: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5" name="CuadroTexto 4">
            <a:extLst>
              <a:ext uri="{FF2B5EF4-FFF2-40B4-BE49-F238E27FC236}">
                <a16:creationId xmlns:a16="http://schemas.microsoft.com/office/drawing/2014/main" id="{50FAB733-9E65-D52B-4C51-3594061F435E}"/>
              </a:ext>
            </a:extLst>
          </p:cNvPr>
          <p:cNvSpPr txBox="1"/>
          <p:nvPr/>
        </p:nvSpPr>
        <p:spPr>
          <a:xfrm>
            <a:off x="578459" y="1563605"/>
            <a:ext cx="11186077" cy="1569660"/>
          </a:xfrm>
          <a:prstGeom prst="rect">
            <a:avLst/>
          </a:prstGeom>
          <a:noFill/>
        </p:spPr>
        <p:txBody>
          <a:bodyPr wrap="square">
            <a:spAutoFit/>
          </a:bodyPr>
          <a:lstStyle/>
          <a:p>
            <a:r>
              <a:rPr lang="es-MX" sz="2400" dirty="0">
                <a:solidFill>
                  <a:schemeClr val="bg1"/>
                </a:solidFill>
                <a:latin typeface="Ubuntu" panose="020B0504030602030204" pitchFamily="34" charset="0"/>
              </a:rPr>
              <a:t>Las siglas DOM significan </a:t>
            </a:r>
            <a:r>
              <a:rPr lang="es-MX" sz="2400" dirty="0" err="1">
                <a:solidFill>
                  <a:schemeClr val="bg1"/>
                </a:solidFill>
                <a:latin typeface="Ubuntu" panose="020B0504030602030204" pitchFamily="34" charset="0"/>
              </a:rPr>
              <a:t>Document</a:t>
            </a:r>
            <a:r>
              <a:rPr lang="es-MX" sz="2400" dirty="0">
                <a:solidFill>
                  <a:schemeClr val="bg1"/>
                </a:solidFill>
                <a:latin typeface="Ubuntu" panose="020B0504030602030204" pitchFamily="34" charset="0"/>
              </a:rPr>
              <a:t> </a:t>
            </a:r>
            <a:r>
              <a:rPr lang="es-MX" sz="2400" dirty="0" err="1">
                <a:solidFill>
                  <a:schemeClr val="bg1"/>
                </a:solidFill>
                <a:latin typeface="Ubuntu" panose="020B0504030602030204" pitchFamily="34" charset="0"/>
              </a:rPr>
              <a:t>Object</a:t>
            </a:r>
            <a:r>
              <a:rPr lang="es-MX" sz="2400" dirty="0">
                <a:solidFill>
                  <a:schemeClr val="bg1"/>
                </a:solidFill>
                <a:latin typeface="Ubuntu" panose="020B0504030602030204" pitchFamily="34" charset="0"/>
              </a:rPr>
              <a:t> </a:t>
            </a:r>
            <a:r>
              <a:rPr lang="es-MX" sz="2400" dirty="0" err="1">
                <a:solidFill>
                  <a:schemeClr val="bg1"/>
                </a:solidFill>
                <a:latin typeface="Ubuntu" panose="020B0504030602030204" pitchFamily="34" charset="0"/>
              </a:rPr>
              <a:t>Model</a:t>
            </a:r>
            <a:r>
              <a:rPr lang="es-MX" sz="2400" dirty="0">
                <a:solidFill>
                  <a:schemeClr val="bg1"/>
                </a:solidFill>
                <a:latin typeface="Ubuntu" panose="020B0504030602030204" pitchFamily="34" charset="0"/>
              </a:rPr>
              <a:t>, o lo que es lo mismo, la estructura del documento HTML. Una página HTML está formada por múltiples etiquetas HTML, anidadas una dentro de otra, formando un árbol de etiquetas relacionadas entre sí, que se denomina árbol DOM (o simplemente DOM).</a:t>
            </a:r>
            <a:endParaRPr lang="es-CO" sz="2400" dirty="0">
              <a:solidFill>
                <a:schemeClr val="bg1"/>
              </a:solidFill>
              <a:latin typeface="Ubuntu" panose="020B0504030602030204" pitchFamily="34" charset="0"/>
            </a:endParaRPr>
          </a:p>
        </p:txBody>
      </p:sp>
      <p:pic>
        <p:nvPicPr>
          <p:cNvPr id="8" name="Imagen 7">
            <a:extLst>
              <a:ext uri="{FF2B5EF4-FFF2-40B4-BE49-F238E27FC236}">
                <a16:creationId xmlns:a16="http://schemas.microsoft.com/office/drawing/2014/main" id="{3889C87E-617A-C891-CE96-1178CA33EA92}"/>
              </a:ext>
            </a:extLst>
          </p:cNvPr>
          <p:cNvPicPr>
            <a:picLocks noChangeAspect="1"/>
          </p:cNvPicPr>
          <p:nvPr/>
        </p:nvPicPr>
        <p:blipFill>
          <a:blip r:embed="rId5"/>
          <a:stretch>
            <a:fillRect/>
          </a:stretch>
        </p:blipFill>
        <p:spPr>
          <a:xfrm>
            <a:off x="1984313" y="3133265"/>
            <a:ext cx="8374368" cy="34756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9" name="Google Shape;239;p12"/>
          <p:cNvPicPr preferRelativeResize="0"/>
          <p:nvPr/>
        </p:nvPicPr>
        <p:blipFill rotWithShape="1">
          <a:blip r:embed="rId3">
            <a:alphaModFix/>
          </a:blip>
          <a:srcRect t="753" r="68704"/>
          <a:stretch/>
        </p:blipFill>
        <p:spPr>
          <a:xfrm>
            <a:off x="7315630" y="0"/>
            <a:ext cx="4876369" cy="6858000"/>
          </a:xfrm>
          <a:prstGeom prst="rect">
            <a:avLst/>
          </a:prstGeom>
          <a:noFill/>
          <a:ln>
            <a:noFill/>
          </a:ln>
        </p:spPr>
      </p:pic>
      <p:pic>
        <p:nvPicPr>
          <p:cNvPr id="244" name="Google Shape;244;p12"/>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3" name="Google Shape;120;p4">
            <a:extLst>
              <a:ext uri="{FF2B5EF4-FFF2-40B4-BE49-F238E27FC236}">
                <a16:creationId xmlns:a16="http://schemas.microsoft.com/office/drawing/2014/main" id="{8D8CE8C3-1457-4569-08E6-A36FD8058B1D}"/>
              </a:ext>
            </a:extLst>
          </p:cNvPr>
          <p:cNvSpPr txBox="1"/>
          <p:nvPr/>
        </p:nvSpPr>
        <p:spPr>
          <a:xfrm>
            <a:off x="578459" y="397102"/>
            <a:ext cx="2530502"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rgbClr val="181E4B"/>
                </a:solidFill>
                <a:latin typeface="Ubuntu"/>
                <a:ea typeface="Arial"/>
                <a:cs typeface="Arial"/>
                <a:sym typeface="Ubuntu"/>
              </a:rPr>
              <a:t>DOM</a:t>
            </a:r>
          </a:p>
        </p:txBody>
      </p:sp>
      <p:sp>
        <p:nvSpPr>
          <p:cNvPr id="4" name="CuadroTexto 3">
            <a:extLst>
              <a:ext uri="{FF2B5EF4-FFF2-40B4-BE49-F238E27FC236}">
                <a16:creationId xmlns:a16="http://schemas.microsoft.com/office/drawing/2014/main" id="{C88580B1-EEC2-D7ED-87FD-A68E09399484}"/>
              </a:ext>
            </a:extLst>
          </p:cNvPr>
          <p:cNvSpPr txBox="1"/>
          <p:nvPr/>
        </p:nvSpPr>
        <p:spPr>
          <a:xfrm>
            <a:off x="578458" y="1032950"/>
            <a:ext cx="2850541" cy="400110"/>
          </a:xfrm>
          <a:prstGeom prst="rect">
            <a:avLst/>
          </a:prstGeom>
          <a:noFill/>
        </p:spPr>
        <p:txBody>
          <a:bodyPr wrap="square" rtlCol="0">
            <a:spAutoFit/>
          </a:bodyPr>
          <a:lstStyle/>
          <a:p>
            <a:r>
              <a:rPr lang="es-CO" sz="2000" dirty="0">
                <a:solidFill>
                  <a:srgbClr val="181E4B"/>
                </a:solidFill>
                <a:latin typeface="Ubuntu" panose="020B0504030602030204" pitchFamily="34" charset="0"/>
              </a:rPr>
              <a:t>El objeto </a:t>
            </a:r>
            <a:r>
              <a:rPr lang="es-CO" sz="2000" dirty="0" err="1">
                <a:solidFill>
                  <a:srgbClr val="181E4B"/>
                </a:solidFill>
                <a:latin typeface="Ubuntu" panose="020B0504030602030204" pitchFamily="34" charset="0"/>
              </a:rPr>
              <a:t>Document</a:t>
            </a:r>
            <a:endParaRPr lang="es-CO" sz="2000" dirty="0">
              <a:solidFill>
                <a:srgbClr val="181E4B"/>
              </a:solidFill>
              <a:latin typeface="Ubuntu" panose="020B0504030602030204" pitchFamily="34" charset="0"/>
            </a:endParaRPr>
          </a:p>
        </p:txBody>
      </p:sp>
      <p:graphicFrame>
        <p:nvGraphicFramePr>
          <p:cNvPr id="2" name="Tabla 4">
            <a:extLst>
              <a:ext uri="{FF2B5EF4-FFF2-40B4-BE49-F238E27FC236}">
                <a16:creationId xmlns:a16="http://schemas.microsoft.com/office/drawing/2014/main" id="{AA25DD98-A8E2-5B5B-A4DB-21948FF40941}"/>
              </a:ext>
            </a:extLst>
          </p:cNvPr>
          <p:cNvGraphicFramePr>
            <a:graphicFrameLocks noGrp="1"/>
          </p:cNvGraphicFramePr>
          <p:nvPr>
            <p:extLst>
              <p:ext uri="{D42A27DB-BD31-4B8C-83A1-F6EECF244321}">
                <p14:modId xmlns:p14="http://schemas.microsoft.com/office/powerpoint/2010/main" val="1599763310"/>
              </p:ext>
            </p:extLst>
          </p:nvPr>
        </p:nvGraphicFramePr>
        <p:xfrm>
          <a:off x="1539701" y="2239818"/>
          <a:ext cx="9112597" cy="2032000"/>
        </p:xfrm>
        <a:graphic>
          <a:graphicData uri="http://schemas.openxmlformats.org/drawingml/2006/table">
            <a:tbl>
              <a:tblPr firstRow="1" bandRow="1">
                <a:tableStyleId>{5C22544A-7EE6-4342-B048-85BDC9FD1C3A}</a:tableStyleId>
              </a:tblPr>
              <a:tblGrid>
                <a:gridCol w="1822520">
                  <a:extLst>
                    <a:ext uri="{9D8B030D-6E8A-4147-A177-3AD203B41FA5}">
                      <a16:colId xmlns:a16="http://schemas.microsoft.com/office/drawing/2014/main" val="334452116"/>
                    </a:ext>
                  </a:extLst>
                </a:gridCol>
                <a:gridCol w="1826661">
                  <a:extLst>
                    <a:ext uri="{9D8B030D-6E8A-4147-A177-3AD203B41FA5}">
                      <a16:colId xmlns:a16="http://schemas.microsoft.com/office/drawing/2014/main" val="2044447420"/>
                    </a:ext>
                  </a:extLst>
                </a:gridCol>
                <a:gridCol w="931969">
                  <a:extLst>
                    <a:ext uri="{9D8B030D-6E8A-4147-A177-3AD203B41FA5}">
                      <a16:colId xmlns:a16="http://schemas.microsoft.com/office/drawing/2014/main" val="1736447167"/>
                    </a:ext>
                  </a:extLst>
                </a:gridCol>
                <a:gridCol w="2708927">
                  <a:extLst>
                    <a:ext uri="{9D8B030D-6E8A-4147-A177-3AD203B41FA5}">
                      <a16:colId xmlns:a16="http://schemas.microsoft.com/office/drawing/2014/main" val="23064163"/>
                    </a:ext>
                  </a:extLst>
                </a:gridCol>
                <a:gridCol w="1822520">
                  <a:extLst>
                    <a:ext uri="{9D8B030D-6E8A-4147-A177-3AD203B41FA5}">
                      <a16:colId xmlns:a16="http://schemas.microsoft.com/office/drawing/2014/main" val="3287604801"/>
                    </a:ext>
                  </a:extLst>
                </a:gridCol>
              </a:tblGrid>
              <a:tr h="370840">
                <a:tc>
                  <a:txBody>
                    <a:bodyPr/>
                    <a:lstStyle/>
                    <a:p>
                      <a:r>
                        <a:rPr lang="es-CO" b="1" dirty="0">
                          <a:solidFill>
                            <a:srgbClr val="FFFFFF"/>
                          </a:solidFill>
                          <a:effectLst/>
                          <a:latin typeface="Ubuntu" panose="020B0504030602030204" pitchFamily="34" charset="0"/>
                        </a:rPr>
                        <a:t>Tipo de dato genérico</a:t>
                      </a:r>
                    </a:p>
                  </a:txBody>
                  <a:tcPr marL="60960" marR="60960" marT="60960" marB="60960" anchor="ctr"/>
                </a:tc>
                <a:tc>
                  <a:txBody>
                    <a:bodyPr/>
                    <a:lstStyle/>
                    <a:p>
                      <a:r>
                        <a:rPr lang="es-CO" b="1">
                          <a:solidFill>
                            <a:srgbClr val="FFFFFF"/>
                          </a:solidFill>
                          <a:effectLst/>
                          <a:latin typeface="Ubuntu" panose="020B0504030602030204" pitchFamily="34" charset="0"/>
                        </a:rPr>
                        <a:t>Tipo específico</a:t>
                      </a:r>
                    </a:p>
                  </a:txBody>
                  <a:tcPr marL="60960" marR="60960" marT="60960" marB="60960" anchor="ctr"/>
                </a:tc>
                <a:tc>
                  <a:txBody>
                    <a:bodyPr/>
                    <a:lstStyle/>
                    <a:p>
                      <a:r>
                        <a:rPr lang="es-CO" b="1">
                          <a:solidFill>
                            <a:srgbClr val="FFFFFF"/>
                          </a:solidFill>
                          <a:effectLst/>
                          <a:latin typeface="Ubuntu" panose="020B0504030602030204" pitchFamily="34" charset="0"/>
                        </a:rPr>
                        <a:t>Etiqueta</a:t>
                      </a:r>
                    </a:p>
                  </a:txBody>
                  <a:tcPr marL="60960" marR="60960" marT="60960" marB="60960" anchor="ctr"/>
                </a:tc>
                <a:tc>
                  <a:txBody>
                    <a:bodyPr/>
                    <a:lstStyle/>
                    <a:p>
                      <a:r>
                        <a:rPr lang="es-CO" b="1">
                          <a:solidFill>
                            <a:srgbClr val="FFFFFF"/>
                          </a:solidFill>
                          <a:effectLst/>
                          <a:latin typeface="Ubuntu" panose="020B0504030602030204" pitchFamily="34" charset="0"/>
                        </a:rPr>
                        <a:t>Descripción</a:t>
                      </a:r>
                    </a:p>
                  </a:txBody>
                  <a:tcPr marL="60960" marR="60960" marT="60960" marB="60960" anchor="ctr"/>
                </a:tc>
                <a:tc>
                  <a:txBody>
                    <a:bodyPr/>
                    <a:lstStyle/>
                    <a:p>
                      <a:r>
                        <a:rPr lang="es-CO" b="1">
                          <a:solidFill>
                            <a:srgbClr val="FFFFFF"/>
                          </a:solidFill>
                          <a:effectLst/>
                          <a:latin typeface="Ubuntu" panose="020B0504030602030204" pitchFamily="34" charset="0"/>
                        </a:rPr>
                        <a:t>+ info</a:t>
                      </a:r>
                    </a:p>
                  </a:txBody>
                  <a:tcPr marL="60960" marR="60960" marT="60960" marB="60960" anchor="ctr"/>
                </a:tc>
                <a:extLst>
                  <a:ext uri="{0D108BD9-81ED-4DB2-BD59-A6C34878D82A}">
                    <a16:rowId xmlns:a16="http://schemas.microsoft.com/office/drawing/2014/main" val="3556656067"/>
                  </a:ext>
                </a:extLst>
              </a:tr>
              <a:tr h="370840">
                <a:tc>
                  <a:txBody>
                    <a:bodyPr/>
                    <a:lstStyle/>
                    <a:p>
                      <a:r>
                        <a:rPr lang="es-CO">
                          <a:effectLst/>
                          <a:latin typeface="Ubuntu" panose="020B0504030602030204" pitchFamily="34" charset="0"/>
                        </a:rPr>
                        <a:t> HTMLElement</a:t>
                      </a:r>
                    </a:p>
                  </a:txBody>
                  <a:tcPr marL="60960" marR="60960" marT="60960" marB="60960" anchor="ctr"/>
                </a:tc>
                <a:tc>
                  <a:txBody>
                    <a:bodyPr/>
                    <a:lstStyle/>
                    <a:p>
                      <a:r>
                        <a:rPr lang="es-CO">
                          <a:effectLst/>
                          <a:latin typeface="Ubuntu" panose="020B0504030602030204" pitchFamily="34" charset="0"/>
                        </a:rPr>
                        <a:t>HTMLDivElement</a:t>
                      </a:r>
                    </a:p>
                  </a:txBody>
                  <a:tcPr marL="60960" marR="60960" marT="60960" marB="60960" anchor="ctr"/>
                </a:tc>
                <a:tc>
                  <a:txBody>
                    <a:bodyPr/>
                    <a:lstStyle/>
                    <a:p>
                      <a:r>
                        <a:rPr lang="es-CO">
                          <a:effectLst/>
                          <a:latin typeface="Ubuntu" panose="020B0504030602030204" pitchFamily="34" charset="0"/>
                        </a:rPr>
                        <a:t>&lt;div&gt;</a:t>
                      </a:r>
                    </a:p>
                  </a:txBody>
                  <a:tcPr marL="60960" marR="60960" marT="60960" marB="60960" anchor="ctr"/>
                </a:tc>
                <a:tc>
                  <a:txBody>
                    <a:bodyPr/>
                    <a:lstStyle/>
                    <a:p>
                      <a:r>
                        <a:rPr lang="es-CO">
                          <a:effectLst/>
                          <a:latin typeface="Ubuntu" panose="020B0504030602030204" pitchFamily="34" charset="0"/>
                        </a:rPr>
                        <a:t>Etiqueta divisoria (en bloque).</a:t>
                      </a:r>
                    </a:p>
                  </a:txBody>
                  <a:tcPr marL="60960" marR="60960" marT="60960" marB="60960" anchor="ctr"/>
                </a:tc>
                <a:tc>
                  <a:txBody>
                    <a:bodyPr/>
                    <a:lstStyle/>
                    <a:p>
                      <a:r>
                        <a:rPr lang="es-CO" u="sng">
                          <a:effectLst/>
                          <a:latin typeface="Ubuntu" panose="020B0504030602030204" pitchFamily="34" charset="0"/>
                          <a:hlinkClick r:id="rId5"/>
                        </a:rPr>
                        <a:t>Elemento &lt;div&gt;</a:t>
                      </a:r>
                      <a:endParaRPr lang="es-CO">
                        <a:effectLst/>
                        <a:latin typeface="Ubuntu" panose="020B0504030602030204" pitchFamily="34" charset="0"/>
                      </a:endParaRPr>
                    </a:p>
                  </a:txBody>
                  <a:tcPr marL="60960" marR="60960" marT="60960" marB="60960" anchor="ctr"/>
                </a:tc>
                <a:extLst>
                  <a:ext uri="{0D108BD9-81ED-4DB2-BD59-A6C34878D82A}">
                    <a16:rowId xmlns:a16="http://schemas.microsoft.com/office/drawing/2014/main" val="3628314720"/>
                  </a:ext>
                </a:extLst>
              </a:tr>
              <a:tr h="370840">
                <a:tc>
                  <a:txBody>
                    <a:bodyPr/>
                    <a:lstStyle/>
                    <a:p>
                      <a:r>
                        <a:rPr lang="es-CO">
                          <a:effectLst/>
                          <a:latin typeface="Ubuntu" panose="020B0504030602030204" pitchFamily="34" charset="0"/>
                        </a:rPr>
                        <a:t> HTMLElement</a:t>
                      </a:r>
                    </a:p>
                  </a:txBody>
                  <a:tcPr marL="60960" marR="60960" marT="60960" marB="60960" anchor="ctr"/>
                </a:tc>
                <a:tc>
                  <a:txBody>
                    <a:bodyPr/>
                    <a:lstStyle/>
                    <a:p>
                      <a:r>
                        <a:rPr lang="es-CO">
                          <a:effectLst/>
                          <a:latin typeface="Ubuntu" panose="020B0504030602030204" pitchFamily="34" charset="0"/>
                        </a:rPr>
                        <a:t>HTMLSpanElement</a:t>
                      </a:r>
                    </a:p>
                  </a:txBody>
                  <a:tcPr marL="60960" marR="60960" marT="60960" marB="60960" anchor="ctr"/>
                </a:tc>
                <a:tc>
                  <a:txBody>
                    <a:bodyPr/>
                    <a:lstStyle/>
                    <a:p>
                      <a:r>
                        <a:rPr lang="es-CO">
                          <a:effectLst/>
                          <a:latin typeface="Ubuntu" panose="020B0504030602030204" pitchFamily="34" charset="0"/>
                        </a:rPr>
                        <a:t>&lt;span&gt;</a:t>
                      </a:r>
                    </a:p>
                  </a:txBody>
                  <a:tcPr marL="60960" marR="60960" marT="60960" marB="60960" anchor="ctr"/>
                </a:tc>
                <a:tc>
                  <a:txBody>
                    <a:bodyPr/>
                    <a:lstStyle/>
                    <a:p>
                      <a:r>
                        <a:rPr lang="es-CO">
                          <a:effectLst/>
                          <a:latin typeface="Ubuntu" panose="020B0504030602030204" pitchFamily="34" charset="0"/>
                        </a:rPr>
                        <a:t>Etiqueta divisoria (en línea).</a:t>
                      </a:r>
                    </a:p>
                  </a:txBody>
                  <a:tcPr marL="60960" marR="60960" marT="60960" marB="60960" anchor="ctr"/>
                </a:tc>
                <a:tc>
                  <a:txBody>
                    <a:bodyPr/>
                    <a:lstStyle/>
                    <a:p>
                      <a:r>
                        <a:rPr lang="es-CO" u="sng">
                          <a:effectLst/>
                          <a:latin typeface="Ubuntu" panose="020B0504030602030204" pitchFamily="34" charset="0"/>
                          <a:hlinkClick r:id="rId6"/>
                        </a:rPr>
                        <a:t>Elemento &lt;span&gt;</a:t>
                      </a:r>
                      <a:endParaRPr lang="es-CO">
                        <a:effectLst/>
                        <a:latin typeface="Ubuntu" panose="020B0504030602030204" pitchFamily="34" charset="0"/>
                      </a:endParaRPr>
                    </a:p>
                  </a:txBody>
                  <a:tcPr marL="60960" marR="60960" marT="60960" marB="60960" anchor="ctr"/>
                </a:tc>
                <a:extLst>
                  <a:ext uri="{0D108BD9-81ED-4DB2-BD59-A6C34878D82A}">
                    <a16:rowId xmlns:a16="http://schemas.microsoft.com/office/drawing/2014/main" val="3332505535"/>
                  </a:ext>
                </a:extLst>
              </a:tr>
              <a:tr h="370840">
                <a:tc>
                  <a:txBody>
                    <a:bodyPr/>
                    <a:lstStyle/>
                    <a:p>
                      <a:r>
                        <a:rPr lang="es-CO">
                          <a:effectLst/>
                          <a:latin typeface="Ubuntu" panose="020B0504030602030204" pitchFamily="34" charset="0"/>
                        </a:rPr>
                        <a:t> HTMLElement</a:t>
                      </a:r>
                    </a:p>
                  </a:txBody>
                  <a:tcPr marL="60960" marR="60960" marT="60960" marB="60960" anchor="ctr"/>
                </a:tc>
                <a:tc>
                  <a:txBody>
                    <a:bodyPr/>
                    <a:lstStyle/>
                    <a:p>
                      <a:r>
                        <a:rPr lang="es-CO">
                          <a:effectLst/>
                          <a:latin typeface="Ubuntu" panose="020B0504030602030204" pitchFamily="34" charset="0"/>
                        </a:rPr>
                        <a:t>HTMLImageElement</a:t>
                      </a:r>
                    </a:p>
                  </a:txBody>
                  <a:tcPr marL="60960" marR="60960" marT="60960" marB="60960" anchor="ctr"/>
                </a:tc>
                <a:tc>
                  <a:txBody>
                    <a:bodyPr/>
                    <a:lstStyle/>
                    <a:p>
                      <a:r>
                        <a:rPr lang="es-CO">
                          <a:effectLst/>
                          <a:latin typeface="Ubuntu" panose="020B0504030602030204" pitchFamily="34" charset="0"/>
                        </a:rPr>
                        <a:t>&lt;img&gt;</a:t>
                      </a:r>
                    </a:p>
                  </a:txBody>
                  <a:tcPr marL="60960" marR="60960" marT="60960" marB="60960" anchor="ctr"/>
                </a:tc>
                <a:tc>
                  <a:txBody>
                    <a:bodyPr/>
                    <a:lstStyle/>
                    <a:p>
                      <a:r>
                        <a:rPr lang="es-CO">
                          <a:effectLst/>
                          <a:latin typeface="Ubuntu" panose="020B0504030602030204" pitchFamily="34" charset="0"/>
                        </a:rPr>
                        <a:t>Imagen.</a:t>
                      </a:r>
                    </a:p>
                  </a:txBody>
                  <a:tcPr marL="60960" marR="60960" marT="60960" marB="60960" anchor="ctr"/>
                </a:tc>
                <a:tc>
                  <a:txBody>
                    <a:bodyPr/>
                    <a:lstStyle/>
                    <a:p>
                      <a:r>
                        <a:rPr lang="es-CO" u="sng">
                          <a:effectLst/>
                          <a:latin typeface="Ubuntu" panose="020B0504030602030204" pitchFamily="34" charset="0"/>
                          <a:hlinkClick r:id="rId7"/>
                        </a:rPr>
                        <a:t>Elemento &lt;img&gt;</a:t>
                      </a:r>
                      <a:endParaRPr lang="es-CO">
                        <a:effectLst/>
                        <a:latin typeface="Ubuntu" panose="020B0504030602030204" pitchFamily="34" charset="0"/>
                      </a:endParaRPr>
                    </a:p>
                  </a:txBody>
                  <a:tcPr marL="60960" marR="60960" marT="60960" marB="60960" anchor="ctr"/>
                </a:tc>
                <a:extLst>
                  <a:ext uri="{0D108BD9-81ED-4DB2-BD59-A6C34878D82A}">
                    <a16:rowId xmlns:a16="http://schemas.microsoft.com/office/drawing/2014/main" val="3098591657"/>
                  </a:ext>
                </a:extLst>
              </a:tr>
              <a:tr h="370840">
                <a:tc>
                  <a:txBody>
                    <a:bodyPr/>
                    <a:lstStyle/>
                    <a:p>
                      <a:r>
                        <a:rPr lang="es-CO">
                          <a:effectLst/>
                          <a:latin typeface="Ubuntu" panose="020B0504030602030204" pitchFamily="34" charset="0"/>
                        </a:rPr>
                        <a:t> HTMLElement</a:t>
                      </a:r>
                    </a:p>
                  </a:txBody>
                  <a:tcPr marL="60960" marR="60960" marT="60960" marB="60960" anchor="ctr"/>
                </a:tc>
                <a:tc>
                  <a:txBody>
                    <a:bodyPr/>
                    <a:lstStyle/>
                    <a:p>
                      <a:r>
                        <a:rPr lang="es-CO">
                          <a:effectLst/>
                          <a:latin typeface="Ubuntu" panose="020B0504030602030204" pitchFamily="34" charset="0"/>
                        </a:rPr>
                        <a:t>HTMLAudioElement</a:t>
                      </a:r>
                    </a:p>
                  </a:txBody>
                  <a:tcPr marL="60960" marR="60960" marT="60960" marB="60960" anchor="ctr"/>
                </a:tc>
                <a:tc>
                  <a:txBody>
                    <a:bodyPr/>
                    <a:lstStyle/>
                    <a:p>
                      <a:r>
                        <a:rPr lang="es-CO">
                          <a:effectLst/>
                          <a:latin typeface="Ubuntu" panose="020B0504030602030204" pitchFamily="34" charset="0"/>
                        </a:rPr>
                        <a:t>&lt;audio&gt;</a:t>
                      </a:r>
                    </a:p>
                  </a:txBody>
                  <a:tcPr marL="60960" marR="60960" marT="60960" marB="60960" anchor="ctr"/>
                </a:tc>
                <a:tc>
                  <a:txBody>
                    <a:bodyPr/>
                    <a:lstStyle/>
                    <a:p>
                      <a:r>
                        <a:rPr lang="es-CO">
                          <a:effectLst/>
                          <a:latin typeface="Ubuntu" panose="020B0504030602030204" pitchFamily="34" charset="0"/>
                        </a:rPr>
                        <a:t>Contenedor de audio.</a:t>
                      </a:r>
                    </a:p>
                  </a:txBody>
                  <a:tcPr marL="60960" marR="60960" marT="60960" marB="60960" anchor="ctr"/>
                </a:tc>
                <a:tc>
                  <a:txBody>
                    <a:bodyPr/>
                    <a:lstStyle/>
                    <a:p>
                      <a:r>
                        <a:rPr lang="es-CO" u="sng" dirty="0">
                          <a:effectLst/>
                          <a:latin typeface="Ubuntu" panose="020B0504030602030204" pitchFamily="34" charset="0"/>
                          <a:hlinkClick r:id="rId8"/>
                        </a:rPr>
                        <a:t>Elemento &lt;audio&gt;</a:t>
                      </a:r>
                      <a:endParaRPr lang="es-CO" dirty="0">
                        <a:effectLst/>
                        <a:latin typeface="Ubuntu" panose="020B0504030602030204" pitchFamily="34" charset="0"/>
                      </a:endParaRPr>
                    </a:p>
                  </a:txBody>
                  <a:tcPr marL="60960" marR="60960" marT="60960" marB="60960" anchor="ctr"/>
                </a:tc>
                <a:extLst>
                  <a:ext uri="{0D108BD9-81ED-4DB2-BD59-A6C34878D82A}">
                    <a16:rowId xmlns:a16="http://schemas.microsoft.com/office/drawing/2014/main" val="396516609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9" y="397102"/>
            <a:ext cx="2145692"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lt1"/>
                </a:solidFill>
                <a:latin typeface="Ubuntu"/>
                <a:ea typeface="Arial"/>
                <a:cs typeface="Arial"/>
                <a:sym typeface="Ubuntu"/>
              </a:rPr>
              <a:t>DOM</a:t>
            </a:r>
            <a:endParaRPr lang="es-CO" sz="1400" b="0" i="0" u="none" strike="noStrike" cap="none" dirty="0">
              <a:solidFill>
                <a:srgbClr val="000000"/>
              </a:solidFill>
              <a:latin typeface="Arial"/>
              <a:ea typeface="Arial"/>
              <a:cs typeface="Arial"/>
              <a:sym typeface="Arial"/>
            </a:endParaRPr>
          </a:p>
        </p:txBody>
      </p:sp>
      <p:sp>
        <p:nvSpPr>
          <p:cNvPr id="3" name="CuadroTexto 2">
            <a:extLst>
              <a:ext uri="{FF2B5EF4-FFF2-40B4-BE49-F238E27FC236}">
                <a16:creationId xmlns:a16="http://schemas.microsoft.com/office/drawing/2014/main" id="{759D3517-4C00-63DD-E657-F5F73109AE18}"/>
              </a:ext>
            </a:extLst>
          </p:cNvPr>
          <p:cNvSpPr txBox="1"/>
          <p:nvPr/>
        </p:nvSpPr>
        <p:spPr>
          <a:xfrm>
            <a:off x="578458" y="1032950"/>
            <a:ext cx="2926742" cy="400110"/>
          </a:xfrm>
          <a:prstGeom prst="rect">
            <a:avLst/>
          </a:prstGeom>
          <a:noFill/>
        </p:spPr>
        <p:txBody>
          <a:bodyPr wrap="square" rtlCol="0">
            <a:spAutoFit/>
          </a:bodyPr>
          <a:lstStyle/>
          <a:p>
            <a:r>
              <a:rPr lang="es-CO" sz="2000" dirty="0">
                <a:solidFill>
                  <a:schemeClr val="bg1"/>
                </a:solidFill>
                <a:latin typeface="Ubuntu" panose="020B0504030602030204" pitchFamily="34" charset="0"/>
              </a:rPr>
              <a:t>API nativa de </a:t>
            </a:r>
            <a:r>
              <a:rPr lang="es-CO" sz="2000" dirty="0" err="1">
                <a:solidFill>
                  <a:schemeClr val="bg1"/>
                </a:solidFill>
                <a:latin typeface="Ubuntu" panose="020B0504030602030204" pitchFamily="34" charset="0"/>
              </a:rPr>
              <a:t>Javascript</a:t>
            </a:r>
            <a:endParaRPr lang="es-CO" sz="2000" dirty="0">
              <a:solidFill>
                <a:schemeClr val="bg1"/>
              </a:solidFill>
              <a:latin typeface="Ubuntu" panose="020B0504030602030204" pitchFamily="34" charset="0"/>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graphicFrame>
        <p:nvGraphicFramePr>
          <p:cNvPr id="4" name="Tabla 4">
            <a:extLst>
              <a:ext uri="{FF2B5EF4-FFF2-40B4-BE49-F238E27FC236}">
                <a16:creationId xmlns:a16="http://schemas.microsoft.com/office/drawing/2014/main" id="{CBFA7684-508E-4D07-E506-53FE08E8419F}"/>
              </a:ext>
            </a:extLst>
          </p:cNvPr>
          <p:cNvGraphicFramePr>
            <a:graphicFrameLocks noGrp="1"/>
          </p:cNvGraphicFramePr>
          <p:nvPr>
            <p:extLst>
              <p:ext uri="{D42A27DB-BD31-4B8C-83A1-F6EECF244321}">
                <p14:modId xmlns:p14="http://schemas.microsoft.com/office/powerpoint/2010/main" val="641365493"/>
              </p:ext>
            </p:extLst>
          </p:nvPr>
        </p:nvGraphicFramePr>
        <p:xfrm>
          <a:off x="2032000" y="1498993"/>
          <a:ext cx="8128000" cy="4582160"/>
        </p:xfrm>
        <a:graphic>
          <a:graphicData uri="http://schemas.openxmlformats.org/drawingml/2006/table">
            <a:tbl>
              <a:tblPr firstRow="1" bandRow="1">
                <a:tableStyleId>{5C22544A-7EE6-4342-B048-85BDC9FD1C3A}</a:tableStyleId>
              </a:tblPr>
              <a:tblGrid>
                <a:gridCol w="3238269">
                  <a:extLst>
                    <a:ext uri="{9D8B030D-6E8A-4147-A177-3AD203B41FA5}">
                      <a16:colId xmlns:a16="http://schemas.microsoft.com/office/drawing/2014/main" val="2116876065"/>
                    </a:ext>
                  </a:extLst>
                </a:gridCol>
                <a:gridCol w="4889731">
                  <a:extLst>
                    <a:ext uri="{9D8B030D-6E8A-4147-A177-3AD203B41FA5}">
                      <a16:colId xmlns:a16="http://schemas.microsoft.com/office/drawing/2014/main" val="1031344994"/>
                    </a:ext>
                  </a:extLst>
                </a:gridCol>
              </a:tblGrid>
              <a:tr h="370840">
                <a:tc>
                  <a:txBody>
                    <a:bodyPr/>
                    <a:lstStyle/>
                    <a:p>
                      <a:r>
                        <a:rPr lang="es-CO" b="1" dirty="0">
                          <a:solidFill>
                            <a:srgbClr val="FFFFFF"/>
                          </a:solidFill>
                          <a:effectLst/>
                          <a:latin typeface="Ubuntu" panose="020B0504030602030204" pitchFamily="34" charset="0"/>
                        </a:rPr>
                        <a:t>Capítulo del DOM</a:t>
                      </a:r>
                    </a:p>
                  </a:txBody>
                  <a:tcPr marL="60960" marR="60960" marT="60960" marB="60960" anchor="ctr"/>
                </a:tc>
                <a:tc>
                  <a:txBody>
                    <a:bodyPr/>
                    <a:lstStyle/>
                    <a:p>
                      <a:r>
                        <a:rPr lang="es-CO" b="1">
                          <a:solidFill>
                            <a:srgbClr val="FFFFFF"/>
                          </a:solidFill>
                          <a:effectLst/>
                          <a:latin typeface="Ubuntu" panose="020B0504030602030204" pitchFamily="34" charset="0"/>
                        </a:rPr>
                        <a:t>Descripción</a:t>
                      </a:r>
                    </a:p>
                  </a:txBody>
                  <a:tcPr marL="60960" marR="60960" marT="60960" marB="60960" anchor="ctr"/>
                </a:tc>
                <a:extLst>
                  <a:ext uri="{0D108BD9-81ED-4DB2-BD59-A6C34878D82A}">
                    <a16:rowId xmlns:a16="http://schemas.microsoft.com/office/drawing/2014/main" val="4034378684"/>
                  </a:ext>
                </a:extLst>
              </a:tr>
              <a:tr h="370840">
                <a:tc>
                  <a:txBody>
                    <a:bodyPr/>
                    <a:lstStyle/>
                    <a:p>
                      <a:r>
                        <a:rPr lang="es-CO">
                          <a:effectLst/>
                          <a:latin typeface="Ubuntu" panose="020B0504030602030204" pitchFamily="34" charset="0"/>
                        </a:rPr>
                        <a:t>🔍 </a:t>
                      </a:r>
                      <a:r>
                        <a:rPr lang="es-CO" u="sng">
                          <a:effectLst/>
                          <a:latin typeface="Ubuntu" panose="020B0504030602030204" pitchFamily="34" charset="0"/>
                          <a:hlinkClick r:id="rId5"/>
                        </a:rPr>
                        <a:t>Buscar etiquetas</a:t>
                      </a:r>
                      <a:endParaRPr lang="es-CO">
                        <a:effectLst/>
                        <a:latin typeface="Ubuntu" panose="020B0504030602030204" pitchFamily="34" charset="0"/>
                      </a:endParaRPr>
                    </a:p>
                  </a:txBody>
                  <a:tcPr marL="60960" marR="60960" marT="60960" marB="60960" anchor="ctr"/>
                </a:tc>
                <a:tc>
                  <a:txBody>
                    <a:bodyPr/>
                    <a:lstStyle/>
                    <a:p>
                      <a:r>
                        <a:rPr lang="es-MX">
                          <a:effectLst/>
                          <a:latin typeface="Ubuntu" panose="020B0504030602030204" pitchFamily="34" charset="0"/>
                        </a:rPr>
                        <a:t>Métodos para buscar elementos en el DOM como .querySelector().</a:t>
                      </a:r>
                    </a:p>
                  </a:txBody>
                  <a:tcPr marL="60960" marR="60960" marT="60960" marB="60960" anchor="ctr"/>
                </a:tc>
                <a:extLst>
                  <a:ext uri="{0D108BD9-81ED-4DB2-BD59-A6C34878D82A}">
                    <a16:rowId xmlns:a16="http://schemas.microsoft.com/office/drawing/2014/main" val="3547406565"/>
                  </a:ext>
                </a:extLst>
              </a:tr>
              <a:tr h="370840">
                <a:tc>
                  <a:txBody>
                    <a:bodyPr/>
                    <a:lstStyle/>
                    <a:p>
                      <a:r>
                        <a:rPr lang="es-CO">
                          <a:effectLst/>
                          <a:latin typeface="Ubuntu" panose="020B0504030602030204" pitchFamily="34" charset="0"/>
                        </a:rPr>
                        <a:t>🔮 </a:t>
                      </a:r>
                      <a:r>
                        <a:rPr lang="es-CO" u="sng">
                          <a:effectLst/>
                          <a:latin typeface="Ubuntu" panose="020B0504030602030204" pitchFamily="34" charset="0"/>
                          <a:hlinkClick r:id="rId6"/>
                        </a:rPr>
                        <a:t>Crear etiquetas</a:t>
                      </a:r>
                      <a:endParaRPr lang="es-CO">
                        <a:effectLst/>
                        <a:latin typeface="Ubuntu" panose="020B0504030602030204" pitchFamily="34" charset="0"/>
                      </a:endParaRPr>
                    </a:p>
                  </a:txBody>
                  <a:tcPr marL="60960" marR="60960" marT="60960" marB="60960" anchor="ctr"/>
                </a:tc>
                <a:tc>
                  <a:txBody>
                    <a:bodyPr/>
                    <a:lstStyle/>
                    <a:p>
                      <a:r>
                        <a:rPr lang="es-MX">
                          <a:effectLst/>
                          <a:latin typeface="Ubuntu" panose="020B0504030602030204" pitchFamily="34" charset="0"/>
                        </a:rPr>
                        <a:t>Métodos y consejos para crear elementos en el DOM y trabajar con ellos.</a:t>
                      </a:r>
                    </a:p>
                  </a:txBody>
                  <a:tcPr marL="60960" marR="60960" marT="60960" marB="60960" anchor="ctr"/>
                </a:tc>
                <a:extLst>
                  <a:ext uri="{0D108BD9-81ED-4DB2-BD59-A6C34878D82A}">
                    <a16:rowId xmlns:a16="http://schemas.microsoft.com/office/drawing/2014/main" val="3168610889"/>
                  </a:ext>
                </a:extLst>
              </a:tr>
              <a:tr h="370840">
                <a:tc>
                  <a:txBody>
                    <a:bodyPr/>
                    <a:lstStyle/>
                    <a:p>
                      <a:r>
                        <a:rPr lang="es-CO">
                          <a:effectLst/>
                          <a:latin typeface="Ubuntu" panose="020B0504030602030204" pitchFamily="34" charset="0"/>
                        </a:rPr>
                        <a:t>📩 </a:t>
                      </a:r>
                      <a:r>
                        <a:rPr lang="es-CO" u="sng">
                          <a:effectLst/>
                          <a:latin typeface="Ubuntu" panose="020B0504030602030204" pitchFamily="34" charset="0"/>
                          <a:hlinkClick r:id="rId7"/>
                        </a:rPr>
                        <a:t>Gestionar atributos</a:t>
                      </a:r>
                      <a:endParaRPr lang="es-CO">
                        <a:effectLst/>
                        <a:latin typeface="Ubuntu" panose="020B0504030602030204" pitchFamily="34" charset="0"/>
                      </a:endParaRPr>
                    </a:p>
                  </a:txBody>
                  <a:tcPr marL="60960" marR="60960" marT="60960" marB="60960" anchor="ctr"/>
                </a:tc>
                <a:tc>
                  <a:txBody>
                    <a:bodyPr/>
                    <a:lstStyle/>
                    <a:p>
                      <a:r>
                        <a:rPr lang="es-MX">
                          <a:effectLst/>
                          <a:latin typeface="Ubuntu" panose="020B0504030602030204" pitchFamily="34" charset="0"/>
                        </a:rPr>
                        <a:t>Formas de gestionar y modificar atributos HTML de elementos del DOM.</a:t>
                      </a:r>
                    </a:p>
                  </a:txBody>
                  <a:tcPr marL="60960" marR="60960" marT="60960" marB="60960" anchor="ctr"/>
                </a:tc>
                <a:extLst>
                  <a:ext uri="{0D108BD9-81ED-4DB2-BD59-A6C34878D82A}">
                    <a16:rowId xmlns:a16="http://schemas.microsoft.com/office/drawing/2014/main" val="1593733756"/>
                  </a:ext>
                </a:extLst>
              </a:tr>
              <a:tr h="370840">
                <a:tc>
                  <a:txBody>
                    <a:bodyPr/>
                    <a:lstStyle/>
                    <a:p>
                      <a:r>
                        <a:rPr lang="es-CO">
                          <a:effectLst/>
                          <a:latin typeface="Ubuntu" panose="020B0504030602030204" pitchFamily="34" charset="0"/>
                        </a:rPr>
                        <a:t>🎭 </a:t>
                      </a:r>
                      <a:r>
                        <a:rPr lang="es-CO" u="sng">
                          <a:effectLst/>
                          <a:latin typeface="Ubuntu" panose="020B0504030602030204" pitchFamily="34" charset="0"/>
                          <a:hlinkClick r:id="rId8"/>
                        </a:rPr>
                        <a:t>Gestión de CSS</a:t>
                      </a:r>
                      <a:endParaRPr lang="es-CO">
                        <a:effectLst/>
                        <a:latin typeface="Ubuntu" panose="020B0504030602030204" pitchFamily="34" charset="0"/>
                      </a:endParaRPr>
                    </a:p>
                  </a:txBody>
                  <a:tcPr marL="60960" marR="60960" marT="60960" marB="60960" anchor="ctr"/>
                </a:tc>
                <a:tc>
                  <a:txBody>
                    <a:bodyPr/>
                    <a:lstStyle/>
                    <a:p>
                      <a:r>
                        <a:rPr lang="es-MX">
                          <a:effectLst/>
                          <a:latin typeface="Ubuntu" panose="020B0504030602030204" pitchFamily="34" charset="0"/>
                        </a:rPr>
                        <a:t>Uso de la API .classList para manipular clases CSS desde Javascript.</a:t>
                      </a:r>
                    </a:p>
                  </a:txBody>
                  <a:tcPr marL="60960" marR="60960" marT="60960" marB="60960" anchor="ctr"/>
                </a:tc>
                <a:extLst>
                  <a:ext uri="{0D108BD9-81ED-4DB2-BD59-A6C34878D82A}">
                    <a16:rowId xmlns:a16="http://schemas.microsoft.com/office/drawing/2014/main" val="2981012058"/>
                  </a:ext>
                </a:extLst>
              </a:tr>
              <a:tr h="370840">
                <a:tc>
                  <a:txBody>
                    <a:bodyPr/>
                    <a:lstStyle/>
                    <a:p>
                      <a:r>
                        <a:rPr lang="es-CO">
                          <a:effectLst/>
                          <a:latin typeface="Ubuntu" panose="020B0504030602030204" pitchFamily="34" charset="0"/>
                        </a:rPr>
                        <a:t>🧾 </a:t>
                      </a:r>
                      <a:r>
                        <a:rPr lang="es-CO" u="sng">
                          <a:effectLst/>
                          <a:latin typeface="Ubuntu" panose="020B0504030602030204" pitchFamily="34" charset="0"/>
                          <a:hlinkClick r:id="rId9"/>
                        </a:rPr>
                        <a:t>Contenido etiquetas</a:t>
                      </a:r>
                      <a:endParaRPr lang="es-CO">
                        <a:effectLst/>
                        <a:latin typeface="Ubuntu" panose="020B0504030602030204" pitchFamily="34" charset="0"/>
                      </a:endParaRPr>
                    </a:p>
                  </a:txBody>
                  <a:tcPr marL="60960" marR="60960" marT="60960" marB="60960" anchor="ctr"/>
                </a:tc>
                <a:tc>
                  <a:txBody>
                    <a:bodyPr/>
                    <a:lstStyle/>
                    <a:p>
                      <a:r>
                        <a:rPr lang="es-MX">
                          <a:effectLst/>
                          <a:latin typeface="Ubuntu" panose="020B0504030602030204" pitchFamily="34" charset="0"/>
                        </a:rPr>
                        <a:t>Acceder y modificar el contenido de una etiqueta HTML del DOM.</a:t>
                      </a:r>
                    </a:p>
                  </a:txBody>
                  <a:tcPr marL="60960" marR="60960" marT="60960" marB="60960" anchor="ctr"/>
                </a:tc>
                <a:extLst>
                  <a:ext uri="{0D108BD9-81ED-4DB2-BD59-A6C34878D82A}">
                    <a16:rowId xmlns:a16="http://schemas.microsoft.com/office/drawing/2014/main" val="183311727"/>
                  </a:ext>
                </a:extLst>
              </a:tr>
              <a:tr h="370840">
                <a:tc>
                  <a:txBody>
                    <a:bodyPr/>
                    <a:lstStyle/>
                    <a:p>
                      <a:r>
                        <a:rPr lang="es-CO">
                          <a:effectLst/>
                          <a:latin typeface="Ubuntu" panose="020B0504030602030204" pitchFamily="34" charset="0"/>
                        </a:rPr>
                        <a:t>🔌 </a:t>
                      </a:r>
                      <a:r>
                        <a:rPr lang="es-CO" u="sng">
                          <a:effectLst/>
                          <a:latin typeface="Ubuntu" panose="020B0504030602030204" pitchFamily="34" charset="0"/>
                          <a:hlinkClick r:id="rId10"/>
                        </a:rPr>
                        <a:t>Insertar etiquetas</a:t>
                      </a:r>
                      <a:endParaRPr lang="es-CO">
                        <a:effectLst/>
                        <a:latin typeface="Ubuntu" panose="020B0504030602030204" pitchFamily="34" charset="0"/>
                      </a:endParaRPr>
                    </a:p>
                  </a:txBody>
                  <a:tcPr marL="60960" marR="60960" marT="60960" marB="60960" anchor="ctr"/>
                </a:tc>
                <a:tc>
                  <a:txBody>
                    <a:bodyPr/>
                    <a:lstStyle/>
                    <a:p>
                      <a:r>
                        <a:rPr lang="es-MX">
                          <a:effectLst/>
                          <a:latin typeface="Ubuntu" panose="020B0504030602030204" pitchFamily="34" charset="0"/>
                        </a:rPr>
                        <a:t>Formas de añadir elementos en el DOM, como .appendChild() u otros.</a:t>
                      </a:r>
                    </a:p>
                  </a:txBody>
                  <a:tcPr marL="60960" marR="60960" marT="60960" marB="60960" anchor="ctr"/>
                </a:tc>
                <a:extLst>
                  <a:ext uri="{0D108BD9-81ED-4DB2-BD59-A6C34878D82A}">
                    <a16:rowId xmlns:a16="http://schemas.microsoft.com/office/drawing/2014/main" val="1334916662"/>
                  </a:ext>
                </a:extLst>
              </a:tr>
              <a:tr h="370840">
                <a:tc>
                  <a:txBody>
                    <a:bodyPr/>
                    <a:lstStyle/>
                    <a:p>
                      <a:r>
                        <a:rPr lang="es-CO">
                          <a:effectLst/>
                          <a:latin typeface="Ubuntu" panose="020B0504030602030204" pitchFamily="34" charset="0"/>
                        </a:rPr>
                        <a:t>🚢 </a:t>
                      </a:r>
                      <a:r>
                        <a:rPr lang="es-CO" u="sng">
                          <a:effectLst/>
                          <a:latin typeface="Ubuntu" panose="020B0504030602030204" pitchFamily="34" charset="0"/>
                          <a:hlinkClick r:id="rId11"/>
                        </a:rPr>
                        <a:t>Navegar por etiquetas</a:t>
                      </a:r>
                      <a:endParaRPr lang="es-CO">
                        <a:effectLst/>
                        <a:latin typeface="Ubuntu" panose="020B0504030602030204" pitchFamily="34" charset="0"/>
                      </a:endParaRPr>
                    </a:p>
                  </a:txBody>
                  <a:tcPr marL="60960" marR="60960" marT="60960" marB="60960" anchor="ctr"/>
                </a:tc>
                <a:tc>
                  <a:txBody>
                    <a:bodyPr/>
                    <a:lstStyle/>
                    <a:p>
                      <a:r>
                        <a:rPr lang="es-MX">
                          <a:effectLst/>
                          <a:latin typeface="Ubuntu" panose="020B0504030602030204" pitchFamily="34" charset="0"/>
                        </a:rPr>
                        <a:t>Métodos para «navegar» a través de la jerarquía del DOM.</a:t>
                      </a:r>
                    </a:p>
                  </a:txBody>
                  <a:tcPr marL="60960" marR="60960" marT="60960" marB="60960" anchor="ctr"/>
                </a:tc>
                <a:extLst>
                  <a:ext uri="{0D108BD9-81ED-4DB2-BD59-A6C34878D82A}">
                    <a16:rowId xmlns:a16="http://schemas.microsoft.com/office/drawing/2014/main" val="3864206601"/>
                  </a:ext>
                </a:extLst>
              </a:tr>
              <a:tr h="370840">
                <a:tc>
                  <a:txBody>
                    <a:bodyPr/>
                    <a:lstStyle/>
                    <a:p>
                      <a:r>
                        <a:rPr lang="es-MX">
                          <a:effectLst/>
                          <a:latin typeface="Ubuntu" panose="020B0504030602030204" pitchFamily="34" charset="0"/>
                        </a:rPr>
                        <a:t>🧙‍♂️ </a:t>
                      </a:r>
                      <a:r>
                        <a:rPr lang="es-MX" u="sng">
                          <a:effectLst/>
                          <a:latin typeface="Ubuntu" panose="020B0504030602030204" pitchFamily="34" charset="0"/>
                          <a:hlinkClick r:id="rId12"/>
                        </a:rPr>
                        <a:t>Animar elementos del DOM</a:t>
                      </a:r>
                      <a:endParaRPr lang="es-MX">
                        <a:effectLst/>
                        <a:latin typeface="Ubuntu" panose="020B0504030602030204" pitchFamily="34" charset="0"/>
                      </a:endParaRPr>
                    </a:p>
                  </a:txBody>
                  <a:tcPr marL="60960" marR="60960" marT="60960" marB="60960" anchor="ctr"/>
                </a:tc>
                <a:tc>
                  <a:txBody>
                    <a:bodyPr/>
                    <a:lstStyle/>
                    <a:p>
                      <a:r>
                        <a:rPr lang="es-MX" dirty="0">
                          <a:effectLst/>
                          <a:latin typeface="Ubuntu" panose="020B0504030602030204" pitchFamily="34" charset="0"/>
                        </a:rPr>
                        <a:t>Aplicar animaciones CSS a elementos del DOM desde </a:t>
                      </a:r>
                      <a:r>
                        <a:rPr lang="es-MX" dirty="0" err="1">
                          <a:effectLst/>
                          <a:latin typeface="Ubuntu" panose="020B0504030602030204" pitchFamily="34" charset="0"/>
                        </a:rPr>
                        <a:t>Javascript</a:t>
                      </a:r>
                      <a:r>
                        <a:rPr lang="es-MX" dirty="0">
                          <a:effectLst/>
                          <a:latin typeface="Ubuntu" panose="020B0504030602030204" pitchFamily="34" charset="0"/>
                        </a:rPr>
                        <a:t> con </a:t>
                      </a:r>
                      <a:r>
                        <a:rPr lang="es-MX" dirty="0" err="1">
                          <a:effectLst/>
                          <a:latin typeface="Ubuntu" panose="020B0504030602030204" pitchFamily="34" charset="0"/>
                        </a:rPr>
                        <a:t>animate</a:t>
                      </a:r>
                      <a:r>
                        <a:rPr lang="es-MX" dirty="0">
                          <a:effectLst/>
                          <a:latin typeface="Ubuntu" panose="020B0504030602030204" pitchFamily="34" charset="0"/>
                        </a:rPr>
                        <a:t>().</a:t>
                      </a:r>
                    </a:p>
                  </a:txBody>
                  <a:tcPr marL="60960" marR="60960" marT="60960" marB="60960" anchor="ctr"/>
                </a:tc>
                <a:extLst>
                  <a:ext uri="{0D108BD9-81ED-4DB2-BD59-A6C34878D82A}">
                    <a16:rowId xmlns:a16="http://schemas.microsoft.com/office/drawing/2014/main" val="812283464"/>
                  </a:ext>
                </a:extLst>
              </a:tr>
            </a:tbl>
          </a:graphicData>
        </a:graphic>
      </p:graphicFrame>
    </p:spTree>
    <p:extLst>
      <p:ext uri="{BB962C8B-B14F-4D97-AF65-F5344CB8AC3E}">
        <p14:creationId xmlns:p14="http://schemas.microsoft.com/office/powerpoint/2010/main" val="98332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9037534" cy="6858000"/>
          </a:xfrm>
          <a:prstGeom prst="rect">
            <a:avLst/>
          </a:prstGeom>
          <a:noFill/>
          <a:ln>
            <a:noFill/>
          </a:ln>
        </p:spPr>
      </p:pic>
      <p:sp>
        <p:nvSpPr>
          <p:cNvPr id="120" name="Google Shape;120;p4"/>
          <p:cNvSpPr txBox="1"/>
          <p:nvPr/>
        </p:nvSpPr>
        <p:spPr>
          <a:xfrm>
            <a:off x="578459" y="397102"/>
            <a:ext cx="2240942"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DOM</a:t>
            </a:r>
            <a:endParaRPr lang="es-CO" sz="1400" b="0" i="0" u="none" strike="noStrike" cap="none" dirty="0">
              <a:solidFill>
                <a:srgbClr val="000000"/>
              </a:solidFill>
              <a:latin typeface="Arial"/>
              <a:ea typeface="Arial"/>
              <a:cs typeface="Arial"/>
              <a:sym typeface="Arial"/>
            </a:endParaRPr>
          </a:p>
        </p:txBody>
      </p:sp>
      <p:sp>
        <p:nvSpPr>
          <p:cNvPr id="3" name="CuadroTexto 2">
            <a:extLst>
              <a:ext uri="{FF2B5EF4-FFF2-40B4-BE49-F238E27FC236}">
                <a16:creationId xmlns:a16="http://schemas.microsoft.com/office/drawing/2014/main" id="{759D3517-4C00-63DD-E657-F5F73109AE18}"/>
              </a:ext>
            </a:extLst>
          </p:cNvPr>
          <p:cNvSpPr txBox="1"/>
          <p:nvPr/>
        </p:nvSpPr>
        <p:spPr>
          <a:xfrm>
            <a:off x="578457" y="1032950"/>
            <a:ext cx="3893789" cy="707886"/>
          </a:xfrm>
          <a:prstGeom prst="rect">
            <a:avLst/>
          </a:prstGeom>
          <a:noFill/>
        </p:spPr>
        <p:txBody>
          <a:bodyPr wrap="square" rtlCol="0">
            <a:spAutoFit/>
          </a:bodyPr>
          <a:lstStyle/>
          <a:p>
            <a:r>
              <a:rPr lang="es-CO" sz="2000" dirty="0">
                <a:solidFill>
                  <a:schemeClr val="bg1"/>
                </a:solidFill>
                <a:latin typeface="Ubuntu" panose="020B0504030602030204" pitchFamily="34" charset="0"/>
              </a:rPr>
              <a:t>Seleccionar elementos de DOM – Métodos tradicionales</a:t>
            </a: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graphicFrame>
        <p:nvGraphicFramePr>
          <p:cNvPr id="2" name="Tabla 3">
            <a:extLst>
              <a:ext uri="{FF2B5EF4-FFF2-40B4-BE49-F238E27FC236}">
                <a16:creationId xmlns:a16="http://schemas.microsoft.com/office/drawing/2014/main" id="{BFA03584-303C-52D4-5F34-5820C46DE5DB}"/>
              </a:ext>
            </a:extLst>
          </p:cNvPr>
          <p:cNvGraphicFramePr>
            <a:graphicFrameLocks noGrp="1"/>
          </p:cNvGraphicFramePr>
          <p:nvPr>
            <p:extLst>
              <p:ext uri="{D42A27DB-BD31-4B8C-83A1-F6EECF244321}">
                <p14:modId xmlns:p14="http://schemas.microsoft.com/office/powerpoint/2010/main" val="645998258"/>
              </p:ext>
            </p:extLst>
          </p:nvPr>
        </p:nvGraphicFramePr>
        <p:xfrm>
          <a:off x="2032000" y="2107109"/>
          <a:ext cx="8127999" cy="2565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52330898"/>
                    </a:ext>
                  </a:extLst>
                </a:gridCol>
                <a:gridCol w="2709333">
                  <a:extLst>
                    <a:ext uri="{9D8B030D-6E8A-4147-A177-3AD203B41FA5}">
                      <a16:colId xmlns:a16="http://schemas.microsoft.com/office/drawing/2014/main" val="1995540625"/>
                    </a:ext>
                  </a:extLst>
                </a:gridCol>
                <a:gridCol w="2709333">
                  <a:extLst>
                    <a:ext uri="{9D8B030D-6E8A-4147-A177-3AD203B41FA5}">
                      <a16:colId xmlns:a16="http://schemas.microsoft.com/office/drawing/2014/main" val="113597411"/>
                    </a:ext>
                  </a:extLst>
                </a:gridCol>
              </a:tblGrid>
              <a:tr h="370840">
                <a:tc>
                  <a:txBody>
                    <a:bodyPr/>
                    <a:lstStyle/>
                    <a:p>
                      <a:r>
                        <a:rPr lang="es-CO" b="1" dirty="0">
                          <a:solidFill>
                            <a:srgbClr val="FFFFFF"/>
                          </a:solidFill>
                          <a:effectLst/>
                          <a:latin typeface="Ubuntu" panose="020B0504030602030204" pitchFamily="34" charset="0"/>
                        </a:rPr>
                        <a:t>Métodos de búsqueda</a:t>
                      </a:r>
                    </a:p>
                  </a:txBody>
                  <a:tcPr marL="60960" marR="60960" marT="60960" marB="60960" anchor="ctr"/>
                </a:tc>
                <a:tc>
                  <a:txBody>
                    <a:bodyPr/>
                    <a:lstStyle/>
                    <a:p>
                      <a:r>
                        <a:rPr lang="es-CO" b="1" dirty="0">
                          <a:solidFill>
                            <a:srgbClr val="FFFFFF"/>
                          </a:solidFill>
                          <a:effectLst/>
                          <a:latin typeface="Ubuntu" panose="020B0504030602030204" pitchFamily="34" charset="0"/>
                        </a:rPr>
                        <a:t>Descripción</a:t>
                      </a:r>
                    </a:p>
                  </a:txBody>
                  <a:tcPr marL="60960" marR="60960" marT="60960" marB="60960" anchor="ctr"/>
                </a:tc>
                <a:tc>
                  <a:txBody>
                    <a:bodyPr/>
                    <a:lstStyle/>
                    <a:p>
                      <a:r>
                        <a:rPr lang="es-CO" b="1">
                          <a:solidFill>
                            <a:srgbClr val="FFFFFF"/>
                          </a:solidFill>
                          <a:effectLst/>
                          <a:latin typeface="Ubuntu" panose="020B0504030602030204" pitchFamily="34" charset="0"/>
                        </a:rPr>
                        <a:t>Si no lo encuentra...</a:t>
                      </a:r>
                    </a:p>
                  </a:txBody>
                  <a:tcPr marL="60960" marR="60960" marT="60960" marB="60960" anchor="ctr"/>
                </a:tc>
                <a:extLst>
                  <a:ext uri="{0D108BD9-81ED-4DB2-BD59-A6C34878D82A}">
                    <a16:rowId xmlns:a16="http://schemas.microsoft.com/office/drawing/2014/main" val="160101365"/>
                  </a:ext>
                </a:extLst>
              </a:tr>
              <a:tr h="370840">
                <a:tc>
                  <a:txBody>
                    <a:bodyPr/>
                    <a:lstStyle/>
                    <a:p>
                      <a:r>
                        <a:rPr lang="es-CO" dirty="0">
                          <a:effectLst/>
                          <a:latin typeface="Ubuntu" panose="020B0504030602030204" pitchFamily="34" charset="0"/>
                        </a:rPr>
                        <a:t> </a:t>
                      </a:r>
                      <a:r>
                        <a:rPr lang="es-CO" dirty="0" err="1">
                          <a:effectLst/>
                          <a:latin typeface="Ubuntu" panose="020B0504030602030204" pitchFamily="34" charset="0"/>
                        </a:rPr>
                        <a:t>ELEMENT.getElementById</a:t>
                      </a:r>
                      <a:r>
                        <a:rPr lang="es-CO" dirty="0">
                          <a:effectLst/>
                          <a:latin typeface="Ubuntu" panose="020B0504030602030204" pitchFamily="34" charset="0"/>
                        </a:rPr>
                        <a:t>(id)</a:t>
                      </a:r>
                    </a:p>
                  </a:txBody>
                  <a:tcPr marL="60960" marR="60960" marT="60960" marB="60960" anchor="ctr"/>
                </a:tc>
                <a:tc>
                  <a:txBody>
                    <a:bodyPr/>
                    <a:lstStyle/>
                    <a:p>
                      <a:r>
                        <a:rPr lang="es-MX">
                          <a:effectLst/>
                          <a:latin typeface="Ubuntu" panose="020B0504030602030204" pitchFamily="34" charset="0"/>
                        </a:rPr>
                        <a:t>Busca el elemento HTML por su id.</a:t>
                      </a:r>
                    </a:p>
                  </a:txBody>
                  <a:tcPr marL="60960" marR="60960" marT="60960" marB="60960" anchor="ctr"/>
                </a:tc>
                <a:tc>
                  <a:txBody>
                    <a:bodyPr/>
                    <a:lstStyle/>
                    <a:p>
                      <a:r>
                        <a:rPr lang="es-CO" dirty="0">
                          <a:effectLst/>
                          <a:latin typeface="Ubuntu" panose="020B0504030602030204" pitchFamily="34" charset="0"/>
                        </a:rPr>
                        <a:t>Devuelve .NULL</a:t>
                      </a:r>
                    </a:p>
                  </a:txBody>
                  <a:tcPr marL="60960" marR="60960" marT="60960" marB="60960" anchor="ctr"/>
                </a:tc>
                <a:extLst>
                  <a:ext uri="{0D108BD9-81ED-4DB2-BD59-A6C34878D82A}">
                    <a16:rowId xmlns:a16="http://schemas.microsoft.com/office/drawing/2014/main" val="2242335855"/>
                  </a:ext>
                </a:extLst>
              </a:tr>
              <a:tr h="370840">
                <a:tc>
                  <a:txBody>
                    <a:bodyPr/>
                    <a:lstStyle/>
                    <a:p>
                      <a:r>
                        <a:rPr lang="es-CO" dirty="0">
                          <a:effectLst/>
                          <a:latin typeface="Ubuntu" panose="020B0504030602030204" pitchFamily="34" charset="0"/>
                        </a:rPr>
                        <a:t> </a:t>
                      </a:r>
                      <a:r>
                        <a:rPr lang="es-CO" dirty="0" err="1">
                          <a:effectLst/>
                          <a:latin typeface="Ubuntu" panose="020B0504030602030204" pitchFamily="34" charset="0"/>
                        </a:rPr>
                        <a:t>ARRAY.getElementsByClassName</a:t>
                      </a:r>
                      <a:r>
                        <a:rPr lang="es-CO" dirty="0">
                          <a:effectLst/>
                          <a:latin typeface="Ubuntu" panose="020B0504030602030204" pitchFamily="34" charset="0"/>
                        </a:rPr>
                        <a:t>(</a:t>
                      </a:r>
                      <a:r>
                        <a:rPr lang="es-CO" dirty="0" err="1">
                          <a:effectLst/>
                          <a:latin typeface="Ubuntu" panose="020B0504030602030204" pitchFamily="34" charset="0"/>
                        </a:rPr>
                        <a:t>class</a:t>
                      </a:r>
                      <a:r>
                        <a:rPr lang="es-CO" dirty="0">
                          <a:effectLst/>
                          <a:latin typeface="Ubuntu" panose="020B0504030602030204" pitchFamily="34" charset="0"/>
                        </a:rPr>
                        <a:t>)</a:t>
                      </a:r>
                    </a:p>
                  </a:txBody>
                  <a:tcPr marL="60960" marR="60960" marT="60960" marB="60960" anchor="ctr"/>
                </a:tc>
                <a:tc>
                  <a:txBody>
                    <a:bodyPr/>
                    <a:lstStyle/>
                    <a:p>
                      <a:r>
                        <a:rPr lang="es-MX">
                          <a:effectLst/>
                          <a:latin typeface="Ubuntu" panose="020B0504030602030204" pitchFamily="34" charset="0"/>
                        </a:rPr>
                        <a:t>Busca elementos con la clase class.</a:t>
                      </a:r>
                    </a:p>
                  </a:txBody>
                  <a:tcPr marL="60960" marR="60960" marT="60960" marB="60960" anchor="ctr"/>
                </a:tc>
                <a:tc>
                  <a:txBody>
                    <a:bodyPr/>
                    <a:lstStyle/>
                    <a:p>
                      <a:r>
                        <a:rPr lang="es-CO">
                          <a:effectLst/>
                          <a:latin typeface="Ubuntu" panose="020B0504030602030204" pitchFamily="34" charset="0"/>
                        </a:rPr>
                        <a:t>Devuelve [].</a:t>
                      </a:r>
                    </a:p>
                  </a:txBody>
                  <a:tcPr marL="60960" marR="60960" marT="60960" marB="60960" anchor="ctr"/>
                </a:tc>
                <a:extLst>
                  <a:ext uri="{0D108BD9-81ED-4DB2-BD59-A6C34878D82A}">
                    <a16:rowId xmlns:a16="http://schemas.microsoft.com/office/drawing/2014/main" val="1565192380"/>
                  </a:ext>
                </a:extLst>
              </a:tr>
              <a:tr h="370840">
                <a:tc>
                  <a:txBody>
                    <a:bodyPr/>
                    <a:lstStyle/>
                    <a:p>
                      <a:r>
                        <a:rPr lang="es-CO" dirty="0">
                          <a:effectLst/>
                          <a:latin typeface="Ubuntu" panose="020B0504030602030204" pitchFamily="34" charset="0"/>
                        </a:rPr>
                        <a:t> </a:t>
                      </a:r>
                      <a:r>
                        <a:rPr lang="es-CO" dirty="0" err="1">
                          <a:effectLst/>
                          <a:latin typeface="Ubuntu" panose="020B0504030602030204" pitchFamily="34" charset="0"/>
                        </a:rPr>
                        <a:t>ARRAY.getElementsByName</a:t>
                      </a:r>
                      <a:r>
                        <a:rPr lang="es-CO" dirty="0">
                          <a:effectLst/>
                          <a:latin typeface="Ubuntu" panose="020B0504030602030204" pitchFamily="34" charset="0"/>
                        </a:rPr>
                        <a:t>(</a:t>
                      </a:r>
                      <a:r>
                        <a:rPr lang="es-CO" dirty="0" err="1">
                          <a:effectLst/>
                          <a:latin typeface="Ubuntu" panose="020B0504030602030204" pitchFamily="34" charset="0"/>
                        </a:rPr>
                        <a:t>value</a:t>
                      </a:r>
                      <a:r>
                        <a:rPr lang="es-CO" dirty="0">
                          <a:effectLst/>
                          <a:latin typeface="Ubuntu" panose="020B0504030602030204" pitchFamily="34" charset="0"/>
                        </a:rPr>
                        <a:t>)</a:t>
                      </a:r>
                    </a:p>
                  </a:txBody>
                  <a:tcPr marL="60960" marR="60960" marT="60960" marB="60960" anchor="ctr"/>
                </a:tc>
                <a:tc>
                  <a:txBody>
                    <a:bodyPr/>
                    <a:lstStyle/>
                    <a:p>
                      <a:r>
                        <a:rPr lang="es-MX">
                          <a:effectLst/>
                          <a:latin typeface="Ubuntu" panose="020B0504030602030204" pitchFamily="34" charset="0"/>
                        </a:rPr>
                        <a:t>Busca elementos con el atributo name a value.</a:t>
                      </a:r>
                    </a:p>
                  </a:txBody>
                  <a:tcPr marL="60960" marR="60960" marT="60960" marB="60960" anchor="ctr"/>
                </a:tc>
                <a:tc>
                  <a:txBody>
                    <a:bodyPr/>
                    <a:lstStyle/>
                    <a:p>
                      <a:r>
                        <a:rPr lang="es-CO">
                          <a:effectLst/>
                          <a:latin typeface="Ubuntu" panose="020B0504030602030204" pitchFamily="34" charset="0"/>
                        </a:rPr>
                        <a:t>Devuelve [].</a:t>
                      </a:r>
                    </a:p>
                  </a:txBody>
                  <a:tcPr marL="60960" marR="60960" marT="60960" marB="60960" anchor="ctr"/>
                </a:tc>
                <a:extLst>
                  <a:ext uri="{0D108BD9-81ED-4DB2-BD59-A6C34878D82A}">
                    <a16:rowId xmlns:a16="http://schemas.microsoft.com/office/drawing/2014/main" val="1821756878"/>
                  </a:ext>
                </a:extLst>
              </a:tr>
              <a:tr h="370840">
                <a:tc>
                  <a:txBody>
                    <a:bodyPr/>
                    <a:lstStyle/>
                    <a:p>
                      <a:r>
                        <a:rPr lang="es-CO" dirty="0">
                          <a:effectLst/>
                          <a:latin typeface="Ubuntu" panose="020B0504030602030204" pitchFamily="34" charset="0"/>
                        </a:rPr>
                        <a:t> </a:t>
                      </a:r>
                      <a:r>
                        <a:rPr lang="es-CO" dirty="0" err="1">
                          <a:effectLst/>
                          <a:latin typeface="Ubuntu" panose="020B0504030602030204" pitchFamily="34" charset="0"/>
                        </a:rPr>
                        <a:t>ARRAY.getElementsByTagName</a:t>
                      </a:r>
                      <a:r>
                        <a:rPr lang="es-CO" dirty="0">
                          <a:effectLst/>
                          <a:latin typeface="Ubuntu" panose="020B0504030602030204" pitchFamily="34" charset="0"/>
                        </a:rPr>
                        <a:t>(tag)</a:t>
                      </a:r>
                    </a:p>
                  </a:txBody>
                  <a:tcPr marL="60960" marR="60960" marT="60960" marB="60960" anchor="ctr"/>
                </a:tc>
                <a:tc>
                  <a:txBody>
                    <a:bodyPr/>
                    <a:lstStyle/>
                    <a:p>
                      <a:r>
                        <a:rPr lang="es-CO" dirty="0">
                          <a:effectLst/>
                          <a:latin typeface="Ubuntu" panose="020B0504030602030204" pitchFamily="34" charset="0"/>
                        </a:rPr>
                        <a:t>Busca etiquetas HTML tag.</a:t>
                      </a:r>
                    </a:p>
                  </a:txBody>
                  <a:tcPr marL="60960" marR="60960" marT="60960" marB="60960" anchor="ctr"/>
                </a:tc>
                <a:tc>
                  <a:txBody>
                    <a:bodyPr/>
                    <a:lstStyle/>
                    <a:p>
                      <a:r>
                        <a:rPr lang="es-CO" dirty="0">
                          <a:effectLst/>
                          <a:latin typeface="Ubuntu" panose="020B0504030602030204" pitchFamily="34" charset="0"/>
                        </a:rPr>
                        <a:t>Devuelve [].</a:t>
                      </a:r>
                    </a:p>
                  </a:txBody>
                  <a:tcPr marL="60960" marR="60960" marT="60960" marB="60960" anchor="ctr"/>
                </a:tc>
                <a:extLst>
                  <a:ext uri="{0D108BD9-81ED-4DB2-BD59-A6C34878D82A}">
                    <a16:rowId xmlns:a16="http://schemas.microsoft.com/office/drawing/2014/main" val="3528240197"/>
                  </a:ext>
                </a:extLst>
              </a:tr>
            </a:tbl>
          </a:graphicData>
        </a:graphic>
      </p:graphicFrame>
    </p:spTree>
    <p:extLst>
      <p:ext uri="{BB962C8B-B14F-4D97-AF65-F5344CB8AC3E}">
        <p14:creationId xmlns:p14="http://schemas.microsoft.com/office/powerpoint/2010/main" val="198012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9037534" cy="6858000"/>
          </a:xfrm>
          <a:prstGeom prst="rect">
            <a:avLst/>
          </a:prstGeom>
          <a:noFill/>
          <a:ln>
            <a:noFill/>
          </a:ln>
        </p:spPr>
      </p:pic>
      <p:sp>
        <p:nvSpPr>
          <p:cNvPr id="120" name="Google Shape;120;p4"/>
          <p:cNvSpPr txBox="1"/>
          <p:nvPr/>
        </p:nvSpPr>
        <p:spPr>
          <a:xfrm>
            <a:off x="578459" y="397102"/>
            <a:ext cx="2240942"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lt1"/>
                </a:solidFill>
                <a:latin typeface="Ubuntu"/>
                <a:ea typeface="Arial"/>
                <a:cs typeface="Arial"/>
                <a:sym typeface="Ubuntu"/>
              </a:rPr>
              <a:t>DOM</a:t>
            </a:r>
            <a:endParaRPr lang="es-CO" sz="1400" b="0" i="0" u="none" strike="noStrike" cap="none" dirty="0">
              <a:solidFill>
                <a:srgbClr val="000000"/>
              </a:solidFill>
              <a:latin typeface="Arial"/>
              <a:ea typeface="Arial"/>
              <a:cs typeface="Arial"/>
              <a:sym typeface="Arial"/>
            </a:endParaRPr>
          </a:p>
        </p:txBody>
      </p:sp>
      <p:sp>
        <p:nvSpPr>
          <p:cNvPr id="3" name="CuadroTexto 2">
            <a:extLst>
              <a:ext uri="{FF2B5EF4-FFF2-40B4-BE49-F238E27FC236}">
                <a16:creationId xmlns:a16="http://schemas.microsoft.com/office/drawing/2014/main" id="{759D3517-4C00-63DD-E657-F5F73109AE18}"/>
              </a:ext>
            </a:extLst>
          </p:cNvPr>
          <p:cNvSpPr txBox="1"/>
          <p:nvPr/>
        </p:nvSpPr>
        <p:spPr>
          <a:xfrm>
            <a:off x="578458" y="1032950"/>
            <a:ext cx="3136292" cy="400110"/>
          </a:xfrm>
          <a:prstGeom prst="rect">
            <a:avLst/>
          </a:prstGeom>
          <a:noFill/>
        </p:spPr>
        <p:txBody>
          <a:bodyPr wrap="square" rtlCol="0">
            <a:spAutoFit/>
          </a:bodyPr>
          <a:lstStyle/>
          <a:p>
            <a:r>
              <a:rPr lang="es-CO" sz="2000" dirty="0" err="1">
                <a:solidFill>
                  <a:schemeClr val="bg1"/>
                </a:solidFill>
                <a:latin typeface="Ubuntu" panose="020B0504030602030204" pitchFamily="34" charset="0"/>
              </a:rPr>
              <a:t>getElelementById</a:t>
            </a:r>
            <a:r>
              <a:rPr lang="es-CO" sz="2000" dirty="0">
                <a:solidFill>
                  <a:schemeClr val="bg1"/>
                </a:solidFill>
                <a:latin typeface="Ubuntu" panose="020B0504030602030204" pitchFamily="34" charset="0"/>
              </a:rPr>
              <a:t>( ) </a:t>
            </a: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5" name="Imagen 4">
            <a:extLst>
              <a:ext uri="{FF2B5EF4-FFF2-40B4-BE49-F238E27FC236}">
                <a16:creationId xmlns:a16="http://schemas.microsoft.com/office/drawing/2014/main" id="{C0553084-A6A6-1231-D31D-9B283243879F}"/>
              </a:ext>
            </a:extLst>
          </p:cNvPr>
          <p:cNvPicPr>
            <a:picLocks noChangeAspect="1"/>
          </p:cNvPicPr>
          <p:nvPr/>
        </p:nvPicPr>
        <p:blipFill>
          <a:blip r:embed="rId5"/>
          <a:stretch>
            <a:fillRect/>
          </a:stretch>
        </p:blipFill>
        <p:spPr>
          <a:xfrm>
            <a:off x="1873281" y="4217065"/>
            <a:ext cx="8648700" cy="1962150"/>
          </a:xfrm>
          <a:prstGeom prst="rect">
            <a:avLst/>
          </a:prstGeom>
        </p:spPr>
      </p:pic>
      <p:sp>
        <p:nvSpPr>
          <p:cNvPr id="7" name="CuadroTexto 6">
            <a:extLst>
              <a:ext uri="{FF2B5EF4-FFF2-40B4-BE49-F238E27FC236}">
                <a16:creationId xmlns:a16="http://schemas.microsoft.com/office/drawing/2014/main" id="{9507BEF8-1C4E-17A9-0A13-5A741B041D90}"/>
              </a:ext>
            </a:extLst>
          </p:cNvPr>
          <p:cNvSpPr txBox="1"/>
          <p:nvPr/>
        </p:nvSpPr>
        <p:spPr>
          <a:xfrm>
            <a:off x="630728" y="1722399"/>
            <a:ext cx="11133807" cy="1815882"/>
          </a:xfrm>
          <a:prstGeom prst="rect">
            <a:avLst/>
          </a:prstGeom>
          <a:noFill/>
        </p:spPr>
        <p:txBody>
          <a:bodyPr wrap="square">
            <a:spAutoFit/>
          </a:bodyPr>
          <a:lstStyle/>
          <a:p>
            <a:r>
              <a:rPr lang="es-MX" sz="2800" dirty="0">
                <a:solidFill>
                  <a:schemeClr val="bg1"/>
                </a:solidFill>
                <a:latin typeface="Ubuntu" panose="020B0504030602030204" pitchFamily="34" charset="0"/>
              </a:rPr>
              <a:t>El primer método, </a:t>
            </a:r>
            <a:r>
              <a:rPr lang="es-MX" sz="2800" dirty="0">
                <a:solidFill>
                  <a:schemeClr val="bg1"/>
                </a:solidFill>
                <a:highlight>
                  <a:srgbClr val="FF00FF"/>
                </a:highlight>
                <a:latin typeface="Ubuntu" panose="020B0504030602030204" pitchFamily="34" charset="0"/>
              </a:rPr>
              <a:t>.</a:t>
            </a:r>
            <a:r>
              <a:rPr lang="es-MX" sz="2800" dirty="0" err="1">
                <a:solidFill>
                  <a:schemeClr val="bg1"/>
                </a:solidFill>
                <a:highlight>
                  <a:srgbClr val="FF00FF"/>
                </a:highlight>
                <a:latin typeface="Ubuntu" panose="020B0504030602030204" pitchFamily="34" charset="0"/>
              </a:rPr>
              <a:t>getElementById</a:t>
            </a:r>
            <a:r>
              <a:rPr lang="es-MX" sz="2800" dirty="0">
                <a:solidFill>
                  <a:schemeClr val="bg1"/>
                </a:solidFill>
                <a:highlight>
                  <a:srgbClr val="FF00FF"/>
                </a:highlight>
                <a:latin typeface="Ubuntu" panose="020B0504030602030204" pitchFamily="34" charset="0"/>
              </a:rPr>
              <a:t>(id)</a:t>
            </a:r>
            <a:r>
              <a:rPr lang="es-MX" sz="2800" dirty="0">
                <a:solidFill>
                  <a:schemeClr val="bg1"/>
                </a:solidFill>
                <a:latin typeface="Ubuntu" panose="020B0504030602030204" pitchFamily="34" charset="0"/>
              </a:rPr>
              <a:t> busca un elemento HTML con el id especificado. En principio, un documento HTML bien </a:t>
            </a:r>
            <a:r>
              <a:rPr lang="es-MX" sz="2800" dirty="0" err="1">
                <a:solidFill>
                  <a:schemeClr val="bg1"/>
                </a:solidFill>
                <a:latin typeface="Ubuntu" panose="020B0504030602030204" pitchFamily="34" charset="0"/>
              </a:rPr>
              <a:t>construído</a:t>
            </a:r>
            <a:r>
              <a:rPr lang="es-MX" sz="2800" dirty="0">
                <a:solidFill>
                  <a:schemeClr val="bg1"/>
                </a:solidFill>
                <a:latin typeface="Ubuntu" panose="020B0504030602030204" pitchFamily="34" charset="0"/>
              </a:rPr>
              <a:t> no debería tener más de un elemento con el mismo id, por lo tanto, este método devolverá siempre un solo elemento</a:t>
            </a:r>
            <a:endParaRPr lang="es-CO" sz="2800" dirty="0">
              <a:solidFill>
                <a:schemeClr val="bg1"/>
              </a:solidFill>
              <a:latin typeface="Ubuntu" panose="020B0504030602030204" pitchFamily="34" charset="0"/>
            </a:endParaRPr>
          </a:p>
        </p:txBody>
      </p:sp>
    </p:spTree>
    <p:extLst>
      <p:ext uri="{BB962C8B-B14F-4D97-AF65-F5344CB8AC3E}">
        <p14:creationId xmlns:p14="http://schemas.microsoft.com/office/powerpoint/2010/main" val="105557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9037534" cy="6858000"/>
          </a:xfrm>
          <a:prstGeom prst="rect">
            <a:avLst/>
          </a:prstGeom>
          <a:noFill/>
          <a:ln>
            <a:noFill/>
          </a:ln>
        </p:spPr>
      </p:pic>
      <p:sp>
        <p:nvSpPr>
          <p:cNvPr id="120" name="Google Shape;120;p4"/>
          <p:cNvSpPr txBox="1"/>
          <p:nvPr/>
        </p:nvSpPr>
        <p:spPr>
          <a:xfrm>
            <a:off x="578459" y="397102"/>
            <a:ext cx="2240942"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DOM</a:t>
            </a:r>
            <a:endParaRPr lang="es-CO" sz="1400" b="0" i="0" u="none" strike="noStrike" cap="none" dirty="0">
              <a:solidFill>
                <a:srgbClr val="000000"/>
              </a:solidFill>
              <a:latin typeface="Arial"/>
              <a:ea typeface="Arial"/>
              <a:cs typeface="Arial"/>
              <a:sym typeface="Arial"/>
            </a:endParaRPr>
          </a:p>
        </p:txBody>
      </p:sp>
      <p:sp>
        <p:nvSpPr>
          <p:cNvPr id="3" name="CuadroTexto 2">
            <a:extLst>
              <a:ext uri="{FF2B5EF4-FFF2-40B4-BE49-F238E27FC236}">
                <a16:creationId xmlns:a16="http://schemas.microsoft.com/office/drawing/2014/main" id="{759D3517-4C00-63DD-E657-F5F73109AE18}"/>
              </a:ext>
            </a:extLst>
          </p:cNvPr>
          <p:cNvSpPr txBox="1"/>
          <p:nvPr/>
        </p:nvSpPr>
        <p:spPr>
          <a:xfrm>
            <a:off x="578457" y="1032950"/>
            <a:ext cx="3777411" cy="400110"/>
          </a:xfrm>
          <a:prstGeom prst="rect">
            <a:avLst/>
          </a:prstGeom>
          <a:noFill/>
        </p:spPr>
        <p:txBody>
          <a:bodyPr wrap="square" rtlCol="0">
            <a:spAutoFit/>
          </a:bodyPr>
          <a:lstStyle/>
          <a:p>
            <a:r>
              <a:rPr lang="es-CO" sz="2000" dirty="0" err="1">
                <a:solidFill>
                  <a:schemeClr val="bg1"/>
                </a:solidFill>
                <a:latin typeface="Ubuntu" panose="020B0504030602030204" pitchFamily="34" charset="0"/>
              </a:rPr>
              <a:t>getElementByClassName</a:t>
            </a:r>
            <a:r>
              <a:rPr lang="es-CO" sz="2000" dirty="0">
                <a:solidFill>
                  <a:schemeClr val="bg1"/>
                </a:solidFill>
                <a:latin typeface="Ubuntu" panose="020B0504030602030204" pitchFamily="34" charset="0"/>
              </a:rPr>
              <a:t>( )</a:t>
            </a: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D518116F-8081-E04B-044C-AF576A5FDC94}"/>
              </a:ext>
            </a:extLst>
          </p:cNvPr>
          <p:cNvSpPr txBox="1"/>
          <p:nvPr/>
        </p:nvSpPr>
        <p:spPr>
          <a:xfrm>
            <a:off x="578456" y="1614677"/>
            <a:ext cx="11186079" cy="1323439"/>
          </a:xfrm>
          <a:prstGeom prst="rect">
            <a:avLst/>
          </a:prstGeom>
          <a:noFill/>
        </p:spPr>
        <p:txBody>
          <a:bodyPr wrap="square">
            <a:spAutoFit/>
          </a:bodyPr>
          <a:lstStyle/>
          <a:p>
            <a:r>
              <a:rPr lang="es-MX" sz="2000" dirty="0">
                <a:solidFill>
                  <a:schemeClr val="bg1"/>
                </a:solidFill>
                <a:latin typeface="Ubuntu" panose="020B0504030602030204" pitchFamily="34" charset="0"/>
              </a:rPr>
              <a:t>Por otro lado, el método .</a:t>
            </a:r>
            <a:r>
              <a:rPr lang="es-MX" sz="2000" dirty="0" err="1">
                <a:solidFill>
                  <a:schemeClr val="bg1"/>
                </a:solidFill>
                <a:latin typeface="Ubuntu" panose="020B0504030602030204" pitchFamily="34" charset="0"/>
              </a:rPr>
              <a:t>getElementsByClassName</a:t>
            </a:r>
            <a:r>
              <a:rPr lang="es-MX" sz="2000" dirty="0">
                <a:solidFill>
                  <a:schemeClr val="bg1"/>
                </a:solidFill>
                <a:latin typeface="Ubuntu" panose="020B0504030602030204" pitchFamily="34" charset="0"/>
              </a:rPr>
              <a:t>(</a:t>
            </a:r>
            <a:r>
              <a:rPr lang="es-MX" sz="2000" dirty="0" err="1">
                <a:solidFill>
                  <a:schemeClr val="bg1"/>
                </a:solidFill>
                <a:latin typeface="Ubuntu" panose="020B0504030602030204" pitchFamily="34" charset="0"/>
              </a:rPr>
              <a:t>class</a:t>
            </a:r>
            <a:r>
              <a:rPr lang="es-MX" sz="2000" dirty="0">
                <a:solidFill>
                  <a:schemeClr val="bg1"/>
                </a:solidFill>
                <a:latin typeface="Ubuntu" panose="020B0504030602030204" pitchFamily="34" charset="0"/>
              </a:rPr>
              <a:t>) permite buscar los elementos que tengan la clase especificada en </a:t>
            </a:r>
            <a:r>
              <a:rPr lang="es-MX" sz="2000" dirty="0" err="1">
                <a:solidFill>
                  <a:schemeClr val="bg1"/>
                </a:solidFill>
                <a:latin typeface="Ubuntu" panose="020B0504030602030204" pitchFamily="34" charset="0"/>
              </a:rPr>
              <a:t>class</a:t>
            </a:r>
            <a:r>
              <a:rPr lang="es-MX" sz="2000" dirty="0">
                <a:solidFill>
                  <a:schemeClr val="bg1"/>
                </a:solidFill>
                <a:latin typeface="Ubuntu" panose="020B0504030602030204" pitchFamily="34" charset="0"/>
              </a:rPr>
              <a:t>. Es importante darse cuenta del matiz de que el método tiene </a:t>
            </a:r>
            <a:r>
              <a:rPr lang="es-MX" sz="2000" dirty="0" err="1">
                <a:solidFill>
                  <a:schemeClr val="bg1"/>
                </a:solidFill>
                <a:latin typeface="Ubuntu" panose="020B0504030602030204" pitchFamily="34" charset="0"/>
              </a:rPr>
              <a:t>getElements</a:t>
            </a:r>
            <a:r>
              <a:rPr lang="es-MX" sz="2000" dirty="0">
                <a:solidFill>
                  <a:schemeClr val="bg1"/>
                </a:solidFill>
                <a:latin typeface="Ubuntu" panose="020B0504030602030204" pitchFamily="34" charset="0"/>
              </a:rPr>
              <a:t> en plural, es decir, puede devolver varias clases ya que al contrario que los id, pueden existir varios elementos con la misma clase</a:t>
            </a:r>
            <a:endParaRPr lang="es-CO" sz="2000" dirty="0">
              <a:solidFill>
                <a:schemeClr val="bg1"/>
              </a:solidFill>
              <a:latin typeface="Ubuntu" panose="020B0504030602030204" pitchFamily="34" charset="0"/>
            </a:endParaRPr>
          </a:p>
        </p:txBody>
      </p:sp>
      <p:pic>
        <p:nvPicPr>
          <p:cNvPr id="8" name="Imagen 7">
            <a:extLst>
              <a:ext uri="{FF2B5EF4-FFF2-40B4-BE49-F238E27FC236}">
                <a16:creationId xmlns:a16="http://schemas.microsoft.com/office/drawing/2014/main" id="{F078D269-D0FF-841A-DFD8-D0575AF69994}"/>
              </a:ext>
            </a:extLst>
          </p:cNvPr>
          <p:cNvPicPr>
            <a:picLocks noChangeAspect="1"/>
          </p:cNvPicPr>
          <p:nvPr/>
        </p:nvPicPr>
        <p:blipFill>
          <a:blip r:embed="rId5"/>
          <a:stretch>
            <a:fillRect/>
          </a:stretch>
        </p:blipFill>
        <p:spPr>
          <a:xfrm>
            <a:off x="380586" y="3906916"/>
            <a:ext cx="11430827" cy="1918134"/>
          </a:xfrm>
          <a:prstGeom prst="rect">
            <a:avLst/>
          </a:prstGeom>
        </p:spPr>
      </p:pic>
    </p:spTree>
    <p:extLst>
      <p:ext uri="{BB962C8B-B14F-4D97-AF65-F5344CB8AC3E}">
        <p14:creationId xmlns:p14="http://schemas.microsoft.com/office/powerpoint/2010/main" val="204589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9037534" cy="6858000"/>
          </a:xfrm>
          <a:prstGeom prst="rect">
            <a:avLst/>
          </a:prstGeom>
          <a:noFill/>
          <a:ln>
            <a:noFill/>
          </a:ln>
        </p:spPr>
      </p:pic>
      <p:sp>
        <p:nvSpPr>
          <p:cNvPr id="120" name="Google Shape;120;p4"/>
          <p:cNvSpPr txBox="1"/>
          <p:nvPr/>
        </p:nvSpPr>
        <p:spPr>
          <a:xfrm>
            <a:off x="578459" y="397102"/>
            <a:ext cx="2240942"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DOM</a:t>
            </a:r>
            <a:endParaRPr lang="es-CO" sz="1400" b="0" i="0" u="none" strike="noStrike" cap="none" dirty="0">
              <a:solidFill>
                <a:srgbClr val="000000"/>
              </a:solidFill>
              <a:latin typeface="Arial"/>
              <a:ea typeface="Arial"/>
              <a:cs typeface="Arial"/>
              <a:sym typeface="Arial"/>
            </a:endParaRPr>
          </a:p>
        </p:txBody>
      </p:sp>
      <p:sp>
        <p:nvSpPr>
          <p:cNvPr id="3" name="CuadroTexto 2">
            <a:extLst>
              <a:ext uri="{FF2B5EF4-FFF2-40B4-BE49-F238E27FC236}">
                <a16:creationId xmlns:a16="http://schemas.microsoft.com/office/drawing/2014/main" id="{759D3517-4C00-63DD-E657-F5F73109AE18}"/>
              </a:ext>
            </a:extLst>
          </p:cNvPr>
          <p:cNvSpPr txBox="1"/>
          <p:nvPr/>
        </p:nvSpPr>
        <p:spPr>
          <a:xfrm>
            <a:off x="578458" y="1032950"/>
            <a:ext cx="7601266" cy="400110"/>
          </a:xfrm>
          <a:prstGeom prst="rect">
            <a:avLst/>
          </a:prstGeom>
          <a:noFill/>
        </p:spPr>
        <p:txBody>
          <a:bodyPr wrap="square" rtlCol="0">
            <a:spAutoFit/>
          </a:bodyPr>
          <a:lstStyle/>
          <a:p>
            <a:r>
              <a:rPr lang="es-CO" sz="2000" dirty="0" err="1">
                <a:solidFill>
                  <a:schemeClr val="bg1"/>
                </a:solidFill>
                <a:latin typeface="Ubuntu" panose="020B0504030602030204" pitchFamily="34" charset="0"/>
              </a:rPr>
              <a:t>getElementsByName</a:t>
            </a:r>
            <a:r>
              <a:rPr lang="es-CO" sz="2000" dirty="0">
                <a:solidFill>
                  <a:schemeClr val="bg1"/>
                </a:solidFill>
                <a:latin typeface="Ubuntu" panose="020B0504030602030204" pitchFamily="34" charset="0"/>
              </a:rPr>
              <a:t> (</a:t>
            </a:r>
            <a:r>
              <a:rPr lang="es-CO" sz="2000" dirty="0" err="1">
                <a:solidFill>
                  <a:schemeClr val="bg1"/>
                </a:solidFill>
                <a:latin typeface="Ubuntu" panose="020B0504030602030204" pitchFamily="34" charset="0"/>
              </a:rPr>
              <a:t>name</a:t>
            </a:r>
            <a:r>
              <a:rPr lang="es-CO" sz="2000" dirty="0">
                <a:solidFill>
                  <a:schemeClr val="bg1"/>
                </a:solidFill>
                <a:latin typeface="Ubuntu" panose="020B0504030602030204" pitchFamily="34" charset="0"/>
              </a:rPr>
              <a:t>) – </a:t>
            </a:r>
            <a:r>
              <a:rPr lang="es-CO" sz="2000" dirty="0" err="1">
                <a:solidFill>
                  <a:schemeClr val="bg1"/>
                </a:solidFill>
                <a:latin typeface="Ubuntu" panose="020B0504030602030204" pitchFamily="34" charset="0"/>
              </a:rPr>
              <a:t>getElementsByTagName</a:t>
            </a:r>
            <a:r>
              <a:rPr lang="es-CO" sz="2000" dirty="0">
                <a:solidFill>
                  <a:schemeClr val="bg1"/>
                </a:solidFill>
                <a:latin typeface="Ubuntu" panose="020B0504030602030204" pitchFamily="34" charset="0"/>
              </a:rPr>
              <a:t>(tag)</a:t>
            </a: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5" name="Imagen 4">
            <a:extLst>
              <a:ext uri="{FF2B5EF4-FFF2-40B4-BE49-F238E27FC236}">
                <a16:creationId xmlns:a16="http://schemas.microsoft.com/office/drawing/2014/main" id="{A3352304-D45B-84E5-5BA5-43E92247236B}"/>
              </a:ext>
            </a:extLst>
          </p:cNvPr>
          <p:cNvPicPr>
            <a:picLocks noChangeAspect="1"/>
          </p:cNvPicPr>
          <p:nvPr/>
        </p:nvPicPr>
        <p:blipFill>
          <a:blip r:embed="rId5"/>
          <a:stretch>
            <a:fillRect/>
          </a:stretch>
        </p:blipFill>
        <p:spPr>
          <a:xfrm>
            <a:off x="942975" y="1945398"/>
            <a:ext cx="10306050" cy="3867150"/>
          </a:xfrm>
          <a:prstGeom prst="rect">
            <a:avLst/>
          </a:prstGeom>
        </p:spPr>
      </p:pic>
    </p:spTree>
    <p:extLst>
      <p:ext uri="{BB962C8B-B14F-4D97-AF65-F5344CB8AC3E}">
        <p14:creationId xmlns:p14="http://schemas.microsoft.com/office/powerpoint/2010/main" val="687035258"/>
      </p:ext>
    </p:extLst>
  </p:cSld>
  <p:clrMapOvr>
    <a:masterClrMapping/>
  </p:clrMapOvr>
</p:sld>
</file>

<file path=ppt/theme/theme1.xml><?xml version="1.0" encoding="utf-8"?>
<a:theme xmlns:a="http://schemas.openxmlformats.org/drawingml/2006/main" name="Tema de Office">
  <a:themeElements>
    <a:clrScheme name="Riwi">
      <a:dk1>
        <a:srgbClr val="000000"/>
      </a:dk1>
      <a:lt1>
        <a:srgbClr val="FFFFFF"/>
      </a:lt1>
      <a:dk2>
        <a:srgbClr val="44546A"/>
      </a:dk2>
      <a:lt2>
        <a:srgbClr val="E7E6E6"/>
      </a:lt2>
      <a:accent1>
        <a:srgbClr val="6B5CFF"/>
      </a:accent1>
      <a:accent2>
        <a:srgbClr val="5ACBA3"/>
      </a:accent2>
      <a:accent3>
        <a:srgbClr val="E5CA51"/>
      </a:accent3>
      <a:accent4>
        <a:srgbClr val="E9A1FC"/>
      </a:accent4>
      <a:accent5>
        <a:srgbClr val="FE654F"/>
      </a:accent5>
      <a:accent6>
        <a:srgbClr val="171E4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14805</TotalTime>
  <Words>1281</Words>
  <Application>Microsoft Office PowerPoint</Application>
  <PresentationFormat>Panorámica</PresentationFormat>
  <Paragraphs>161</Paragraphs>
  <Slides>24</Slides>
  <Notes>24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Ubuntu Light</vt:lpstr>
      <vt:lpstr>Ubuntu</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Alejandra Maria Martinez Ocampo</dc:creator>
  <cp:lastModifiedBy>User</cp:lastModifiedBy>
  <cp:revision>29</cp:revision>
  <dcterms:created xsi:type="dcterms:W3CDTF">2023-04-19T20:56:41Z</dcterms:created>
  <dcterms:modified xsi:type="dcterms:W3CDTF">2023-12-03T20:12:43Z</dcterms:modified>
</cp:coreProperties>
</file>