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7" r:id="rId5"/>
    <p:sldId id="320" r:id="rId6"/>
    <p:sldId id="339" r:id="rId7"/>
    <p:sldId id="345" r:id="rId8"/>
    <p:sldId id="372" r:id="rId9"/>
    <p:sldId id="346" r:id="rId10"/>
    <p:sldId id="347" r:id="rId11"/>
    <p:sldId id="373" r:id="rId12"/>
    <p:sldId id="374" r:id="rId13"/>
    <p:sldId id="375" r:id="rId14"/>
    <p:sldId id="376" r:id="rId15"/>
    <p:sldId id="377" r:id="rId16"/>
    <p:sldId id="260" r:id="rId17"/>
    <p:sldId id="313" r:id="rId18"/>
    <p:sldId id="348" r:id="rId19"/>
    <p:sldId id="291" r:id="rId20"/>
    <p:sldId id="340" r:id="rId21"/>
    <p:sldId id="321" r:id="rId22"/>
    <p:sldId id="27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Ubuntu" panose="020B0504030602030204" pitchFamily="34" charset="0"/>
      <p:regular r:id="rId29"/>
      <p:bold r:id="rId30"/>
      <p:italic r:id="rId31"/>
      <p:boldItalic r:id="rId32"/>
    </p:embeddedFont>
    <p:embeddedFont>
      <p:font typeface="Ubuntu Light" panose="020B0304030602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5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72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836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0783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5307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8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0073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720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8795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01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1419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668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2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5790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548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24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6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133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classList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5C86A11-A1D3-46D6-682F-241A2486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82659"/>
              </p:ext>
            </p:extLst>
          </p:nvPr>
        </p:nvGraphicFramePr>
        <p:xfrm>
          <a:off x="2032000" y="1563605"/>
          <a:ext cx="81280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22991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961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Método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756775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Obtener información</a:t>
                      </a:r>
                    </a:p>
                  </a:txBody>
                  <a:tcPr marL="60960" marR="60960" marT="60960" marB="6096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ARRAY.classList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la lista de clases del elemento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0808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NUMBER.classList.length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el número de clases del elemento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3233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STRING 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classList.item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(n)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la clase número n del elemento HTML.  si no existe.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902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BOOLEAN.classList.contains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(clase)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Indica si la clase existe en el elemento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48493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Acciones sobre clases</a:t>
                      </a:r>
                    </a:p>
                  </a:txBody>
                  <a:tcPr marL="60960" marR="60960" marT="60960" marB="6096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classList.add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(c1, c2, ...)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Añade las clases c1, c2... al elemento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7947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classList.remove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(c1, c2, ...)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Elimina las clases c1, c2... del elemento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7359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BOOLEAN 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classList.toggle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(clase)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Si la clase no existe, la añade. Si no, la elimina.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7686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BOOLEAN.classList.toggle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(clase, 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expr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Si expr es true, añade la clase. Si es false, la elimina.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5724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BOOLEAN.classList.replace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(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old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, new)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Reemplaza la clase </a:t>
                      </a:r>
                      <a:r>
                        <a:rPr lang="es-MX" dirty="0" err="1">
                          <a:effectLst/>
                          <a:latin typeface="Ubuntu" panose="020B0504030602030204" pitchFamily="34" charset="0"/>
                        </a:rPr>
                        <a:t>old</a:t>
                      </a:r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 por la clase new.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241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3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133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classList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CBD1AB-4C2B-2D68-9CED-6785BDBB7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686" y="1166503"/>
            <a:ext cx="7013118" cy="54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50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classList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Añadir y eliminar clases CSS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80CF05-8A3A-FB44-1993-B11BF3D9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779" y="2068908"/>
            <a:ext cx="8816441" cy="35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9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50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classList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comprobar si existen clases CSS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07F61D-2088-53A6-B71F-EE0D5898F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" y="2094929"/>
            <a:ext cx="10424160" cy="32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527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classList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Conmutar o alternar clases CSS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46EF70-A649-6250-1FCE-2EA714BD5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63" y="1802351"/>
            <a:ext cx="9975273" cy="45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4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527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classList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Reemplar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una clase CSS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248515-FB8F-5BE1-E7AD-553DDEF6C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21" y="1720613"/>
            <a:ext cx="10859757" cy="40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9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267469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 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8BB995-12AA-C2D5-160D-B7973DA3E9F2}"/>
              </a:ext>
            </a:extLst>
          </p:cNvPr>
          <p:cNvSpPr txBox="1"/>
          <p:nvPr/>
        </p:nvSpPr>
        <p:spPr>
          <a:xfrm>
            <a:off x="578459" y="1032950"/>
            <a:ext cx="432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Contenido en el DOM - Propiedades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317E76D-E6B1-5478-8594-87B0A9BBD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18465"/>
              </p:ext>
            </p:extLst>
          </p:nvPr>
        </p:nvGraphicFramePr>
        <p:xfrm>
          <a:off x="2032000" y="1535901"/>
          <a:ext cx="812800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9673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232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Propiedades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2992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STRING 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nodeName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el nombre del nodo (etiqueta si es un elemento HTML). Sólo lectura.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848017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Contenido de texto</a:t>
                      </a:r>
                    </a:p>
                  </a:txBody>
                  <a:tcPr marL="60960" marR="60960" marT="60960" marB="6096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7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STRING.textContent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el contenido de texto del elemento. Se puede asignar para modificar.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5265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STRING.innerText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Versión no estándar de .textContent de Internet Explorer con diferencias. </a:t>
                      </a:r>
                      <a:r>
                        <a:rPr lang="es-MX" b="1">
                          <a:solidFill>
                            <a:srgbClr val="BBBBBB"/>
                          </a:solidFill>
                          <a:effectLst/>
                          <a:latin typeface="Ubuntu" panose="020B0504030602030204" pitchFamily="34" charset="0"/>
                        </a:rPr>
                        <a:t>Evitar</a:t>
                      </a:r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4989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STRING.outerText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Versión no estándar de .textContent/.outerHTML de Internet Explorer. </a:t>
                      </a:r>
                      <a:r>
                        <a:rPr lang="es-MX" b="1">
                          <a:solidFill>
                            <a:srgbClr val="BBBBBB"/>
                          </a:solidFill>
                          <a:effectLst/>
                          <a:latin typeface="Ubuntu" panose="020B0504030602030204" pitchFamily="34" charset="0"/>
                        </a:rPr>
                        <a:t>Evitar</a:t>
                      </a:r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2240161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Contenido HTML</a:t>
                      </a:r>
                    </a:p>
                  </a:txBody>
                  <a:tcPr marL="60960" marR="60960" marT="60960" marB="6096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STRING.innerHTML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Devuelve el contenido HTML del elemento. Se puede usar asignar para modificar.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4623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STRING.outerHTML</a:t>
                      </a:r>
                      <a:endParaRPr lang="es-CO" dirty="0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  <a:latin typeface="Ubuntu" panose="020B0504030602030204" pitchFamily="34" charset="0"/>
                        </a:rPr>
                        <a:t>Idem a .innerHTML pero incluyendo el HTML del propio elemento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58832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.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setHTML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(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htmlCode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, </a:t>
                      </a:r>
                      <a:r>
                        <a:rPr lang="es-CO" dirty="0" err="1">
                          <a:effectLst/>
                          <a:latin typeface="Ubuntu" panose="020B0504030602030204" pitchFamily="34" charset="0"/>
                        </a:rPr>
                        <a:t>options</a:t>
                      </a:r>
                      <a:r>
                        <a:rPr lang="es-CO" dirty="0"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Método que inserta HTML, pero </a:t>
                      </a:r>
                      <a:r>
                        <a:rPr lang="es-MX" dirty="0" err="1">
                          <a:effectLst/>
                          <a:latin typeface="Ubuntu" panose="020B0504030602030204" pitchFamily="34" charset="0"/>
                        </a:rPr>
                        <a:t>sanitizando</a:t>
                      </a:r>
                      <a:r>
                        <a:rPr lang="es-MX" dirty="0">
                          <a:effectLst/>
                          <a:latin typeface="Ubuntu" panose="020B0504030602030204" pitchFamily="34" charset="0"/>
                        </a:rPr>
                        <a:t> la entrada de datos.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491681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FC287351-C5CE-01E7-85E6-7364D1F75C8B}"/>
              </a:ext>
            </a:extLst>
          </p:cNvPr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79139B-BAB9-AAD0-1511-298B18B5B991}"/>
              </a:ext>
            </a:extLst>
          </p:cNvPr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textContent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884B846-8613-567C-FCD7-52B6EC900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55" y="1570551"/>
            <a:ext cx="10183690" cy="50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FC287351-C5CE-01E7-85E6-7364D1F75C8B}"/>
              </a:ext>
            </a:extLst>
          </p:cNvPr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79139B-BAB9-AAD0-1511-298B18B5B991}"/>
              </a:ext>
            </a:extLst>
          </p:cNvPr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innerText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 y 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outerText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A5E0D6-F92F-0F75-5E91-A20C5A6FE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6399" y="1563605"/>
            <a:ext cx="8179202" cy="501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CBF295-68C0-9797-EC97-3E431A633FA4}"/>
              </a:ext>
            </a:extLst>
          </p:cNvPr>
          <p:cNvSpPr txBox="1"/>
          <p:nvPr/>
        </p:nvSpPr>
        <p:spPr>
          <a:xfrm>
            <a:off x="578458" y="1054371"/>
            <a:ext cx="303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innerText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 y 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outerText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25DED3-EFE8-0AA6-18DC-B179D72C5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1967751"/>
            <a:ext cx="9410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B8B64-097F-C966-CB2B-AD4ECBA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178" cy="6858000"/>
          </a:xfrm>
          <a:prstGeom prst="rect">
            <a:avLst/>
          </a:prstGeom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9;p4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0568146C-0770-A088-0853-5AC1713E0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640603D-AE98-3645-568B-5BBC26B1A96A}"/>
              </a:ext>
            </a:extLst>
          </p:cNvPr>
          <p:cNvSpPr txBox="1"/>
          <p:nvPr/>
        </p:nvSpPr>
        <p:spPr>
          <a:xfrm>
            <a:off x="266959" y="711478"/>
            <a:ext cx="746387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 DOM (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Document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Object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b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CBF295-68C0-9797-EC97-3E431A633FA4}"/>
              </a:ext>
            </a:extLst>
          </p:cNvPr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innerHTML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F1E3F9-27D4-BB33-D310-8A3ACDD4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434" y="1525616"/>
            <a:ext cx="8150805" cy="26894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4B53F2-A935-E84C-8CCD-4B95FC7C7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290" y="4298213"/>
            <a:ext cx="7471092" cy="21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221255"/>
            <a:ext cx="514648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DOM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F41FFF-F1CD-36AE-E28B-CCED5C2DD9D3}"/>
              </a:ext>
            </a:extLst>
          </p:cNvPr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outerHTML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C0B2C2-54B3-8119-0A78-F15EBBC79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2222665"/>
            <a:ext cx="9410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64688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4400" b="1" i="0" u="none" strike="noStrike" cap="none" dirty="0">
              <a:solidFill>
                <a:schemeClr val="lt1"/>
              </a:solidFill>
              <a:latin typeface="Ubuntu"/>
              <a:ea typeface="Arial"/>
              <a:cs typeface="Arial"/>
              <a:sym typeface="Ubuntu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4458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Gestionar atributos del DOM – </a:t>
            </a:r>
          </a:p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¿Qué es un atributo HTML?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C54B79-D32F-BA9E-EE0E-52E0CEB1C7FC}"/>
              </a:ext>
            </a:extLst>
          </p:cNvPr>
          <p:cNvSpPr txBox="1"/>
          <p:nvPr/>
        </p:nvSpPr>
        <p:spPr>
          <a:xfrm>
            <a:off x="578458" y="1746804"/>
            <a:ext cx="113253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En HTML (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Hypertext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Markup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Language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), un "atributo" es una característica adicional que se agrega a una etiqueta para proporcionar información adicional sobre cómo debe ser tratado o presentado un elemento. Los atributos suelen constar de un nombre y un valor, separados por un signo igual (=) y rodeados por comillas (simples o dobles). Aquí hay un ejemplo simple: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929BB0-5414-C333-125E-FDCF7236E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3070243"/>
            <a:ext cx="9334500" cy="19621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3FCF74A-68B7-BD87-DF08-FDA037B689D2}"/>
              </a:ext>
            </a:extLst>
          </p:cNvPr>
          <p:cNvSpPr txBox="1"/>
          <p:nvPr/>
        </p:nvSpPr>
        <p:spPr>
          <a:xfrm>
            <a:off x="1422944" y="5040220"/>
            <a:ext cx="6168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&lt;etiqueta&gt; es el nombre de la etiqueta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"atributo" es el nombre del atributo.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Ubuntu" panose="020B0504030602030204" pitchFamily="34" charset="0"/>
              </a:rPr>
              <a:t>"valor" es el valor asignado al atributo.</a:t>
            </a:r>
            <a:endParaRPr lang="es-CO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8D8CE8C3-1457-4569-08E6-A36FD8058B1D}"/>
              </a:ext>
            </a:extLst>
          </p:cNvPr>
          <p:cNvSpPr txBox="1"/>
          <p:nvPr/>
        </p:nvSpPr>
        <p:spPr>
          <a:xfrm>
            <a:off x="578459" y="397102"/>
            <a:ext cx="253050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8580B1-EEC2-D7ED-87FD-A68E09399484}"/>
              </a:ext>
            </a:extLst>
          </p:cNvPr>
          <p:cNvSpPr txBox="1"/>
          <p:nvPr/>
        </p:nvSpPr>
        <p:spPr>
          <a:xfrm>
            <a:off x="578458" y="1032950"/>
            <a:ext cx="341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Acceder a atributos HTML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872D87-9413-F4D7-5B53-6F22F2136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04" y="3141888"/>
            <a:ext cx="11166991" cy="246212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0D30DE-CC32-3115-1C29-1019B977BD75}"/>
              </a:ext>
            </a:extLst>
          </p:cNvPr>
          <p:cNvSpPr txBox="1"/>
          <p:nvPr/>
        </p:nvSpPr>
        <p:spPr>
          <a:xfrm>
            <a:off x="512504" y="1548810"/>
            <a:ext cx="10959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181E4B"/>
                </a:solidFill>
                <a:latin typeface="Ubuntu" panose="020B0504030602030204" pitchFamily="34" charset="0"/>
              </a:rPr>
              <a:t>una vez tenemos un elemento sobre el que vamos a crear algunos atributos, lo más sencillo es asignarle valores como propiedades de objetos</a:t>
            </a:r>
            <a:endParaRPr lang="es-CO" sz="24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42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Obtener atributos HTML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243C803-E7FC-1ACE-9D1C-1D1F7205A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59054"/>
              </p:ext>
            </p:extLst>
          </p:nvPr>
        </p:nvGraphicFramePr>
        <p:xfrm>
          <a:off x="2032000" y="2009815"/>
          <a:ext cx="8128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68527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8434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2455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BOOLEAN </a:t>
                      </a:r>
                      <a:r>
                        <a:rPr lang="es-CO" dirty="0" err="1">
                          <a:effectLst/>
                        </a:rPr>
                        <a:t>hasAttributes</a:t>
                      </a:r>
                      <a:r>
                        <a:rPr lang="es-CO" dirty="0">
                          <a:effectLst/>
                        </a:rPr>
                        <a:t>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Indica si el elemento tiene atributos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442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BOOBLEAN  </a:t>
                      </a:r>
                      <a:r>
                        <a:rPr lang="es-CO" dirty="0" err="1">
                          <a:effectLst/>
                        </a:rPr>
                        <a:t>hasAttribute</a:t>
                      </a:r>
                      <a:r>
                        <a:rPr lang="es-CO" dirty="0">
                          <a:effectLst/>
                        </a:rPr>
                        <a:t>(</a:t>
                      </a:r>
                      <a:r>
                        <a:rPr lang="es-CO" dirty="0" err="1">
                          <a:effectLst/>
                        </a:rPr>
                        <a:t>attr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Indica si el elemento tiene el atributo HTML attr.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79666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ARRAY </a:t>
                      </a:r>
                      <a:r>
                        <a:rPr lang="es-CO" dirty="0" err="1">
                          <a:effectLst/>
                        </a:rPr>
                        <a:t>getAttributeNames</a:t>
                      </a:r>
                      <a:r>
                        <a:rPr lang="es-CO" dirty="0">
                          <a:effectLst/>
                        </a:rPr>
                        <a:t>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Devuelve un ARRAY con los atributos del elemento.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9538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STRING </a:t>
                      </a:r>
                      <a:r>
                        <a:rPr lang="es-CO" dirty="0" err="1">
                          <a:effectLst/>
                        </a:rPr>
                        <a:t>getAttribute</a:t>
                      </a:r>
                      <a:r>
                        <a:rPr lang="es-CO" dirty="0">
                          <a:effectLst/>
                        </a:rPr>
                        <a:t>(</a:t>
                      </a:r>
                      <a:r>
                        <a:rPr lang="es-CO" dirty="0" err="1">
                          <a:effectLst/>
                        </a:rPr>
                        <a:t>attr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Devuelve el valor del atributo </a:t>
                      </a:r>
                      <a:r>
                        <a:rPr lang="es-MX" dirty="0" err="1">
                          <a:effectLst/>
                        </a:rPr>
                        <a:t>attr</a:t>
                      </a:r>
                      <a:r>
                        <a:rPr lang="es-MX" dirty="0">
                          <a:effectLst/>
                        </a:rPr>
                        <a:t> del elemento o NULL si no existe.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8555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3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389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Obtener atributos HTML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FD65E9-AD76-A453-3FC3-69A064ABE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091" y="1441964"/>
            <a:ext cx="7213817" cy="52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445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Modificar o eliminar atributos HTML 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58A11052-44C6-5863-7408-F498E178E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94970"/>
              </p:ext>
            </p:extLst>
          </p:nvPr>
        </p:nvGraphicFramePr>
        <p:xfrm>
          <a:off x="2032000" y="2509520"/>
          <a:ext cx="81280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944563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009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0829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setAttribute(attr, value)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Añade o cambia el atributo attr al valor value del elemento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8699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toggleAttribute(attr, force)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Añade atributo attr si no existe, si existe lo elimina.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8906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removeAttribute(attr)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Elimina el atributo </a:t>
                      </a:r>
                      <a:r>
                        <a:rPr lang="es-CO" dirty="0" err="1">
                          <a:effectLst/>
                        </a:rPr>
                        <a:t>attr</a:t>
                      </a:r>
                      <a:r>
                        <a:rPr lang="es-CO" dirty="0">
                          <a:effectLst/>
                        </a:rPr>
                        <a:t> del elemento HTML.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1881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7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7" y="1032950"/>
            <a:ext cx="445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Modificar o eliminar atributos HTML 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E94DEB-64F0-61B9-930F-24AC872F1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742" y="1564166"/>
            <a:ext cx="9742516" cy="42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6" y="1032950"/>
            <a:ext cx="1118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La API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classList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de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Javascript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– Manipular clases CSS de una etiqueta HTML</a:t>
            </a:r>
          </a:p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La propiedad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classNAme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4B0BAA3-271A-A6CF-2C41-5716B0673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14569"/>
              </p:ext>
            </p:extLst>
          </p:nvPr>
        </p:nvGraphicFramePr>
        <p:xfrm>
          <a:off x="5102864" y="1740836"/>
          <a:ext cx="651068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303">
                  <a:extLst>
                    <a:ext uri="{9D8B030D-6E8A-4147-A177-3AD203B41FA5}">
                      <a16:colId xmlns:a16="http://schemas.microsoft.com/office/drawing/2014/main" val="4122735990"/>
                    </a:ext>
                  </a:extLst>
                </a:gridCol>
                <a:gridCol w="4615377">
                  <a:extLst>
                    <a:ext uri="{9D8B030D-6E8A-4147-A177-3AD203B41FA5}">
                      <a16:colId xmlns:a16="http://schemas.microsoft.com/office/drawing/2014/main" val="3193703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Propiedad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396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 </a:t>
                      </a:r>
                      <a:r>
                        <a:rPr lang="es-CO" dirty="0" err="1">
                          <a:effectLst/>
                        </a:rPr>
                        <a:t>STRING.className</a:t>
                      </a:r>
                      <a:endParaRPr lang="es-CO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Acceso directo al valor del atributo HTML </a:t>
                      </a:r>
                      <a:r>
                        <a:rPr lang="es-MX" dirty="0" err="1">
                          <a:effectLst/>
                        </a:rPr>
                        <a:t>class</a:t>
                      </a:r>
                      <a:r>
                        <a:rPr lang="es-MX" dirty="0">
                          <a:effectLst/>
                        </a:rPr>
                        <a:t>. También se puede asignar.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24366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OBJECT .</a:t>
                      </a:r>
                      <a:r>
                        <a:rPr lang="es-CO" dirty="0" err="1">
                          <a:effectLst/>
                        </a:rPr>
                        <a:t>classList</a:t>
                      </a:r>
                      <a:endParaRPr lang="es-CO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effectLst/>
                        </a:rPr>
                        <a:t>Objeto especial para manejar clases CSS. Contiene métodos y propiedades de ayuda.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55196258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4483F4A-F99A-98F5-75F5-F4567F9FE680}"/>
              </a:ext>
            </a:extLst>
          </p:cNvPr>
          <p:cNvSpPr txBox="1"/>
          <p:nvPr/>
        </p:nvSpPr>
        <p:spPr>
          <a:xfrm>
            <a:off x="578456" y="1970759"/>
            <a:ext cx="43866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La propiedad .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className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viene a ser la modalidad directa y rápida de utilizar el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getter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 .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getAttribute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("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class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") y el setter .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setAttribute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("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class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", </a:t>
            </a:r>
            <a:r>
              <a:rPr lang="es-MX" sz="1800" dirty="0" err="1">
                <a:solidFill>
                  <a:schemeClr val="bg1"/>
                </a:solidFill>
                <a:latin typeface="Ubuntu" panose="020B0504030602030204" pitchFamily="34" charset="0"/>
              </a:rPr>
              <a:t>value</a:t>
            </a:r>
            <a:r>
              <a:rPr lang="es-MX" sz="1800" dirty="0">
                <a:solidFill>
                  <a:schemeClr val="bg1"/>
                </a:solidFill>
                <a:latin typeface="Ubuntu" panose="020B0504030602030204" pitchFamily="34" charset="0"/>
              </a:rPr>
              <a:t>).</a:t>
            </a:r>
            <a:endParaRPr lang="es-CO" sz="1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8CC9817-88F0-A6C7-0409-CC8464694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242" y="3373215"/>
            <a:ext cx="6025515" cy="31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4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15526</TotalTime>
  <Words>757</Words>
  <Application>Microsoft Office PowerPoint</Application>
  <PresentationFormat>Panorámica</PresentationFormat>
  <Paragraphs>112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Ubuntu Light</vt:lpstr>
      <vt:lpstr>Calibri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User</cp:lastModifiedBy>
  <cp:revision>30</cp:revision>
  <dcterms:created xsi:type="dcterms:W3CDTF">2023-04-19T20:56:41Z</dcterms:created>
  <dcterms:modified xsi:type="dcterms:W3CDTF">2023-12-05T01:48:32Z</dcterms:modified>
</cp:coreProperties>
</file>