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7" r:id="rId5"/>
    <p:sldId id="320" r:id="rId6"/>
    <p:sldId id="339" r:id="rId7"/>
    <p:sldId id="372" r:id="rId8"/>
    <p:sldId id="346" r:id="rId9"/>
    <p:sldId id="347" r:id="rId10"/>
    <p:sldId id="378" r:id="rId11"/>
    <p:sldId id="373" r:id="rId12"/>
    <p:sldId id="379" r:id="rId13"/>
    <p:sldId id="374" r:id="rId14"/>
    <p:sldId id="375" r:id="rId15"/>
    <p:sldId id="376" r:id="rId16"/>
    <p:sldId id="380" r:id="rId17"/>
    <p:sldId id="381" r:id="rId18"/>
    <p:sldId id="382" r:id="rId19"/>
    <p:sldId id="377" r:id="rId20"/>
    <p:sldId id="383" r:id="rId21"/>
    <p:sldId id="260" r:id="rId22"/>
    <p:sldId id="384" r:id="rId23"/>
    <p:sldId id="313" r:id="rId24"/>
    <p:sldId id="385" r:id="rId25"/>
    <p:sldId id="348" r:id="rId26"/>
    <p:sldId id="291" r:id="rId27"/>
    <p:sldId id="340" r:id="rId28"/>
    <p:sldId id="321" r:id="rId29"/>
    <p:sldId id="273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Ubuntu" panose="020B0504030602030204" pitchFamily="34" charset="0"/>
      <p:regular r:id="rId36"/>
      <p:bold r:id="rId37"/>
      <p:italic r:id="rId38"/>
      <p:boldItalic r:id="rId39"/>
    </p:embeddedFont>
    <p:embeddedFont>
      <p:font typeface="Ubuntu Light" panose="020B0304030602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P6VT0DhK14j+2qMOJlRxpq4d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7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6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068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836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996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078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5307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78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8030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6118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9128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007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3370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2455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7720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2897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8795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0156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1419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668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2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5790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824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16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772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6005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before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 - .after( )  y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prepend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 -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append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F411B74-A18F-4A58-2745-0F7DB1ED5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409" y="1433060"/>
            <a:ext cx="7419182" cy="52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2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48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replaceChildre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 -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replaceWith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87925FE-0F10-7FD2-47BA-02D885941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519" y="2347193"/>
            <a:ext cx="975496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48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replaceChildre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 -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replaceWith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F3B997-E682-E564-66C2-4CE0F5147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638875"/>
            <a:ext cx="1021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2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3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450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remove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7404D0B-D76F-2450-97FE-5E50E2597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714500"/>
            <a:ext cx="10210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9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380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API de inserción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adyente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 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15CB716A-9EA9-E245-43E0-82C4A3EFC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30760"/>
              </p:ext>
            </p:extLst>
          </p:nvPr>
        </p:nvGraphicFramePr>
        <p:xfrm>
          <a:off x="2032000" y="1802351"/>
          <a:ext cx="81280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90888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80382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Métodos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4079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ELEMENT .</a:t>
                      </a:r>
                      <a:r>
                        <a:rPr lang="es-CO" dirty="0" err="1">
                          <a:effectLst/>
                        </a:rPr>
                        <a:t>insertAdjacentElement</a:t>
                      </a:r>
                      <a:r>
                        <a:rPr lang="es-CO" dirty="0">
                          <a:effectLst/>
                        </a:rPr>
                        <a:t>(position, </a:t>
                      </a:r>
                      <a:r>
                        <a:rPr lang="es-CO" dirty="0" err="1">
                          <a:effectLst/>
                        </a:rPr>
                        <a:t>element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Inserta el </a:t>
                      </a:r>
                      <a:r>
                        <a:rPr lang="es-MX" dirty="0" err="1">
                          <a:effectLst/>
                        </a:rPr>
                        <a:t>element</a:t>
                      </a:r>
                      <a:r>
                        <a:rPr lang="es-MX" dirty="0">
                          <a:effectLst/>
                        </a:rPr>
                        <a:t> en la posición position. Si falla, NULL 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187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.insertAdjacentHTML(position, htmlCode)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Inserta el código HTML de htmlCode en la posición position.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1689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.insertAdjacentText(position, text)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Inserta el texto </a:t>
                      </a:r>
                      <a:r>
                        <a:rPr lang="es-MX" dirty="0" err="1">
                          <a:effectLst/>
                        </a:rPr>
                        <a:t>text</a:t>
                      </a:r>
                      <a:r>
                        <a:rPr lang="es-MX" dirty="0">
                          <a:effectLst/>
                        </a:rPr>
                        <a:t> en la posición position.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50071141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B816218-01EB-9F00-552E-EF252D45C56C}"/>
              </a:ext>
            </a:extLst>
          </p:cNvPr>
          <p:cNvSpPr txBox="1"/>
          <p:nvPr/>
        </p:nvSpPr>
        <p:spPr>
          <a:xfrm>
            <a:off x="1902306" y="4213382"/>
            <a:ext cx="81280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insertAdjacentElement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 donde insertamos una etiqueta HTML ELEMENT</a:t>
            </a:r>
          </a:p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insertAdjacentHTML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 donde insertamos código HTML directamente (similar a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innerHTML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)</a:t>
            </a:r>
          </a:p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insertAdjacentText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 donde insertamos un texto directamente (similar a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textContent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474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4426F5-B176-6CEC-1F08-9508D3413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746" y="1973707"/>
            <a:ext cx="9754961" cy="38105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FA8B8A-6C53-F002-7F1C-3F8DB32D84C8}"/>
              </a:ext>
            </a:extLst>
          </p:cNvPr>
          <p:cNvSpPr txBox="1"/>
          <p:nvPr/>
        </p:nvSpPr>
        <p:spPr>
          <a:xfrm>
            <a:off x="578459" y="1032950"/>
            <a:ext cx="323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API de inserción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adyente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6934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FA8B8A-6C53-F002-7F1C-3F8DB32D84C8}"/>
              </a:ext>
            </a:extLst>
          </p:cNvPr>
          <p:cNvSpPr txBox="1"/>
          <p:nvPr/>
        </p:nvSpPr>
        <p:spPr>
          <a:xfrm>
            <a:off x="578459" y="1032950"/>
            <a:ext cx="323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API de inserción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adyente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 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1465643-97CC-0E5E-A297-6820D038F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59433"/>
              </p:ext>
            </p:extLst>
          </p:nvPr>
        </p:nvGraphicFramePr>
        <p:xfrm>
          <a:off x="2032000" y="1869258"/>
          <a:ext cx="8127999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800248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74615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3200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Valor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Equivalente a...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61803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beforebegin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Inserta el elemento </a:t>
                      </a:r>
                      <a:r>
                        <a:rPr lang="es-MX" b="1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antes</a:t>
                      </a:r>
                      <a:r>
                        <a:rPr lang="es-MX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 de la etiqueta HTML de apertura.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before()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2587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afterbegin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Inserta el elemento dentro, </a:t>
                      </a:r>
                      <a:r>
                        <a:rPr lang="es-MX" b="1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antes de su primer hijo</a:t>
                      </a:r>
                      <a:r>
                        <a:rPr lang="es-MX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preprend()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5217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beforeend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Inserta el elemento dentro, </a:t>
                      </a:r>
                      <a:r>
                        <a:rPr lang="es-MX" b="1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justo antes de la etiqueta HTML de cierre</a:t>
                      </a:r>
                      <a:r>
                        <a:rPr lang="es-MX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append() o appendChild()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388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afterend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Inserta el elemento </a:t>
                      </a:r>
                      <a:r>
                        <a:rPr lang="es-MX" b="1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después</a:t>
                      </a:r>
                      <a:r>
                        <a:rPr lang="es-MX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 de la etiqueta HTML de cierre.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002060"/>
                          </a:solidFill>
                          <a:effectLst/>
                          <a:latin typeface="Ubuntu" panose="020B0504030602030204" pitchFamily="34" charset="0"/>
                        </a:rPr>
                        <a:t>after()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83644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19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FA8B8A-6C53-F002-7F1C-3F8DB32D84C8}"/>
              </a:ext>
            </a:extLst>
          </p:cNvPr>
          <p:cNvSpPr txBox="1"/>
          <p:nvPr/>
        </p:nvSpPr>
        <p:spPr>
          <a:xfrm>
            <a:off x="578459" y="1032950"/>
            <a:ext cx="323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API de inserción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adyente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6D4F54-63AF-EB34-8AC7-2FCE85D12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819" y="1433060"/>
            <a:ext cx="5726361" cy="53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2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FA8B8A-6C53-F002-7F1C-3F8DB32D84C8}"/>
              </a:ext>
            </a:extLst>
          </p:cNvPr>
          <p:cNvSpPr txBox="1"/>
          <p:nvPr/>
        </p:nvSpPr>
        <p:spPr>
          <a:xfrm>
            <a:off x="578459" y="1032950"/>
            <a:ext cx="3237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API de inserción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adyente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( Otras opciones)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216B26-E2ED-156F-FB74-C276993C2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671" y="1802351"/>
            <a:ext cx="8452658" cy="473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4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527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Navegar por los elementos de DOM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8AF06DD2-9EAC-0E95-9B68-7AAB7F622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58755"/>
              </p:ext>
            </p:extLst>
          </p:nvPr>
        </p:nvGraphicFramePr>
        <p:xfrm>
          <a:off x="2032000" y="2138182"/>
          <a:ext cx="81280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202655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5440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Propiedades de elementos HTML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8908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ARRAY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children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una lista de elementos HTML hijos.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663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ELEMENT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parentElement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Devuelve el padre del elemento o NULL si no tiene.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83478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ELEMENT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firstElementChild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el primer elemento hijo.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59946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ELEMENT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lastElementChild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el último elemento hijo.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6131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ELEMENT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previousElementSibling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Devuelve el elemento hermano anterior o NULL si no tiene.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961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ELEMENT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nextElementSibling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Devuelve el elemento hermano siguiente o NULL si no tiene.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25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49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6B8B64-097F-C966-CB2B-AD4ECBA9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2178" cy="6858000"/>
          </a:xfrm>
          <a:prstGeom prst="rect">
            <a:avLst/>
          </a:prstGeom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r="7310"/>
          <a:stretch/>
        </p:blipFill>
        <p:spPr>
          <a:xfrm flipH="1">
            <a:off x="413" y="0"/>
            <a:ext cx="92932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9505" y="46685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9;p4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0568146C-0770-A088-0853-5AC1713E088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543156" y="2374118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9640603D-AE98-3645-568B-5BBC26B1A96A}"/>
              </a:ext>
            </a:extLst>
          </p:cNvPr>
          <p:cNvSpPr txBox="1"/>
          <p:nvPr/>
        </p:nvSpPr>
        <p:spPr>
          <a:xfrm>
            <a:off x="266959" y="711478"/>
            <a:ext cx="7463877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 Script DOM (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Document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Object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Model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b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527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Navegar por los elementos de DOM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8AF06DD2-9EAC-0E95-9B68-7AAB7F62247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38182"/>
          <a:ext cx="81280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202655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5440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Propiedades de elementos HTML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8908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ARRAY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children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una lista de elementos HTML hijos.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663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ELEMENT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parentElement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Devuelve el padre del elemento o NULL si no tiene.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83478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ELEMENT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firstElementChild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el primer elemento hijo.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59946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ELEMENT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lastElementChild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el último elemento hijo.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6131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ELEMENT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previousElementSibling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Devuelve el elemento hermano anterior o NULL si no tiene.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961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ELEMENT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nextElementSibling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Devuelve el elemento hermano siguiente o NULL si no tiene.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25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355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267469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 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8BB995-12AA-C2D5-160D-B7973DA3E9F2}"/>
              </a:ext>
            </a:extLst>
          </p:cNvPr>
          <p:cNvSpPr txBox="1"/>
          <p:nvPr/>
        </p:nvSpPr>
        <p:spPr>
          <a:xfrm>
            <a:off x="578459" y="1032950"/>
            <a:ext cx="432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Navegar por DOM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2327CA-3B5B-7E9F-0FFB-9438A4643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939" y="1584373"/>
            <a:ext cx="6186122" cy="4876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267469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 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8BB995-12AA-C2D5-160D-B7973DA3E9F2}"/>
              </a:ext>
            </a:extLst>
          </p:cNvPr>
          <p:cNvSpPr txBox="1"/>
          <p:nvPr/>
        </p:nvSpPr>
        <p:spPr>
          <a:xfrm>
            <a:off x="578459" y="1032950"/>
            <a:ext cx="432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Navegar por DOM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835324-8ADB-7080-E3E4-16750EA54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114" y="1900128"/>
            <a:ext cx="7299771" cy="48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9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FC287351-C5CE-01E7-85E6-7364D1F75C8B}"/>
              </a:ext>
            </a:extLst>
          </p:cNvPr>
          <p:cNvSpPr txBox="1"/>
          <p:nvPr/>
        </p:nvSpPr>
        <p:spPr>
          <a:xfrm>
            <a:off x="578458" y="397102"/>
            <a:ext cx="356947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79139B-BAB9-AAD0-1511-298B18B5B991}"/>
              </a:ext>
            </a:extLst>
          </p:cNvPr>
          <p:cNvSpPr txBox="1"/>
          <p:nvPr/>
        </p:nvSpPr>
        <p:spPr>
          <a:xfrm>
            <a:off x="578458" y="966448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Navegar a través nodos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48878B8-238F-17FF-8F6E-EBE1E5743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7427"/>
              </p:ext>
            </p:extLst>
          </p:nvPr>
        </p:nvGraphicFramePr>
        <p:xfrm>
          <a:off x="2032000" y="2132951"/>
          <a:ext cx="81280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505317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66216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Propiedades de nodos HTML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620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ARRAY </a:t>
                      </a:r>
                      <a:r>
                        <a:rPr lang="es-CO" dirty="0" err="1">
                          <a:effectLst/>
                        </a:rPr>
                        <a:t>childNodes</a:t>
                      </a:r>
                      <a:endParaRPr lang="es-CO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Devuelve una lista de nodos hijos. Incluye nodos de texto y comentarios.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7374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NODE </a:t>
                      </a:r>
                      <a:r>
                        <a:rPr lang="es-CO" dirty="0" err="1">
                          <a:effectLst/>
                        </a:rPr>
                        <a:t>parentNode</a:t>
                      </a:r>
                      <a:endParaRPr lang="es-CO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Devuelve el nodo padre del nodo o NULL si no tiene.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217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 NODE </a:t>
                      </a:r>
                      <a:r>
                        <a:rPr lang="es-CO" dirty="0" err="1">
                          <a:effectLst/>
                        </a:rPr>
                        <a:t>firstChild</a:t>
                      </a:r>
                      <a:endParaRPr lang="es-CO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Devuelve el primer nodo hijo.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6935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NODE </a:t>
                      </a:r>
                      <a:r>
                        <a:rPr lang="es-CO" dirty="0" err="1">
                          <a:effectLst/>
                        </a:rPr>
                        <a:t>lastChild</a:t>
                      </a:r>
                      <a:endParaRPr lang="es-CO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Devuelve el último nodo hijo.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96030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NODE </a:t>
                      </a:r>
                      <a:r>
                        <a:rPr lang="es-CO" dirty="0" err="1">
                          <a:effectLst/>
                        </a:rPr>
                        <a:t>previousSibling</a:t>
                      </a:r>
                      <a:endParaRPr lang="es-CO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Devuelve el nodo hermano anterior o NULL si no tiene.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6978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NODE </a:t>
                      </a:r>
                      <a:r>
                        <a:rPr lang="es-CO" dirty="0" err="1">
                          <a:effectLst/>
                        </a:rPr>
                        <a:t>nextSibling</a:t>
                      </a:r>
                      <a:endParaRPr lang="es-CO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Devuelve el nodo hermano siguiente o NULL si no tiene.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76806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892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FC287351-C5CE-01E7-85E6-7364D1F75C8B}"/>
              </a:ext>
            </a:extLst>
          </p:cNvPr>
          <p:cNvSpPr txBox="1"/>
          <p:nvPr/>
        </p:nvSpPr>
        <p:spPr>
          <a:xfrm>
            <a:off x="578458" y="397102"/>
            <a:ext cx="356947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79139B-BAB9-AAD0-1511-298B18B5B991}"/>
              </a:ext>
            </a:extLst>
          </p:cNvPr>
          <p:cNvSpPr txBox="1"/>
          <p:nvPr/>
        </p:nvSpPr>
        <p:spPr>
          <a:xfrm>
            <a:off x="578458" y="966448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Navegar a través nodos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F76D98-9A5E-26AA-B74A-5DE73276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659" y="1735849"/>
            <a:ext cx="9586681" cy="42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FC287351-C5CE-01E7-85E6-7364D1F75C8B}"/>
              </a:ext>
            </a:extLst>
          </p:cNvPr>
          <p:cNvSpPr txBox="1"/>
          <p:nvPr/>
        </p:nvSpPr>
        <p:spPr>
          <a:xfrm>
            <a:off x="578458" y="397102"/>
            <a:ext cx="356947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79139B-BAB9-AAD0-1511-298B18B5B991}"/>
              </a:ext>
            </a:extLst>
          </p:cNvPr>
          <p:cNvSpPr txBox="1"/>
          <p:nvPr/>
        </p:nvSpPr>
        <p:spPr>
          <a:xfrm>
            <a:off x="578458" y="966448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Animar elementos de DOM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A524868D-4BCF-5A72-A9A1-D5FAB0E0F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08351"/>
              </p:ext>
            </p:extLst>
          </p:nvPr>
        </p:nvGraphicFramePr>
        <p:xfrm>
          <a:off x="2032000" y="1563605"/>
          <a:ext cx="8128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514213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295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Método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9407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.</a:t>
                      </a:r>
                      <a:r>
                        <a:rPr lang="es-CO" dirty="0" err="1">
                          <a:effectLst/>
                        </a:rPr>
                        <a:t>animate</a:t>
                      </a:r>
                      <a:r>
                        <a:rPr lang="es-CO" dirty="0">
                          <a:effectLst/>
                        </a:rPr>
                        <a:t>(</a:t>
                      </a:r>
                      <a:r>
                        <a:rPr lang="es-CO" dirty="0" err="1">
                          <a:effectLst/>
                        </a:rPr>
                        <a:t>keyframes,NUMBERduration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Crea y aplica una animación CSS que dura duration segundos.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26828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.</a:t>
                      </a:r>
                      <a:r>
                        <a:rPr lang="es-CO" dirty="0" err="1">
                          <a:effectLst/>
                        </a:rPr>
                        <a:t>animate</a:t>
                      </a:r>
                      <a:r>
                        <a:rPr lang="es-CO" dirty="0">
                          <a:effectLst/>
                        </a:rPr>
                        <a:t>(</a:t>
                      </a:r>
                      <a:r>
                        <a:rPr lang="es-CO" dirty="0" err="1">
                          <a:effectLst/>
                        </a:rPr>
                        <a:t>keyframes,OBJECT</a:t>
                      </a:r>
                      <a:r>
                        <a:rPr lang="es-CO" dirty="0">
                          <a:effectLst/>
                        </a:rPr>
                        <a:t> </a:t>
                      </a:r>
                      <a:r>
                        <a:rPr lang="es-CO" dirty="0" err="1">
                          <a:effectLst/>
                        </a:rPr>
                        <a:t>options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Crea y aplica una animación CSS, con las opciones indicadas en </a:t>
                      </a:r>
                      <a:r>
                        <a:rPr lang="es-MX" dirty="0" err="1">
                          <a:effectLst/>
                        </a:rPr>
                        <a:t>options</a:t>
                      </a:r>
                      <a:r>
                        <a:rPr lang="es-MX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0089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39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2327987E-EBFB-1486-3DC4-32D2FFDF7BE2}"/>
              </a:ext>
            </a:extLst>
          </p:cNvPr>
          <p:cNvSpPr txBox="1"/>
          <p:nvPr/>
        </p:nvSpPr>
        <p:spPr>
          <a:xfrm>
            <a:off x="578458" y="397102"/>
            <a:ext cx="303527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CBF295-68C0-9797-EC97-3E431A633FA4}"/>
              </a:ext>
            </a:extLst>
          </p:cNvPr>
          <p:cNvSpPr txBox="1"/>
          <p:nvPr/>
        </p:nvSpPr>
        <p:spPr>
          <a:xfrm>
            <a:off x="578458" y="1054371"/>
            <a:ext cx="303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innerText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 y 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outerText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25DED3-EFE8-0AA6-18DC-B179D72C5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650" y="1967751"/>
            <a:ext cx="94107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6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2327987E-EBFB-1486-3DC4-32D2FFDF7BE2}"/>
              </a:ext>
            </a:extLst>
          </p:cNvPr>
          <p:cNvSpPr txBox="1"/>
          <p:nvPr/>
        </p:nvSpPr>
        <p:spPr>
          <a:xfrm>
            <a:off x="578458" y="397102"/>
            <a:ext cx="303527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CBF295-68C0-9797-EC97-3E431A633FA4}"/>
              </a:ext>
            </a:extLst>
          </p:cNvPr>
          <p:cNvSpPr txBox="1"/>
          <p:nvPr/>
        </p:nvSpPr>
        <p:spPr>
          <a:xfrm>
            <a:off x="578458" y="1054371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innerHTML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F1E3F9-27D4-BB33-D310-8A3ACDD46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434" y="1525616"/>
            <a:ext cx="8150805" cy="26894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4B53F2-A935-E84C-8CCD-4B95FC7C7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290" y="4298213"/>
            <a:ext cx="7471092" cy="21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93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2327987E-EBFB-1486-3DC4-32D2FFDF7BE2}"/>
              </a:ext>
            </a:extLst>
          </p:cNvPr>
          <p:cNvSpPr txBox="1"/>
          <p:nvPr/>
        </p:nvSpPr>
        <p:spPr>
          <a:xfrm>
            <a:off x="578458" y="221255"/>
            <a:ext cx="514648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rgbClr val="181E4B"/>
                </a:solidFill>
                <a:latin typeface="Ubuntu"/>
                <a:sym typeface="Ubuntu"/>
              </a:rPr>
              <a:t>DOM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F41FFF-F1CD-36AE-E28B-CCED5C2DD9D3}"/>
              </a:ext>
            </a:extLst>
          </p:cNvPr>
          <p:cNvSpPr txBox="1"/>
          <p:nvPr/>
        </p:nvSpPr>
        <p:spPr>
          <a:xfrm>
            <a:off x="578458" y="1054371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outerHTML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C0B2C2-54B3-8119-0A78-F15EBBC79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650" y="2222665"/>
            <a:ext cx="9410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3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64688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4400" b="1" i="0" u="none" strike="noStrike" cap="none" dirty="0">
              <a:solidFill>
                <a:schemeClr val="lt1"/>
              </a:solidFill>
              <a:latin typeface="Ubuntu"/>
              <a:ea typeface="Arial"/>
              <a:cs typeface="Arial"/>
              <a:sym typeface="Ubuntu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445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Insertar elementos en el DOM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0A94CC-A995-FE5A-BF68-DBF2E501A6BA}"/>
              </a:ext>
            </a:extLst>
          </p:cNvPr>
          <p:cNvSpPr txBox="1"/>
          <p:nvPr/>
        </p:nvSpPr>
        <p:spPr>
          <a:xfrm>
            <a:off x="578458" y="1802351"/>
            <a:ext cx="11186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Ubuntu" panose="020B0504030602030204" pitchFamily="34" charset="0"/>
              </a:rPr>
              <a:t>Si tenemos que hacer múltiples inserciones o necesitamos insertar elementos manteniendo intacta la estructura existente (o los </a:t>
            </a:r>
            <a:r>
              <a:rPr lang="es-MX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listeners</a:t>
            </a:r>
            <a:r>
              <a:rPr lang="es-MX" sz="2400" dirty="0">
                <a:solidFill>
                  <a:schemeClr val="bg1"/>
                </a:solidFill>
                <a:latin typeface="Ubuntu" panose="020B0504030602030204" pitchFamily="34" charset="0"/>
              </a:rPr>
              <a:t> de eventos asociados), estaría bien disponer de formas en las que podamos indicar exactamente donde queremos añadir el elemento, de forma más controlada. Y eso es lo que vamos a ver en este artículo.</a:t>
            </a:r>
          </a:p>
          <a:p>
            <a:endParaRPr lang="es-MX" sz="24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es-MX" sz="2400" dirty="0">
                <a:solidFill>
                  <a:schemeClr val="bg1"/>
                </a:solidFill>
                <a:latin typeface="Ubuntu" panose="020B0504030602030204" pitchFamily="34" charset="0"/>
              </a:rPr>
              <a:t>Veamos 3 formas (de más tradicional a más moderna) de inserción o modificación de elementos:</a:t>
            </a:r>
          </a:p>
          <a:p>
            <a:endParaRPr lang="es-MX" sz="24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es-MX" sz="2400" dirty="0">
                <a:solidFill>
                  <a:schemeClr val="bg1"/>
                </a:solidFill>
                <a:latin typeface="Ubuntu" panose="020B0504030602030204" pitchFamily="34" charset="0"/>
              </a:rPr>
              <a:t>1️⃣ La API de nodos</a:t>
            </a:r>
          </a:p>
          <a:p>
            <a:r>
              <a:rPr lang="es-MX" sz="2400" dirty="0">
                <a:solidFill>
                  <a:schemeClr val="bg1"/>
                </a:solidFill>
                <a:latin typeface="Ubuntu" panose="020B0504030602030204" pitchFamily="34" charset="0"/>
              </a:rPr>
              <a:t>2️⃣ La API de elementos</a:t>
            </a:r>
          </a:p>
          <a:p>
            <a:r>
              <a:rPr lang="es-MX" sz="2400" dirty="0">
                <a:solidFill>
                  <a:schemeClr val="bg1"/>
                </a:solidFill>
                <a:latin typeface="Ubuntu" panose="020B0504030602030204" pitchFamily="34" charset="0"/>
              </a:rPr>
              <a:t>3️⃣ La API de inserción adyacente</a:t>
            </a:r>
            <a:endParaRPr lang="es-CO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t="753" r="68704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8D8CE8C3-1457-4569-08E6-A36FD8058B1D}"/>
              </a:ext>
            </a:extLst>
          </p:cNvPr>
          <p:cNvSpPr txBox="1"/>
          <p:nvPr/>
        </p:nvSpPr>
        <p:spPr>
          <a:xfrm>
            <a:off x="578459" y="397102"/>
            <a:ext cx="253050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8580B1-EEC2-D7ED-87FD-A68E09399484}"/>
              </a:ext>
            </a:extLst>
          </p:cNvPr>
          <p:cNvSpPr txBox="1"/>
          <p:nvPr/>
        </p:nvSpPr>
        <p:spPr>
          <a:xfrm>
            <a:off x="578458" y="1032950"/>
            <a:ext cx="341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API de nodos</a:t>
            </a: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7444DB98-2BB6-7D50-0EC1-EECD8CBC9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61945"/>
              </p:ext>
            </p:extLst>
          </p:nvPr>
        </p:nvGraphicFramePr>
        <p:xfrm>
          <a:off x="2032000" y="2085939"/>
          <a:ext cx="81280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37031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784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Métodos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3310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 </a:t>
                      </a:r>
                      <a:r>
                        <a:rPr lang="es-CO" dirty="0" err="1">
                          <a:effectLst/>
                        </a:rPr>
                        <a:t>NODE.appendChild</a:t>
                      </a:r>
                      <a:r>
                        <a:rPr lang="es-CO" dirty="0">
                          <a:effectLst/>
                        </a:rPr>
                        <a:t>(</a:t>
                      </a:r>
                      <a:r>
                        <a:rPr lang="es-CO" dirty="0" err="1">
                          <a:effectLst/>
                        </a:rPr>
                        <a:t>node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Añade como hijo el nodo node. Devuelve el nodo insertado.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1768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 </a:t>
                      </a:r>
                      <a:r>
                        <a:rPr lang="es-CO" dirty="0" err="1">
                          <a:effectLst/>
                        </a:rPr>
                        <a:t>NODE.removeChild</a:t>
                      </a:r>
                      <a:r>
                        <a:rPr lang="es-CO" dirty="0">
                          <a:effectLst/>
                        </a:rPr>
                        <a:t>(</a:t>
                      </a:r>
                      <a:r>
                        <a:rPr lang="es-CO" dirty="0" err="1">
                          <a:effectLst/>
                        </a:rPr>
                        <a:t>node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Elimina y devuelve el nodo hijo node.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2850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 </a:t>
                      </a:r>
                      <a:r>
                        <a:rPr lang="es-CO" dirty="0" err="1">
                          <a:effectLst/>
                        </a:rPr>
                        <a:t>NODE.replaceChild</a:t>
                      </a:r>
                      <a:r>
                        <a:rPr lang="es-CO" dirty="0">
                          <a:effectLst/>
                        </a:rPr>
                        <a:t>(new, </a:t>
                      </a:r>
                      <a:r>
                        <a:rPr lang="es-CO" dirty="0" err="1">
                          <a:effectLst/>
                        </a:rPr>
                        <a:t>old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Reemplaza el nodo hijo old por new. Devuelve old.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9683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 </a:t>
                      </a:r>
                      <a:r>
                        <a:rPr lang="es-CO" dirty="0" err="1">
                          <a:effectLst/>
                        </a:rPr>
                        <a:t>NODE.insertBefore</a:t>
                      </a:r>
                      <a:r>
                        <a:rPr lang="es-CO" dirty="0">
                          <a:effectLst/>
                        </a:rPr>
                        <a:t>(new, </a:t>
                      </a:r>
                      <a:r>
                        <a:rPr lang="es-CO" dirty="0" err="1">
                          <a:effectLst/>
                        </a:rPr>
                        <a:t>node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Inserta el nodo new antes de node y como hijo del nodo actual.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40480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 </a:t>
                      </a:r>
                      <a:r>
                        <a:rPr lang="es-CO" dirty="0" err="1">
                          <a:effectLst/>
                        </a:rPr>
                        <a:t>NODE.insertBefore</a:t>
                      </a:r>
                      <a:r>
                        <a:rPr lang="es-CO" dirty="0">
                          <a:effectLst/>
                        </a:rPr>
                        <a:t>(new, NULL)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Inserta el nodo new después del último nodo hijo. Equivale a .</a:t>
                      </a:r>
                      <a:r>
                        <a:rPr lang="es-MX" dirty="0" err="1">
                          <a:effectLst/>
                        </a:rPr>
                        <a:t>appendChild</a:t>
                      </a:r>
                      <a:r>
                        <a:rPr lang="es-MX" dirty="0">
                          <a:effectLst/>
                        </a:rPr>
                        <a:t>().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611911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342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El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Metodo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appendChild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B2060D-FBE9-EAC2-ABCD-CA09640CF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86" y="1563605"/>
            <a:ext cx="7657982" cy="31432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CA04D3-22D6-3EAD-8117-20489EF86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628" y="3577672"/>
            <a:ext cx="8269279" cy="26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389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removeChild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3297EC8-28E5-9715-5ED0-712B07644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826962"/>
            <a:ext cx="10210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2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445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insertBefore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 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3EC8B3F-90B1-5B8C-C126-3B8882E77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791" y="2766743"/>
            <a:ext cx="8514418" cy="381242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33C2132-0A58-FEE8-8708-7B29CDC10E48}"/>
              </a:ext>
            </a:extLst>
          </p:cNvPr>
          <p:cNvSpPr txBox="1"/>
          <p:nvPr/>
        </p:nvSpPr>
        <p:spPr>
          <a:xfrm>
            <a:off x="1838791" y="1699575"/>
            <a:ext cx="8514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 ► NULL inserta 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newnode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 después del último nodo hijo. Equivale a .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appendChild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().</a:t>
            </a:r>
          </a:p>
          <a:p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 ► ELEMENT inserta 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newnode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 antes de dicho 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node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 de referencia.</a:t>
            </a:r>
            <a:endParaRPr lang="es-CO" sz="1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6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2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49"/>
            <a:ext cx="449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API de elementos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226AAC3-C640-BD4F-FB9D-9474F6AB3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17216"/>
              </p:ext>
            </p:extLst>
          </p:nvPr>
        </p:nvGraphicFramePr>
        <p:xfrm>
          <a:off x="2032000" y="1802350"/>
          <a:ext cx="81280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400689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4848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Métodos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0809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.before()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Añade el nuevo elemento justo antes.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7126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.after()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Añade el nuevo elemento justo después.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3858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.prepend()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Se añade el nuevo elemento antes del primer hijo.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73166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.append()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Se añade el nuevo elemento después del último hijo.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7308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.replaceChildren()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Elimina todos los hijos y los sustituye por el nuevo elemento.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7906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.replaceWith()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Se sustituye por el nuevo elemento.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0660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.remove()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Elimina el propio elemento.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3287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9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6005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before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 - .after( )  y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prepend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 -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append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BBB007-0171-4E6E-A7A6-6F3D1BF69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519" y="1880971"/>
            <a:ext cx="975496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35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23433</TotalTime>
  <Words>908</Words>
  <Application>Microsoft Office PowerPoint</Application>
  <PresentationFormat>Panorámica</PresentationFormat>
  <Paragraphs>165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Ubuntu Light</vt:lpstr>
      <vt:lpstr>Ubuntu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 Mailet</dc:creator>
  <cp:lastModifiedBy>User</cp:lastModifiedBy>
  <cp:revision>32</cp:revision>
  <dcterms:created xsi:type="dcterms:W3CDTF">2023-04-19T20:56:41Z</dcterms:created>
  <dcterms:modified xsi:type="dcterms:W3CDTF">2023-12-14T17:07:27Z</dcterms:modified>
</cp:coreProperties>
</file>