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7" r:id="rId4"/>
    <p:sldId id="320" r:id="rId5"/>
    <p:sldId id="339" r:id="rId6"/>
    <p:sldId id="345" r:id="rId7"/>
    <p:sldId id="372" r:id="rId8"/>
    <p:sldId id="346" r:id="rId9"/>
    <p:sldId id="347" r:id="rId10"/>
    <p:sldId id="378" r:id="rId11"/>
    <p:sldId id="386" r:id="rId12"/>
    <p:sldId id="373" r:id="rId13"/>
    <p:sldId id="379" r:id="rId14"/>
    <p:sldId id="374" r:id="rId15"/>
    <p:sldId id="375" r:id="rId16"/>
    <p:sldId id="376" r:id="rId17"/>
    <p:sldId id="380" r:id="rId18"/>
    <p:sldId id="381" r:id="rId19"/>
    <p:sldId id="387" r:id="rId20"/>
    <p:sldId id="260" r:id="rId21"/>
    <p:sldId id="273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Ubuntu" panose="020B0504030602030204" pitchFamily="34" charset="0"/>
      <p:regular r:id="rId28"/>
      <p:bold r:id="rId29"/>
      <p:italic r:id="rId30"/>
      <p:boldItalic r:id="rId31"/>
    </p:embeddedFont>
    <p:embeddedFont>
      <p:font typeface="Ubuntu Light" panose="020B030403060203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9" roundtripDataSignature="AMtx7mgP6VT0DhK14j+2qMOJlRxpq4dn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E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7" autoAdjust="0"/>
    <p:restoredTop sz="94660"/>
  </p:normalViewPr>
  <p:slideViewPr>
    <p:cSldViewPr snapToGrid="0">
      <p:cViewPr varScale="1">
        <p:scale>
          <a:sx n="44" d="100"/>
          <a:sy n="44" d="100"/>
        </p:scale>
        <p:origin x="20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59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0680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1690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08364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9961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80783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35307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37816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8030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6118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62309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8" name="Google Shape;2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6" name="Google Shape;23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3262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95790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5482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98246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162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772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lenguajejs.com/javascript/eventos/addeventlistene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nguajejs.com/javascript/eventos/eventos-javascript/" TargetMode="External"/><Relationship Id="rId5" Type="http://schemas.openxmlformats.org/officeDocument/2006/relationships/hyperlink" Target="https://lenguajejs.com/javascript/eventos/eventos-html/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E4B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5214" y="2250076"/>
            <a:ext cx="4333940" cy="187804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3282905" y="4128116"/>
            <a:ext cx="56261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18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Somos un </a:t>
            </a:r>
            <a:r>
              <a:rPr lang="es-CO" sz="1800" b="0" i="0" u="none" strike="noStrike" cap="none">
                <a:solidFill>
                  <a:schemeClr val="lt1"/>
                </a:solidFill>
                <a:highlight>
                  <a:srgbClr val="6B5CFF"/>
                </a:highlight>
                <a:latin typeface="Ubuntu Light"/>
                <a:ea typeface="Ubuntu Light"/>
                <a:cs typeface="Ubuntu Light"/>
                <a:sym typeface="Ubuntu Light"/>
              </a:rPr>
              <a:t>ecosistema</a:t>
            </a:r>
            <a:r>
              <a:rPr lang="es-CO" sz="18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 de desarrolladores de software</a:t>
            </a:r>
            <a:endParaRPr sz="1800" b="0" i="0" u="none" strike="noStrike" cap="none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6626" y="0"/>
            <a:ext cx="90375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224094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Arial"/>
                <a:cs typeface="Arial"/>
                <a:sym typeface="Ubuntu"/>
              </a:rPr>
              <a:t>Evento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578458" y="1032949"/>
            <a:ext cx="3627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Método .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addEventListener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( )</a:t>
            </a: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9CC47B0E-18E1-07ED-0669-CF437E598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167209"/>
              </p:ext>
            </p:extLst>
          </p:nvPr>
        </p:nvGraphicFramePr>
        <p:xfrm>
          <a:off x="2032000" y="2677409"/>
          <a:ext cx="8128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067940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5010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b="1" dirty="0">
                          <a:solidFill>
                            <a:srgbClr val="FFFFFF"/>
                          </a:solidFill>
                          <a:effectLst/>
                        </a:rPr>
                        <a:t>Método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CO" b="1">
                          <a:solidFill>
                            <a:srgbClr val="FFFFFF"/>
                          </a:solidFill>
                          <a:effectLst/>
                        </a:rPr>
                        <a:t>Descripción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642947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</a:rPr>
                        <a:t>.</a:t>
                      </a:r>
                      <a:r>
                        <a:rPr lang="es-CO" dirty="0" err="1">
                          <a:effectLst/>
                        </a:rPr>
                        <a:t>addEventListener</a:t>
                      </a:r>
                      <a:r>
                        <a:rPr lang="es-CO" dirty="0">
                          <a:effectLst/>
                        </a:rPr>
                        <a:t>(STRING </a:t>
                      </a:r>
                      <a:r>
                        <a:rPr lang="es-CO" dirty="0" err="1">
                          <a:effectLst/>
                        </a:rPr>
                        <a:t>event,FUNCTION</a:t>
                      </a:r>
                      <a:r>
                        <a:rPr lang="es-CO" dirty="0">
                          <a:effectLst/>
                        </a:rPr>
                        <a:t> </a:t>
                      </a:r>
                      <a:r>
                        <a:rPr lang="es-CO" dirty="0" err="1">
                          <a:effectLst/>
                        </a:rPr>
                        <a:t>func</a:t>
                      </a:r>
                      <a:r>
                        <a:rPr lang="es-CO" dirty="0">
                          <a:effectLst/>
                        </a:rPr>
                        <a:t>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effectLst/>
                        </a:rPr>
                        <a:t>Escucha el evento </a:t>
                      </a:r>
                      <a:r>
                        <a:rPr lang="es-MX" dirty="0" err="1">
                          <a:effectLst/>
                        </a:rPr>
                        <a:t>event</a:t>
                      </a:r>
                      <a:r>
                        <a:rPr lang="es-MX" dirty="0">
                          <a:effectLst/>
                        </a:rPr>
                        <a:t>, y si ocurre, ejecuta </a:t>
                      </a:r>
                      <a:r>
                        <a:rPr lang="es-MX" dirty="0" err="1">
                          <a:effectLst/>
                        </a:rPr>
                        <a:t>func</a:t>
                      </a:r>
                      <a:r>
                        <a:rPr lang="es-MX" dirty="0">
                          <a:effectLst/>
                        </a:rPr>
                        <a:t>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17554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</a:rPr>
                        <a:t>.</a:t>
                      </a:r>
                      <a:r>
                        <a:rPr lang="es-CO" dirty="0" err="1">
                          <a:effectLst/>
                        </a:rPr>
                        <a:t>addEventListener</a:t>
                      </a:r>
                      <a:r>
                        <a:rPr lang="es-CO" dirty="0">
                          <a:effectLst/>
                        </a:rPr>
                        <a:t>(STRING </a:t>
                      </a:r>
                      <a:r>
                        <a:rPr lang="es-CO" dirty="0" err="1">
                          <a:effectLst/>
                        </a:rPr>
                        <a:t>event,FUNCTION</a:t>
                      </a:r>
                      <a:r>
                        <a:rPr lang="es-CO" dirty="0">
                          <a:effectLst/>
                        </a:rPr>
                        <a:t> </a:t>
                      </a:r>
                      <a:r>
                        <a:rPr lang="es-CO" dirty="0" err="1">
                          <a:effectLst/>
                        </a:rPr>
                        <a:t>func,OBJECT</a:t>
                      </a:r>
                      <a:r>
                        <a:rPr lang="es-CO" dirty="0">
                          <a:effectLst/>
                        </a:rPr>
                        <a:t> </a:t>
                      </a:r>
                      <a:r>
                        <a:rPr lang="es-CO" dirty="0" err="1">
                          <a:effectLst/>
                        </a:rPr>
                        <a:t>options</a:t>
                      </a:r>
                      <a:r>
                        <a:rPr lang="es-CO" dirty="0">
                          <a:effectLst/>
                        </a:rPr>
                        <a:t>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CO" dirty="0" err="1">
                          <a:effectLst/>
                        </a:rPr>
                        <a:t>Idem</a:t>
                      </a:r>
                      <a:r>
                        <a:rPr lang="es-CO" dirty="0">
                          <a:effectLst/>
                        </a:rPr>
                        <a:t>, pasándole ciertas opciones.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117243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228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6626" y="0"/>
            <a:ext cx="90375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224094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Arial"/>
                <a:cs typeface="Arial"/>
                <a:sym typeface="Ubuntu"/>
              </a:rPr>
              <a:t>Evento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578458" y="1032949"/>
            <a:ext cx="3627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Método .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addEventListener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( )</a:t>
            </a: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7609A06-8442-EE48-EB22-3601212815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0632" y="1561570"/>
            <a:ext cx="6930736" cy="516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51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6626" y="0"/>
            <a:ext cx="90375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224094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>
                <a:solidFill>
                  <a:schemeClr val="lt1"/>
                </a:solidFill>
                <a:latin typeface="Ubuntu"/>
                <a:sym typeface="Ubuntu"/>
              </a:rPr>
              <a:t>Evento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578457" y="1032950"/>
            <a:ext cx="7518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Múltiples 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Listeners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 (</a:t>
            </a:r>
            <a:r>
              <a:rPr lang="es-MX" sz="2000" dirty="0">
                <a:solidFill>
                  <a:schemeClr val="bg1"/>
                </a:solidFill>
                <a:latin typeface="Ubuntu" panose="020B0504030602030204" pitchFamily="34" charset="0"/>
              </a:rPr>
              <a:t>múltiples funciones a un mismo evento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)</a:t>
            </a: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6A2604B-87B5-4B17-5349-95F0EC20D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7859" y="1553941"/>
            <a:ext cx="5916282" cy="518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43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6626" y="0"/>
            <a:ext cx="90375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224094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Arial"/>
                <a:cs typeface="Arial"/>
                <a:sym typeface="Ubuntu"/>
              </a:rPr>
              <a:t>Evento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578458" y="1032950"/>
            <a:ext cx="484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Opciones de .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addEventListener</a:t>
            </a:r>
            <a:endParaRPr lang="es-CO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3583E2BB-6678-61FD-BACD-690E24F6A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182412"/>
              </p:ext>
            </p:extLst>
          </p:nvPr>
        </p:nvGraphicFramePr>
        <p:xfrm>
          <a:off x="2032000" y="2068908"/>
          <a:ext cx="8128000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1214420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27502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b="1" dirty="0">
                          <a:solidFill>
                            <a:srgbClr val="FFFFFF"/>
                          </a:solidFill>
                          <a:effectLst/>
                          <a:latin typeface="Ubuntu" panose="020B0504030602030204" pitchFamily="34" charset="0"/>
                        </a:rPr>
                        <a:t>Opción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CO" b="1">
                          <a:solidFill>
                            <a:srgbClr val="FFFFFF"/>
                          </a:solidFill>
                          <a:effectLst/>
                          <a:latin typeface="Ubuntu" panose="020B0504030602030204" pitchFamily="34" charset="0"/>
                        </a:rPr>
                        <a:t>Descripción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886046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  <a:latin typeface="Ubuntu" panose="020B0504030602030204" pitchFamily="34" charset="0"/>
                        </a:rPr>
                        <a:t>BOOLEAN capture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  <a:latin typeface="Ubuntu" panose="020B0504030602030204" pitchFamily="34" charset="0"/>
                        </a:rPr>
                        <a:t>El evento se dispara al inicio (</a:t>
                      </a:r>
                      <a:r>
                        <a:rPr lang="es-MX" b="0" i="0" u="none" strike="noStrike">
                          <a:effectLst/>
                          <a:latin typeface="Ubuntu" panose="020B0504030602030204" pitchFamily="34" charset="0"/>
                        </a:rPr>
                        <a:t>capture</a:t>
                      </a:r>
                      <a:r>
                        <a:rPr lang="es-MX">
                          <a:effectLst/>
                          <a:latin typeface="Ubuntu" panose="020B0504030602030204" pitchFamily="34" charset="0"/>
                        </a:rPr>
                        <a:t>), en lugar de al final (</a:t>
                      </a:r>
                      <a:r>
                        <a:rPr lang="es-MX" b="0" i="0" u="none" strike="noStrike">
                          <a:effectLst/>
                          <a:latin typeface="Ubuntu" panose="020B0504030602030204" pitchFamily="34" charset="0"/>
                        </a:rPr>
                        <a:t>bubble</a:t>
                      </a:r>
                      <a:r>
                        <a:rPr lang="es-MX">
                          <a:effectLst/>
                          <a:latin typeface="Ubuntu" panose="020B0504030602030204" pitchFamily="34" charset="0"/>
                        </a:rPr>
                        <a:t>).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21765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  <a:latin typeface="Ubuntu" panose="020B0504030602030204" pitchFamily="34" charset="0"/>
                        </a:rPr>
                        <a:t>BOOLEAN once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  <a:latin typeface="Ubuntu" panose="020B0504030602030204" pitchFamily="34" charset="0"/>
                        </a:rPr>
                        <a:t>Sólo ejecuta la función la primera vez. Luego, elimina listener.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31824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  <a:latin typeface="Ubuntu" panose="020B0504030602030204" pitchFamily="34" charset="0"/>
                        </a:rPr>
                        <a:t>BOOLEAN </a:t>
                      </a:r>
                      <a:r>
                        <a:rPr lang="es-CO" dirty="0" err="1">
                          <a:effectLst/>
                          <a:latin typeface="Ubuntu" panose="020B0504030602030204" pitchFamily="34" charset="0"/>
                        </a:rPr>
                        <a:t>passive</a:t>
                      </a:r>
                      <a:endParaRPr lang="es-CO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effectLst/>
                          <a:latin typeface="Ubuntu" panose="020B0504030602030204" pitchFamily="34" charset="0"/>
                        </a:rPr>
                        <a:t>La función nunca llama a .</a:t>
                      </a:r>
                      <a:r>
                        <a:rPr lang="es-MX" dirty="0" err="1">
                          <a:effectLst/>
                          <a:latin typeface="Ubuntu" panose="020B0504030602030204" pitchFamily="34" charset="0"/>
                        </a:rPr>
                        <a:t>preventDefault</a:t>
                      </a:r>
                      <a:r>
                        <a:rPr lang="es-MX" dirty="0">
                          <a:effectLst/>
                          <a:latin typeface="Ubuntu" panose="020B0504030602030204" pitchFamily="34" charset="0"/>
                        </a:rPr>
                        <a:t>() (mejora rendimiento).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541250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927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66503" y="0"/>
            <a:ext cx="90375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224094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Arial"/>
                <a:cs typeface="Arial"/>
                <a:sym typeface="Ubuntu"/>
              </a:rPr>
              <a:t>Evento 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578458" y="1032950"/>
            <a:ext cx="4508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.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remove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( )</a:t>
            </a: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02B1C5B5-31A4-A807-FD2F-0A559F951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782014"/>
              </p:ext>
            </p:extLst>
          </p:nvPr>
        </p:nvGraphicFramePr>
        <p:xfrm>
          <a:off x="2032000" y="1433060"/>
          <a:ext cx="8128000" cy="91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862305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85553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b="1" dirty="0">
                          <a:solidFill>
                            <a:srgbClr val="FFFFFF"/>
                          </a:solidFill>
                          <a:effectLst/>
                        </a:rPr>
                        <a:t>Método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CO" b="1">
                          <a:solidFill>
                            <a:srgbClr val="FFFFFF"/>
                          </a:solidFill>
                          <a:effectLst/>
                        </a:rPr>
                        <a:t>Descripción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198102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</a:rPr>
                        <a:t>.</a:t>
                      </a:r>
                      <a:r>
                        <a:rPr lang="es-CO" dirty="0" err="1">
                          <a:effectLst/>
                        </a:rPr>
                        <a:t>removeEventListener</a:t>
                      </a:r>
                      <a:r>
                        <a:rPr lang="es-CO" dirty="0">
                          <a:effectLst/>
                        </a:rPr>
                        <a:t>(STRING </a:t>
                      </a:r>
                      <a:r>
                        <a:rPr lang="es-CO" dirty="0" err="1">
                          <a:effectLst/>
                        </a:rPr>
                        <a:t>event,FUNCTION</a:t>
                      </a:r>
                      <a:r>
                        <a:rPr lang="es-CO" dirty="0">
                          <a:effectLst/>
                        </a:rPr>
                        <a:t> </a:t>
                      </a:r>
                      <a:r>
                        <a:rPr lang="es-CO" dirty="0" err="1">
                          <a:effectLst/>
                        </a:rPr>
                        <a:t>func</a:t>
                      </a:r>
                      <a:r>
                        <a:rPr lang="es-CO" dirty="0">
                          <a:effectLst/>
                        </a:rPr>
                        <a:t>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effectLst/>
                        </a:rPr>
                        <a:t>Elimina la funcionalidad </a:t>
                      </a:r>
                      <a:r>
                        <a:rPr lang="es-MX" dirty="0" err="1">
                          <a:effectLst/>
                        </a:rPr>
                        <a:t>func</a:t>
                      </a:r>
                      <a:r>
                        <a:rPr lang="es-MX" dirty="0">
                          <a:effectLst/>
                        </a:rPr>
                        <a:t> asociada al evento </a:t>
                      </a:r>
                      <a:r>
                        <a:rPr lang="es-MX" dirty="0" err="1">
                          <a:effectLst/>
                        </a:rPr>
                        <a:t>event</a:t>
                      </a:r>
                      <a:r>
                        <a:rPr lang="es-MX" dirty="0">
                          <a:effectLst/>
                        </a:rPr>
                        <a:t>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587743267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F712163F-AEDE-B002-6E6E-77779BC148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1083" y="2449444"/>
            <a:ext cx="4269833" cy="411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90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6626" y="0"/>
            <a:ext cx="90375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224094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Arial"/>
                <a:cs typeface="Arial"/>
                <a:sym typeface="Ubuntu"/>
              </a:rPr>
              <a:t>Evento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578458" y="1032950"/>
            <a:ext cx="4063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Escuchar eventos y 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handleEvent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  </a:t>
            </a: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9568714-6350-ED94-39C4-1A8D2E0A5D60}"/>
              </a:ext>
            </a:extLst>
          </p:cNvPr>
          <p:cNvSpPr txBox="1"/>
          <p:nvPr/>
        </p:nvSpPr>
        <p:spPr>
          <a:xfrm>
            <a:off x="578457" y="1540741"/>
            <a:ext cx="113419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>
                <a:solidFill>
                  <a:schemeClr val="bg1"/>
                </a:solidFill>
                <a:latin typeface="Ubuntu" panose="020B0504030602030204" pitchFamily="34" charset="0"/>
              </a:rPr>
              <a:t>Vamos a trabajar con la clase </a:t>
            </a:r>
            <a:r>
              <a:rPr lang="es-MX" sz="1800" dirty="0" err="1">
                <a:solidFill>
                  <a:schemeClr val="bg1"/>
                </a:solidFill>
                <a:highlight>
                  <a:srgbClr val="FF00FF"/>
                </a:highlight>
                <a:latin typeface="Ubuntu" panose="020B0504030602030204" pitchFamily="34" charset="0"/>
              </a:rPr>
              <a:t>EventManager</a:t>
            </a:r>
            <a:r>
              <a:rPr lang="es-MX" sz="1800" dirty="0">
                <a:solidFill>
                  <a:schemeClr val="bg1"/>
                </a:solidFill>
                <a:latin typeface="Ubuntu" panose="020B0504030602030204" pitchFamily="34" charset="0"/>
              </a:rPr>
              <a:t>, que básicamente gestionará nuestros eventos de una forma más cómoda</a:t>
            </a:r>
            <a:endParaRPr lang="es-CO" sz="18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FB97161-CDED-1654-F9FF-705BE9BE5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3295" y="2218533"/>
            <a:ext cx="6272315" cy="44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44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6626" y="0"/>
            <a:ext cx="90375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224094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Arial"/>
                <a:cs typeface="Arial"/>
                <a:sym typeface="Ubuntu"/>
              </a:rPr>
              <a:t>Evento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9FA8B8A-6C53-F002-7F1C-3F8DB32D84C8}"/>
              </a:ext>
            </a:extLst>
          </p:cNvPr>
          <p:cNvSpPr txBox="1"/>
          <p:nvPr/>
        </p:nvSpPr>
        <p:spPr>
          <a:xfrm>
            <a:off x="578459" y="1032950"/>
            <a:ext cx="4143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Mediante funciones ( referencia) 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4BB49F4-7F62-792A-209D-E749E286E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6969" y="1685975"/>
            <a:ext cx="8738062" cy="479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40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6626" y="0"/>
            <a:ext cx="90375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2879636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Arial"/>
                <a:cs typeface="Arial"/>
                <a:sym typeface="Ubuntu"/>
              </a:rPr>
              <a:t>Evento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9FA8B8A-6C53-F002-7F1C-3F8DB32D84C8}"/>
              </a:ext>
            </a:extLst>
          </p:cNvPr>
          <p:cNvSpPr txBox="1"/>
          <p:nvPr/>
        </p:nvSpPr>
        <p:spPr>
          <a:xfrm>
            <a:off x="578458" y="1032950"/>
            <a:ext cx="3810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Escuchar eventos con Objetos 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91C187-CA1A-13B5-E66E-0BF660F99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2125" y="1802351"/>
            <a:ext cx="86677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93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66502" y="0"/>
            <a:ext cx="90375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224094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Arial"/>
                <a:cs typeface="Arial"/>
                <a:sym typeface="Ubuntu"/>
              </a:rPr>
              <a:t>Evento 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9FA8B8A-6C53-F002-7F1C-3F8DB32D84C8}"/>
              </a:ext>
            </a:extLst>
          </p:cNvPr>
          <p:cNvSpPr txBox="1"/>
          <p:nvPr/>
        </p:nvSpPr>
        <p:spPr>
          <a:xfrm>
            <a:off x="578459" y="1032950"/>
            <a:ext cx="3237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El objeto 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Event</a:t>
            </a:r>
            <a:endParaRPr lang="es-CO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8BB4403-D1DC-4AFE-1D83-AB7648B2A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2125" y="2066925"/>
            <a:ext cx="86677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26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66502" y="0"/>
            <a:ext cx="90375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224094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Arial"/>
                <a:cs typeface="Arial"/>
                <a:sym typeface="Ubuntu"/>
              </a:rPr>
              <a:t>Evento 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9FA8B8A-6C53-F002-7F1C-3F8DB32D84C8}"/>
              </a:ext>
            </a:extLst>
          </p:cNvPr>
          <p:cNvSpPr txBox="1"/>
          <p:nvPr/>
        </p:nvSpPr>
        <p:spPr>
          <a:xfrm>
            <a:off x="578459" y="1032950"/>
            <a:ext cx="3237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El objeto 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Event</a:t>
            </a:r>
            <a:endParaRPr lang="es-CO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346B6F3-4B54-D4E0-5CE0-699B80179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3629" y="1563605"/>
            <a:ext cx="8844742" cy="489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B6B8B64-097F-C966-CB2B-AD4ECBA9A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22178" cy="6858000"/>
          </a:xfrm>
          <a:prstGeom prst="rect">
            <a:avLst/>
          </a:prstGeom>
        </p:spPr>
      </p:pic>
      <p:pic>
        <p:nvPicPr>
          <p:cNvPr id="91" name="Google Shape;91;p2"/>
          <p:cNvPicPr preferRelativeResize="0"/>
          <p:nvPr/>
        </p:nvPicPr>
        <p:blipFill rotWithShape="1">
          <a:blip r:embed="rId4">
            <a:alphaModFix/>
          </a:blip>
          <a:srcRect r="7310"/>
          <a:stretch/>
        </p:blipFill>
        <p:spPr>
          <a:xfrm flipH="1">
            <a:off x="413" y="0"/>
            <a:ext cx="929321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39505" y="4668520"/>
            <a:ext cx="3330258" cy="14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6868162" y="3035810"/>
            <a:ext cx="2834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19;p4" descr="Imagen de la pantalla de un celular con la imagen de una caricatura&#10;&#10;Descripción generada automáticamente con confianza baja">
            <a:extLst>
              <a:ext uri="{FF2B5EF4-FFF2-40B4-BE49-F238E27FC236}">
                <a16:creationId xmlns:a16="http://schemas.microsoft.com/office/drawing/2014/main" id="{0568146C-0770-A088-0853-5AC1713E088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543156" y="2374118"/>
            <a:ext cx="5053608" cy="43333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96;p2">
            <a:extLst>
              <a:ext uri="{FF2B5EF4-FFF2-40B4-BE49-F238E27FC236}">
                <a16:creationId xmlns:a16="http://schemas.microsoft.com/office/drawing/2014/main" id="{9640603D-AE98-3645-568B-5BBC26B1A96A}"/>
              </a:ext>
            </a:extLst>
          </p:cNvPr>
          <p:cNvSpPr txBox="1"/>
          <p:nvPr/>
        </p:nvSpPr>
        <p:spPr>
          <a:xfrm>
            <a:off x="266959" y="711478"/>
            <a:ext cx="7463877" cy="166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Java Script DOM (</a:t>
            </a:r>
            <a:r>
              <a:rPr lang="es-CO" sz="4400" b="1" i="0" u="none" strike="noStrike" cap="none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Document</a:t>
            </a: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s-CO" sz="4400" b="1" i="0" u="none" strike="noStrike" cap="none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Object</a:t>
            </a: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s-CO" sz="4400" b="1" i="0" u="none" strike="noStrike" cap="none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Model</a:t>
            </a: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)</a:t>
            </a:r>
            <a:b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 r="9183"/>
          <a:stretch/>
        </p:blipFill>
        <p:spPr>
          <a:xfrm>
            <a:off x="4041195" y="0"/>
            <a:ext cx="815080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652184" y="4303028"/>
            <a:ext cx="3330258" cy="14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0;p4">
            <a:extLst>
              <a:ext uri="{FF2B5EF4-FFF2-40B4-BE49-F238E27FC236}">
                <a16:creationId xmlns:a16="http://schemas.microsoft.com/office/drawing/2014/main" id="{7178A0AC-C4C8-2EE6-6429-04C41AC919FD}"/>
              </a:ext>
            </a:extLst>
          </p:cNvPr>
          <p:cNvSpPr txBox="1"/>
          <p:nvPr/>
        </p:nvSpPr>
        <p:spPr>
          <a:xfrm>
            <a:off x="578459" y="397102"/>
            <a:ext cx="267469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>
                <a:solidFill>
                  <a:srgbClr val="181E4B"/>
                </a:solidFill>
                <a:latin typeface="Ubuntu"/>
                <a:sym typeface="Ubuntu"/>
              </a:rPr>
              <a:t>Evento </a:t>
            </a:r>
            <a:r>
              <a:rPr lang="es-CO" sz="4400" b="1" i="0" u="none" strike="noStrike" cap="none" dirty="0">
                <a:solidFill>
                  <a:srgbClr val="181E4B"/>
                </a:solidFill>
                <a:latin typeface="Ubuntu"/>
                <a:ea typeface="Arial"/>
                <a:cs typeface="Arial"/>
                <a:sym typeface="Ubuntu"/>
              </a:rPr>
              <a:t> </a:t>
            </a:r>
            <a:endParaRPr lang="es-CO" sz="1400" b="0" i="0" u="none" strike="noStrike" cap="none" dirty="0">
              <a:solidFill>
                <a:srgbClr val="181E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E8BB995-12AA-C2D5-160D-B7973DA3E9F2}"/>
              </a:ext>
            </a:extLst>
          </p:cNvPr>
          <p:cNvSpPr txBox="1"/>
          <p:nvPr/>
        </p:nvSpPr>
        <p:spPr>
          <a:xfrm>
            <a:off x="578459" y="1032950"/>
            <a:ext cx="4327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rgbClr val="181E4B"/>
                </a:solidFill>
                <a:latin typeface="Ubuntu" panose="020B0504030602030204" pitchFamily="34" charset="0"/>
              </a:rPr>
              <a:t>Propiedades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70BB87B-DEB6-3512-24A3-1AF5EE2D91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5774" y="3521610"/>
            <a:ext cx="8128000" cy="3269064"/>
          </a:xfrm>
          <a:prstGeom prst="rect">
            <a:avLst/>
          </a:prstGeom>
        </p:spPr>
      </p:pic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99D5A34C-F6D7-3BE9-52C6-FD05220A8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908627"/>
              </p:ext>
            </p:extLst>
          </p:nvPr>
        </p:nvGraphicFramePr>
        <p:xfrm>
          <a:off x="2032000" y="1474095"/>
          <a:ext cx="8128000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3360754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10305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b="1" dirty="0">
                          <a:solidFill>
                            <a:srgbClr val="FFFFFF"/>
                          </a:solidFill>
                          <a:effectLst/>
                          <a:latin typeface="Ubuntu" panose="020B0504030602030204" pitchFamily="34" charset="0"/>
                        </a:rPr>
                        <a:t>Propiedad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CO" b="1" dirty="0">
                          <a:solidFill>
                            <a:srgbClr val="FFFFFF"/>
                          </a:solidFill>
                          <a:effectLst/>
                          <a:latin typeface="Ubuntu" panose="020B0504030602030204" pitchFamily="34" charset="0"/>
                        </a:rPr>
                        <a:t>Descripción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423424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  <a:latin typeface="Ubuntu" panose="020B0504030602030204" pitchFamily="34" charset="0"/>
                        </a:rPr>
                        <a:t>STRING .</a:t>
                      </a:r>
                      <a:r>
                        <a:rPr lang="es-CO" dirty="0" err="1">
                          <a:effectLst/>
                          <a:latin typeface="Ubuntu" panose="020B0504030602030204" pitchFamily="34" charset="0"/>
                        </a:rPr>
                        <a:t>type</a:t>
                      </a:r>
                      <a:endParaRPr lang="es-CO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  <a:latin typeface="Ubuntu" panose="020B0504030602030204" pitchFamily="34" charset="0"/>
                        </a:rPr>
                        <a:t>Indica el tipo de evento en cuestión.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551181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  <a:latin typeface="Ubuntu" panose="020B0504030602030204" pitchFamily="34" charset="0"/>
                        </a:rPr>
                        <a:t>NUMBER .</a:t>
                      </a:r>
                      <a:r>
                        <a:rPr lang="es-CO" dirty="0" err="1">
                          <a:effectLst/>
                          <a:latin typeface="Ubuntu" panose="020B0504030602030204" pitchFamily="34" charset="0"/>
                        </a:rPr>
                        <a:t>timeStamp</a:t>
                      </a:r>
                      <a:endParaRPr lang="es-CO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  <a:latin typeface="Ubuntu" panose="020B0504030602030204" pitchFamily="34" charset="0"/>
                        </a:rPr>
                        <a:t>Hora en milisegundos en la que se creó el evento.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451135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  <a:latin typeface="Ubuntu" panose="020B0504030602030204" pitchFamily="34" charset="0"/>
                        </a:rPr>
                        <a:t>BOOLEAN .</a:t>
                      </a:r>
                      <a:r>
                        <a:rPr lang="es-CO" dirty="0" err="1">
                          <a:effectLst/>
                          <a:latin typeface="Ubuntu" panose="020B0504030602030204" pitchFamily="34" charset="0"/>
                        </a:rPr>
                        <a:t>isTrusted</a:t>
                      </a:r>
                      <a:endParaRPr lang="es-CO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effectLst/>
                          <a:latin typeface="Ubuntu" panose="020B0504030602030204" pitchFamily="34" charset="0"/>
                        </a:rPr>
                        <a:t>Indica si es un evento real de un usuario o uno enviado manualmente con .</a:t>
                      </a:r>
                      <a:r>
                        <a:rPr lang="es-MX" dirty="0" err="1">
                          <a:effectLst/>
                          <a:latin typeface="Ubuntu" panose="020B0504030602030204" pitchFamily="34" charset="0"/>
                        </a:rPr>
                        <a:t>dispatchEvent</a:t>
                      </a:r>
                      <a:r>
                        <a:rPr lang="es-MX" dirty="0">
                          <a:effectLst/>
                          <a:latin typeface="Ubuntu" panose="020B0504030602030204" pitchFamily="34" charset="0"/>
                        </a:rPr>
                        <a:t>().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38263915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E4B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8167" y="2494344"/>
            <a:ext cx="5675666" cy="1869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2"/>
          <p:cNvPicPr preferRelativeResize="0"/>
          <p:nvPr/>
        </p:nvPicPr>
        <p:blipFill rotWithShape="1">
          <a:blip r:embed="rId3">
            <a:alphaModFix/>
          </a:blip>
          <a:srcRect t="753" r="68704"/>
          <a:stretch/>
        </p:blipFill>
        <p:spPr>
          <a:xfrm>
            <a:off x="7315630" y="0"/>
            <a:ext cx="487636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0;p4">
            <a:extLst>
              <a:ext uri="{FF2B5EF4-FFF2-40B4-BE49-F238E27FC236}">
                <a16:creationId xmlns:a16="http://schemas.microsoft.com/office/drawing/2014/main" id="{8D8CE8C3-1457-4569-08E6-A36FD8058B1D}"/>
              </a:ext>
            </a:extLst>
          </p:cNvPr>
          <p:cNvSpPr txBox="1"/>
          <p:nvPr/>
        </p:nvSpPr>
        <p:spPr>
          <a:xfrm>
            <a:off x="578459" y="397102"/>
            <a:ext cx="253050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rgbClr val="181E4B"/>
                </a:solidFill>
                <a:latin typeface="Ubuntu"/>
                <a:ea typeface="Arial"/>
                <a:cs typeface="Arial"/>
                <a:sym typeface="Ubuntu"/>
              </a:rPr>
              <a:t>Eventos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88580B1-EEC2-D7ED-87FD-A68E09399484}"/>
              </a:ext>
            </a:extLst>
          </p:cNvPr>
          <p:cNvSpPr txBox="1"/>
          <p:nvPr/>
        </p:nvSpPr>
        <p:spPr>
          <a:xfrm>
            <a:off x="578458" y="1032950"/>
            <a:ext cx="3411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rgbClr val="181E4B"/>
                </a:solidFill>
                <a:latin typeface="Ubuntu" panose="020B0504030602030204" pitchFamily="34" charset="0"/>
              </a:rPr>
              <a:t>Que es un evento?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0681B77-AB94-5DB7-E8BF-E1DF909033E6}"/>
              </a:ext>
            </a:extLst>
          </p:cNvPr>
          <p:cNvSpPr txBox="1"/>
          <p:nvPr/>
        </p:nvSpPr>
        <p:spPr>
          <a:xfrm>
            <a:off x="578457" y="1436331"/>
            <a:ext cx="1139186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2400" b="0" i="0" dirty="0">
                <a:solidFill>
                  <a:srgbClr val="181E4B"/>
                </a:solidFill>
                <a:effectLst/>
                <a:latin typeface="Ubuntu" panose="020B0504030602030204" pitchFamily="34" charset="0"/>
              </a:rPr>
              <a:t>En </a:t>
            </a:r>
            <a:r>
              <a:rPr lang="es-MX" sz="2400" b="0" i="0" dirty="0" err="1">
                <a:solidFill>
                  <a:srgbClr val="181E4B"/>
                </a:solidFill>
                <a:effectLst/>
                <a:latin typeface="Ubuntu" panose="020B0504030602030204" pitchFamily="34" charset="0"/>
              </a:rPr>
              <a:t>Javascript</a:t>
            </a:r>
            <a:r>
              <a:rPr lang="es-MX" sz="2400" b="0" i="0" dirty="0">
                <a:solidFill>
                  <a:srgbClr val="181E4B"/>
                </a:solidFill>
                <a:effectLst/>
                <a:latin typeface="Ubuntu" panose="020B0504030602030204" pitchFamily="34" charset="0"/>
              </a:rPr>
              <a:t> existe un concepto llamado </a:t>
            </a:r>
            <a:r>
              <a:rPr lang="es-MX" sz="2400" b="1" i="0" dirty="0">
                <a:solidFill>
                  <a:srgbClr val="181E4B"/>
                </a:solidFill>
                <a:effectLst/>
                <a:latin typeface="Ubuntu" panose="020B0504030602030204" pitchFamily="34" charset="0"/>
              </a:rPr>
              <a:t>evento</a:t>
            </a:r>
            <a:r>
              <a:rPr lang="es-MX" sz="2400" b="0" i="0" dirty="0">
                <a:solidFill>
                  <a:srgbClr val="181E4B"/>
                </a:solidFill>
                <a:effectLst/>
                <a:latin typeface="Ubuntu" panose="020B0504030602030204" pitchFamily="34" charset="0"/>
              </a:rPr>
              <a:t>, que no es más que una notificación de que alguna </a:t>
            </a:r>
            <a:r>
              <a:rPr lang="es-MX" sz="2400" b="1" i="0" dirty="0">
                <a:solidFill>
                  <a:srgbClr val="181E4B"/>
                </a:solidFill>
                <a:effectLst/>
                <a:latin typeface="Ubuntu" panose="020B0504030602030204" pitchFamily="34" charset="0"/>
              </a:rPr>
              <a:t>característica interesante</a:t>
            </a:r>
            <a:r>
              <a:rPr lang="es-MX" sz="2400" b="0" i="0" dirty="0">
                <a:solidFill>
                  <a:srgbClr val="181E4B"/>
                </a:solidFill>
                <a:effectLst/>
                <a:latin typeface="Ubuntu" panose="020B0504030602030204" pitchFamily="34" charset="0"/>
              </a:rPr>
              <a:t> acaba de ocurrir, generalmente relacionada con el </a:t>
            </a:r>
            <a:r>
              <a:rPr lang="es-MX" sz="2400" b="1" i="0" dirty="0">
                <a:solidFill>
                  <a:srgbClr val="181E4B"/>
                </a:solidFill>
                <a:effectLst/>
                <a:latin typeface="Ubuntu" panose="020B0504030602030204" pitchFamily="34" charset="0"/>
              </a:rPr>
              <a:t>usuario</a:t>
            </a:r>
            <a:r>
              <a:rPr lang="es-MX" sz="2400" b="0" i="0" dirty="0">
                <a:solidFill>
                  <a:srgbClr val="181E4B"/>
                </a:solidFill>
                <a:effectLst/>
                <a:latin typeface="Ubuntu" panose="020B0504030602030204" pitchFamily="34" charset="0"/>
              </a:rPr>
              <a:t> que navega por la página.</a:t>
            </a:r>
          </a:p>
          <a:p>
            <a:pPr algn="l"/>
            <a:r>
              <a:rPr lang="es-MX" sz="2400" b="0" i="0" dirty="0">
                <a:solidFill>
                  <a:srgbClr val="181E4B"/>
                </a:solidFill>
                <a:effectLst/>
                <a:latin typeface="Ubuntu" panose="020B0504030602030204" pitchFamily="34" charset="0"/>
              </a:rPr>
              <a:t>Dichas características pueden ser muy variadas:</a:t>
            </a:r>
          </a:p>
          <a:p>
            <a:pPr algn="l"/>
            <a:endParaRPr lang="es-MX" sz="2400" b="0" i="0" dirty="0">
              <a:solidFill>
                <a:srgbClr val="181E4B"/>
              </a:solidFill>
              <a:effectLst/>
              <a:latin typeface="Ubuntu" panose="020B0504030602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400" b="0" i="0" dirty="0" err="1">
                <a:solidFill>
                  <a:srgbClr val="181E4B"/>
                </a:solidFill>
                <a:effectLst/>
                <a:latin typeface="Ubuntu" panose="020B0504030602030204" pitchFamily="34" charset="0"/>
              </a:rPr>
              <a:t>Click</a:t>
            </a:r>
            <a:r>
              <a:rPr lang="es-MX" sz="2400" b="0" i="0" dirty="0">
                <a:solidFill>
                  <a:srgbClr val="181E4B"/>
                </a:solidFill>
                <a:effectLst/>
                <a:latin typeface="Ubuntu" panose="020B0504030602030204" pitchFamily="34" charset="0"/>
              </a:rPr>
              <a:t> de ratón del usuario sobre un elemento de la página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400" b="0" i="0" dirty="0">
                <a:solidFill>
                  <a:srgbClr val="181E4B"/>
                </a:solidFill>
                <a:effectLst/>
                <a:latin typeface="Ubuntu" panose="020B0504030602030204" pitchFamily="34" charset="0"/>
              </a:rPr>
              <a:t>Pulsación de una tecla específica del teclado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400" b="0" i="0" dirty="0">
                <a:solidFill>
                  <a:srgbClr val="181E4B"/>
                </a:solidFill>
                <a:effectLst/>
                <a:latin typeface="Ubuntu" panose="020B0504030602030204" pitchFamily="34" charset="0"/>
              </a:rPr>
              <a:t>Reproducción de un archivo de audio/video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400" b="0" i="0" dirty="0" err="1">
                <a:solidFill>
                  <a:srgbClr val="181E4B"/>
                </a:solidFill>
                <a:effectLst/>
                <a:latin typeface="Ubuntu" panose="020B0504030602030204" pitchFamily="34" charset="0"/>
              </a:rPr>
              <a:t>Scroll</a:t>
            </a:r>
            <a:r>
              <a:rPr lang="es-MX" sz="2400" b="0" i="0" dirty="0">
                <a:solidFill>
                  <a:srgbClr val="181E4B"/>
                </a:solidFill>
                <a:effectLst/>
                <a:latin typeface="Ubuntu" panose="020B0504030602030204" pitchFamily="34" charset="0"/>
              </a:rPr>
              <a:t> de ratón sobre un elemento de la página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400" b="0" i="0" dirty="0">
                <a:solidFill>
                  <a:srgbClr val="181E4B"/>
                </a:solidFill>
                <a:effectLst/>
                <a:latin typeface="Ubuntu" panose="020B0504030602030204" pitchFamily="34" charset="0"/>
              </a:rPr>
              <a:t>El usuario ha activado la opción «Imprimir página»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6626" y="0"/>
            <a:ext cx="505360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214569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Arial"/>
                <a:cs typeface="Arial"/>
                <a:sym typeface="Ubuntu"/>
              </a:rPr>
              <a:t>DOM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578457" y="1032950"/>
            <a:ext cx="3428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El 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Metodo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 .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appendChild</a:t>
            </a:r>
            <a:endParaRPr lang="es-CO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8BB180DF-8B24-EFF9-A2B8-7D4D22AA3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228504"/>
              </p:ext>
            </p:extLst>
          </p:nvPr>
        </p:nvGraphicFramePr>
        <p:xfrm>
          <a:off x="2032000" y="2359325"/>
          <a:ext cx="8127999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854025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301407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42931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b="1" dirty="0">
                          <a:solidFill>
                            <a:srgbClr val="181E4B"/>
                          </a:solidFill>
                          <a:effectLst/>
                          <a:latin typeface="Ubuntu" panose="020B0504030602030204" pitchFamily="34" charset="0"/>
                        </a:rPr>
                        <a:t>Forma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CO" b="1">
                          <a:solidFill>
                            <a:srgbClr val="181E4B"/>
                          </a:solidFill>
                          <a:effectLst/>
                          <a:latin typeface="Ubuntu" panose="020B0504030602030204" pitchFamily="34" charset="0"/>
                        </a:rPr>
                        <a:t>Ejemplo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CO" b="1">
                          <a:solidFill>
                            <a:srgbClr val="181E4B"/>
                          </a:solidFill>
                          <a:effectLst/>
                          <a:latin typeface="Ubuntu" panose="020B0504030602030204" pitchFamily="34" charset="0"/>
                        </a:rPr>
                        <a:t>Artículo en profundidad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379528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>
                          <a:solidFill>
                            <a:srgbClr val="181E4B"/>
                          </a:solidFill>
                          <a:effectLst/>
                          <a:latin typeface="Ubuntu" panose="020B0504030602030204" pitchFamily="34" charset="0"/>
                        </a:rPr>
                        <a:t>Mediante </a:t>
                      </a:r>
                      <a:r>
                        <a:rPr lang="es-CO" b="1">
                          <a:solidFill>
                            <a:srgbClr val="181E4B"/>
                          </a:solidFill>
                          <a:effectLst/>
                          <a:latin typeface="Ubuntu" panose="020B0504030602030204" pitchFamily="34" charset="0"/>
                        </a:rPr>
                        <a:t>atributos HTML</a:t>
                      </a:r>
                      <a:endParaRPr lang="es-CO">
                        <a:solidFill>
                          <a:srgbClr val="181E4B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CO">
                          <a:solidFill>
                            <a:srgbClr val="181E4B"/>
                          </a:solidFill>
                          <a:effectLst/>
                          <a:latin typeface="Ubuntu" panose="020B0504030602030204" pitchFamily="34" charset="0"/>
                        </a:rPr>
                        <a:t>&lt;button onClick="..."&gt;&lt;/button&gt;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CO" u="sng">
                          <a:solidFill>
                            <a:srgbClr val="181E4B"/>
                          </a:solidFill>
                          <a:effectLst/>
                          <a:latin typeface="Ubuntu" panose="020B050403060203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Eventos JS desde atributos HTML</a:t>
                      </a:r>
                      <a:endParaRPr lang="es-CO">
                        <a:solidFill>
                          <a:srgbClr val="181E4B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695720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>
                          <a:solidFill>
                            <a:srgbClr val="181E4B"/>
                          </a:solidFill>
                          <a:effectLst/>
                          <a:latin typeface="Ubuntu" panose="020B0504030602030204" pitchFamily="34" charset="0"/>
                        </a:rPr>
                        <a:t>Mediante </a:t>
                      </a:r>
                      <a:r>
                        <a:rPr lang="es-CO" b="1">
                          <a:solidFill>
                            <a:srgbClr val="181E4B"/>
                          </a:solidFill>
                          <a:effectLst/>
                          <a:latin typeface="Ubuntu" panose="020B0504030602030204" pitchFamily="34" charset="0"/>
                        </a:rPr>
                        <a:t>propiedades Javascript</a:t>
                      </a:r>
                      <a:endParaRPr lang="es-CO">
                        <a:solidFill>
                          <a:srgbClr val="181E4B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CO">
                          <a:solidFill>
                            <a:srgbClr val="181E4B"/>
                          </a:solidFill>
                          <a:effectLst/>
                          <a:latin typeface="Ubuntu" panose="020B0504030602030204" pitchFamily="34" charset="0"/>
                        </a:rPr>
                        <a:t>.onclick = function() { ... }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 u="sng">
                          <a:solidFill>
                            <a:srgbClr val="181E4B"/>
                          </a:solidFill>
                          <a:effectLst/>
                          <a:latin typeface="Ubuntu" panose="020B050403060203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Eventos JS desde propiedades Javascript</a:t>
                      </a:r>
                      <a:endParaRPr lang="es-MX">
                        <a:solidFill>
                          <a:srgbClr val="181E4B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39773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>
                          <a:solidFill>
                            <a:srgbClr val="181E4B"/>
                          </a:solidFill>
                          <a:effectLst/>
                          <a:latin typeface="Ubuntu" panose="020B0504030602030204" pitchFamily="34" charset="0"/>
                        </a:rPr>
                        <a:t>Mediante addEventListener()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CO">
                          <a:solidFill>
                            <a:srgbClr val="181E4B"/>
                          </a:solidFill>
                          <a:effectLst/>
                          <a:latin typeface="Ubuntu" panose="020B0504030602030204" pitchFamily="34" charset="0"/>
                        </a:rPr>
                        <a:t>.addEventListener("click", ...)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CO" u="sng" dirty="0">
                          <a:solidFill>
                            <a:srgbClr val="0563C1"/>
                          </a:solidFill>
                          <a:effectLst/>
                          <a:latin typeface="Ubuntu" panose="020B050403060203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Eventos JS desde </a:t>
                      </a:r>
                      <a:r>
                        <a:rPr lang="es-CO" u="sng" dirty="0" err="1">
                          <a:solidFill>
                            <a:srgbClr val="181E4B"/>
                          </a:solidFill>
                          <a:effectLst/>
                          <a:latin typeface="Ubuntu" panose="020B050403060203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listeners</a:t>
                      </a:r>
                      <a:endParaRPr lang="es-CO" dirty="0">
                        <a:solidFill>
                          <a:srgbClr val="181E4B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888340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3329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6626" y="0"/>
            <a:ext cx="90375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224094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Arial"/>
                <a:cs typeface="Arial"/>
                <a:sym typeface="Ubuntu"/>
              </a:rPr>
              <a:t>Evento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578457" y="1032950"/>
            <a:ext cx="3893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propiedades</a:t>
            </a: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FC10653-DBEC-6BAB-2F9B-24BEA872FF10}"/>
              </a:ext>
            </a:extLst>
          </p:cNvPr>
          <p:cNvSpPr txBox="1"/>
          <p:nvPr/>
        </p:nvSpPr>
        <p:spPr>
          <a:xfrm>
            <a:off x="2505349" y="4127836"/>
            <a:ext cx="7181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Saludar es &lt;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buttonn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&gt;, que esta ubicado en  HTML, se dispara el evento 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click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 , cuando se haga 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click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,  se ejecutara asociado  al atributo 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html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, en este caso tenemos un 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alert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( ).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8504470-AFFB-E1A5-DF5B-C5A573583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374" y="1916823"/>
            <a:ext cx="92392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26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66502" y="0"/>
            <a:ext cx="90375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224094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>
                <a:solidFill>
                  <a:schemeClr val="lt1"/>
                </a:solidFill>
                <a:latin typeface="Ubuntu"/>
                <a:sym typeface="Ubuntu"/>
              </a:rPr>
              <a:t>Evento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578457" y="1032950"/>
            <a:ext cx="445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Organizando la funcionalidad</a:t>
            </a: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331F0CB-255A-592B-00A0-B4D22685A7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375" y="1433060"/>
            <a:ext cx="92392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75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66502" y="0"/>
            <a:ext cx="90375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224094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>
                <a:solidFill>
                  <a:schemeClr val="lt1"/>
                </a:solidFill>
                <a:latin typeface="Ubuntu"/>
                <a:sym typeface="Ubuntu"/>
              </a:rPr>
              <a:t>Evento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578457" y="1032950"/>
            <a:ext cx="445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Eventos mediante 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Javascript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B02575B-C4E4-CF3A-300E-F1DE3DC5C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500" y="1806507"/>
            <a:ext cx="87630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68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49629" y="0"/>
            <a:ext cx="90375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8" y="397102"/>
            <a:ext cx="266350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Arial"/>
                <a:cs typeface="Arial"/>
                <a:sym typeface="Ubuntu"/>
              </a:rPr>
              <a:t>Evento 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578457" y="1032949"/>
            <a:ext cx="4492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Utilizando 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setAttribute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( )</a:t>
            </a: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7F54AF7-5D72-D2D9-BE8E-A42B8C250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500" y="2068906"/>
            <a:ext cx="87630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94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6626" y="0"/>
            <a:ext cx="90375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224094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>
                <a:solidFill>
                  <a:schemeClr val="lt1"/>
                </a:solidFill>
                <a:latin typeface="Ubuntu"/>
                <a:sym typeface="Ubuntu"/>
              </a:rPr>
              <a:t>Evento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578458" y="1032950"/>
            <a:ext cx="3561280" cy="396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El método 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addEventListener</a:t>
            </a:r>
            <a:endParaRPr lang="es-CO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D641E61-D33E-E721-7FC5-CFDD2CA70E41}"/>
              </a:ext>
            </a:extLst>
          </p:cNvPr>
          <p:cNvSpPr txBox="1"/>
          <p:nvPr/>
        </p:nvSpPr>
        <p:spPr>
          <a:xfrm>
            <a:off x="578458" y="1731622"/>
            <a:ext cx="1087648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Ubuntu" panose="020B0504030602030204" pitchFamily="34" charset="0"/>
              </a:rPr>
              <a:t>Eventos </a:t>
            </a:r>
            <a:r>
              <a:rPr lang="es-MX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Javascript</a:t>
            </a:r>
            <a:r>
              <a:rPr lang="es-MX" sz="2000" dirty="0">
                <a:solidFill>
                  <a:schemeClr val="bg1"/>
                </a:solidFill>
                <a:latin typeface="Ubuntu" panose="020B0504030602030204" pitchFamily="34" charset="0"/>
              </a:rPr>
              <a:t> y como gestionarlos a través de código HTML, o a través de código </a:t>
            </a:r>
            <a:r>
              <a:rPr lang="es-MX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Javascript</a:t>
            </a:r>
            <a:r>
              <a:rPr lang="es-MX" sz="2000" dirty="0">
                <a:solidFill>
                  <a:schemeClr val="bg1"/>
                </a:solidFill>
                <a:latin typeface="Ubuntu" panose="020B0504030602030204" pitchFamily="34" charset="0"/>
              </a:rPr>
              <a:t>, utilizando la API del DOM. Sin embargo, la forma más recomendable es hacer uso del método .</a:t>
            </a:r>
            <a:r>
              <a:rPr lang="es-MX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addEventListener</a:t>
            </a:r>
            <a:r>
              <a:rPr lang="es-MX" sz="2000" dirty="0">
                <a:solidFill>
                  <a:schemeClr val="bg1"/>
                </a:solidFill>
                <a:latin typeface="Ubuntu" panose="020B0504030602030204" pitchFamily="34" charset="0"/>
              </a:rPr>
              <a:t>(), el cuál es mucho más potente y </a:t>
            </a:r>
            <a:r>
              <a:rPr lang="es-MX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versatil</a:t>
            </a:r>
            <a:r>
              <a:rPr lang="es-MX" sz="2000" dirty="0">
                <a:solidFill>
                  <a:schemeClr val="bg1"/>
                </a:solidFill>
                <a:latin typeface="Ubuntu" panose="020B0504030602030204" pitchFamily="34" charset="0"/>
              </a:rPr>
              <a:t> para la mayoría de los casos.</a:t>
            </a:r>
          </a:p>
          <a:p>
            <a:endParaRPr lang="es-MX" sz="20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r>
              <a:rPr lang="es-MX" sz="2000" dirty="0">
                <a:solidFill>
                  <a:schemeClr val="bg1"/>
                </a:solidFill>
                <a:latin typeface="Ubuntu" panose="020B0504030602030204" pitchFamily="34" charset="0"/>
              </a:rPr>
              <a:t>Con .</a:t>
            </a:r>
            <a:r>
              <a:rPr lang="es-MX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addEventListener</a:t>
            </a:r>
            <a:r>
              <a:rPr lang="es-MX" sz="2000" dirty="0">
                <a:solidFill>
                  <a:schemeClr val="bg1"/>
                </a:solidFill>
                <a:latin typeface="Ubuntu" panose="020B0504030602030204" pitchFamily="34" charset="0"/>
              </a:rPr>
              <a:t>() se pueden añadir fácilmente varias funcionalidades.</a:t>
            </a:r>
          </a:p>
          <a:p>
            <a:r>
              <a:rPr lang="es-MX" sz="2000" dirty="0">
                <a:solidFill>
                  <a:schemeClr val="bg1"/>
                </a:solidFill>
                <a:latin typeface="Ubuntu" panose="020B0504030602030204" pitchFamily="34" charset="0"/>
              </a:rPr>
              <a:t>Con .</a:t>
            </a:r>
            <a:r>
              <a:rPr lang="es-MX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removeEventListener</a:t>
            </a:r>
            <a:r>
              <a:rPr lang="es-MX" sz="2000" dirty="0">
                <a:solidFill>
                  <a:schemeClr val="bg1"/>
                </a:solidFill>
                <a:latin typeface="Ubuntu" panose="020B0504030602030204" pitchFamily="34" charset="0"/>
              </a:rPr>
              <a:t>() se puede eliminar una funcionalidad previamente añadida.</a:t>
            </a:r>
          </a:p>
          <a:p>
            <a:r>
              <a:rPr lang="es-MX" sz="2000" dirty="0">
                <a:solidFill>
                  <a:schemeClr val="bg1"/>
                </a:solidFill>
                <a:latin typeface="Ubuntu" panose="020B0504030602030204" pitchFamily="34" charset="0"/>
              </a:rPr>
              <a:t>Con .</a:t>
            </a:r>
            <a:r>
              <a:rPr lang="es-MX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addEventListener</a:t>
            </a:r>
            <a:r>
              <a:rPr lang="es-MX" sz="2000" dirty="0">
                <a:solidFill>
                  <a:schemeClr val="bg1"/>
                </a:solidFill>
                <a:latin typeface="Ubuntu" panose="020B0504030602030204" pitchFamily="34" charset="0"/>
              </a:rPr>
              <a:t>() se pueden indicar ciertos comportamientos especiales.</a:t>
            </a:r>
            <a:endParaRPr lang="es-CO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0352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Riwi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B5CFF"/>
      </a:accent1>
      <a:accent2>
        <a:srgbClr val="5ACBA3"/>
      </a:accent2>
      <a:accent3>
        <a:srgbClr val="E5CA51"/>
      </a:accent3>
      <a:accent4>
        <a:srgbClr val="E9A1FC"/>
      </a:accent4>
      <a:accent5>
        <a:srgbClr val="FE654F"/>
      </a:accent5>
      <a:accent6>
        <a:srgbClr val="171E4A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24466</TotalTime>
  <Words>541</Words>
  <Application>Microsoft Office PowerPoint</Application>
  <PresentationFormat>Panorámica</PresentationFormat>
  <Paragraphs>91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Ubuntu Light</vt:lpstr>
      <vt:lpstr>Ubuntu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Alejandra Maria Martinez Ocampo</dc:creator>
  <cp:lastModifiedBy>User</cp:lastModifiedBy>
  <cp:revision>32</cp:revision>
  <dcterms:created xsi:type="dcterms:W3CDTF">2023-04-19T20:56:41Z</dcterms:created>
  <dcterms:modified xsi:type="dcterms:W3CDTF">2023-12-14T17:03:19Z</dcterms:modified>
</cp:coreProperties>
</file>