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Ubuntu Light"/>
      <p:regular r:id="rId20"/>
      <p:bold r:id="rId21"/>
      <p:italic r:id="rId22"/>
      <p:boldItalic r:id="rId23"/>
    </p:embeddedFont>
    <p:embeddedFont>
      <p:font typeface="Ubuntu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cCAgOA8CdCRqWqjxvbLCVN9g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Ubuntu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customschemas.google.com/relationships/presentationmetadata" Target="meta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12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68704" t="753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1" i="0" sz="4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578458" y="1032949"/>
            <a:ext cx="20317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Herencia</a:t>
            </a:r>
            <a:endParaRPr/>
          </a:p>
        </p:txBody>
      </p:sp>
      <p:pic>
        <p:nvPicPr>
          <p:cNvPr id="198" name="Google Shape;19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8712" y="139196"/>
            <a:ext cx="6124329" cy="669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578458" y="1032949"/>
            <a:ext cx="2430749" cy="3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POLYMORPHISM</a:t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/>
        </p:nvSpPr>
        <p:spPr>
          <a:xfrm>
            <a:off x="578458" y="1696304"/>
            <a:ext cx="1091015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 polimorfismo es un principio de la programación orientada a objetos (POO) que permite a un objeto tomar diferentes formas, es decir, la capacidad de un objeto para presentar múltiples interfaces o comportamientos dependiendo del contexto. En JavaScript, esto se logra a través de la capacidad de un objeto de ser tratado como una instancia de su clase base o de cualquiera de sus subclases.</a:t>
            </a:r>
            <a:endParaRPr b="0" i="0" sz="2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40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0"/>
          <p:cNvSpPr txBox="1"/>
          <p:nvPr/>
        </p:nvSpPr>
        <p:spPr>
          <a:xfrm>
            <a:off x="16628" y="-1484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16627" y="634363"/>
            <a:ext cx="2430749" cy="3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POLYMORPHISM</a:t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/>
          <p:nvPr/>
        </p:nvSpPr>
        <p:spPr>
          <a:xfrm>
            <a:off x="16627" y="1225835"/>
            <a:ext cx="1215874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Polimorfismo y Métodos: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Muestra cómo las subclases (Perro y Gato) pueden tener el mismo método (sonido) pero con implementaciones específicas.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Funciones que Aprovechan el Polimorfismo: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Destaca que las funciones pueden utilizar polimorfismo al aceptar instancias de la clase base y ejecutar comportamientos específicos de las subclases.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Beneficios del Polimorfismo: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Permite escribir código más genérico y reutilizable.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Facilita la extensión del código sin modificar las funciones existentes.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Polimorfismo y Interfaces: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Puedes mencionar que JavaScript no implementa interfaces de manera explícita, pero el polimorfismo permite una forma flexible de interactuar con diferentes tipos de objetos.</a:t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1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578458" y="1032949"/>
            <a:ext cx="2430749" cy="3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POLYMORPHISM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7758" y="132555"/>
            <a:ext cx="4623229" cy="65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21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7310" t="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 con la imagen de una caricatura&#10;&#10;Descripción generada automáticamente con confianza baja"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POO (Document Object Model)</a:t>
            </a:r>
            <a:b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578458" y="1032950"/>
            <a:ext cx="5036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Object-oriented programming ( OOP)</a:t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36212" y="1606373"/>
            <a:ext cx="1118607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La programación orientada a objetos (POO) es un paradigma de programación basado en el concepto de objetos;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Usamos objetos para modelar (describir) características abstractas o del mundo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Los objetos pueden contener datos (propiedades) y código (métodos). Al utilizar objetos, empaquetamos datos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 comportamiento correspondiente en un bloque;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En POO, los objetos son piezas/bloques de código autónomos;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Los objetos son bloques de construcción de aplicaciones e interactúan entre sí;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Las interacciones ocurren a través de una interfaz pública (API): métodos que el código fuera del 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puede acceder y utilizar para comunicarse con el objeto;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➢ La POO fue desarrollada con el objetivo de organizar el código, para hacerlo más flexible y fácil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mantener (evitar el “código espagueti”).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2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2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 txBox="1"/>
          <p:nvPr/>
        </p:nvSpPr>
        <p:spPr>
          <a:xfrm>
            <a:off x="578458" y="1032949"/>
            <a:ext cx="4458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4 fundamental OOP principles</a:t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/>
          <p:nvPr/>
        </p:nvSpPr>
        <p:spPr>
          <a:xfrm>
            <a:off x="6173777" y="5801656"/>
            <a:ext cx="136510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9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ENCAPSULAMIENTO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2"/>
          <p:cNvSpPr txBox="1"/>
          <p:nvPr/>
        </p:nvSpPr>
        <p:spPr>
          <a:xfrm>
            <a:off x="4767900" y="4377572"/>
            <a:ext cx="1195083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HERENCIA</a:t>
            </a:r>
            <a:endParaRPr b="0" i="0" sz="1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32"/>
          <p:cNvSpPr txBox="1"/>
          <p:nvPr/>
        </p:nvSpPr>
        <p:spPr>
          <a:xfrm>
            <a:off x="7367649" y="4449919"/>
            <a:ext cx="1522695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POLIMORFISMO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32"/>
          <p:cNvGrpSpPr/>
          <p:nvPr/>
        </p:nvGrpSpPr>
        <p:grpSpPr>
          <a:xfrm>
            <a:off x="3407061" y="3955109"/>
            <a:ext cx="1206809" cy="1650497"/>
            <a:chOff x="2924175" y="3323303"/>
            <a:chExt cx="1206809" cy="1650497"/>
          </a:xfrm>
        </p:grpSpPr>
        <p:sp>
          <p:nvSpPr>
            <p:cNvPr id="120" name="Google Shape;120;p32"/>
            <p:cNvSpPr/>
            <p:nvPr/>
          </p:nvSpPr>
          <p:spPr>
            <a:xfrm>
              <a:off x="2924175" y="4539632"/>
              <a:ext cx="1206809" cy="141610"/>
            </a:xfrm>
            <a:prstGeom prst="roundRect">
              <a:avLst>
                <a:gd fmla="val 16667" name="adj"/>
              </a:avLst>
            </a:prstGeom>
            <a:solidFill>
              <a:srgbClr val="5ACC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3414071" y="4714301"/>
              <a:ext cx="227016" cy="291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2"/>
            <p:cNvSpPr/>
            <p:nvPr/>
          </p:nvSpPr>
          <p:spPr>
            <a:xfrm>
              <a:off x="3114624" y="3323303"/>
              <a:ext cx="825910" cy="825910"/>
            </a:xfrm>
            <a:prstGeom prst="ellipse">
              <a:avLst/>
            </a:prstGeom>
            <a:solidFill>
              <a:srgbClr val="5ACC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32"/>
          <p:cNvGrpSpPr/>
          <p:nvPr/>
        </p:nvGrpSpPr>
        <p:grpSpPr>
          <a:xfrm rot="10800000">
            <a:off x="4795581" y="4879341"/>
            <a:ext cx="1206809" cy="1650497"/>
            <a:chOff x="2924175" y="3323303"/>
            <a:chExt cx="1206809" cy="1650497"/>
          </a:xfrm>
        </p:grpSpPr>
        <p:sp>
          <p:nvSpPr>
            <p:cNvPr id="124" name="Google Shape;124;p32"/>
            <p:cNvSpPr/>
            <p:nvPr/>
          </p:nvSpPr>
          <p:spPr>
            <a:xfrm>
              <a:off x="2924175" y="4539632"/>
              <a:ext cx="1206809" cy="141610"/>
            </a:xfrm>
            <a:prstGeom prst="roundRect">
              <a:avLst>
                <a:gd fmla="val 16667" name="adj"/>
              </a:avLst>
            </a:prstGeom>
            <a:solidFill>
              <a:srgbClr val="EAA2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3414071" y="4714301"/>
              <a:ext cx="227016" cy="291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2"/>
            <p:cNvSpPr/>
            <p:nvPr/>
          </p:nvSpPr>
          <p:spPr>
            <a:xfrm>
              <a:off x="3114624" y="3323303"/>
              <a:ext cx="825910" cy="825910"/>
            </a:xfrm>
            <a:prstGeom prst="ellipse">
              <a:avLst/>
            </a:prstGeom>
            <a:solidFill>
              <a:srgbClr val="EAA2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32"/>
          <p:cNvGrpSpPr/>
          <p:nvPr/>
        </p:nvGrpSpPr>
        <p:grpSpPr>
          <a:xfrm>
            <a:off x="6184101" y="3955109"/>
            <a:ext cx="1206809" cy="1650497"/>
            <a:chOff x="2924175" y="3323303"/>
            <a:chExt cx="1206809" cy="1650497"/>
          </a:xfrm>
        </p:grpSpPr>
        <p:sp>
          <p:nvSpPr>
            <p:cNvPr id="128" name="Google Shape;128;p32"/>
            <p:cNvSpPr/>
            <p:nvPr/>
          </p:nvSpPr>
          <p:spPr>
            <a:xfrm>
              <a:off x="2924175" y="4539632"/>
              <a:ext cx="1206809" cy="141610"/>
            </a:xfrm>
            <a:prstGeom prst="roundRect">
              <a:avLst>
                <a:gd fmla="val 16667" name="adj"/>
              </a:avLst>
            </a:prstGeom>
            <a:solidFill>
              <a:srgbClr val="E6C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3414071" y="4714301"/>
              <a:ext cx="227016" cy="291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2"/>
            <p:cNvSpPr/>
            <p:nvPr/>
          </p:nvSpPr>
          <p:spPr>
            <a:xfrm>
              <a:off x="3114624" y="3323303"/>
              <a:ext cx="825910" cy="825910"/>
            </a:xfrm>
            <a:prstGeom prst="ellipse">
              <a:avLst/>
            </a:prstGeom>
            <a:solidFill>
              <a:srgbClr val="E6C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32"/>
          <p:cNvGrpSpPr/>
          <p:nvPr/>
        </p:nvGrpSpPr>
        <p:grpSpPr>
          <a:xfrm rot="10800000">
            <a:off x="7572621" y="4879341"/>
            <a:ext cx="1206809" cy="1650497"/>
            <a:chOff x="2924175" y="3323303"/>
            <a:chExt cx="1206809" cy="1650497"/>
          </a:xfrm>
        </p:grpSpPr>
        <p:sp>
          <p:nvSpPr>
            <p:cNvPr id="132" name="Google Shape;132;p32"/>
            <p:cNvSpPr/>
            <p:nvPr/>
          </p:nvSpPr>
          <p:spPr>
            <a:xfrm>
              <a:off x="2924175" y="4539632"/>
              <a:ext cx="1206809" cy="141610"/>
            </a:xfrm>
            <a:prstGeom prst="roundRect">
              <a:avLst>
                <a:gd fmla="val 16667" name="adj"/>
              </a:avLst>
            </a:prstGeom>
            <a:solidFill>
              <a:srgbClr val="FE65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3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3414071" y="4714301"/>
              <a:ext cx="227016" cy="291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32"/>
            <p:cNvSpPr/>
            <p:nvPr/>
          </p:nvSpPr>
          <p:spPr>
            <a:xfrm>
              <a:off x="3114624" y="3323303"/>
              <a:ext cx="825910" cy="825910"/>
            </a:xfrm>
            <a:prstGeom prst="ellipse">
              <a:avLst/>
            </a:prstGeom>
            <a:solidFill>
              <a:srgbClr val="FE65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2"/>
          <p:cNvSpPr txBox="1"/>
          <p:nvPr/>
        </p:nvSpPr>
        <p:spPr>
          <a:xfrm>
            <a:off x="3314392" y="5735142"/>
            <a:ext cx="140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ABSTRACCIÓN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99893" y="5934197"/>
            <a:ext cx="398184" cy="39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1373" y="4168972"/>
            <a:ext cx="398184" cy="39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44119" y="4159325"/>
            <a:ext cx="398184" cy="39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76932" y="5873622"/>
            <a:ext cx="398184" cy="39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2"/>
          <p:cNvSpPr txBox="1"/>
          <p:nvPr/>
        </p:nvSpPr>
        <p:spPr>
          <a:xfrm>
            <a:off x="578458" y="2105843"/>
            <a:ext cx="111860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La programación orientada a objetos (POO) es un paradigma de programación fundamental para muchos lenguajes de programación, incluidos Java y C++. En una descripción general de los conceptos básicos de la programación orientada a objetos. Describiremos cuatro conceptos principales: clases e instancias, herencia, encapsulación y polimorfismo.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 b="0" l="0" r="68704" t="753"/>
          <a:stretch/>
        </p:blipFill>
        <p:spPr>
          <a:xfrm>
            <a:off x="7365507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3"/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1" i="0" sz="4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578457" y="1032949"/>
            <a:ext cx="25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ABSTRACCIÓN</a:t>
            </a:r>
            <a:r>
              <a:rPr b="1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/>
          </a:p>
        </p:txBody>
      </p:sp>
      <p:sp>
        <p:nvSpPr>
          <p:cNvPr id="149" name="Google Shape;149;p33"/>
          <p:cNvSpPr txBox="1"/>
          <p:nvPr/>
        </p:nvSpPr>
        <p:spPr>
          <a:xfrm>
            <a:off x="578457" y="1429789"/>
            <a:ext cx="114575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En programación orientada a objetos (POO), las clases son plantillas o moldes para la creación de objetos. Cada objeto creado a partir de una clase se llama instancia de esa clase. Las clases definen las propiedades y comportamientos comunes que compartirán sus instancias</a:t>
            </a:r>
            <a:endParaRPr b="0" i="0" sz="18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578457" y="2381223"/>
            <a:ext cx="1118607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Clases: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Una clase en JavaScript es como un plano o una plantilla para crear objetos.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Puedes imaginártelo como un formulario que define las características comunes que tendrán los objetos que crees a partir de él.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En nuestro ejemplo, Persona es una clase que define las propiedades comunes que debería tener cualquier objeto que represente a una persona.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Instancias: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Una instancia es un objeto real creado a partir de una clase. Piensa en ello como llenar ese formulario o seguir ese plano para crear algo tangible.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Cada instancia es independiente y puede tener sus propios valores para las propiedades definidas en la clase.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En nuestro ejemplo, persona1 y persona2 son instancias de la clase Persona.</a:t>
            </a:r>
            <a:endParaRPr b="0" i="0" sz="18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b="0" l="0" r="68704" t="753"/>
          <a:stretch/>
        </p:blipFill>
        <p:spPr>
          <a:xfrm>
            <a:off x="7365507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4"/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1" i="0" sz="4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578457" y="1032949"/>
            <a:ext cx="25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ABSTRACCIÓN</a:t>
            </a:r>
            <a:endParaRPr/>
          </a:p>
        </p:txBody>
      </p:sp>
      <p:pic>
        <p:nvPicPr>
          <p:cNvPr id="159" name="Google Shape;15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0836" y="1429789"/>
            <a:ext cx="7230327" cy="52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5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578458" y="1032949"/>
            <a:ext cx="2422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Encapsulamiento</a:t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578458" y="2278747"/>
            <a:ext cx="111860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Encapsulamiento es uno de los principios fundamentales de la programación orientada a objetos (POO) que se refiere a la ocultación de los detalles internos de un objeto y la restricción del acceso directo a ciertos aspectos de ese objeto. Esto se logra mediante la agrupación de datos y los métodos que operan sobre esos datos dentro de una unidad llamada clase.</a:t>
            </a:r>
            <a:endParaRPr b="0" i="0" sz="2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578458" y="1032949"/>
            <a:ext cx="2422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Encapsulamiento</a:t>
            </a:r>
            <a:endParaRPr/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4151" y="1399483"/>
            <a:ext cx="6733015" cy="522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 rotWithShape="1">
          <a:blip r:embed="rId3">
            <a:alphaModFix/>
          </a:blip>
          <a:srcRect b="0" l="0" r="68704" t="753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b="1" i="0" sz="4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578458" y="1032949"/>
            <a:ext cx="20317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Herencia</a:t>
            </a:r>
            <a:endParaRPr/>
          </a:p>
        </p:txBody>
      </p:sp>
      <p:sp>
        <p:nvSpPr>
          <p:cNvPr id="188" name="Google Shape;188;p37"/>
          <p:cNvSpPr txBox="1"/>
          <p:nvPr/>
        </p:nvSpPr>
        <p:spPr>
          <a:xfrm>
            <a:off x="578458" y="1802350"/>
            <a:ext cx="1118607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La herencia es un principio fundamental de la programación orientada a objetos (POO) que permite a una clase heredar propiedades y métodos de otra clase. La clase que hereda se conoce como la clase derivada o subclase, y la clase de la cual hereda se llama clase base o superclase. La herencia facilita la reutilización de código y la creación de una jerarquía de clases.</a:t>
            </a:r>
            <a:endParaRPr b="0" i="0" sz="2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578458" y="3900135"/>
            <a:ext cx="111860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Herencia en JavaScript: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En JavaScript, la herencia se logra mediante la palabra clave </a:t>
            </a:r>
            <a:r>
              <a:rPr b="0" i="0" lang="es-CO" sz="2400" u="none" cap="none" strike="noStrike">
                <a:solidFill>
                  <a:srgbClr val="181E4B"/>
                </a:solidFill>
                <a:highlight>
                  <a:srgbClr val="FF00FF"/>
                </a:highlight>
                <a:latin typeface="Ubuntu"/>
                <a:ea typeface="Ubuntu"/>
                <a:cs typeface="Ubuntu"/>
                <a:sym typeface="Ubuntu"/>
              </a:rPr>
              <a:t>extends</a:t>
            </a:r>
            <a:r>
              <a:rPr b="0" i="0" lang="es-CO" sz="2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Una subclase hereda propiedades y métodos de una superclase.</a:t>
            </a:r>
            <a:endParaRPr b="0" i="0" sz="2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</cp:coreProperties>
</file>