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9" r:id="rId4"/>
    <p:sldId id="330" r:id="rId5"/>
    <p:sldId id="331" r:id="rId6"/>
    <p:sldId id="332" r:id="rId7"/>
    <p:sldId id="333" r:id="rId8"/>
    <p:sldId id="325" r:id="rId9"/>
    <p:sldId id="326" r:id="rId10"/>
    <p:sldId id="327" r:id="rId11"/>
    <p:sldId id="328" r:id="rId12"/>
    <p:sldId id="329" r:id="rId13"/>
    <p:sldId id="334" r:id="rId14"/>
    <p:sldId id="273" r:id="rId15"/>
  </p:sldIdLst>
  <p:sldSz cx="12192000" cy="6858000"/>
  <p:notesSz cx="6858000" cy="9144000"/>
  <p:embeddedFontLst>
    <p:embeddedFont>
      <p:font typeface="Ubuntu" panose="020B0504030602030204" pitchFamily="34" charset="0"/>
      <p:regular r:id="rId17"/>
      <p:bold r:id="rId18"/>
      <p:italic r:id="rId19"/>
      <p:boldItalic r:id="rId20"/>
    </p:embeddedFont>
    <p:embeddedFont>
      <p:font typeface="Ubuntu Light" panose="020B030403060203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9" roundtripDataSignature="AMtx7mgP6VT0DhK14j+2qMOJlRxpq4dn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1E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7" autoAdjust="0"/>
    <p:restoredTop sz="94660"/>
  </p:normalViewPr>
  <p:slideViewPr>
    <p:cSldViewPr snapToGrid="0">
      <p:cViewPr varScale="1">
        <p:scale>
          <a:sx n="78" d="100"/>
          <a:sy n="78" d="100"/>
        </p:scale>
        <p:origin x="907"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63"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59"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56172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48242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93525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92149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8" name="Google Shape;29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69121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586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60784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1347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1637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07193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8"/>
          <p:cNvSpPr>
            <a:spLocks noGrp="1"/>
          </p:cNvSpPr>
          <p:nvPr>
            <p:ph type="pic" idx="2"/>
          </p:nvPr>
        </p:nvSpPr>
        <p:spPr>
          <a:xfrm>
            <a:off x="5183188" y="987425"/>
            <a:ext cx="6172200" cy="4873625"/>
          </a:xfrm>
          <a:prstGeom prst="rect">
            <a:avLst/>
          </a:prstGeom>
          <a:noFill/>
          <a:ln>
            <a:noFill/>
          </a:ln>
        </p:spPr>
      </p:sp>
      <p:sp>
        <p:nvSpPr>
          <p:cNvPr id="64" name="Google Shape;64;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81E4B"/>
        </a:solidFill>
        <a:effectLst/>
      </p:bgPr>
    </p:bg>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a:off x="3795214" y="2250076"/>
            <a:ext cx="4333940" cy="1878040"/>
          </a:xfrm>
          <a:prstGeom prst="rect">
            <a:avLst/>
          </a:prstGeom>
          <a:noFill/>
          <a:ln>
            <a:noFill/>
          </a:ln>
        </p:spPr>
      </p:pic>
      <p:sp>
        <p:nvSpPr>
          <p:cNvPr id="85" name="Google Shape;85;p1"/>
          <p:cNvSpPr txBox="1"/>
          <p:nvPr/>
        </p:nvSpPr>
        <p:spPr>
          <a:xfrm>
            <a:off x="3282905" y="4128116"/>
            <a:ext cx="562619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CO" sz="1800" b="0" i="0" u="none" strike="noStrike" cap="none">
                <a:solidFill>
                  <a:schemeClr val="lt1"/>
                </a:solidFill>
                <a:latin typeface="Ubuntu Light"/>
                <a:ea typeface="Ubuntu Light"/>
                <a:cs typeface="Ubuntu Light"/>
                <a:sym typeface="Ubuntu Light"/>
              </a:rPr>
              <a:t>Somos un </a:t>
            </a:r>
            <a:r>
              <a:rPr lang="es-CO" sz="1800" b="0" i="0" u="none" strike="noStrike" cap="none">
                <a:solidFill>
                  <a:schemeClr val="lt1"/>
                </a:solidFill>
                <a:highlight>
                  <a:srgbClr val="6B5CFF"/>
                </a:highlight>
                <a:latin typeface="Ubuntu Light"/>
                <a:ea typeface="Ubuntu Light"/>
                <a:cs typeface="Ubuntu Light"/>
                <a:sym typeface="Ubuntu Light"/>
              </a:rPr>
              <a:t>ecosistema</a:t>
            </a:r>
            <a:r>
              <a:rPr lang="es-CO" sz="1800" b="0" i="0" u="none" strike="noStrike" cap="none">
                <a:solidFill>
                  <a:schemeClr val="lt1"/>
                </a:solidFill>
                <a:latin typeface="Ubuntu Light"/>
                <a:ea typeface="Ubuntu Light"/>
                <a:cs typeface="Ubuntu Light"/>
                <a:sym typeface="Ubuntu Light"/>
              </a:rPr>
              <a:t> de desarrolladores de software</a:t>
            </a:r>
            <a:endParaRPr sz="1800" b="0" i="0" u="none" strike="noStrike" cap="none">
              <a:solidFill>
                <a:schemeClr val="lt1"/>
              </a:solidFill>
              <a:latin typeface="Ubuntu Light"/>
              <a:ea typeface="Ubuntu Light"/>
              <a:cs typeface="Ubuntu Light"/>
              <a:sym typeface="Ubuntu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9FAFC"/>
        </a:solidFill>
        <a:effectLst/>
      </p:bgPr>
    </p:bg>
    <p:spTree>
      <p:nvGrpSpPr>
        <p:cNvPr id="1" name="Shape 115"/>
        <p:cNvGrpSpPr/>
        <p:nvPr/>
      </p:nvGrpSpPr>
      <p:grpSpPr>
        <a:xfrm>
          <a:off x="0" y="0"/>
          <a:ext cx="0" cy="0"/>
          <a:chOff x="0" y="0"/>
          <a:chExt cx="0" cy="0"/>
        </a:xfrm>
      </p:grpSpPr>
      <p:sp>
        <p:nvSpPr>
          <p:cNvPr id="10" name="Google Shape;249;p13">
            <a:extLst>
              <a:ext uri="{FF2B5EF4-FFF2-40B4-BE49-F238E27FC236}">
                <a16:creationId xmlns:a16="http://schemas.microsoft.com/office/drawing/2014/main" id="{CADCE867-C36A-72BB-698F-1DCDCB57C2D0}"/>
              </a:ext>
            </a:extLst>
          </p:cNvPr>
          <p:cNvSpPr/>
          <p:nvPr/>
        </p:nvSpPr>
        <p:spPr>
          <a:xfrm>
            <a:off x="33251" y="0"/>
            <a:ext cx="12192000" cy="6858000"/>
          </a:xfrm>
          <a:prstGeom prst="rect">
            <a:avLst/>
          </a:prstGeom>
          <a:solidFill>
            <a:srgbClr val="181E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Calibri"/>
              <a:ea typeface="Calibri"/>
              <a:cs typeface="Calibri"/>
              <a:sym typeface="Calibri"/>
            </a:endParaRPr>
          </a:p>
        </p:txBody>
      </p:sp>
      <p:pic>
        <p:nvPicPr>
          <p:cNvPr id="116" name="Google Shape;116;p4"/>
          <p:cNvPicPr preferRelativeResize="0"/>
          <p:nvPr/>
        </p:nvPicPr>
        <p:blipFill rotWithShape="1">
          <a:blip r:embed="rId3">
            <a:alphaModFix/>
          </a:blip>
          <a:srcRect r="29251"/>
          <a:stretch/>
        </p:blipFill>
        <p:spPr>
          <a:xfrm rot="10800000">
            <a:off x="-16626" y="0"/>
            <a:ext cx="5053608" cy="6858000"/>
          </a:xfrm>
          <a:prstGeom prst="rect">
            <a:avLst/>
          </a:prstGeom>
          <a:noFill/>
          <a:ln>
            <a:noFill/>
          </a:ln>
        </p:spPr>
      </p:pic>
      <p:sp>
        <p:nvSpPr>
          <p:cNvPr id="120" name="Google Shape;120;p4"/>
          <p:cNvSpPr txBox="1"/>
          <p:nvPr/>
        </p:nvSpPr>
        <p:spPr>
          <a:xfrm>
            <a:off x="578457" y="397102"/>
            <a:ext cx="7474161"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i="0" u="none" strike="noStrike" cap="none" dirty="0">
                <a:solidFill>
                  <a:schemeClr val="lt1"/>
                </a:solidFill>
                <a:latin typeface="Ubuntu"/>
                <a:ea typeface="Arial"/>
                <a:cs typeface="Arial"/>
                <a:sym typeface="Ubuntu"/>
              </a:rPr>
              <a:t>Ejemplo</a:t>
            </a:r>
          </a:p>
        </p:txBody>
      </p:sp>
      <p:pic>
        <p:nvPicPr>
          <p:cNvPr id="11" name="Google Shape;244;p12">
            <a:extLst>
              <a:ext uri="{FF2B5EF4-FFF2-40B4-BE49-F238E27FC236}">
                <a16:creationId xmlns:a16="http://schemas.microsoft.com/office/drawing/2014/main" id="{089D11A6-ABAD-67C9-6598-5E33A0F3017B}"/>
              </a:ext>
            </a:extLst>
          </p:cNvPr>
          <p:cNvPicPr preferRelativeResize="0"/>
          <p:nvPr/>
        </p:nvPicPr>
        <p:blipFill rotWithShape="1">
          <a:blip r:embed="rId4">
            <a:alphaModFix/>
          </a:blip>
          <a:srcRect/>
          <a:stretch/>
        </p:blipFill>
        <p:spPr>
          <a:xfrm>
            <a:off x="11039707" y="397102"/>
            <a:ext cx="724829" cy="208823"/>
          </a:xfrm>
          <a:prstGeom prst="rect">
            <a:avLst/>
          </a:prstGeom>
          <a:noFill/>
          <a:ln>
            <a:noFill/>
          </a:ln>
        </p:spPr>
      </p:pic>
      <p:pic>
        <p:nvPicPr>
          <p:cNvPr id="3" name="Imagen 2">
            <a:extLst>
              <a:ext uri="{FF2B5EF4-FFF2-40B4-BE49-F238E27FC236}">
                <a16:creationId xmlns:a16="http://schemas.microsoft.com/office/drawing/2014/main" id="{3926B370-34CF-44FE-C183-4D9416C0271A}"/>
              </a:ext>
            </a:extLst>
          </p:cNvPr>
          <p:cNvPicPr>
            <a:picLocks noChangeAspect="1"/>
          </p:cNvPicPr>
          <p:nvPr/>
        </p:nvPicPr>
        <p:blipFill>
          <a:blip r:embed="rId5"/>
          <a:stretch>
            <a:fillRect/>
          </a:stretch>
        </p:blipFill>
        <p:spPr>
          <a:xfrm>
            <a:off x="4315537" y="501513"/>
            <a:ext cx="6416596" cy="6149873"/>
          </a:xfrm>
          <a:prstGeom prst="rect">
            <a:avLst/>
          </a:prstGeom>
        </p:spPr>
      </p:pic>
    </p:spTree>
    <p:extLst>
      <p:ext uri="{BB962C8B-B14F-4D97-AF65-F5344CB8AC3E}">
        <p14:creationId xmlns:p14="http://schemas.microsoft.com/office/powerpoint/2010/main" val="2448029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9FAFC"/>
        </a:solidFill>
        <a:effectLst/>
      </p:bgPr>
    </p:bg>
    <p:spTree>
      <p:nvGrpSpPr>
        <p:cNvPr id="1" name="Shape 115"/>
        <p:cNvGrpSpPr/>
        <p:nvPr/>
      </p:nvGrpSpPr>
      <p:grpSpPr>
        <a:xfrm>
          <a:off x="0" y="0"/>
          <a:ext cx="0" cy="0"/>
          <a:chOff x="0" y="0"/>
          <a:chExt cx="0" cy="0"/>
        </a:xfrm>
      </p:grpSpPr>
      <p:sp>
        <p:nvSpPr>
          <p:cNvPr id="10" name="Google Shape;249;p13">
            <a:extLst>
              <a:ext uri="{FF2B5EF4-FFF2-40B4-BE49-F238E27FC236}">
                <a16:creationId xmlns:a16="http://schemas.microsoft.com/office/drawing/2014/main" id="{CADCE867-C36A-72BB-698F-1DCDCB57C2D0}"/>
              </a:ext>
            </a:extLst>
          </p:cNvPr>
          <p:cNvSpPr/>
          <p:nvPr/>
        </p:nvSpPr>
        <p:spPr>
          <a:xfrm>
            <a:off x="33251" y="0"/>
            <a:ext cx="12192000" cy="6858000"/>
          </a:xfrm>
          <a:prstGeom prst="rect">
            <a:avLst/>
          </a:prstGeom>
          <a:solidFill>
            <a:srgbClr val="181E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Calibri"/>
              <a:ea typeface="Calibri"/>
              <a:cs typeface="Calibri"/>
              <a:sym typeface="Calibri"/>
            </a:endParaRPr>
          </a:p>
        </p:txBody>
      </p:sp>
      <p:pic>
        <p:nvPicPr>
          <p:cNvPr id="116" name="Google Shape;116;p4"/>
          <p:cNvPicPr preferRelativeResize="0"/>
          <p:nvPr/>
        </p:nvPicPr>
        <p:blipFill rotWithShape="1">
          <a:blip r:embed="rId3">
            <a:alphaModFix/>
          </a:blip>
          <a:srcRect r="29251"/>
          <a:stretch/>
        </p:blipFill>
        <p:spPr>
          <a:xfrm rot="10800000">
            <a:off x="-16626" y="0"/>
            <a:ext cx="5053608" cy="6858000"/>
          </a:xfrm>
          <a:prstGeom prst="rect">
            <a:avLst/>
          </a:prstGeom>
          <a:noFill/>
          <a:ln>
            <a:noFill/>
          </a:ln>
        </p:spPr>
      </p:pic>
      <p:sp>
        <p:nvSpPr>
          <p:cNvPr id="120" name="Google Shape;120;p4"/>
          <p:cNvSpPr txBox="1"/>
          <p:nvPr/>
        </p:nvSpPr>
        <p:spPr>
          <a:xfrm>
            <a:off x="578457" y="397102"/>
            <a:ext cx="7474161"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i="0" u="none" strike="noStrike" cap="none" dirty="0">
                <a:solidFill>
                  <a:schemeClr val="lt1"/>
                </a:solidFill>
                <a:latin typeface="Ubuntu"/>
                <a:ea typeface="Arial"/>
                <a:cs typeface="Arial"/>
                <a:sym typeface="Ubuntu"/>
              </a:rPr>
              <a:t>Más ejemplos</a:t>
            </a:r>
          </a:p>
        </p:txBody>
      </p:sp>
      <p:pic>
        <p:nvPicPr>
          <p:cNvPr id="11" name="Google Shape;244;p12">
            <a:extLst>
              <a:ext uri="{FF2B5EF4-FFF2-40B4-BE49-F238E27FC236}">
                <a16:creationId xmlns:a16="http://schemas.microsoft.com/office/drawing/2014/main" id="{089D11A6-ABAD-67C9-6598-5E33A0F3017B}"/>
              </a:ext>
            </a:extLst>
          </p:cNvPr>
          <p:cNvPicPr preferRelativeResize="0"/>
          <p:nvPr/>
        </p:nvPicPr>
        <p:blipFill rotWithShape="1">
          <a:blip r:embed="rId4">
            <a:alphaModFix/>
          </a:blip>
          <a:srcRect/>
          <a:stretch/>
        </p:blipFill>
        <p:spPr>
          <a:xfrm>
            <a:off x="11039707" y="397102"/>
            <a:ext cx="724829" cy="208823"/>
          </a:xfrm>
          <a:prstGeom prst="rect">
            <a:avLst/>
          </a:prstGeom>
          <a:noFill/>
          <a:ln>
            <a:noFill/>
          </a:ln>
        </p:spPr>
      </p:pic>
      <p:sp>
        <p:nvSpPr>
          <p:cNvPr id="6" name="Marcador de texto 5">
            <a:extLst>
              <a:ext uri="{FF2B5EF4-FFF2-40B4-BE49-F238E27FC236}">
                <a16:creationId xmlns:a16="http://schemas.microsoft.com/office/drawing/2014/main" id="{0EADB7DE-8E8B-D02C-5E0C-29F7E8D142BF}"/>
              </a:ext>
            </a:extLst>
          </p:cNvPr>
          <p:cNvSpPr>
            <a:spLocks noGrp="1"/>
          </p:cNvSpPr>
          <p:nvPr>
            <p:ph type="body" idx="1"/>
          </p:nvPr>
        </p:nvSpPr>
        <p:spPr>
          <a:xfrm>
            <a:off x="267931" y="1825625"/>
            <a:ext cx="5181600" cy="4351338"/>
          </a:xfrm>
        </p:spPr>
        <p:txBody>
          <a:bodyPr>
            <a:normAutofit/>
          </a:bodyPr>
          <a:lstStyle/>
          <a:p>
            <a:pPr marL="114300" indent="0">
              <a:buNone/>
            </a:pPr>
            <a:r>
              <a:rPr lang="es-MX" sz="2400" b="1" dirty="0">
                <a:solidFill>
                  <a:schemeClr val="bg1"/>
                </a:solidFill>
                <a:effectLst/>
                <a:latin typeface="Ubuntu" panose="020B0504030602030204" pitchFamily="34" charset="0"/>
              </a:rPr>
              <a:t>Prototipo de objeto 'Persona'</a:t>
            </a:r>
            <a:endParaRPr lang="es-MX" sz="2400" b="1" dirty="0">
              <a:solidFill>
                <a:schemeClr val="bg1"/>
              </a:solidFill>
              <a:latin typeface="Ubuntu" panose="020B0504030602030204" pitchFamily="34" charset="0"/>
            </a:endParaRPr>
          </a:p>
          <a:p>
            <a:pPr marL="114300" indent="0">
              <a:buNone/>
            </a:pPr>
            <a:r>
              <a:rPr lang="es-MX" sz="2400" b="1" dirty="0">
                <a:solidFill>
                  <a:schemeClr val="bg1"/>
                </a:solidFill>
                <a:effectLst/>
                <a:latin typeface="Ubuntu" panose="020B0504030602030204" pitchFamily="34" charset="0"/>
              </a:rPr>
              <a:t>Propiedades:</a:t>
            </a:r>
          </a:p>
          <a:p>
            <a:pPr marL="457200" lvl="1" indent="0">
              <a:buNone/>
            </a:pPr>
            <a:r>
              <a:rPr lang="es-MX" dirty="0">
                <a:solidFill>
                  <a:schemeClr val="bg1"/>
                </a:solidFill>
                <a:effectLst/>
                <a:latin typeface="Ubuntu" panose="020B0504030602030204" pitchFamily="34" charset="0"/>
              </a:rPr>
              <a:t>Nombre</a:t>
            </a:r>
          </a:p>
          <a:p>
            <a:pPr marL="457200" lvl="1" indent="0">
              <a:buNone/>
            </a:pPr>
            <a:r>
              <a:rPr lang="es-MX" dirty="0">
                <a:solidFill>
                  <a:schemeClr val="bg1"/>
                </a:solidFill>
                <a:effectLst/>
                <a:latin typeface="Ubuntu" panose="020B0504030602030204" pitchFamily="34" charset="0"/>
              </a:rPr>
              <a:t>Edad</a:t>
            </a:r>
          </a:p>
          <a:p>
            <a:pPr marL="114300" indent="0">
              <a:buNone/>
            </a:pPr>
            <a:r>
              <a:rPr lang="es-MX" sz="2400" b="1" dirty="0">
                <a:solidFill>
                  <a:schemeClr val="bg1"/>
                </a:solidFill>
                <a:effectLst/>
                <a:latin typeface="Ubuntu" panose="020B0504030602030204" pitchFamily="34" charset="0"/>
              </a:rPr>
              <a:t>Métodos:</a:t>
            </a:r>
          </a:p>
          <a:p>
            <a:pPr marL="457200" lvl="1" indent="0">
              <a:buNone/>
            </a:pPr>
            <a:r>
              <a:rPr lang="es-MX" dirty="0">
                <a:solidFill>
                  <a:schemeClr val="bg1"/>
                </a:solidFill>
                <a:effectLst/>
                <a:latin typeface="Ubuntu" panose="020B0504030602030204" pitchFamily="34" charset="0"/>
              </a:rPr>
              <a:t>Saludar</a:t>
            </a:r>
          </a:p>
          <a:p>
            <a:pPr marL="114300" indent="0">
              <a:buNone/>
            </a:pPr>
            <a:endParaRPr lang="es-CO" sz="2400" dirty="0">
              <a:solidFill>
                <a:schemeClr val="bg1"/>
              </a:solidFill>
              <a:latin typeface="Ubuntu" panose="020B0504030602030204" pitchFamily="34" charset="0"/>
            </a:endParaRPr>
          </a:p>
        </p:txBody>
      </p:sp>
      <p:pic>
        <p:nvPicPr>
          <p:cNvPr id="9" name="Imagen 8">
            <a:extLst>
              <a:ext uri="{FF2B5EF4-FFF2-40B4-BE49-F238E27FC236}">
                <a16:creationId xmlns:a16="http://schemas.microsoft.com/office/drawing/2014/main" id="{39A78722-0714-D4D4-5D00-92B15CB45CC8}"/>
              </a:ext>
            </a:extLst>
          </p:cNvPr>
          <p:cNvPicPr>
            <a:picLocks noChangeAspect="1"/>
          </p:cNvPicPr>
          <p:nvPr/>
        </p:nvPicPr>
        <p:blipFill>
          <a:blip r:embed="rId5"/>
          <a:stretch>
            <a:fillRect/>
          </a:stretch>
        </p:blipFill>
        <p:spPr>
          <a:xfrm>
            <a:off x="2535444" y="3136489"/>
            <a:ext cx="9388625" cy="2675479"/>
          </a:xfrm>
          <a:prstGeom prst="rect">
            <a:avLst/>
          </a:prstGeom>
        </p:spPr>
      </p:pic>
    </p:spTree>
    <p:extLst>
      <p:ext uri="{BB962C8B-B14F-4D97-AF65-F5344CB8AC3E}">
        <p14:creationId xmlns:p14="http://schemas.microsoft.com/office/powerpoint/2010/main" val="2549299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9FAFC"/>
        </a:solidFill>
        <a:effectLst/>
      </p:bgPr>
    </p:bg>
    <p:spTree>
      <p:nvGrpSpPr>
        <p:cNvPr id="1" name="Shape 115"/>
        <p:cNvGrpSpPr/>
        <p:nvPr/>
      </p:nvGrpSpPr>
      <p:grpSpPr>
        <a:xfrm>
          <a:off x="0" y="0"/>
          <a:ext cx="0" cy="0"/>
          <a:chOff x="0" y="0"/>
          <a:chExt cx="0" cy="0"/>
        </a:xfrm>
      </p:grpSpPr>
      <p:sp>
        <p:nvSpPr>
          <p:cNvPr id="10" name="Google Shape;249;p13">
            <a:extLst>
              <a:ext uri="{FF2B5EF4-FFF2-40B4-BE49-F238E27FC236}">
                <a16:creationId xmlns:a16="http://schemas.microsoft.com/office/drawing/2014/main" id="{CADCE867-C36A-72BB-698F-1DCDCB57C2D0}"/>
              </a:ext>
            </a:extLst>
          </p:cNvPr>
          <p:cNvSpPr/>
          <p:nvPr/>
        </p:nvSpPr>
        <p:spPr>
          <a:xfrm>
            <a:off x="33251" y="0"/>
            <a:ext cx="12192000" cy="6858000"/>
          </a:xfrm>
          <a:prstGeom prst="rect">
            <a:avLst/>
          </a:prstGeom>
          <a:solidFill>
            <a:srgbClr val="181E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Calibri"/>
              <a:ea typeface="Calibri"/>
              <a:cs typeface="Calibri"/>
              <a:sym typeface="Calibri"/>
            </a:endParaRPr>
          </a:p>
        </p:txBody>
      </p:sp>
      <p:pic>
        <p:nvPicPr>
          <p:cNvPr id="116" name="Google Shape;116;p4"/>
          <p:cNvPicPr preferRelativeResize="0"/>
          <p:nvPr/>
        </p:nvPicPr>
        <p:blipFill rotWithShape="1">
          <a:blip r:embed="rId3">
            <a:alphaModFix/>
          </a:blip>
          <a:srcRect r="29251"/>
          <a:stretch/>
        </p:blipFill>
        <p:spPr>
          <a:xfrm rot="10800000">
            <a:off x="-16626" y="0"/>
            <a:ext cx="5053608" cy="6858000"/>
          </a:xfrm>
          <a:prstGeom prst="rect">
            <a:avLst/>
          </a:prstGeom>
          <a:noFill/>
          <a:ln>
            <a:noFill/>
          </a:ln>
        </p:spPr>
      </p:pic>
      <p:sp>
        <p:nvSpPr>
          <p:cNvPr id="120" name="Google Shape;120;p4"/>
          <p:cNvSpPr txBox="1"/>
          <p:nvPr/>
        </p:nvSpPr>
        <p:spPr>
          <a:xfrm>
            <a:off x="578457" y="397102"/>
            <a:ext cx="7474161"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dirty="0">
                <a:solidFill>
                  <a:schemeClr val="lt1"/>
                </a:solidFill>
                <a:latin typeface="Ubuntu"/>
                <a:sym typeface="Ubuntu"/>
              </a:rPr>
              <a:t>Herencia de Prototipos</a:t>
            </a:r>
            <a:endParaRPr lang="es-CO" sz="4400" b="1" i="0" u="none" strike="noStrike" cap="none" dirty="0">
              <a:solidFill>
                <a:schemeClr val="lt1"/>
              </a:solidFill>
              <a:latin typeface="Ubuntu"/>
              <a:ea typeface="Arial"/>
              <a:cs typeface="Arial"/>
              <a:sym typeface="Ubuntu"/>
            </a:endParaRPr>
          </a:p>
        </p:txBody>
      </p:sp>
      <p:pic>
        <p:nvPicPr>
          <p:cNvPr id="11" name="Google Shape;244;p12">
            <a:extLst>
              <a:ext uri="{FF2B5EF4-FFF2-40B4-BE49-F238E27FC236}">
                <a16:creationId xmlns:a16="http://schemas.microsoft.com/office/drawing/2014/main" id="{089D11A6-ABAD-67C9-6598-5E33A0F3017B}"/>
              </a:ext>
            </a:extLst>
          </p:cNvPr>
          <p:cNvPicPr preferRelativeResize="0"/>
          <p:nvPr/>
        </p:nvPicPr>
        <p:blipFill rotWithShape="1">
          <a:blip r:embed="rId4">
            <a:alphaModFix/>
          </a:blip>
          <a:srcRect/>
          <a:stretch/>
        </p:blipFill>
        <p:spPr>
          <a:xfrm>
            <a:off x="11039707" y="397102"/>
            <a:ext cx="724829" cy="208823"/>
          </a:xfrm>
          <a:prstGeom prst="rect">
            <a:avLst/>
          </a:prstGeom>
          <a:noFill/>
          <a:ln>
            <a:noFill/>
          </a:ln>
        </p:spPr>
      </p:pic>
      <p:sp>
        <p:nvSpPr>
          <p:cNvPr id="6" name="CuadroTexto 5">
            <a:extLst>
              <a:ext uri="{FF2B5EF4-FFF2-40B4-BE49-F238E27FC236}">
                <a16:creationId xmlns:a16="http://schemas.microsoft.com/office/drawing/2014/main" id="{97D14A8D-60D8-D977-1778-CE28B26C13A6}"/>
              </a:ext>
            </a:extLst>
          </p:cNvPr>
          <p:cNvSpPr txBox="1"/>
          <p:nvPr/>
        </p:nvSpPr>
        <p:spPr>
          <a:xfrm>
            <a:off x="578458" y="1428725"/>
            <a:ext cx="11186078" cy="5262979"/>
          </a:xfrm>
          <a:prstGeom prst="rect">
            <a:avLst/>
          </a:prstGeom>
          <a:noFill/>
        </p:spPr>
        <p:txBody>
          <a:bodyPr wrap="square">
            <a:spAutoFit/>
          </a:bodyPr>
          <a:lstStyle/>
          <a:p>
            <a:r>
              <a:rPr lang="es-MX" sz="2800" dirty="0">
                <a:solidFill>
                  <a:schemeClr val="bg1"/>
                </a:solidFill>
                <a:latin typeface="Ubuntu" panose="020B0504030602030204" pitchFamily="34" charset="0"/>
              </a:rPr>
              <a:t>La herencia de prototipos en JavaScript permite que un objeto herede propiedades y métodos de otro objeto. </a:t>
            </a:r>
          </a:p>
          <a:p>
            <a:r>
              <a:rPr lang="es-MX" sz="2800" dirty="0">
                <a:solidFill>
                  <a:schemeClr val="bg1"/>
                </a:solidFill>
                <a:latin typeface="Ubuntu" panose="020B0504030602030204" pitchFamily="34" charset="0"/>
              </a:rPr>
              <a:t>Esto se logra mediante la asignación del objeto padre como prototipo del objeto hijo.</a:t>
            </a:r>
          </a:p>
          <a:p>
            <a:endParaRPr lang="es-MX" sz="2800" dirty="0">
              <a:solidFill>
                <a:schemeClr val="bg1"/>
              </a:solidFill>
              <a:latin typeface="Ubuntu" panose="020B0504030602030204" pitchFamily="34" charset="0"/>
            </a:endParaRPr>
          </a:p>
          <a:p>
            <a:r>
              <a:rPr lang="es-MX" sz="2800" b="1" dirty="0">
                <a:solidFill>
                  <a:schemeClr val="bg1"/>
                </a:solidFill>
                <a:latin typeface="Ubuntu" panose="020B0504030602030204" pitchFamily="34" charset="0"/>
              </a:rPr>
              <a:t>Cadenas de prototipos</a:t>
            </a:r>
          </a:p>
          <a:p>
            <a:r>
              <a:rPr lang="es-MX" sz="2800" dirty="0">
                <a:solidFill>
                  <a:schemeClr val="bg1"/>
                </a:solidFill>
                <a:latin typeface="Ubuntu" panose="020B0504030602030204" pitchFamily="34" charset="0"/>
              </a:rPr>
              <a:t>Las cadenas de prototipos son utilizadas para lograr una herencia múltiple en JavaScript. Esto se logra asignando múltiples objetos como prototipos de un objeto hijo. De esta manera, el objeto hijo heredará propiedades y métodos de todos los objetos en la cadena de prototipos.</a:t>
            </a:r>
          </a:p>
          <a:p>
            <a:endParaRPr lang="es-CO" sz="2800" dirty="0">
              <a:solidFill>
                <a:schemeClr val="bg1"/>
              </a:solidFill>
              <a:latin typeface="Ubuntu" panose="020B0504030602030204" pitchFamily="34" charset="0"/>
            </a:endParaRPr>
          </a:p>
        </p:txBody>
      </p:sp>
    </p:spTree>
    <p:extLst>
      <p:ext uri="{BB962C8B-B14F-4D97-AF65-F5344CB8AC3E}">
        <p14:creationId xmlns:p14="http://schemas.microsoft.com/office/powerpoint/2010/main" val="2494780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9FAFC"/>
        </a:solidFill>
        <a:effectLst/>
      </p:bgPr>
    </p:bg>
    <p:spTree>
      <p:nvGrpSpPr>
        <p:cNvPr id="1" name="Shape 115"/>
        <p:cNvGrpSpPr/>
        <p:nvPr/>
      </p:nvGrpSpPr>
      <p:grpSpPr>
        <a:xfrm>
          <a:off x="0" y="0"/>
          <a:ext cx="0" cy="0"/>
          <a:chOff x="0" y="0"/>
          <a:chExt cx="0" cy="0"/>
        </a:xfrm>
      </p:grpSpPr>
      <p:sp>
        <p:nvSpPr>
          <p:cNvPr id="10" name="Google Shape;249;p13">
            <a:extLst>
              <a:ext uri="{FF2B5EF4-FFF2-40B4-BE49-F238E27FC236}">
                <a16:creationId xmlns:a16="http://schemas.microsoft.com/office/drawing/2014/main" id="{CADCE867-C36A-72BB-698F-1DCDCB57C2D0}"/>
              </a:ext>
            </a:extLst>
          </p:cNvPr>
          <p:cNvSpPr/>
          <p:nvPr/>
        </p:nvSpPr>
        <p:spPr>
          <a:xfrm>
            <a:off x="33251" y="0"/>
            <a:ext cx="12192000" cy="6858000"/>
          </a:xfrm>
          <a:prstGeom prst="rect">
            <a:avLst/>
          </a:prstGeom>
          <a:solidFill>
            <a:srgbClr val="181E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Calibri"/>
              <a:ea typeface="Calibri"/>
              <a:cs typeface="Calibri"/>
              <a:sym typeface="Calibri"/>
            </a:endParaRPr>
          </a:p>
        </p:txBody>
      </p:sp>
      <p:pic>
        <p:nvPicPr>
          <p:cNvPr id="116" name="Google Shape;116;p4"/>
          <p:cNvPicPr preferRelativeResize="0"/>
          <p:nvPr/>
        </p:nvPicPr>
        <p:blipFill rotWithShape="1">
          <a:blip r:embed="rId3">
            <a:alphaModFix/>
          </a:blip>
          <a:srcRect r="29251"/>
          <a:stretch/>
        </p:blipFill>
        <p:spPr>
          <a:xfrm rot="10800000">
            <a:off x="-16626" y="0"/>
            <a:ext cx="5053608" cy="6858000"/>
          </a:xfrm>
          <a:prstGeom prst="rect">
            <a:avLst/>
          </a:prstGeom>
          <a:noFill/>
          <a:ln>
            <a:noFill/>
          </a:ln>
        </p:spPr>
      </p:pic>
      <p:sp>
        <p:nvSpPr>
          <p:cNvPr id="120" name="Google Shape;120;p4"/>
          <p:cNvSpPr txBox="1"/>
          <p:nvPr/>
        </p:nvSpPr>
        <p:spPr>
          <a:xfrm>
            <a:off x="578457" y="397102"/>
            <a:ext cx="7474161"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dirty="0">
                <a:solidFill>
                  <a:schemeClr val="lt1"/>
                </a:solidFill>
                <a:latin typeface="Ubuntu"/>
                <a:sym typeface="Ubuntu"/>
              </a:rPr>
              <a:t>Más información…</a:t>
            </a:r>
            <a:endParaRPr lang="es-CO" sz="4400" b="1" i="0" u="none" strike="noStrike" cap="none" dirty="0">
              <a:solidFill>
                <a:schemeClr val="lt1"/>
              </a:solidFill>
              <a:latin typeface="Ubuntu"/>
              <a:ea typeface="Arial"/>
              <a:cs typeface="Arial"/>
              <a:sym typeface="Ubuntu"/>
            </a:endParaRPr>
          </a:p>
        </p:txBody>
      </p:sp>
      <p:pic>
        <p:nvPicPr>
          <p:cNvPr id="11" name="Google Shape;244;p12">
            <a:extLst>
              <a:ext uri="{FF2B5EF4-FFF2-40B4-BE49-F238E27FC236}">
                <a16:creationId xmlns:a16="http://schemas.microsoft.com/office/drawing/2014/main" id="{089D11A6-ABAD-67C9-6598-5E33A0F3017B}"/>
              </a:ext>
            </a:extLst>
          </p:cNvPr>
          <p:cNvPicPr preferRelativeResize="0"/>
          <p:nvPr/>
        </p:nvPicPr>
        <p:blipFill rotWithShape="1">
          <a:blip r:embed="rId4">
            <a:alphaModFix/>
          </a:blip>
          <a:srcRect/>
          <a:stretch/>
        </p:blipFill>
        <p:spPr>
          <a:xfrm>
            <a:off x="11039707" y="397102"/>
            <a:ext cx="724829" cy="208823"/>
          </a:xfrm>
          <a:prstGeom prst="rect">
            <a:avLst/>
          </a:prstGeom>
          <a:noFill/>
          <a:ln>
            <a:noFill/>
          </a:ln>
        </p:spPr>
      </p:pic>
      <p:sp>
        <p:nvSpPr>
          <p:cNvPr id="6" name="CuadroTexto 5">
            <a:extLst>
              <a:ext uri="{FF2B5EF4-FFF2-40B4-BE49-F238E27FC236}">
                <a16:creationId xmlns:a16="http://schemas.microsoft.com/office/drawing/2014/main" id="{97D14A8D-60D8-D977-1778-CE28B26C13A6}"/>
              </a:ext>
            </a:extLst>
          </p:cNvPr>
          <p:cNvSpPr txBox="1"/>
          <p:nvPr/>
        </p:nvSpPr>
        <p:spPr>
          <a:xfrm>
            <a:off x="578458" y="1428725"/>
            <a:ext cx="11186078" cy="338554"/>
          </a:xfrm>
          <a:prstGeom prst="rect">
            <a:avLst/>
          </a:prstGeom>
          <a:noFill/>
        </p:spPr>
        <p:txBody>
          <a:bodyPr wrap="square">
            <a:spAutoFit/>
          </a:bodyPr>
          <a:lstStyle/>
          <a:p>
            <a:r>
              <a:rPr lang="es-CO" sz="1600" dirty="0">
                <a:solidFill>
                  <a:schemeClr val="bg1"/>
                </a:solidFill>
                <a:latin typeface="Ubuntu" panose="020B0504030602030204" pitchFamily="34" charset="0"/>
              </a:rPr>
              <a:t>https://developer.mozilla.org/es/docs/Web/JavaScript/Inheritance_and_the_prototype_chain</a:t>
            </a:r>
          </a:p>
        </p:txBody>
      </p:sp>
    </p:spTree>
    <p:extLst>
      <p:ext uri="{BB962C8B-B14F-4D97-AF65-F5344CB8AC3E}">
        <p14:creationId xmlns:p14="http://schemas.microsoft.com/office/powerpoint/2010/main" val="3085120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81E4B"/>
        </a:solidFill>
        <a:effectLst/>
      </p:bgPr>
    </p:bg>
    <p:spTree>
      <p:nvGrpSpPr>
        <p:cNvPr id="1" name="Shape 299"/>
        <p:cNvGrpSpPr/>
        <p:nvPr/>
      </p:nvGrpSpPr>
      <p:grpSpPr>
        <a:xfrm>
          <a:off x="0" y="0"/>
          <a:ext cx="0" cy="0"/>
          <a:chOff x="0" y="0"/>
          <a:chExt cx="0" cy="0"/>
        </a:xfrm>
      </p:grpSpPr>
      <p:pic>
        <p:nvPicPr>
          <p:cNvPr id="300" name="Google Shape;300;p18"/>
          <p:cNvPicPr preferRelativeResize="0"/>
          <p:nvPr/>
        </p:nvPicPr>
        <p:blipFill rotWithShape="1">
          <a:blip r:embed="rId3">
            <a:alphaModFix/>
          </a:blip>
          <a:srcRect/>
          <a:stretch/>
        </p:blipFill>
        <p:spPr>
          <a:xfrm>
            <a:off x="3258167" y="2494344"/>
            <a:ext cx="5675666" cy="18693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4" name="Imagen 3">
            <a:extLst>
              <a:ext uri="{FF2B5EF4-FFF2-40B4-BE49-F238E27FC236}">
                <a16:creationId xmlns:a16="http://schemas.microsoft.com/office/drawing/2014/main" id="{2B6B8B64-097F-C966-CB2B-AD4ECBA9A6C4}"/>
              </a:ext>
            </a:extLst>
          </p:cNvPr>
          <p:cNvPicPr>
            <a:picLocks noChangeAspect="1"/>
          </p:cNvPicPr>
          <p:nvPr/>
        </p:nvPicPr>
        <p:blipFill>
          <a:blip r:embed="rId3"/>
          <a:stretch>
            <a:fillRect/>
          </a:stretch>
        </p:blipFill>
        <p:spPr>
          <a:xfrm>
            <a:off x="0" y="0"/>
            <a:ext cx="12222178" cy="6858000"/>
          </a:xfrm>
          <a:prstGeom prst="rect">
            <a:avLst/>
          </a:prstGeom>
        </p:spPr>
      </p:pic>
      <p:pic>
        <p:nvPicPr>
          <p:cNvPr id="91" name="Google Shape;91;p2"/>
          <p:cNvPicPr preferRelativeResize="0"/>
          <p:nvPr/>
        </p:nvPicPr>
        <p:blipFill rotWithShape="1">
          <a:blip r:embed="rId4">
            <a:alphaModFix/>
          </a:blip>
          <a:srcRect r="7310"/>
          <a:stretch/>
        </p:blipFill>
        <p:spPr>
          <a:xfrm flipH="1">
            <a:off x="413" y="0"/>
            <a:ext cx="9293215" cy="6858000"/>
          </a:xfrm>
          <a:prstGeom prst="rect">
            <a:avLst/>
          </a:prstGeom>
          <a:noFill/>
          <a:ln>
            <a:noFill/>
          </a:ln>
        </p:spPr>
      </p:pic>
      <p:pic>
        <p:nvPicPr>
          <p:cNvPr id="92" name="Google Shape;92;p2"/>
          <p:cNvPicPr preferRelativeResize="0"/>
          <p:nvPr/>
        </p:nvPicPr>
        <p:blipFill rotWithShape="1">
          <a:blip r:embed="rId5">
            <a:alphaModFix/>
          </a:blip>
          <a:srcRect/>
          <a:stretch/>
        </p:blipFill>
        <p:spPr>
          <a:xfrm>
            <a:off x="6139505" y="4668520"/>
            <a:ext cx="3330258" cy="1411500"/>
          </a:xfrm>
          <a:prstGeom prst="rect">
            <a:avLst/>
          </a:prstGeom>
          <a:noFill/>
          <a:ln>
            <a:noFill/>
          </a:ln>
        </p:spPr>
      </p:pic>
      <p:sp>
        <p:nvSpPr>
          <p:cNvPr id="93" name="Google Shape;93;p2"/>
          <p:cNvSpPr txBox="1"/>
          <p:nvPr/>
        </p:nvSpPr>
        <p:spPr>
          <a:xfrm>
            <a:off x="6868162" y="3035810"/>
            <a:ext cx="2834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5" name="Google Shape;95;p2"/>
          <p:cNvPicPr preferRelativeResize="0"/>
          <p:nvPr/>
        </p:nvPicPr>
        <p:blipFill rotWithShape="1">
          <a:blip r:embed="rId6">
            <a:alphaModFix/>
          </a:blip>
          <a:srcRect/>
          <a:stretch/>
        </p:blipFill>
        <p:spPr>
          <a:xfrm>
            <a:off x="11039707" y="397102"/>
            <a:ext cx="724829" cy="208823"/>
          </a:xfrm>
          <a:prstGeom prst="rect">
            <a:avLst/>
          </a:prstGeom>
          <a:noFill/>
          <a:ln>
            <a:noFill/>
          </a:ln>
        </p:spPr>
      </p:pic>
      <p:pic>
        <p:nvPicPr>
          <p:cNvPr id="2" name="Google Shape;119;p4" descr="Imagen de la pantalla de un celular con la imagen de una caricatura&#10;&#10;Descripción generada automáticamente con confianza baja">
            <a:extLst>
              <a:ext uri="{FF2B5EF4-FFF2-40B4-BE49-F238E27FC236}">
                <a16:creationId xmlns:a16="http://schemas.microsoft.com/office/drawing/2014/main" id="{0568146C-0770-A088-0853-5AC1713E0889}"/>
              </a:ext>
            </a:extLst>
          </p:cNvPr>
          <p:cNvPicPr preferRelativeResize="0"/>
          <p:nvPr/>
        </p:nvPicPr>
        <p:blipFill rotWithShape="1">
          <a:blip r:embed="rId7">
            <a:alphaModFix/>
          </a:blip>
          <a:srcRect/>
          <a:stretch/>
        </p:blipFill>
        <p:spPr>
          <a:xfrm flipH="1">
            <a:off x="543156" y="2374118"/>
            <a:ext cx="5053608" cy="4333337"/>
          </a:xfrm>
          <a:prstGeom prst="rect">
            <a:avLst/>
          </a:prstGeom>
          <a:noFill/>
          <a:ln>
            <a:noFill/>
          </a:ln>
        </p:spPr>
      </p:pic>
      <p:sp>
        <p:nvSpPr>
          <p:cNvPr id="3" name="Google Shape;96;p2">
            <a:extLst>
              <a:ext uri="{FF2B5EF4-FFF2-40B4-BE49-F238E27FC236}">
                <a16:creationId xmlns:a16="http://schemas.microsoft.com/office/drawing/2014/main" id="{9640603D-AE98-3645-568B-5BBC26B1A96A}"/>
              </a:ext>
            </a:extLst>
          </p:cNvPr>
          <p:cNvSpPr txBox="1"/>
          <p:nvPr/>
        </p:nvSpPr>
        <p:spPr>
          <a:xfrm>
            <a:off x="266959" y="711478"/>
            <a:ext cx="7463877" cy="9848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i="0" u="none" strike="noStrike" cap="none" dirty="0">
                <a:solidFill>
                  <a:schemeClr val="lt1"/>
                </a:solidFill>
                <a:latin typeface="Ubuntu"/>
                <a:ea typeface="Ubuntu"/>
                <a:cs typeface="Ubuntu"/>
                <a:sym typeface="Ubuntu"/>
              </a:rPr>
              <a:t>JavaScript (</a:t>
            </a:r>
            <a:r>
              <a:rPr lang="es-CO" sz="4400" b="1" dirty="0">
                <a:solidFill>
                  <a:schemeClr val="lt1"/>
                </a:solidFill>
                <a:latin typeface="Ubuntu"/>
                <a:ea typeface="Ubuntu"/>
                <a:cs typeface="Ubuntu"/>
                <a:sym typeface="Ubuntu"/>
              </a:rPr>
              <a:t>Prototipos</a:t>
            </a:r>
            <a:r>
              <a:rPr lang="es-CO" sz="4400" b="1" i="0" u="none" strike="noStrike" cap="none" dirty="0">
                <a:solidFill>
                  <a:schemeClr val="lt1"/>
                </a:solidFill>
                <a:latin typeface="Ubuntu"/>
                <a:ea typeface="Ubuntu"/>
                <a:cs typeface="Ubuntu"/>
                <a:sym typeface="Ubuntu"/>
              </a:rPr>
              <a:t>)</a:t>
            </a:r>
            <a:br>
              <a:rPr lang="es-CO" sz="4400" b="1" i="0" u="none" strike="noStrike" cap="none" dirty="0">
                <a:solidFill>
                  <a:schemeClr val="lt1"/>
                </a:solidFill>
                <a:latin typeface="Ubuntu"/>
                <a:ea typeface="Ubuntu"/>
                <a:cs typeface="Ubuntu"/>
                <a:sym typeface="Ubuntu"/>
              </a:rPr>
            </a:br>
            <a:endParaRPr lang="es-CO"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FAFC"/>
        </a:solidFill>
        <a:effectLst/>
      </p:bgPr>
    </p:bg>
    <p:spTree>
      <p:nvGrpSpPr>
        <p:cNvPr id="1" name="Shape 115"/>
        <p:cNvGrpSpPr/>
        <p:nvPr/>
      </p:nvGrpSpPr>
      <p:grpSpPr>
        <a:xfrm>
          <a:off x="0" y="0"/>
          <a:ext cx="0" cy="0"/>
          <a:chOff x="0" y="0"/>
          <a:chExt cx="0" cy="0"/>
        </a:xfrm>
      </p:grpSpPr>
      <p:sp>
        <p:nvSpPr>
          <p:cNvPr id="10" name="Google Shape;249;p13">
            <a:extLst>
              <a:ext uri="{FF2B5EF4-FFF2-40B4-BE49-F238E27FC236}">
                <a16:creationId xmlns:a16="http://schemas.microsoft.com/office/drawing/2014/main" id="{CADCE867-C36A-72BB-698F-1DCDCB57C2D0}"/>
              </a:ext>
            </a:extLst>
          </p:cNvPr>
          <p:cNvSpPr/>
          <p:nvPr/>
        </p:nvSpPr>
        <p:spPr>
          <a:xfrm>
            <a:off x="33251" y="0"/>
            <a:ext cx="12192000" cy="6858000"/>
          </a:xfrm>
          <a:prstGeom prst="rect">
            <a:avLst/>
          </a:prstGeom>
          <a:solidFill>
            <a:srgbClr val="181E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Calibri"/>
              <a:ea typeface="Calibri"/>
              <a:cs typeface="Calibri"/>
              <a:sym typeface="Calibri"/>
            </a:endParaRPr>
          </a:p>
        </p:txBody>
      </p:sp>
      <p:pic>
        <p:nvPicPr>
          <p:cNvPr id="116" name="Google Shape;116;p4"/>
          <p:cNvPicPr preferRelativeResize="0"/>
          <p:nvPr/>
        </p:nvPicPr>
        <p:blipFill rotWithShape="1">
          <a:blip r:embed="rId3">
            <a:alphaModFix/>
          </a:blip>
          <a:srcRect r="29251"/>
          <a:stretch/>
        </p:blipFill>
        <p:spPr>
          <a:xfrm rot="10800000">
            <a:off x="-16626" y="0"/>
            <a:ext cx="5053608" cy="6858000"/>
          </a:xfrm>
          <a:prstGeom prst="rect">
            <a:avLst/>
          </a:prstGeom>
          <a:noFill/>
          <a:ln>
            <a:noFill/>
          </a:ln>
        </p:spPr>
      </p:pic>
      <p:sp>
        <p:nvSpPr>
          <p:cNvPr id="120" name="Google Shape;120;p4"/>
          <p:cNvSpPr txBox="1"/>
          <p:nvPr/>
        </p:nvSpPr>
        <p:spPr>
          <a:xfrm>
            <a:off x="578458" y="397102"/>
            <a:ext cx="3069309"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dirty="0">
                <a:solidFill>
                  <a:schemeClr val="lt1"/>
                </a:solidFill>
                <a:latin typeface="Ubuntu"/>
                <a:sym typeface="Ubuntu"/>
              </a:rPr>
              <a:t>Prototipos</a:t>
            </a:r>
            <a:endParaRPr lang="es-CO" sz="4400" b="1" i="0" u="none" strike="noStrike" cap="none" dirty="0">
              <a:solidFill>
                <a:schemeClr val="lt1"/>
              </a:solidFill>
              <a:latin typeface="Ubuntu"/>
              <a:ea typeface="Arial"/>
              <a:cs typeface="Arial"/>
              <a:sym typeface="Ubuntu"/>
            </a:endParaRPr>
          </a:p>
        </p:txBody>
      </p:sp>
      <p:pic>
        <p:nvPicPr>
          <p:cNvPr id="11" name="Google Shape;244;p12">
            <a:extLst>
              <a:ext uri="{FF2B5EF4-FFF2-40B4-BE49-F238E27FC236}">
                <a16:creationId xmlns:a16="http://schemas.microsoft.com/office/drawing/2014/main" id="{089D11A6-ABAD-67C9-6598-5E33A0F3017B}"/>
              </a:ext>
            </a:extLst>
          </p:cNvPr>
          <p:cNvPicPr preferRelativeResize="0"/>
          <p:nvPr/>
        </p:nvPicPr>
        <p:blipFill rotWithShape="1">
          <a:blip r:embed="rId4">
            <a:alphaModFix/>
          </a:blip>
          <a:srcRect/>
          <a:stretch/>
        </p:blipFill>
        <p:spPr>
          <a:xfrm>
            <a:off x="11039707" y="397102"/>
            <a:ext cx="724829" cy="208823"/>
          </a:xfrm>
          <a:prstGeom prst="rect">
            <a:avLst/>
          </a:prstGeom>
          <a:noFill/>
          <a:ln>
            <a:noFill/>
          </a:ln>
        </p:spPr>
      </p:pic>
      <p:sp>
        <p:nvSpPr>
          <p:cNvPr id="6" name="CuadroTexto 5">
            <a:extLst>
              <a:ext uri="{FF2B5EF4-FFF2-40B4-BE49-F238E27FC236}">
                <a16:creationId xmlns:a16="http://schemas.microsoft.com/office/drawing/2014/main" id="{97D14A8D-60D8-D977-1778-CE28B26C13A6}"/>
              </a:ext>
            </a:extLst>
          </p:cNvPr>
          <p:cNvSpPr txBox="1"/>
          <p:nvPr/>
        </p:nvSpPr>
        <p:spPr>
          <a:xfrm>
            <a:off x="578458" y="1428725"/>
            <a:ext cx="11186078" cy="2246769"/>
          </a:xfrm>
          <a:prstGeom prst="rect">
            <a:avLst/>
          </a:prstGeom>
          <a:noFill/>
        </p:spPr>
        <p:txBody>
          <a:bodyPr wrap="square">
            <a:spAutoFit/>
          </a:bodyPr>
          <a:lstStyle/>
          <a:p>
            <a:r>
              <a:rPr lang="es-MX" sz="2800" dirty="0">
                <a:solidFill>
                  <a:schemeClr val="bg1"/>
                </a:solidFill>
                <a:latin typeface="Ubuntu" panose="020B0504030602030204" pitchFamily="34" charset="0"/>
              </a:rPr>
              <a:t>Los prototipos en JavaScript son una forma de heredar propiedades y métodos de otros objetos. </a:t>
            </a:r>
          </a:p>
          <a:p>
            <a:endParaRPr lang="es-MX" sz="2800" dirty="0">
              <a:solidFill>
                <a:schemeClr val="bg1"/>
              </a:solidFill>
              <a:latin typeface="Ubuntu" panose="020B0504030602030204" pitchFamily="34" charset="0"/>
            </a:endParaRPr>
          </a:p>
          <a:p>
            <a:r>
              <a:rPr lang="es-MX" sz="2800" dirty="0">
                <a:solidFill>
                  <a:schemeClr val="bg1"/>
                </a:solidFill>
                <a:latin typeface="Ubuntu" panose="020B0504030602030204" pitchFamily="34" charset="0"/>
              </a:rPr>
              <a:t>Son una característica fundamental del lenguaje y permiten la programación orientada a objetos (POO).</a:t>
            </a:r>
            <a:endParaRPr lang="es-CO" sz="2800" dirty="0">
              <a:solidFill>
                <a:schemeClr val="bg1"/>
              </a:solidFill>
              <a:latin typeface="Ubuntu" panose="020B0504030602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9FAFC"/>
        </a:solidFill>
        <a:effectLst/>
      </p:bgPr>
    </p:bg>
    <p:spTree>
      <p:nvGrpSpPr>
        <p:cNvPr id="1" name="Shape 115"/>
        <p:cNvGrpSpPr/>
        <p:nvPr/>
      </p:nvGrpSpPr>
      <p:grpSpPr>
        <a:xfrm>
          <a:off x="0" y="0"/>
          <a:ext cx="0" cy="0"/>
          <a:chOff x="0" y="0"/>
          <a:chExt cx="0" cy="0"/>
        </a:xfrm>
      </p:grpSpPr>
      <p:sp>
        <p:nvSpPr>
          <p:cNvPr id="10" name="Google Shape;249;p13">
            <a:extLst>
              <a:ext uri="{FF2B5EF4-FFF2-40B4-BE49-F238E27FC236}">
                <a16:creationId xmlns:a16="http://schemas.microsoft.com/office/drawing/2014/main" id="{CADCE867-C36A-72BB-698F-1DCDCB57C2D0}"/>
              </a:ext>
            </a:extLst>
          </p:cNvPr>
          <p:cNvSpPr/>
          <p:nvPr/>
        </p:nvSpPr>
        <p:spPr>
          <a:xfrm>
            <a:off x="33251" y="0"/>
            <a:ext cx="12192000" cy="6858000"/>
          </a:xfrm>
          <a:prstGeom prst="rect">
            <a:avLst/>
          </a:prstGeom>
          <a:solidFill>
            <a:srgbClr val="181E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Calibri"/>
              <a:ea typeface="Calibri"/>
              <a:cs typeface="Calibri"/>
              <a:sym typeface="Calibri"/>
            </a:endParaRPr>
          </a:p>
        </p:txBody>
      </p:sp>
      <p:pic>
        <p:nvPicPr>
          <p:cNvPr id="116" name="Google Shape;116;p4"/>
          <p:cNvPicPr preferRelativeResize="0"/>
          <p:nvPr/>
        </p:nvPicPr>
        <p:blipFill rotWithShape="1">
          <a:blip r:embed="rId3">
            <a:alphaModFix/>
          </a:blip>
          <a:srcRect r="29251"/>
          <a:stretch/>
        </p:blipFill>
        <p:spPr>
          <a:xfrm rot="10800000">
            <a:off x="-16626" y="0"/>
            <a:ext cx="5053608" cy="6858000"/>
          </a:xfrm>
          <a:prstGeom prst="rect">
            <a:avLst/>
          </a:prstGeom>
          <a:noFill/>
          <a:ln>
            <a:noFill/>
          </a:ln>
        </p:spPr>
      </p:pic>
      <p:sp>
        <p:nvSpPr>
          <p:cNvPr id="120" name="Google Shape;120;p4"/>
          <p:cNvSpPr txBox="1"/>
          <p:nvPr/>
        </p:nvSpPr>
        <p:spPr>
          <a:xfrm>
            <a:off x="578458" y="397102"/>
            <a:ext cx="3069309"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dirty="0">
                <a:solidFill>
                  <a:schemeClr val="lt1"/>
                </a:solidFill>
                <a:latin typeface="Ubuntu"/>
                <a:sym typeface="Ubuntu"/>
              </a:rPr>
              <a:t>Prototipos</a:t>
            </a:r>
            <a:endParaRPr lang="es-CO" sz="4400" b="1" i="0" u="none" strike="noStrike" cap="none" dirty="0">
              <a:solidFill>
                <a:schemeClr val="lt1"/>
              </a:solidFill>
              <a:latin typeface="Ubuntu"/>
              <a:ea typeface="Arial"/>
              <a:cs typeface="Arial"/>
              <a:sym typeface="Ubuntu"/>
            </a:endParaRPr>
          </a:p>
        </p:txBody>
      </p:sp>
      <p:pic>
        <p:nvPicPr>
          <p:cNvPr id="11" name="Google Shape;244;p12">
            <a:extLst>
              <a:ext uri="{FF2B5EF4-FFF2-40B4-BE49-F238E27FC236}">
                <a16:creationId xmlns:a16="http://schemas.microsoft.com/office/drawing/2014/main" id="{089D11A6-ABAD-67C9-6598-5E33A0F3017B}"/>
              </a:ext>
            </a:extLst>
          </p:cNvPr>
          <p:cNvPicPr preferRelativeResize="0"/>
          <p:nvPr/>
        </p:nvPicPr>
        <p:blipFill rotWithShape="1">
          <a:blip r:embed="rId4">
            <a:alphaModFix/>
          </a:blip>
          <a:srcRect/>
          <a:stretch/>
        </p:blipFill>
        <p:spPr>
          <a:xfrm>
            <a:off x="11039707" y="397102"/>
            <a:ext cx="724829" cy="208823"/>
          </a:xfrm>
          <a:prstGeom prst="rect">
            <a:avLst/>
          </a:prstGeom>
          <a:noFill/>
          <a:ln>
            <a:noFill/>
          </a:ln>
        </p:spPr>
      </p:pic>
      <p:sp>
        <p:nvSpPr>
          <p:cNvPr id="6" name="CuadroTexto 5">
            <a:extLst>
              <a:ext uri="{FF2B5EF4-FFF2-40B4-BE49-F238E27FC236}">
                <a16:creationId xmlns:a16="http://schemas.microsoft.com/office/drawing/2014/main" id="{97D14A8D-60D8-D977-1778-CE28B26C13A6}"/>
              </a:ext>
            </a:extLst>
          </p:cNvPr>
          <p:cNvSpPr txBox="1"/>
          <p:nvPr/>
        </p:nvSpPr>
        <p:spPr>
          <a:xfrm>
            <a:off x="578458" y="1428725"/>
            <a:ext cx="11186078" cy="2677656"/>
          </a:xfrm>
          <a:prstGeom prst="rect">
            <a:avLst/>
          </a:prstGeom>
          <a:noFill/>
        </p:spPr>
        <p:txBody>
          <a:bodyPr wrap="square">
            <a:spAutoFit/>
          </a:bodyPr>
          <a:lstStyle/>
          <a:p>
            <a:r>
              <a:rPr lang="es-MX" sz="2800" dirty="0">
                <a:solidFill>
                  <a:schemeClr val="bg1"/>
                </a:solidFill>
                <a:latin typeface="Ubuntu" panose="020B0504030602030204" pitchFamily="34" charset="0"/>
              </a:rPr>
              <a:t>En JavaScript, los objetos poseen una propiedad oculta especial denominada [[</a:t>
            </a:r>
            <a:r>
              <a:rPr lang="es-MX" sz="2800" dirty="0" err="1">
                <a:solidFill>
                  <a:schemeClr val="bg1"/>
                </a:solidFill>
                <a:latin typeface="Ubuntu" panose="020B0504030602030204" pitchFamily="34" charset="0"/>
              </a:rPr>
              <a:t>Prototype</a:t>
            </a:r>
            <a:r>
              <a:rPr lang="es-MX" sz="2800" dirty="0">
                <a:solidFill>
                  <a:schemeClr val="bg1"/>
                </a:solidFill>
                <a:latin typeface="Ubuntu" panose="020B0504030602030204" pitchFamily="34" charset="0"/>
              </a:rPr>
              <a:t>]] (según se especifica). Esta propiedad puede ser nula (</a:t>
            </a:r>
            <a:r>
              <a:rPr lang="es-MX" sz="2800" dirty="0" err="1">
                <a:solidFill>
                  <a:schemeClr val="bg1"/>
                </a:solidFill>
                <a:latin typeface="Ubuntu" panose="020B0504030602030204" pitchFamily="34" charset="0"/>
              </a:rPr>
              <a:t>null</a:t>
            </a:r>
            <a:r>
              <a:rPr lang="es-MX" sz="2800" dirty="0">
                <a:solidFill>
                  <a:schemeClr val="bg1"/>
                </a:solidFill>
                <a:latin typeface="Ubuntu" panose="020B0504030602030204" pitchFamily="34" charset="0"/>
              </a:rPr>
              <a:t>) o hacer referencia a otro objeto conocido como "prototipo".</a:t>
            </a:r>
          </a:p>
          <a:p>
            <a:endParaRPr lang="es-MX" sz="2800" dirty="0">
              <a:solidFill>
                <a:schemeClr val="bg1"/>
              </a:solidFill>
              <a:latin typeface="Ubuntu" panose="020B0504030602030204" pitchFamily="34" charset="0"/>
            </a:endParaRPr>
          </a:p>
          <a:p>
            <a:endParaRPr lang="es-CO" sz="2800" dirty="0">
              <a:solidFill>
                <a:schemeClr val="bg1"/>
              </a:solidFill>
              <a:latin typeface="Ubuntu" panose="020B0504030602030204" pitchFamily="34" charset="0"/>
            </a:endParaRPr>
          </a:p>
        </p:txBody>
      </p:sp>
      <p:pic>
        <p:nvPicPr>
          <p:cNvPr id="3" name="Imagen 2">
            <a:extLst>
              <a:ext uri="{FF2B5EF4-FFF2-40B4-BE49-F238E27FC236}">
                <a16:creationId xmlns:a16="http://schemas.microsoft.com/office/drawing/2014/main" id="{AC904E05-5164-4779-8ECF-6065861F351A}"/>
              </a:ext>
            </a:extLst>
          </p:cNvPr>
          <p:cNvPicPr>
            <a:picLocks noChangeAspect="1"/>
          </p:cNvPicPr>
          <p:nvPr/>
        </p:nvPicPr>
        <p:blipFill>
          <a:blip r:embed="rId5">
            <a:duotone>
              <a:schemeClr val="accent1">
                <a:shade val="45000"/>
                <a:satMod val="135000"/>
              </a:schemeClr>
              <a:prstClr val="white"/>
            </a:duotone>
          </a:blip>
          <a:stretch>
            <a:fillRect/>
          </a:stretch>
        </p:blipFill>
        <p:spPr>
          <a:xfrm>
            <a:off x="4257141" y="3169917"/>
            <a:ext cx="4080613" cy="3209651"/>
          </a:xfrm>
          <a:prstGeom prst="rect">
            <a:avLst/>
          </a:prstGeom>
        </p:spPr>
      </p:pic>
    </p:spTree>
    <p:extLst>
      <p:ext uri="{BB962C8B-B14F-4D97-AF65-F5344CB8AC3E}">
        <p14:creationId xmlns:p14="http://schemas.microsoft.com/office/powerpoint/2010/main" val="2289503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9FAFC"/>
        </a:solidFill>
        <a:effectLst/>
      </p:bgPr>
    </p:bg>
    <p:spTree>
      <p:nvGrpSpPr>
        <p:cNvPr id="1" name="Shape 115"/>
        <p:cNvGrpSpPr/>
        <p:nvPr/>
      </p:nvGrpSpPr>
      <p:grpSpPr>
        <a:xfrm>
          <a:off x="0" y="0"/>
          <a:ext cx="0" cy="0"/>
          <a:chOff x="0" y="0"/>
          <a:chExt cx="0" cy="0"/>
        </a:xfrm>
      </p:grpSpPr>
      <p:sp>
        <p:nvSpPr>
          <p:cNvPr id="10" name="Google Shape;249;p13">
            <a:extLst>
              <a:ext uri="{FF2B5EF4-FFF2-40B4-BE49-F238E27FC236}">
                <a16:creationId xmlns:a16="http://schemas.microsoft.com/office/drawing/2014/main" id="{CADCE867-C36A-72BB-698F-1DCDCB57C2D0}"/>
              </a:ext>
            </a:extLst>
          </p:cNvPr>
          <p:cNvSpPr/>
          <p:nvPr/>
        </p:nvSpPr>
        <p:spPr>
          <a:xfrm>
            <a:off x="33251" y="0"/>
            <a:ext cx="12192000" cy="6858000"/>
          </a:xfrm>
          <a:prstGeom prst="rect">
            <a:avLst/>
          </a:prstGeom>
          <a:solidFill>
            <a:srgbClr val="181E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Calibri"/>
              <a:ea typeface="Calibri"/>
              <a:cs typeface="Calibri"/>
              <a:sym typeface="Calibri"/>
            </a:endParaRPr>
          </a:p>
        </p:txBody>
      </p:sp>
      <p:pic>
        <p:nvPicPr>
          <p:cNvPr id="116" name="Google Shape;116;p4"/>
          <p:cNvPicPr preferRelativeResize="0"/>
          <p:nvPr/>
        </p:nvPicPr>
        <p:blipFill rotWithShape="1">
          <a:blip r:embed="rId3">
            <a:alphaModFix/>
          </a:blip>
          <a:srcRect r="29251"/>
          <a:stretch/>
        </p:blipFill>
        <p:spPr>
          <a:xfrm rot="10800000">
            <a:off x="-16626" y="0"/>
            <a:ext cx="5053608" cy="6858000"/>
          </a:xfrm>
          <a:prstGeom prst="rect">
            <a:avLst/>
          </a:prstGeom>
          <a:noFill/>
          <a:ln>
            <a:noFill/>
          </a:ln>
        </p:spPr>
      </p:pic>
      <p:sp>
        <p:nvSpPr>
          <p:cNvPr id="120" name="Google Shape;120;p4"/>
          <p:cNvSpPr txBox="1"/>
          <p:nvPr/>
        </p:nvSpPr>
        <p:spPr>
          <a:xfrm>
            <a:off x="578458" y="397102"/>
            <a:ext cx="3069309"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dirty="0">
                <a:solidFill>
                  <a:schemeClr val="lt1"/>
                </a:solidFill>
                <a:latin typeface="Ubuntu"/>
                <a:sym typeface="Ubuntu"/>
              </a:rPr>
              <a:t>Prototipos</a:t>
            </a:r>
            <a:endParaRPr lang="es-CO" sz="4400" b="1" i="0" u="none" strike="noStrike" cap="none" dirty="0">
              <a:solidFill>
                <a:schemeClr val="lt1"/>
              </a:solidFill>
              <a:latin typeface="Ubuntu"/>
              <a:ea typeface="Arial"/>
              <a:cs typeface="Arial"/>
              <a:sym typeface="Ubuntu"/>
            </a:endParaRPr>
          </a:p>
        </p:txBody>
      </p:sp>
      <p:pic>
        <p:nvPicPr>
          <p:cNvPr id="11" name="Google Shape;244;p12">
            <a:extLst>
              <a:ext uri="{FF2B5EF4-FFF2-40B4-BE49-F238E27FC236}">
                <a16:creationId xmlns:a16="http://schemas.microsoft.com/office/drawing/2014/main" id="{089D11A6-ABAD-67C9-6598-5E33A0F3017B}"/>
              </a:ext>
            </a:extLst>
          </p:cNvPr>
          <p:cNvPicPr preferRelativeResize="0"/>
          <p:nvPr/>
        </p:nvPicPr>
        <p:blipFill rotWithShape="1">
          <a:blip r:embed="rId4">
            <a:alphaModFix/>
          </a:blip>
          <a:srcRect/>
          <a:stretch/>
        </p:blipFill>
        <p:spPr>
          <a:xfrm>
            <a:off x="11039707" y="397102"/>
            <a:ext cx="724829" cy="208823"/>
          </a:xfrm>
          <a:prstGeom prst="rect">
            <a:avLst/>
          </a:prstGeom>
          <a:noFill/>
          <a:ln>
            <a:noFill/>
          </a:ln>
        </p:spPr>
      </p:pic>
      <p:sp>
        <p:nvSpPr>
          <p:cNvPr id="6" name="CuadroTexto 5">
            <a:extLst>
              <a:ext uri="{FF2B5EF4-FFF2-40B4-BE49-F238E27FC236}">
                <a16:creationId xmlns:a16="http://schemas.microsoft.com/office/drawing/2014/main" id="{97D14A8D-60D8-D977-1778-CE28B26C13A6}"/>
              </a:ext>
            </a:extLst>
          </p:cNvPr>
          <p:cNvSpPr txBox="1"/>
          <p:nvPr/>
        </p:nvSpPr>
        <p:spPr>
          <a:xfrm>
            <a:off x="578458" y="1428725"/>
            <a:ext cx="11186078" cy="2246769"/>
          </a:xfrm>
          <a:prstGeom prst="rect">
            <a:avLst/>
          </a:prstGeom>
          <a:noFill/>
        </p:spPr>
        <p:txBody>
          <a:bodyPr wrap="square">
            <a:spAutoFit/>
          </a:bodyPr>
          <a:lstStyle/>
          <a:p>
            <a:r>
              <a:rPr lang="es-MX" sz="2000" dirty="0">
                <a:solidFill>
                  <a:schemeClr val="bg1"/>
                </a:solidFill>
                <a:latin typeface="Ubuntu" panose="020B0504030602030204" pitchFamily="34" charset="0"/>
              </a:rPr>
              <a:t>Cuando accedemos a la propiedad de un objeto y JavaScript no la encuentra directamente en dicho objeto, la obtiene automáticamente desde su prototipo. Este es lo que se conoce como "herencia prototípica". </a:t>
            </a:r>
          </a:p>
          <a:p>
            <a:endParaRPr lang="es-MX" sz="2000" dirty="0">
              <a:solidFill>
                <a:schemeClr val="bg1"/>
              </a:solidFill>
              <a:latin typeface="Ubuntu" panose="020B0504030602030204" pitchFamily="34" charset="0"/>
            </a:endParaRPr>
          </a:p>
          <a:p>
            <a:r>
              <a:rPr lang="es-MX" sz="2000" dirty="0">
                <a:solidFill>
                  <a:schemeClr val="bg1"/>
                </a:solidFill>
                <a:latin typeface="Ubuntu" panose="020B0504030602030204" pitchFamily="34" charset="0"/>
              </a:rPr>
              <a:t>La propiedad [[</a:t>
            </a:r>
            <a:r>
              <a:rPr lang="es-MX" sz="2000" dirty="0" err="1">
                <a:solidFill>
                  <a:schemeClr val="bg1"/>
                </a:solidFill>
                <a:latin typeface="Ubuntu" panose="020B0504030602030204" pitchFamily="34" charset="0"/>
              </a:rPr>
              <a:t>Prototype</a:t>
            </a:r>
            <a:r>
              <a:rPr lang="es-MX" sz="2000" dirty="0">
                <a:solidFill>
                  <a:schemeClr val="bg1"/>
                </a:solidFill>
                <a:latin typeface="Ubuntu" panose="020B0504030602030204" pitchFamily="34" charset="0"/>
              </a:rPr>
              <a:t>]] es interna y se mantiene oculta, pero existen varias maneras de configurarla. Una de ellas es mediante el uso del nombre especial __proto__, de la siguiente manera:</a:t>
            </a:r>
            <a:endParaRPr lang="es-CO" sz="2000" dirty="0">
              <a:solidFill>
                <a:schemeClr val="bg1"/>
              </a:solidFill>
              <a:latin typeface="Ubuntu" panose="020B0504030602030204" pitchFamily="34" charset="0"/>
            </a:endParaRPr>
          </a:p>
        </p:txBody>
      </p:sp>
      <p:pic>
        <p:nvPicPr>
          <p:cNvPr id="4" name="Imagen 3">
            <a:extLst>
              <a:ext uri="{FF2B5EF4-FFF2-40B4-BE49-F238E27FC236}">
                <a16:creationId xmlns:a16="http://schemas.microsoft.com/office/drawing/2014/main" id="{B7013BD3-58A0-8F8E-FE6A-41072D64BD01}"/>
              </a:ext>
            </a:extLst>
          </p:cNvPr>
          <p:cNvPicPr>
            <a:picLocks noChangeAspect="1"/>
          </p:cNvPicPr>
          <p:nvPr/>
        </p:nvPicPr>
        <p:blipFill>
          <a:blip r:embed="rId5"/>
          <a:stretch>
            <a:fillRect/>
          </a:stretch>
        </p:blipFill>
        <p:spPr>
          <a:xfrm>
            <a:off x="975146" y="3937716"/>
            <a:ext cx="10223180" cy="2758052"/>
          </a:xfrm>
          <a:prstGeom prst="rect">
            <a:avLst/>
          </a:prstGeom>
        </p:spPr>
      </p:pic>
    </p:spTree>
    <p:extLst>
      <p:ext uri="{BB962C8B-B14F-4D97-AF65-F5344CB8AC3E}">
        <p14:creationId xmlns:p14="http://schemas.microsoft.com/office/powerpoint/2010/main" val="342438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9FAFC"/>
        </a:solidFill>
        <a:effectLst/>
      </p:bgPr>
    </p:bg>
    <p:spTree>
      <p:nvGrpSpPr>
        <p:cNvPr id="1" name="Shape 115"/>
        <p:cNvGrpSpPr/>
        <p:nvPr/>
      </p:nvGrpSpPr>
      <p:grpSpPr>
        <a:xfrm>
          <a:off x="0" y="0"/>
          <a:ext cx="0" cy="0"/>
          <a:chOff x="0" y="0"/>
          <a:chExt cx="0" cy="0"/>
        </a:xfrm>
      </p:grpSpPr>
      <p:sp>
        <p:nvSpPr>
          <p:cNvPr id="10" name="Google Shape;249;p13">
            <a:extLst>
              <a:ext uri="{FF2B5EF4-FFF2-40B4-BE49-F238E27FC236}">
                <a16:creationId xmlns:a16="http://schemas.microsoft.com/office/drawing/2014/main" id="{CADCE867-C36A-72BB-698F-1DCDCB57C2D0}"/>
              </a:ext>
            </a:extLst>
          </p:cNvPr>
          <p:cNvSpPr/>
          <p:nvPr/>
        </p:nvSpPr>
        <p:spPr>
          <a:xfrm>
            <a:off x="33251" y="0"/>
            <a:ext cx="12192000" cy="6858000"/>
          </a:xfrm>
          <a:prstGeom prst="rect">
            <a:avLst/>
          </a:prstGeom>
          <a:solidFill>
            <a:srgbClr val="181E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Calibri"/>
              <a:ea typeface="Calibri"/>
              <a:cs typeface="Calibri"/>
              <a:sym typeface="Calibri"/>
            </a:endParaRPr>
          </a:p>
        </p:txBody>
      </p:sp>
      <p:pic>
        <p:nvPicPr>
          <p:cNvPr id="116" name="Google Shape;116;p4"/>
          <p:cNvPicPr preferRelativeResize="0"/>
          <p:nvPr/>
        </p:nvPicPr>
        <p:blipFill rotWithShape="1">
          <a:blip r:embed="rId3">
            <a:alphaModFix/>
          </a:blip>
          <a:srcRect r="29251"/>
          <a:stretch/>
        </p:blipFill>
        <p:spPr>
          <a:xfrm rot="10800000">
            <a:off x="-16626" y="0"/>
            <a:ext cx="5053608" cy="6858000"/>
          </a:xfrm>
          <a:prstGeom prst="rect">
            <a:avLst/>
          </a:prstGeom>
          <a:noFill/>
          <a:ln>
            <a:noFill/>
          </a:ln>
        </p:spPr>
      </p:pic>
      <p:sp>
        <p:nvSpPr>
          <p:cNvPr id="120" name="Google Shape;120;p4"/>
          <p:cNvSpPr txBox="1"/>
          <p:nvPr/>
        </p:nvSpPr>
        <p:spPr>
          <a:xfrm>
            <a:off x="578458" y="397102"/>
            <a:ext cx="3069309"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dirty="0">
                <a:solidFill>
                  <a:schemeClr val="lt1"/>
                </a:solidFill>
                <a:latin typeface="Ubuntu"/>
                <a:sym typeface="Ubuntu"/>
              </a:rPr>
              <a:t>Prototipos</a:t>
            </a:r>
            <a:endParaRPr lang="es-CO" sz="4400" b="1" i="0" u="none" strike="noStrike" cap="none" dirty="0">
              <a:solidFill>
                <a:schemeClr val="lt1"/>
              </a:solidFill>
              <a:latin typeface="Ubuntu"/>
              <a:ea typeface="Arial"/>
              <a:cs typeface="Arial"/>
              <a:sym typeface="Ubuntu"/>
            </a:endParaRPr>
          </a:p>
        </p:txBody>
      </p:sp>
      <p:pic>
        <p:nvPicPr>
          <p:cNvPr id="11" name="Google Shape;244;p12">
            <a:extLst>
              <a:ext uri="{FF2B5EF4-FFF2-40B4-BE49-F238E27FC236}">
                <a16:creationId xmlns:a16="http://schemas.microsoft.com/office/drawing/2014/main" id="{089D11A6-ABAD-67C9-6598-5E33A0F3017B}"/>
              </a:ext>
            </a:extLst>
          </p:cNvPr>
          <p:cNvPicPr preferRelativeResize="0"/>
          <p:nvPr/>
        </p:nvPicPr>
        <p:blipFill rotWithShape="1">
          <a:blip r:embed="rId4">
            <a:alphaModFix/>
          </a:blip>
          <a:srcRect/>
          <a:stretch/>
        </p:blipFill>
        <p:spPr>
          <a:xfrm>
            <a:off x="11039707" y="397102"/>
            <a:ext cx="724829" cy="208823"/>
          </a:xfrm>
          <a:prstGeom prst="rect">
            <a:avLst/>
          </a:prstGeom>
          <a:noFill/>
          <a:ln>
            <a:noFill/>
          </a:ln>
        </p:spPr>
      </p:pic>
      <p:sp>
        <p:nvSpPr>
          <p:cNvPr id="6" name="CuadroTexto 5">
            <a:extLst>
              <a:ext uri="{FF2B5EF4-FFF2-40B4-BE49-F238E27FC236}">
                <a16:creationId xmlns:a16="http://schemas.microsoft.com/office/drawing/2014/main" id="{97D14A8D-60D8-D977-1778-CE28B26C13A6}"/>
              </a:ext>
            </a:extLst>
          </p:cNvPr>
          <p:cNvSpPr txBox="1"/>
          <p:nvPr/>
        </p:nvSpPr>
        <p:spPr>
          <a:xfrm>
            <a:off x="578458" y="1428725"/>
            <a:ext cx="11186078" cy="5632311"/>
          </a:xfrm>
          <a:prstGeom prst="rect">
            <a:avLst/>
          </a:prstGeom>
          <a:noFill/>
        </p:spPr>
        <p:txBody>
          <a:bodyPr wrap="square">
            <a:spAutoFit/>
          </a:bodyPr>
          <a:lstStyle/>
          <a:p>
            <a:r>
              <a:rPr lang="es-MX" sz="2000" dirty="0">
                <a:solidFill>
                  <a:schemeClr val="bg1"/>
                </a:solidFill>
                <a:latin typeface="Ubuntu" panose="020B0504030602030204" pitchFamily="34" charset="0"/>
              </a:rPr>
              <a:t>Del ejemplo anterior, si buscamos una propiedad en </a:t>
            </a:r>
            <a:r>
              <a:rPr lang="es-MX" sz="2000" dirty="0" err="1">
                <a:solidFill>
                  <a:schemeClr val="bg1"/>
                </a:solidFill>
                <a:latin typeface="Ubuntu" panose="020B0504030602030204" pitchFamily="34" charset="0"/>
              </a:rPr>
              <a:t>rabbit</a:t>
            </a:r>
            <a:r>
              <a:rPr lang="es-MX" sz="2000" dirty="0">
                <a:solidFill>
                  <a:schemeClr val="bg1"/>
                </a:solidFill>
                <a:latin typeface="Ubuntu" panose="020B0504030602030204" pitchFamily="34" charset="0"/>
              </a:rPr>
              <a:t> y no se encuentra, JavaScript la toma automáticamente de animal.</a:t>
            </a:r>
          </a:p>
          <a:p>
            <a:endParaRPr lang="es-MX" sz="2000" dirty="0">
              <a:solidFill>
                <a:schemeClr val="bg1"/>
              </a:solidFill>
              <a:latin typeface="Ubuntu" panose="020B0504030602030204" pitchFamily="34" charset="0"/>
            </a:endParaRPr>
          </a:p>
          <a:p>
            <a:r>
              <a:rPr lang="es-MX" sz="2000" dirty="0">
                <a:solidFill>
                  <a:schemeClr val="bg1"/>
                </a:solidFill>
                <a:latin typeface="Ubuntu" panose="020B0504030602030204" pitchFamily="34" charset="0"/>
              </a:rPr>
              <a:t>Por ejemplo:</a:t>
            </a:r>
          </a:p>
          <a:p>
            <a:endParaRPr lang="es-MX" sz="2000" dirty="0">
              <a:solidFill>
                <a:schemeClr val="bg1"/>
              </a:solidFill>
              <a:latin typeface="Ubuntu" panose="020B0504030602030204" pitchFamily="34" charset="0"/>
            </a:endParaRPr>
          </a:p>
          <a:p>
            <a:endParaRPr lang="es-MX" sz="2000" dirty="0">
              <a:solidFill>
                <a:schemeClr val="bg1"/>
              </a:solidFill>
              <a:latin typeface="Ubuntu" panose="020B0504030602030204" pitchFamily="34" charset="0"/>
            </a:endParaRPr>
          </a:p>
          <a:p>
            <a:endParaRPr lang="es-MX" sz="2000" dirty="0">
              <a:solidFill>
                <a:schemeClr val="bg1"/>
              </a:solidFill>
              <a:latin typeface="Ubuntu" panose="020B0504030602030204" pitchFamily="34" charset="0"/>
            </a:endParaRPr>
          </a:p>
          <a:p>
            <a:endParaRPr lang="es-MX" sz="2000" dirty="0">
              <a:solidFill>
                <a:schemeClr val="bg1"/>
              </a:solidFill>
              <a:latin typeface="Ubuntu" panose="020B0504030602030204" pitchFamily="34" charset="0"/>
            </a:endParaRPr>
          </a:p>
          <a:p>
            <a:endParaRPr lang="es-MX" sz="2000" dirty="0">
              <a:solidFill>
                <a:schemeClr val="bg1"/>
              </a:solidFill>
              <a:latin typeface="Ubuntu" panose="020B0504030602030204" pitchFamily="34" charset="0"/>
            </a:endParaRPr>
          </a:p>
          <a:p>
            <a:endParaRPr lang="es-MX" sz="2000" dirty="0">
              <a:solidFill>
                <a:schemeClr val="bg1"/>
              </a:solidFill>
              <a:latin typeface="Ubuntu" panose="020B0504030602030204" pitchFamily="34" charset="0"/>
            </a:endParaRPr>
          </a:p>
          <a:p>
            <a:endParaRPr lang="es-MX" sz="2000" dirty="0">
              <a:solidFill>
                <a:schemeClr val="bg1"/>
              </a:solidFill>
              <a:latin typeface="Ubuntu" panose="020B0504030602030204" pitchFamily="34" charset="0"/>
            </a:endParaRPr>
          </a:p>
          <a:p>
            <a:endParaRPr lang="es-MX" sz="2000" dirty="0">
              <a:solidFill>
                <a:schemeClr val="bg1"/>
              </a:solidFill>
              <a:latin typeface="Ubuntu" panose="020B0504030602030204" pitchFamily="34" charset="0"/>
            </a:endParaRPr>
          </a:p>
          <a:p>
            <a:r>
              <a:rPr lang="es-MX" sz="2000" dirty="0">
                <a:solidFill>
                  <a:schemeClr val="bg1"/>
                </a:solidFill>
                <a:latin typeface="Ubuntu" panose="020B0504030602030204" pitchFamily="34" charset="0"/>
              </a:rPr>
              <a:t>Aquí, la línea (*) establece que animal es el prototipo de </a:t>
            </a:r>
            <a:r>
              <a:rPr lang="es-MX" sz="2000" dirty="0" err="1">
                <a:solidFill>
                  <a:schemeClr val="bg1"/>
                </a:solidFill>
                <a:latin typeface="Ubuntu" panose="020B0504030602030204" pitchFamily="34" charset="0"/>
              </a:rPr>
              <a:t>rabbit</a:t>
            </a:r>
            <a:r>
              <a:rPr lang="es-MX" sz="2000" dirty="0">
                <a:solidFill>
                  <a:schemeClr val="bg1"/>
                </a:solidFill>
                <a:latin typeface="Ubuntu" panose="020B0504030602030204" pitchFamily="34" charset="0"/>
              </a:rPr>
              <a:t>.</a:t>
            </a:r>
          </a:p>
          <a:p>
            <a:endParaRPr lang="es-MX" sz="2000" dirty="0">
              <a:solidFill>
                <a:schemeClr val="bg1"/>
              </a:solidFill>
              <a:latin typeface="Ubuntu" panose="020B0504030602030204" pitchFamily="34" charset="0"/>
            </a:endParaRPr>
          </a:p>
          <a:p>
            <a:r>
              <a:rPr lang="es-MX" sz="2000" dirty="0">
                <a:solidFill>
                  <a:schemeClr val="bg1"/>
                </a:solidFill>
                <a:latin typeface="Ubuntu" panose="020B0504030602030204" pitchFamily="34" charset="0"/>
              </a:rPr>
              <a:t>Luego, cuando </a:t>
            </a:r>
            <a:r>
              <a:rPr lang="es-MX" sz="2000" dirty="0" err="1">
                <a:solidFill>
                  <a:schemeClr val="bg1"/>
                </a:solidFill>
                <a:latin typeface="Ubuntu" panose="020B0504030602030204" pitchFamily="34" charset="0"/>
              </a:rPr>
              <a:t>alert</a:t>
            </a:r>
            <a:r>
              <a:rPr lang="es-MX" sz="2000" dirty="0">
                <a:solidFill>
                  <a:schemeClr val="bg1"/>
                </a:solidFill>
                <a:latin typeface="Ubuntu" panose="020B0504030602030204" pitchFamily="34" charset="0"/>
              </a:rPr>
              <a:t> intenta leer la propiedad </a:t>
            </a:r>
            <a:r>
              <a:rPr lang="es-MX" sz="2000" dirty="0" err="1">
                <a:solidFill>
                  <a:schemeClr val="bg1"/>
                </a:solidFill>
                <a:latin typeface="Ubuntu" panose="020B0504030602030204" pitchFamily="34" charset="0"/>
              </a:rPr>
              <a:t>rabbit.eats</a:t>
            </a:r>
            <a:r>
              <a:rPr lang="es-MX" sz="2000" dirty="0">
                <a:solidFill>
                  <a:schemeClr val="bg1"/>
                </a:solidFill>
                <a:latin typeface="Ubuntu" panose="020B0504030602030204" pitchFamily="34" charset="0"/>
              </a:rPr>
              <a:t> (**), no la encuentra en </a:t>
            </a:r>
            <a:r>
              <a:rPr lang="es-MX" sz="2000" dirty="0" err="1">
                <a:solidFill>
                  <a:schemeClr val="bg1"/>
                </a:solidFill>
                <a:latin typeface="Ubuntu" panose="020B0504030602030204" pitchFamily="34" charset="0"/>
              </a:rPr>
              <a:t>rabbit</a:t>
            </a:r>
            <a:r>
              <a:rPr lang="es-MX" sz="2000" dirty="0">
                <a:solidFill>
                  <a:schemeClr val="bg1"/>
                </a:solidFill>
                <a:latin typeface="Ubuntu" panose="020B0504030602030204" pitchFamily="34" charset="0"/>
              </a:rPr>
              <a:t>, por lo que JavaScript sigue la referencia [[</a:t>
            </a:r>
            <a:r>
              <a:rPr lang="es-MX" sz="2000" dirty="0" err="1">
                <a:solidFill>
                  <a:schemeClr val="bg1"/>
                </a:solidFill>
                <a:latin typeface="Ubuntu" panose="020B0504030602030204" pitchFamily="34" charset="0"/>
              </a:rPr>
              <a:t>Prototype</a:t>
            </a:r>
            <a:r>
              <a:rPr lang="es-MX" sz="2000" dirty="0">
                <a:solidFill>
                  <a:schemeClr val="bg1"/>
                </a:solidFill>
                <a:latin typeface="Ubuntu" panose="020B0504030602030204" pitchFamily="34" charset="0"/>
              </a:rPr>
              <a:t>]] y la encuentra en animal (busca de abajo hacia arriba):</a:t>
            </a:r>
          </a:p>
          <a:p>
            <a:endParaRPr lang="es-CO" sz="2000" dirty="0">
              <a:solidFill>
                <a:schemeClr val="bg1"/>
              </a:solidFill>
              <a:latin typeface="Ubuntu" panose="020B0504030602030204" pitchFamily="34" charset="0"/>
            </a:endParaRPr>
          </a:p>
        </p:txBody>
      </p:sp>
      <p:pic>
        <p:nvPicPr>
          <p:cNvPr id="3" name="Imagen 2">
            <a:extLst>
              <a:ext uri="{FF2B5EF4-FFF2-40B4-BE49-F238E27FC236}">
                <a16:creationId xmlns:a16="http://schemas.microsoft.com/office/drawing/2014/main" id="{7CA578A8-18EE-AC96-27F3-806928077FE8}"/>
              </a:ext>
            </a:extLst>
          </p:cNvPr>
          <p:cNvPicPr>
            <a:picLocks noChangeAspect="1"/>
          </p:cNvPicPr>
          <p:nvPr/>
        </p:nvPicPr>
        <p:blipFill>
          <a:blip r:embed="rId5"/>
          <a:stretch>
            <a:fillRect/>
          </a:stretch>
        </p:blipFill>
        <p:spPr>
          <a:xfrm>
            <a:off x="5194342" y="2034650"/>
            <a:ext cx="6338065" cy="3087956"/>
          </a:xfrm>
          <a:prstGeom prst="rect">
            <a:avLst/>
          </a:prstGeom>
        </p:spPr>
      </p:pic>
    </p:spTree>
    <p:extLst>
      <p:ext uri="{BB962C8B-B14F-4D97-AF65-F5344CB8AC3E}">
        <p14:creationId xmlns:p14="http://schemas.microsoft.com/office/powerpoint/2010/main" val="3395970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9FAFC"/>
        </a:solidFill>
        <a:effectLst/>
      </p:bgPr>
    </p:bg>
    <p:spTree>
      <p:nvGrpSpPr>
        <p:cNvPr id="1" name="Shape 115"/>
        <p:cNvGrpSpPr/>
        <p:nvPr/>
      </p:nvGrpSpPr>
      <p:grpSpPr>
        <a:xfrm>
          <a:off x="0" y="0"/>
          <a:ext cx="0" cy="0"/>
          <a:chOff x="0" y="0"/>
          <a:chExt cx="0" cy="0"/>
        </a:xfrm>
      </p:grpSpPr>
      <p:sp>
        <p:nvSpPr>
          <p:cNvPr id="10" name="Google Shape;249;p13">
            <a:extLst>
              <a:ext uri="{FF2B5EF4-FFF2-40B4-BE49-F238E27FC236}">
                <a16:creationId xmlns:a16="http://schemas.microsoft.com/office/drawing/2014/main" id="{CADCE867-C36A-72BB-698F-1DCDCB57C2D0}"/>
              </a:ext>
            </a:extLst>
          </p:cNvPr>
          <p:cNvSpPr/>
          <p:nvPr/>
        </p:nvSpPr>
        <p:spPr>
          <a:xfrm>
            <a:off x="33251" y="0"/>
            <a:ext cx="12192000" cy="6858000"/>
          </a:xfrm>
          <a:prstGeom prst="rect">
            <a:avLst/>
          </a:prstGeom>
          <a:solidFill>
            <a:srgbClr val="181E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Calibri"/>
              <a:ea typeface="Calibri"/>
              <a:cs typeface="Calibri"/>
              <a:sym typeface="Calibri"/>
            </a:endParaRPr>
          </a:p>
        </p:txBody>
      </p:sp>
      <p:pic>
        <p:nvPicPr>
          <p:cNvPr id="116" name="Google Shape;116;p4"/>
          <p:cNvPicPr preferRelativeResize="0"/>
          <p:nvPr/>
        </p:nvPicPr>
        <p:blipFill rotWithShape="1">
          <a:blip r:embed="rId3">
            <a:alphaModFix/>
          </a:blip>
          <a:srcRect r="29251"/>
          <a:stretch/>
        </p:blipFill>
        <p:spPr>
          <a:xfrm rot="10800000">
            <a:off x="-16626" y="0"/>
            <a:ext cx="5053608" cy="6858000"/>
          </a:xfrm>
          <a:prstGeom prst="rect">
            <a:avLst/>
          </a:prstGeom>
          <a:noFill/>
          <a:ln>
            <a:noFill/>
          </a:ln>
        </p:spPr>
      </p:pic>
      <p:sp>
        <p:nvSpPr>
          <p:cNvPr id="120" name="Google Shape;120;p4"/>
          <p:cNvSpPr txBox="1"/>
          <p:nvPr/>
        </p:nvSpPr>
        <p:spPr>
          <a:xfrm>
            <a:off x="578458" y="397102"/>
            <a:ext cx="3069309"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dirty="0">
                <a:solidFill>
                  <a:schemeClr val="lt1"/>
                </a:solidFill>
                <a:latin typeface="Ubuntu"/>
                <a:sym typeface="Ubuntu"/>
              </a:rPr>
              <a:t>Prototipos</a:t>
            </a:r>
            <a:endParaRPr lang="es-CO" sz="4400" b="1" i="0" u="none" strike="noStrike" cap="none" dirty="0">
              <a:solidFill>
                <a:schemeClr val="lt1"/>
              </a:solidFill>
              <a:latin typeface="Ubuntu"/>
              <a:ea typeface="Arial"/>
              <a:cs typeface="Arial"/>
              <a:sym typeface="Ubuntu"/>
            </a:endParaRPr>
          </a:p>
        </p:txBody>
      </p:sp>
      <p:pic>
        <p:nvPicPr>
          <p:cNvPr id="11" name="Google Shape;244;p12">
            <a:extLst>
              <a:ext uri="{FF2B5EF4-FFF2-40B4-BE49-F238E27FC236}">
                <a16:creationId xmlns:a16="http://schemas.microsoft.com/office/drawing/2014/main" id="{089D11A6-ABAD-67C9-6598-5E33A0F3017B}"/>
              </a:ext>
            </a:extLst>
          </p:cNvPr>
          <p:cNvPicPr preferRelativeResize="0"/>
          <p:nvPr/>
        </p:nvPicPr>
        <p:blipFill rotWithShape="1">
          <a:blip r:embed="rId4">
            <a:alphaModFix/>
          </a:blip>
          <a:srcRect/>
          <a:stretch/>
        </p:blipFill>
        <p:spPr>
          <a:xfrm>
            <a:off x="11039707" y="397102"/>
            <a:ext cx="724829" cy="208823"/>
          </a:xfrm>
          <a:prstGeom prst="rect">
            <a:avLst/>
          </a:prstGeom>
          <a:noFill/>
          <a:ln>
            <a:noFill/>
          </a:ln>
        </p:spPr>
      </p:pic>
      <p:sp>
        <p:nvSpPr>
          <p:cNvPr id="6" name="CuadroTexto 5">
            <a:extLst>
              <a:ext uri="{FF2B5EF4-FFF2-40B4-BE49-F238E27FC236}">
                <a16:creationId xmlns:a16="http://schemas.microsoft.com/office/drawing/2014/main" id="{97D14A8D-60D8-D977-1778-CE28B26C13A6}"/>
              </a:ext>
            </a:extLst>
          </p:cNvPr>
          <p:cNvSpPr txBox="1"/>
          <p:nvPr/>
        </p:nvSpPr>
        <p:spPr>
          <a:xfrm>
            <a:off x="578458" y="4053941"/>
            <a:ext cx="11186078" cy="400110"/>
          </a:xfrm>
          <a:prstGeom prst="rect">
            <a:avLst/>
          </a:prstGeom>
          <a:noFill/>
        </p:spPr>
        <p:txBody>
          <a:bodyPr wrap="square">
            <a:spAutoFit/>
          </a:bodyPr>
          <a:lstStyle/>
          <a:p>
            <a:r>
              <a:rPr lang="es-MX" sz="2000" dirty="0">
                <a:solidFill>
                  <a:schemeClr val="bg1"/>
                </a:solidFill>
                <a:latin typeface="Ubuntu" panose="020B0504030602030204" pitchFamily="34" charset="0"/>
              </a:rPr>
              <a:t>Aquí, la línea (*) establece que animal es el prototipo de </a:t>
            </a:r>
            <a:r>
              <a:rPr lang="es-MX" sz="2000" dirty="0" err="1">
                <a:solidFill>
                  <a:schemeClr val="bg1"/>
                </a:solidFill>
                <a:latin typeface="Ubuntu" panose="020B0504030602030204" pitchFamily="34" charset="0"/>
              </a:rPr>
              <a:t>rabbit</a:t>
            </a:r>
            <a:r>
              <a:rPr lang="es-MX" sz="2000" dirty="0">
                <a:solidFill>
                  <a:schemeClr val="bg1"/>
                </a:solidFill>
                <a:latin typeface="Ubuntu" panose="020B0504030602030204" pitchFamily="34" charset="0"/>
              </a:rPr>
              <a:t>.</a:t>
            </a:r>
            <a:endParaRPr lang="es-CO" sz="2000" dirty="0">
              <a:solidFill>
                <a:schemeClr val="bg1"/>
              </a:solidFill>
              <a:latin typeface="Ubuntu" panose="020B0504030602030204" pitchFamily="34" charset="0"/>
            </a:endParaRPr>
          </a:p>
        </p:txBody>
      </p:sp>
      <p:pic>
        <p:nvPicPr>
          <p:cNvPr id="3" name="Imagen 2">
            <a:extLst>
              <a:ext uri="{FF2B5EF4-FFF2-40B4-BE49-F238E27FC236}">
                <a16:creationId xmlns:a16="http://schemas.microsoft.com/office/drawing/2014/main" id="{953FEE27-3254-DF8B-023B-98E48913A755}"/>
              </a:ext>
            </a:extLst>
          </p:cNvPr>
          <p:cNvPicPr>
            <a:picLocks noChangeAspect="1"/>
          </p:cNvPicPr>
          <p:nvPr/>
        </p:nvPicPr>
        <p:blipFill>
          <a:blip r:embed="rId5">
            <a:duotone>
              <a:schemeClr val="accent6">
                <a:shade val="45000"/>
                <a:satMod val="135000"/>
              </a:schemeClr>
              <a:prstClr val="white"/>
            </a:duotone>
          </a:blip>
          <a:stretch>
            <a:fillRect/>
          </a:stretch>
        </p:blipFill>
        <p:spPr>
          <a:xfrm>
            <a:off x="4168879" y="1352392"/>
            <a:ext cx="3192738" cy="2701548"/>
          </a:xfrm>
          <a:prstGeom prst="rect">
            <a:avLst/>
          </a:prstGeom>
        </p:spPr>
      </p:pic>
    </p:spTree>
    <p:extLst>
      <p:ext uri="{BB962C8B-B14F-4D97-AF65-F5344CB8AC3E}">
        <p14:creationId xmlns:p14="http://schemas.microsoft.com/office/powerpoint/2010/main" val="372369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9FAFC"/>
        </a:solidFill>
        <a:effectLst/>
      </p:bgPr>
    </p:bg>
    <p:spTree>
      <p:nvGrpSpPr>
        <p:cNvPr id="1" name="Shape 115"/>
        <p:cNvGrpSpPr/>
        <p:nvPr/>
      </p:nvGrpSpPr>
      <p:grpSpPr>
        <a:xfrm>
          <a:off x="0" y="0"/>
          <a:ext cx="0" cy="0"/>
          <a:chOff x="0" y="0"/>
          <a:chExt cx="0" cy="0"/>
        </a:xfrm>
      </p:grpSpPr>
      <p:sp>
        <p:nvSpPr>
          <p:cNvPr id="10" name="Google Shape;249;p13">
            <a:extLst>
              <a:ext uri="{FF2B5EF4-FFF2-40B4-BE49-F238E27FC236}">
                <a16:creationId xmlns:a16="http://schemas.microsoft.com/office/drawing/2014/main" id="{CADCE867-C36A-72BB-698F-1DCDCB57C2D0}"/>
              </a:ext>
            </a:extLst>
          </p:cNvPr>
          <p:cNvSpPr/>
          <p:nvPr/>
        </p:nvSpPr>
        <p:spPr>
          <a:xfrm>
            <a:off x="0" y="0"/>
            <a:ext cx="12192000" cy="6858000"/>
          </a:xfrm>
          <a:prstGeom prst="rect">
            <a:avLst/>
          </a:prstGeom>
          <a:solidFill>
            <a:srgbClr val="181E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Calibri"/>
              <a:ea typeface="Calibri"/>
              <a:cs typeface="Calibri"/>
              <a:sym typeface="Calibri"/>
            </a:endParaRPr>
          </a:p>
        </p:txBody>
      </p:sp>
      <p:pic>
        <p:nvPicPr>
          <p:cNvPr id="116" name="Google Shape;116;p4"/>
          <p:cNvPicPr preferRelativeResize="0"/>
          <p:nvPr/>
        </p:nvPicPr>
        <p:blipFill rotWithShape="1">
          <a:blip r:embed="rId3">
            <a:alphaModFix/>
          </a:blip>
          <a:srcRect r="29251"/>
          <a:stretch/>
        </p:blipFill>
        <p:spPr>
          <a:xfrm rot="10800000">
            <a:off x="-16626" y="0"/>
            <a:ext cx="5053608" cy="6858000"/>
          </a:xfrm>
          <a:prstGeom prst="rect">
            <a:avLst/>
          </a:prstGeom>
          <a:noFill/>
          <a:ln>
            <a:noFill/>
          </a:ln>
        </p:spPr>
      </p:pic>
      <p:sp>
        <p:nvSpPr>
          <p:cNvPr id="120" name="Google Shape;120;p4"/>
          <p:cNvSpPr txBox="1"/>
          <p:nvPr/>
        </p:nvSpPr>
        <p:spPr>
          <a:xfrm>
            <a:off x="578458" y="397102"/>
            <a:ext cx="3069309"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dirty="0">
                <a:solidFill>
                  <a:schemeClr val="lt1"/>
                </a:solidFill>
                <a:latin typeface="Ubuntu"/>
                <a:sym typeface="Ubuntu"/>
              </a:rPr>
              <a:t>Prototipos</a:t>
            </a:r>
            <a:endParaRPr lang="es-CO" sz="4400" b="1" i="0" u="none" strike="noStrike" cap="none" dirty="0">
              <a:solidFill>
                <a:schemeClr val="lt1"/>
              </a:solidFill>
              <a:latin typeface="Ubuntu"/>
              <a:ea typeface="Arial"/>
              <a:cs typeface="Arial"/>
              <a:sym typeface="Ubuntu"/>
            </a:endParaRPr>
          </a:p>
        </p:txBody>
      </p:sp>
      <p:pic>
        <p:nvPicPr>
          <p:cNvPr id="11" name="Google Shape;244;p12">
            <a:extLst>
              <a:ext uri="{FF2B5EF4-FFF2-40B4-BE49-F238E27FC236}">
                <a16:creationId xmlns:a16="http://schemas.microsoft.com/office/drawing/2014/main" id="{089D11A6-ABAD-67C9-6598-5E33A0F3017B}"/>
              </a:ext>
            </a:extLst>
          </p:cNvPr>
          <p:cNvPicPr preferRelativeResize="0"/>
          <p:nvPr/>
        </p:nvPicPr>
        <p:blipFill rotWithShape="1">
          <a:blip r:embed="rId4">
            <a:alphaModFix/>
          </a:blip>
          <a:srcRect/>
          <a:stretch/>
        </p:blipFill>
        <p:spPr>
          <a:xfrm>
            <a:off x="11039707" y="397102"/>
            <a:ext cx="724829" cy="208823"/>
          </a:xfrm>
          <a:prstGeom prst="rect">
            <a:avLst/>
          </a:prstGeom>
          <a:noFill/>
          <a:ln>
            <a:noFill/>
          </a:ln>
        </p:spPr>
      </p:pic>
      <p:sp>
        <p:nvSpPr>
          <p:cNvPr id="7" name="Marcador de texto 6">
            <a:extLst>
              <a:ext uri="{FF2B5EF4-FFF2-40B4-BE49-F238E27FC236}">
                <a16:creationId xmlns:a16="http://schemas.microsoft.com/office/drawing/2014/main" id="{CEDBC7A7-1471-2FF2-1A21-BD674A277B0C}"/>
              </a:ext>
            </a:extLst>
          </p:cNvPr>
          <p:cNvSpPr>
            <a:spLocks noGrp="1"/>
          </p:cNvSpPr>
          <p:nvPr>
            <p:ph type="body" idx="1"/>
          </p:nvPr>
        </p:nvSpPr>
        <p:spPr/>
        <p:txBody>
          <a:bodyPr/>
          <a:lstStyle/>
          <a:p>
            <a:pPr marL="114300" indent="0">
              <a:buNone/>
            </a:pPr>
            <a:r>
              <a:rPr lang="es-MX" b="1" dirty="0">
                <a:solidFill>
                  <a:schemeClr val="bg1"/>
                </a:solidFill>
                <a:latin typeface="Ubuntu" panose="020B0504030602030204" pitchFamily="34" charset="0"/>
              </a:rPr>
              <a:t>Función Constructora</a:t>
            </a:r>
          </a:p>
          <a:p>
            <a:pPr marL="114300" indent="0">
              <a:buNone/>
            </a:pPr>
            <a:r>
              <a:rPr lang="es-MX" sz="2400" dirty="0">
                <a:solidFill>
                  <a:schemeClr val="bg1"/>
                </a:solidFill>
                <a:latin typeface="Ubuntu" panose="020B0504030602030204" pitchFamily="34" charset="0"/>
              </a:rPr>
              <a:t>La creación de prototipos en JavaScript se realiza utilizando la función constructora.</a:t>
            </a:r>
          </a:p>
          <a:p>
            <a:pPr marL="114300" indent="0">
              <a:buNone/>
            </a:pPr>
            <a:r>
              <a:rPr lang="es-MX" sz="2400" dirty="0">
                <a:solidFill>
                  <a:schemeClr val="bg1"/>
                </a:solidFill>
                <a:latin typeface="Ubuntu" panose="020B0504030602030204" pitchFamily="34" charset="0"/>
              </a:rPr>
              <a:t>Una función constructora se utiliza para crear objetos con propiedades y métodos compartidos.</a:t>
            </a:r>
            <a:endParaRPr lang="es-CO" sz="2400" dirty="0">
              <a:solidFill>
                <a:schemeClr val="bg1"/>
              </a:solidFill>
              <a:latin typeface="Ubuntu" panose="020B0504030602030204" pitchFamily="34" charset="0"/>
            </a:endParaRPr>
          </a:p>
        </p:txBody>
      </p:sp>
      <p:sp>
        <p:nvSpPr>
          <p:cNvPr id="8" name="Marcador de texto 7">
            <a:extLst>
              <a:ext uri="{FF2B5EF4-FFF2-40B4-BE49-F238E27FC236}">
                <a16:creationId xmlns:a16="http://schemas.microsoft.com/office/drawing/2014/main" id="{21771D6B-15BB-7D3E-0968-71D9F27C5628}"/>
              </a:ext>
            </a:extLst>
          </p:cNvPr>
          <p:cNvSpPr>
            <a:spLocks noGrp="1"/>
          </p:cNvSpPr>
          <p:nvPr>
            <p:ph type="body" idx="2"/>
          </p:nvPr>
        </p:nvSpPr>
        <p:spPr/>
        <p:txBody>
          <a:bodyPr>
            <a:normAutofit/>
          </a:bodyPr>
          <a:lstStyle/>
          <a:p>
            <a:pPr marL="114300" indent="0">
              <a:buNone/>
            </a:pPr>
            <a:r>
              <a:rPr lang="es-MX" sz="2400" b="1" dirty="0">
                <a:solidFill>
                  <a:schemeClr val="bg1"/>
                </a:solidFill>
                <a:latin typeface="Ubuntu" panose="020B0504030602030204" pitchFamily="34" charset="0"/>
              </a:rPr>
              <a:t>Palabra Clave '</a:t>
            </a:r>
            <a:r>
              <a:rPr lang="es-MX" sz="2400" b="1" dirty="0" err="1">
                <a:solidFill>
                  <a:schemeClr val="bg1"/>
                </a:solidFill>
                <a:latin typeface="Ubuntu" panose="020B0504030602030204" pitchFamily="34" charset="0"/>
              </a:rPr>
              <a:t>prototype</a:t>
            </a:r>
            <a:r>
              <a:rPr lang="es-MX" sz="2400" b="1" dirty="0">
                <a:solidFill>
                  <a:schemeClr val="bg1"/>
                </a:solidFill>
                <a:latin typeface="Ubuntu" panose="020B0504030602030204" pitchFamily="34" charset="0"/>
              </a:rPr>
              <a:t>’</a:t>
            </a:r>
          </a:p>
          <a:p>
            <a:pPr marL="114300" indent="0">
              <a:buNone/>
            </a:pPr>
            <a:r>
              <a:rPr lang="es-MX" sz="2400" dirty="0">
                <a:solidFill>
                  <a:schemeClr val="bg1"/>
                </a:solidFill>
                <a:latin typeface="Ubuntu" panose="020B0504030602030204" pitchFamily="34" charset="0"/>
              </a:rPr>
              <a:t>La palabra clave '</a:t>
            </a:r>
            <a:r>
              <a:rPr lang="es-MX" sz="2400" dirty="0" err="1">
                <a:solidFill>
                  <a:schemeClr val="bg1"/>
                </a:solidFill>
                <a:latin typeface="Ubuntu" panose="020B0504030602030204" pitchFamily="34" charset="0"/>
              </a:rPr>
              <a:t>prototype</a:t>
            </a:r>
            <a:r>
              <a:rPr lang="es-MX" sz="2400" dirty="0">
                <a:solidFill>
                  <a:schemeClr val="bg1"/>
                </a:solidFill>
                <a:latin typeface="Ubuntu" panose="020B0504030602030204" pitchFamily="34" charset="0"/>
              </a:rPr>
              <a:t>' se utiliza para agregar propiedades y métodos a los objetos creados con una función constructora.</a:t>
            </a:r>
          </a:p>
          <a:p>
            <a:pPr marL="114300" indent="0">
              <a:buNone/>
            </a:pPr>
            <a:r>
              <a:rPr lang="es-MX" sz="2400" dirty="0">
                <a:solidFill>
                  <a:schemeClr val="bg1"/>
                </a:solidFill>
                <a:latin typeface="Ubuntu" panose="020B0504030602030204" pitchFamily="34" charset="0"/>
              </a:rPr>
              <a:t>Todos los objetos creados a partir de la misma función constructora compartirán estas propiedades y métodos.</a:t>
            </a:r>
            <a:endParaRPr lang="es-CO" sz="2400" dirty="0">
              <a:solidFill>
                <a:schemeClr val="bg1"/>
              </a:solidFill>
              <a:latin typeface="Ubuntu" panose="020B0504030602030204" pitchFamily="34" charset="0"/>
            </a:endParaRPr>
          </a:p>
        </p:txBody>
      </p:sp>
    </p:spTree>
    <p:extLst>
      <p:ext uri="{BB962C8B-B14F-4D97-AF65-F5344CB8AC3E}">
        <p14:creationId xmlns:p14="http://schemas.microsoft.com/office/powerpoint/2010/main" val="4226416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9FAFC"/>
        </a:solidFill>
        <a:effectLst/>
      </p:bgPr>
    </p:bg>
    <p:spTree>
      <p:nvGrpSpPr>
        <p:cNvPr id="1" name="Shape 115"/>
        <p:cNvGrpSpPr/>
        <p:nvPr/>
      </p:nvGrpSpPr>
      <p:grpSpPr>
        <a:xfrm>
          <a:off x="0" y="0"/>
          <a:ext cx="0" cy="0"/>
          <a:chOff x="0" y="0"/>
          <a:chExt cx="0" cy="0"/>
        </a:xfrm>
      </p:grpSpPr>
      <p:sp>
        <p:nvSpPr>
          <p:cNvPr id="10" name="Google Shape;249;p13">
            <a:extLst>
              <a:ext uri="{FF2B5EF4-FFF2-40B4-BE49-F238E27FC236}">
                <a16:creationId xmlns:a16="http://schemas.microsoft.com/office/drawing/2014/main" id="{CADCE867-C36A-72BB-698F-1DCDCB57C2D0}"/>
              </a:ext>
            </a:extLst>
          </p:cNvPr>
          <p:cNvSpPr/>
          <p:nvPr/>
        </p:nvSpPr>
        <p:spPr>
          <a:xfrm>
            <a:off x="33251" y="0"/>
            <a:ext cx="12192000" cy="6858000"/>
          </a:xfrm>
          <a:prstGeom prst="rect">
            <a:avLst/>
          </a:prstGeom>
          <a:solidFill>
            <a:srgbClr val="181E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CO" sz="1800" b="0" i="0" u="none" strike="noStrike" cap="none" dirty="0">
              <a:solidFill>
                <a:schemeClr val="lt1"/>
              </a:solidFill>
              <a:latin typeface="Calibri"/>
              <a:ea typeface="Calibri"/>
              <a:cs typeface="Calibri"/>
              <a:sym typeface="Calibri"/>
            </a:endParaRPr>
          </a:p>
        </p:txBody>
      </p:sp>
      <p:pic>
        <p:nvPicPr>
          <p:cNvPr id="116" name="Google Shape;116;p4"/>
          <p:cNvPicPr preferRelativeResize="0"/>
          <p:nvPr/>
        </p:nvPicPr>
        <p:blipFill rotWithShape="1">
          <a:blip r:embed="rId3">
            <a:alphaModFix/>
          </a:blip>
          <a:srcRect r="29251"/>
          <a:stretch/>
        </p:blipFill>
        <p:spPr>
          <a:xfrm rot="10800000">
            <a:off x="-16626" y="0"/>
            <a:ext cx="5053608" cy="6858000"/>
          </a:xfrm>
          <a:prstGeom prst="rect">
            <a:avLst/>
          </a:prstGeom>
          <a:noFill/>
          <a:ln>
            <a:noFill/>
          </a:ln>
        </p:spPr>
      </p:pic>
      <p:sp>
        <p:nvSpPr>
          <p:cNvPr id="120" name="Google Shape;120;p4"/>
          <p:cNvSpPr txBox="1"/>
          <p:nvPr/>
        </p:nvSpPr>
        <p:spPr>
          <a:xfrm>
            <a:off x="578457" y="397102"/>
            <a:ext cx="7474161"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CO" sz="4400" b="1" dirty="0">
                <a:solidFill>
                  <a:schemeClr val="lt1"/>
                </a:solidFill>
                <a:latin typeface="Ubuntu"/>
                <a:sym typeface="Ubuntu"/>
              </a:rPr>
              <a:t>Herencia de Prototipos</a:t>
            </a:r>
            <a:endParaRPr lang="es-CO" sz="4400" b="1" i="0" u="none" strike="noStrike" cap="none" dirty="0">
              <a:solidFill>
                <a:schemeClr val="lt1"/>
              </a:solidFill>
              <a:latin typeface="Ubuntu"/>
              <a:ea typeface="Arial"/>
              <a:cs typeface="Arial"/>
              <a:sym typeface="Ubuntu"/>
            </a:endParaRPr>
          </a:p>
        </p:txBody>
      </p:sp>
      <p:pic>
        <p:nvPicPr>
          <p:cNvPr id="11" name="Google Shape;244;p12">
            <a:extLst>
              <a:ext uri="{FF2B5EF4-FFF2-40B4-BE49-F238E27FC236}">
                <a16:creationId xmlns:a16="http://schemas.microsoft.com/office/drawing/2014/main" id="{089D11A6-ABAD-67C9-6598-5E33A0F3017B}"/>
              </a:ext>
            </a:extLst>
          </p:cNvPr>
          <p:cNvPicPr preferRelativeResize="0"/>
          <p:nvPr/>
        </p:nvPicPr>
        <p:blipFill rotWithShape="1">
          <a:blip r:embed="rId4">
            <a:alphaModFix/>
          </a:blip>
          <a:srcRect/>
          <a:stretch/>
        </p:blipFill>
        <p:spPr>
          <a:xfrm>
            <a:off x="11039707" y="397102"/>
            <a:ext cx="724829" cy="208823"/>
          </a:xfrm>
          <a:prstGeom prst="rect">
            <a:avLst/>
          </a:prstGeom>
          <a:noFill/>
          <a:ln>
            <a:noFill/>
          </a:ln>
        </p:spPr>
      </p:pic>
      <p:sp>
        <p:nvSpPr>
          <p:cNvPr id="6" name="CuadroTexto 5">
            <a:extLst>
              <a:ext uri="{FF2B5EF4-FFF2-40B4-BE49-F238E27FC236}">
                <a16:creationId xmlns:a16="http://schemas.microsoft.com/office/drawing/2014/main" id="{97D14A8D-60D8-D977-1778-CE28B26C13A6}"/>
              </a:ext>
            </a:extLst>
          </p:cNvPr>
          <p:cNvSpPr txBox="1"/>
          <p:nvPr/>
        </p:nvSpPr>
        <p:spPr>
          <a:xfrm>
            <a:off x="578458" y="1428725"/>
            <a:ext cx="11186078" cy="5262979"/>
          </a:xfrm>
          <a:prstGeom prst="rect">
            <a:avLst/>
          </a:prstGeom>
          <a:noFill/>
        </p:spPr>
        <p:txBody>
          <a:bodyPr wrap="square">
            <a:spAutoFit/>
          </a:bodyPr>
          <a:lstStyle/>
          <a:p>
            <a:r>
              <a:rPr lang="es-MX" sz="2800" dirty="0">
                <a:solidFill>
                  <a:schemeClr val="bg1"/>
                </a:solidFill>
                <a:latin typeface="Ubuntu" panose="020B0504030602030204" pitchFamily="34" charset="0"/>
              </a:rPr>
              <a:t>La herencia de prototipos en JavaScript permite que un objeto herede propiedades y métodos de otro objeto. </a:t>
            </a:r>
          </a:p>
          <a:p>
            <a:r>
              <a:rPr lang="es-MX" sz="2800" dirty="0">
                <a:solidFill>
                  <a:schemeClr val="bg1"/>
                </a:solidFill>
                <a:latin typeface="Ubuntu" panose="020B0504030602030204" pitchFamily="34" charset="0"/>
              </a:rPr>
              <a:t>Esto se logra mediante la asignación del objeto padre como prototipo del objeto hijo.</a:t>
            </a:r>
          </a:p>
          <a:p>
            <a:endParaRPr lang="es-MX" sz="2800" dirty="0">
              <a:solidFill>
                <a:schemeClr val="bg1"/>
              </a:solidFill>
              <a:latin typeface="Ubuntu" panose="020B0504030602030204" pitchFamily="34" charset="0"/>
            </a:endParaRPr>
          </a:p>
          <a:p>
            <a:r>
              <a:rPr lang="es-MX" sz="2800" b="1" dirty="0">
                <a:solidFill>
                  <a:schemeClr val="bg1"/>
                </a:solidFill>
                <a:latin typeface="Ubuntu" panose="020B0504030602030204" pitchFamily="34" charset="0"/>
              </a:rPr>
              <a:t>Cadenas de prototipos</a:t>
            </a:r>
          </a:p>
          <a:p>
            <a:r>
              <a:rPr lang="es-MX" sz="2800" dirty="0">
                <a:solidFill>
                  <a:schemeClr val="bg1"/>
                </a:solidFill>
                <a:latin typeface="Ubuntu" panose="020B0504030602030204" pitchFamily="34" charset="0"/>
              </a:rPr>
              <a:t>Las cadenas de prototipos son utilizadas para lograr una herencia múltiple en JavaScript. Esto se logra asignando múltiples objetos como prototipos de un objeto hijo. De esta manera, el objeto hijo heredará propiedades y métodos de todos los objetos en la cadena de prototipos.</a:t>
            </a:r>
          </a:p>
          <a:p>
            <a:endParaRPr lang="es-CO" sz="2800" dirty="0">
              <a:solidFill>
                <a:schemeClr val="bg1"/>
              </a:solidFill>
              <a:latin typeface="Ubuntu" panose="020B0504030602030204" pitchFamily="34" charset="0"/>
            </a:endParaRPr>
          </a:p>
        </p:txBody>
      </p:sp>
    </p:spTree>
    <p:extLst>
      <p:ext uri="{BB962C8B-B14F-4D97-AF65-F5344CB8AC3E}">
        <p14:creationId xmlns:p14="http://schemas.microsoft.com/office/powerpoint/2010/main" val="2857344839"/>
      </p:ext>
    </p:extLst>
  </p:cSld>
  <p:clrMapOvr>
    <a:masterClrMapping/>
  </p:clrMapOvr>
</p:sld>
</file>

<file path=ppt/theme/theme1.xml><?xml version="1.0" encoding="utf-8"?>
<a:theme xmlns:a="http://schemas.openxmlformats.org/drawingml/2006/main" name="Tema de Office">
  <a:themeElements>
    <a:clrScheme name="Riwi">
      <a:dk1>
        <a:srgbClr val="000000"/>
      </a:dk1>
      <a:lt1>
        <a:srgbClr val="FFFFFF"/>
      </a:lt1>
      <a:dk2>
        <a:srgbClr val="44546A"/>
      </a:dk2>
      <a:lt2>
        <a:srgbClr val="E7E6E6"/>
      </a:lt2>
      <a:accent1>
        <a:srgbClr val="6B5CFF"/>
      </a:accent1>
      <a:accent2>
        <a:srgbClr val="5ACBA3"/>
      </a:accent2>
      <a:accent3>
        <a:srgbClr val="E5CA51"/>
      </a:accent3>
      <a:accent4>
        <a:srgbClr val="E9A1FC"/>
      </a:accent4>
      <a:accent5>
        <a:srgbClr val="FE654F"/>
      </a:accent5>
      <a:accent6>
        <a:srgbClr val="171E4A"/>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15936</TotalTime>
  <Words>542</Words>
  <Application>Microsoft Office PowerPoint</Application>
  <PresentationFormat>Panorámica</PresentationFormat>
  <Paragraphs>58</Paragraphs>
  <Slides>14</Slides>
  <Notes>14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Ubuntu Light</vt:lpstr>
      <vt:lpstr>Ubuntu</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Alejandra Maria Martinez Ocampo</dc:creator>
  <cp:lastModifiedBy>Ronald  Ortiz</cp:lastModifiedBy>
  <cp:revision>38</cp:revision>
  <dcterms:created xsi:type="dcterms:W3CDTF">2023-04-19T20:56:41Z</dcterms:created>
  <dcterms:modified xsi:type="dcterms:W3CDTF">2024-01-23T05:47:22Z</dcterms:modified>
</cp:coreProperties>
</file>