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73" r:id="rId2"/>
  </p:sldMasterIdLst>
  <p:notesMasterIdLst>
    <p:notesMasterId r:id="rId24"/>
  </p:notesMasterIdLst>
  <p:sldIdLst>
    <p:sldId id="261" r:id="rId3"/>
    <p:sldId id="264" r:id="rId4"/>
    <p:sldId id="284" r:id="rId5"/>
    <p:sldId id="286" r:id="rId6"/>
    <p:sldId id="287" r:id="rId7"/>
    <p:sldId id="288" r:id="rId8"/>
    <p:sldId id="289" r:id="rId9"/>
    <p:sldId id="268" r:id="rId10"/>
    <p:sldId id="308" r:id="rId11"/>
    <p:sldId id="295" r:id="rId12"/>
    <p:sldId id="309" r:id="rId13"/>
    <p:sldId id="311" r:id="rId14"/>
    <p:sldId id="310" r:id="rId15"/>
    <p:sldId id="313" r:id="rId16"/>
    <p:sldId id="314" r:id="rId17"/>
    <p:sldId id="315" r:id="rId18"/>
    <p:sldId id="316" r:id="rId19"/>
    <p:sldId id="312" r:id="rId20"/>
    <p:sldId id="285" r:id="rId21"/>
    <p:sldId id="283"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0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0" autoAdjust="0"/>
    <p:restoredTop sz="65688" autoAdjust="0"/>
  </p:normalViewPr>
  <p:slideViewPr>
    <p:cSldViewPr snapToGrid="0">
      <p:cViewPr varScale="1">
        <p:scale>
          <a:sx n="44" d="100"/>
          <a:sy n="44" d="100"/>
        </p:scale>
        <p:origin x="2061" y="24"/>
      </p:cViewPr>
      <p:guideLst/>
    </p:cSldViewPr>
  </p:slideViewPr>
  <p:notesTextViewPr>
    <p:cViewPr>
      <p:scale>
        <a:sx n="1" d="1"/>
        <a:sy n="1" d="1"/>
      </p:scale>
      <p:origin x="0" y="-9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71C02-5DCF-4AE8-B940-150F3547FB79}" type="datetimeFigureOut">
              <a:rPr lang="en-US" smtClean="0"/>
              <a:t>4/27/2021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DF771-BF5A-4DD4-A676-AEF811A74433}" type="slidenum">
              <a:rPr lang="en-US" smtClean="0"/>
              <a:t>‹#›</a:t>
            </a:fld>
            <a:endParaRPr lang="en-US"/>
          </a:p>
        </p:txBody>
      </p:sp>
    </p:spTree>
    <p:extLst>
      <p:ext uri="{BB962C8B-B14F-4D97-AF65-F5344CB8AC3E}">
        <p14:creationId xmlns:p14="http://schemas.microsoft.com/office/powerpoint/2010/main" val="20211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Abstract:</a:t>
            </a:r>
          </a:p>
          <a:p>
            <a:r>
              <a:rPr lang="en-US" b="0" dirty="0">
                <a:solidFill>
                  <a:srgbClr val="000000"/>
                </a:solidFill>
                <a:effectLst/>
                <a:latin typeface="Consolas" panose="020B0609020204030204" pitchFamily="49" charset="0"/>
              </a:rPr>
              <a:t>Developing software with the source code open to the public is very common; however, similar to its closed counterpart, open-source has quality problems, which cause functional failures, such as unsatisfying user experience, and non-functional, such as long responding time.</a:t>
            </a:r>
          </a:p>
          <a:p>
            <a:r>
              <a:rPr lang="en-US" b="0" dirty="0">
                <a:solidFill>
                  <a:srgbClr val="000000"/>
                </a:solidFill>
                <a:effectLst/>
                <a:latin typeface="Consolas" panose="020B0609020204030204" pitchFamily="49" charset="0"/>
              </a:rPr>
              <a:t>Previous researchers have revealed when, where, how and what the developers contribute to projects and how these aspects impact software quality. </a:t>
            </a:r>
          </a:p>
          <a:p>
            <a:r>
              <a:rPr lang="en-US" b="0" dirty="0">
                <a:solidFill>
                  <a:srgbClr val="000000"/>
                </a:solidFill>
                <a:effectLst/>
                <a:latin typeface="Consolas" panose="020B0609020204030204" pitchFamily="49" charset="0"/>
              </a:rPr>
              <a:t>However, there has been little work on how different categories of commits impact software quality.</a:t>
            </a:r>
          </a:p>
          <a:p>
            <a:r>
              <a:rPr lang="en-US" b="0" dirty="0">
                <a:solidFill>
                  <a:srgbClr val="000000"/>
                </a:solidFill>
                <a:effectLst/>
                <a:latin typeface="Consolas" panose="020B0609020204030204" pitchFamily="49" charset="0"/>
              </a:rPr>
              <a:t>To improve the quality of open-source software, we propose this research agenda to investigate how it is impacted by commits of different purposes.</a:t>
            </a:r>
          </a:p>
          <a:p>
            <a:r>
              <a:rPr lang="en-US" b="0" dirty="0">
                <a:solidFill>
                  <a:srgbClr val="000000"/>
                </a:solidFill>
                <a:effectLst/>
                <a:latin typeface="Consolas" panose="020B0609020204030204" pitchFamily="49" charset="0"/>
              </a:rPr>
              <a:t>By identifying these impacts, we will establish a new set of guidelines for committing changes, thus improving the quality.</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87BDF771-BF5A-4DD4-A676-AEF811A74433}" type="slidenum">
              <a:rPr lang="en-US" smtClean="0"/>
              <a:t>3</a:t>
            </a:fld>
            <a:endParaRPr lang="en-US"/>
          </a:p>
        </p:txBody>
      </p:sp>
    </p:spTree>
    <p:extLst>
      <p:ext uri="{BB962C8B-B14F-4D97-AF65-F5344CB8AC3E}">
        <p14:creationId xmlns:p14="http://schemas.microsoft.com/office/powerpoint/2010/main" val="371746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Choosing the data set is a critical issue for a software repository mining research, since if the chosen data set is not representative, the conclusions won't be generally applicable.</a:t>
            </a:r>
          </a:p>
          <a:p>
            <a:r>
              <a:rPr lang="en-US" b="0" dirty="0">
                <a:solidFill>
                  <a:srgbClr val="000000"/>
                </a:solidFill>
                <a:effectLst/>
                <a:latin typeface="Consolas" panose="020B0609020204030204" pitchFamily="49" charset="0"/>
              </a:rPr>
              <a:t>The intention of extending our current data set is to avoid this situation.</a:t>
            </a:r>
          </a:p>
          <a:p>
            <a:r>
              <a:rPr lang="en-US" b="0" dirty="0">
                <a:solidFill>
                  <a:srgbClr val="000000"/>
                </a:solidFill>
                <a:effectLst/>
                <a:latin typeface="Consolas" panose="020B0609020204030204" pitchFamily="49" charset="0"/>
              </a:rPr>
              <a:t>We identify limitations of our current data set and how we plan to extend it as following:</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current data set only contains projects from three large corporations, which are from Google, Netflix and Apache. We plan to collect data from other corporations with the expectation of obtaining software data from different corporation conventions.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We focus on impactful commits in current data set. To resolve this limitation, we plan to investigate non-impactful commits and evaluate whether it is necessary to extend this research to those commits.</a:t>
            </a:r>
          </a:p>
        </p:txBody>
      </p:sp>
      <p:sp>
        <p:nvSpPr>
          <p:cNvPr id="4" name="灯片编号占位符 3"/>
          <p:cNvSpPr>
            <a:spLocks noGrp="1"/>
          </p:cNvSpPr>
          <p:nvPr>
            <p:ph type="sldNum" sz="quarter" idx="5"/>
          </p:nvPr>
        </p:nvSpPr>
        <p:spPr/>
        <p:txBody>
          <a:bodyPr/>
          <a:lstStyle/>
          <a:p>
            <a:fld id="{87BDF771-BF5A-4DD4-A676-AEF811A74433}" type="slidenum">
              <a:rPr lang="en-US" smtClean="0"/>
              <a:t>12</a:t>
            </a:fld>
            <a:endParaRPr lang="en-US"/>
          </a:p>
        </p:txBody>
      </p:sp>
    </p:spTree>
    <p:extLst>
      <p:ext uri="{BB962C8B-B14F-4D97-AF65-F5344CB8AC3E}">
        <p14:creationId xmlns:p14="http://schemas.microsoft.com/office/powerpoint/2010/main" val="274834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Outline for this section.</a:t>
            </a:r>
          </a:p>
        </p:txBody>
      </p:sp>
      <p:sp>
        <p:nvSpPr>
          <p:cNvPr id="4" name="灯片编号占位符 3"/>
          <p:cNvSpPr>
            <a:spLocks noGrp="1"/>
          </p:cNvSpPr>
          <p:nvPr>
            <p:ph type="sldNum" sz="quarter" idx="5"/>
          </p:nvPr>
        </p:nvSpPr>
        <p:spPr/>
        <p:txBody>
          <a:bodyPr/>
          <a:lstStyle/>
          <a:p>
            <a:fld id="{87BDF771-BF5A-4DD4-A676-AEF811A74433}" type="slidenum">
              <a:rPr lang="en-US" smtClean="0"/>
              <a:t>13</a:t>
            </a:fld>
            <a:endParaRPr lang="en-US"/>
          </a:p>
        </p:txBody>
      </p:sp>
    </p:spTree>
    <p:extLst>
      <p:ext uri="{BB962C8B-B14F-4D97-AF65-F5344CB8AC3E}">
        <p14:creationId xmlns:p14="http://schemas.microsoft.com/office/powerpoint/2010/main" val="2648446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Show previous works in this sub-direction that do the categorizations and automated classification and why we choose purpose-oriented categorization.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Refer to the white paper for further details.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Introduce research challenges: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Work has been done to categorize commits in different ways and apply the categorizations to train prediction models. </a:t>
            </a:r>
          </a:p>
          <a:p>
            <a:r>
              <a:rPr lang="en-US" b="0" dirty="0">
                <a:solidFill>
                  <a:srgbClr val="000000"/>
                </a:solidFill>
                <a:effectLst/>
                <a:latin typeface="Consolas" panose="020B0609020204030204" pitchFamily="49" charset="0"/>
              </a:rPr>
              <a:t>However, there is a problem left unresolved in categorization.</a:t>
            </a:r>
          </a:p>
          <a:p>
            <a:r>
              <a:rPr lang="en-US" b="0" dirty="0">
                <a:solidFill>
                  <a:srgbClr val="000000"/>
                </a:solidFill>
                <a:effectLst/>
                <a:latin typeface="Consolas" panose="020B0609020204030204" pitchFamily="49" charset="0"/>
              </a:rPr>
              <a:t>The major one is the ambiguity of the concepts.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example, the term ``bug'', used in some of the categorizations we mentioned, was first used by Grace Hopper, used to describe a failure in an early electromechanical computer back in 1946. </a:t>
            </a:r>
          </a:p>
          <a:p>
            <a:r>
              <a:rPr lang="en-US" b="0" dirty="0">
                <a:solidFill>
                  <a:srgbClr val="000000"/>
                </a:solidFill>
                <a:effectLst/>
                <a:latin typeface="Consolas" panose="020B0609020204030204" pitchFamily="49" charset="0"/>
              </a:rPr>
              <a:t>Later, the term ``bug'', is widely used in software engineering, used to describe an error, flaw or fault in a computer program or system that leads to an incorrect or unexpected result, or to behave in unintended ways.</a:t>
            </a:r>
          </a:p>
          <a:p>
            <a:r>
              <a:rPr lang="en-US" b="0" dirty="0">
                <a:solidFill>
                  <a:srgbClr val="000000"/>
                </a:solidFill>
                <a:effectLst/>
                <a:latin typeface="Consolas" panose="020B0609020204030204" pitchFamily="49" charset="0"/>
              </a:rPr>
              <a:t>The reason why it is a failure is that the concept itself is vague and sometimes misleading. </a:t>
            </a:r>
          </a:p>
          <a:p>
            <a:r>
              <a:rPr lang="en-US" b="0" dirty="0">
                <a:solidFill>
                  <a:srgbClr val="000000"/>
                </a:solidFill>
                <a:effectLst/>
                <a:latin typeface="Consolas" panose="020B0609020204030204" pitchFamily="49" charset="0"/>
              </a:rPr>
              <a:t>It aims at a clear boundary but ends up without getting one. </a:t>
            </a:r>
          </a:p>
          <a:p>
            <a:r>
              <a:rPr lang="en-US" b="0" dirty="0">
                <a:solidFill>
                  <a:srgbClr val="000000"/>
                </a:solidFill>
                <a:effectLst/>
                <a:latin typeface="Consolas" panose="020B0609020204030204" pitchFamily="49" charset="0"/>
              </a:rPr>
              <a:t>The word ``bug'' may be divorced from a sense that a human being caused the problem, and instead implies that the defect arose on its own. </a:t>
            </a:r>
          </a:p>
          <a:p>
            <a:r>
              <a:rPr lang="en-US" b="0" dirty="0">
                <a:solidFill>
                  <a:srgbClr val="000000"/>
                </a:solidFill>
                <a:effectLst/>
                <a:latin typeface="Consolas" panose="020B0609020204030204" pitchFamily="49" charset="0"/>
              </a:rPr>
              <a:t>Sometimes, it is better to describe a ``mistake'' in software more accurately using other terms in software mistake metamorphism to avoid ambiguity.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This problem also happen in other categorizations, like ``maintenance'', used in </a:t>
            </a:r>
            <a:r>
              <a:rPr lang="en-US" b="0" dirty="0" err="1">
                <a:solidFill>
                  <a:srgbClr val="000000"/>
                </a:solidFill>
                <a:effectLst/>
                <a:latin typeface="Consolas" panose="020B0609020204030204" pitchFamily="49" charset="0"/>
              </a:rPr>
              <a:t>Hindle's</a:t>
            </a:r>
            <a:r>
              <a:rPr lang="en-US" b="0" dirty="0">
                <a:solidFill>
                  <a:srgbClr val="000000"/>
                </a:solidFill>
                <a:effectLst/>
                <a:latin typeface="Consolas" panose="020B0609020204030204" pitchFamily="49" charset="0"/>
              </a:rPr>
              <a:t> categorization, which is the most ambiguous one even for manual classification.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Thus, as the core of our research, we plan to resolve this problem by create a more fine-grained categorization. </a:t>
            </a:r>
          </a:p>
          <a:p>
            <a:r>
              <a:rPr lang="en-US" b="0" dirty="0">
                <a:solidFill>
                  <a:srgbClr val="000000"/>
                </a:solidFill>
                <a:effectLst/>
                <a:latin typeface="Consolas" panose="020B0609020204030204" pitchFamily="49" charset="0"/>
              </a:rPr>
              <a:t>Instead of relying majorly on commit messages, we will characterize code changes and use them as major source for categorization, while also using commit messages and meta-data as supporting materials.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the creation of our categorization, it will be necessary to investigate how to automate classification in a novel way, since we have a new and more fine-grained categorization.</a:t>
            </a:r>
          </a:p>
          <a:p>
            <a:endParaRPr lang="en-US" b="0" dirty="0">
              <a:solidFill>
                <a:srgbClr val="000000"/>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87BDF771-BF5A-4DD4-A676-AEF811A74433}" type="slidenum">
              <a:rPr lang="en-US" smtClean="0"/>
              <a:t>14</a:t>
            </a:fld>
            <a:endParaRPr lang="en-US"/>
          </a:p>
        </p:txBody>
      </p:sp>
    </p:spTree>
    <p:extLst>
      <p:ext uri="{BB962C8B-B14F-4D97-AF65-F5344CB8AC3E}">
        <p14:creationId xmlns:p14="http://schemas.microsoft.com/office/powerpoint/2010/main" val="191778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Explain how we can use commits message to support categorization.</a:t>
            </a:r>
          </a:p>
          <a:p>
            <a:r>
              <a:rPr lang="en-US" b="0" dirty="0">
                <a:solidFill>
                  <a:srgbClr val="000000"/>
                </a:solidFill>
                <a:effectLst/>
                <a:latin typeface="Consolas" panose="020B0609020204030204" pitchFamily="49" charset="0"/>
              </a:rPr>
              <a:t>Show previous works related to this sub-direction.</a:t>
            </a:r>
          </a:p>
          <a:p>
            <a:r>
              <a:rPr lang="en-US" b="0" dirty="0">
                <a:solidFill>
                  <a:srgbClr val="000000"/>
                </a:solidFill>
                <a:effectLst/>
                <a:latin typeface="Consolas" panose="020B0609020204030204" pitchFamily="49" charset="0"/>
              </a:rPr>
              <a:t>Explain how we can apply our work into application (message generation).</a:t>
            </a:r>
          </a:p>
          <a:p>
            <a:r>
              <a:rPr lang="en-US" b="0" dirty="0">
                <a:solidFill>
                  <a:srgbClr val="000000"/>
                </a:solidFill>
                <a:effectLst/>
                <a:latin typeface="Consolas" panose="020B0609020204030204" pitchFamily="49" charset="0"/>
              </a:rPr>
              <a:t>Refer to the white paper for further details. </a:t>
            </a:r>
          </a:p>
          <a:p>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Introduce research challenges:</a:t>
            </a:r>
          </a:p>
          <a:p>
            <a:r>
              <a:rPr lang="en-US" b="0" dirty="0">
                <a:solidFill>
                  <a:srgbClr val="000000"/>
                </a:solidFill>
                <a:effectLst/>
                <a:latin typeface="Consolas" panose="020B0609020204030204" pitchFamily="49" charset="0"/>
              </a:rPr>
              <a:t>We will use code as our major source for categorization. </a:t>
            </a:r>
          </a:p>
          <a:p>
            <a:r>
              <a:rPr lang="en-US" b="0" dirty="0">
                <a:solidFill>
                  <a:srgbClr val="000000"/>
                </a:solidFill>
                <a:effectLst/>
                <a:latin typeface="Consolas" panose="020B0609020204030204" pitchFamily="49" charset="0"/>
              </a:rPr>
              <a:t>But we will also make use of commits messages to support it.</a:t>
            </a:r>
          </a:p>
          <a:p>
            <a:r>
              <a:rPr lang="en-US" b="0" dirty="0">
                <a:solidFill>
                  <a:srgbClr val="000000"/>
                </a:solidFill>
                <a:effectLst/>
                <a:latin typeface="Consolas" panose="020B0609020204030204" pitchFamily="49" charset="0"/>
              </a:rPr>
              <a:t>One of the major challenges in this step will be removing the useless information in commit messages.</a:t>
            </a:r>
          </a:p>
          <a:p>
            <a:r>
              <a:rPr lang="en-US" b="0" dirty="0">
                <a:solidFill>
                  <a:srgbClr val="000000"/>
                </a:solidFill>
                <a:effectLst/>
                <a:latin typeface="Consolas" panose="020B0609020204030204" pitchFamily="49" charset="0"/>
              </a:rPr>
              <a:t>We plan to apply natural language processing techniques to support this step.</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Previous works don't have a core, well-grained categorization to support message generation.</a:t>
            </a:r>
          </a:p>
          <a:p>
            <a:r>
              <a:rPr lang="en-US" b="0" dirty="0">
                <a:solidFill>
                  <a:srgbClr val="000000"/>
                </a:solidFill>
                <a:effectLst/>
                <a:latin typeface="Consolas" panose="020B0609020204030204" pitchFamily="49" charset="0"/>
              </a:rPr>
              <a:t>Our categorization will provide support for it.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87BDF771-BF5A-4DD4-A676-AEF811A74433}" type="slidenum">
              <a:rPr lang="en-US" smtClean="0"/>
              <a:t>15</a:t>
            </a:fld>
            <a:endParaRPr lang="en-US"/>
          </a:p>
        </p:txBody>
      </p:sp>
    </p:spTree>
    <p:extLst>
      <p:ext uri="{BB962C8B-B14F-4D97-AF65-F5344CB8AC3E}">
        <p14:creationId xmlns:p14="http://schemas.microsoft.com/office/powerpoint/2010/main" val="1576373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Explain why it is necessary to investigate code to help categorizing commits and the importance of the categorization.</a:t>
            </a: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While commit messages provide information about the initiatives of developers, the code changes provide direct information about what they exactly do.</a:t>
            </a:r>
          </a:p>
          <a:p>
            <a:r>
              <a:rPr lang="en-US" b="0" dirty="0">
                <a:solidFill>
                  <a:srgbClr val="000000"/>
                </a:solidFill>
                <a:effectLst/>
                <a:latin typeface="Consolas" panose="020B0609020204030204" pitchFamily="49" charset="0"/>
              </a:rPr>
              <a:t>There is a gap between the initiatives and the exact work done.</a:t>
            </a:r>
          </a:p>
          <a:p>
            <a:r>
              <a:rPr lang="en-US" b="0" dirty="0">
                <a:solidFill>
                  <a:srgbClr val="000000"/>
                </a:solidFill>
                <a:effectLst/>
                <a:latin typeface="Consolas" panose="020B0609020204030204" pitchFamily="49" charset="0"/>
              </a:rPr>
              <a:t>When we review the commits during manual categorizing, we find inconsistency between the code changes and what they report in their commit messages.</a:t>
            </a:r>
          </a:p>
          <a:p>
            <a:r>
              <a:rPr lang="en-US" b="0" dirty="0">
                <a:solidFill>
                  <a:srgbClr val="000000"/>
                </a:solidFill>
                <a:effectLst/>
                <a:latin typeface="Consolas" panose="020B0609020204030204" pitchFamily="49" charset="0"/>
              </a:rPr>
              <a:t>For example, a developer may make a small change and a major change but only report the major change. </a:t>
            </a:r>
          </a:p>
          <a:p>
            <a:r>
              <a:rPr lang="en-US" b="0" dirty="0">
                <a:solidFill>
                  <a:srgbClr val="000000"/>
                </a:solidFill>
                <a:effectLst/>
                <a:latin typeface="Consolas" panose="020B0609020204030204" pitchFamily="49" charset="0"/>
              </a:rPr>
              <a:t>However, the unexpected small one may introduce a defect in the software. </a:t>
            </a:r>
          </a:p>
          <a:p>
            <a:r>
              <a:rPr lang="en-US" b="0" dirty="0">
                <a:solidFill>
                  <a:srgbClr val="000000"/>
                </a:solidFill>
                <a:effectLst/>
                <a:latin typeface="Consolas" panose="020B0609020204030204" pitchFamily="49" charset="0"/>
              </a:rPr>
              <a:t>But as it is not included in the commit message, it will be hard for maintainers to track this kind of changes.</a:t>
            </a:r>
          </a:p>
          <a:p>
            <a:r>
              <a:rPr lang="en-US" b="0" dirty="0">
                <a:solidFill>
                  <a:srgbClr val="000000"/>
                </a:solidFill>
                <a:effectLst/>
                <a:latin typeface="Consolas" panose="020B0609020204030204" pitchFamily="49" charset="0"/>
              </a:rPr>
              <a:t>We will investigate into this as an important step in our research to demonstrate the importance of our categorization work, thus the importance of establishing a good categorization, linking it to every single code change, and supporting the development and maintenance.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87BDF771-BF5A-4DD4-A676-AEF811A74433}" type="slidenum">
              <a:rPr lang="en-US" smtClean="0"/>
              <a:t>16</a:t>
            </a:fld>
            <a:endParaRPr lang="en-US"/>
          </a:p>
        </p:txBody>
      </p:sp>
    </p:spTree>
    <p:extLst>
      <p:ext uri="{BB962C8B-B14F-4D97-AF65-F5344CB8AC3E}">
        <p14:creationId xmlns:p14="http://schemas.microsoft.com/office/powerpoint/2010/main" val="225259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b="0" dirty="0">
                <a:solidFill>
                  <a:srgbClr val="000000"/>
                </a:solidFill>
                <a:effectLst/>
                <a:latin typeface="Consolas" panose="020B0609020204030204" pitchFamily="49" charset="0"/>
              </a:rPr>
              <a:t>Explain how we evaluate software quality in this research (two main approaches).</a:t>
            </a:r>
          </a:p>
          <a:p>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Refer to the white paper for further details.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Tool-based Quality Metrics</a:t>
            </a:r>
          </a:p>
          <a:p>
            <a:r>
              <a:rPr lang="en-US" b="0" dirty="0">
                <a:solidFill>
                  <a:srgbClr val="000000"/>
                </a:solidFill>
                <a:effectLst/>
                <a:latin typeface="Consolas" panose="020B0609020204030204" pitchFamily="49" charset="0"/>
              </a:rPr>
              <a:t>Researchers use static analysis tools and other tools to assess the quality of software. </a:t>
            </a:r>
          </a:p>
          <a:p>
            <a:r>
              <a:rPr lang="en-US" b="0" dirty="0">
                <a:solidFill>
                  <a:srgbClr val="000000"/>
                </a:solidFill>
                <a:effectLst/>
                <a:latin typeface="Consolas" panose="020B0609020204030204" pitchFamily="49" charset="0"/>
              </a:rPr>
              <a:t>For example, PMD, SonarQube and </a:t>
            </a:r>
            <a:r>
              <a:rPr lang="en-US" b="0" dirty="0" err="1">
                <a:solidFill>
                  <a:srgbClr val="000000"/>
                </a:solidFill>
                <a:effectLst/>
                <a:latin typeface="Consolas" panose="020B0609020204030204" pitchFamily="49" charset="0"/>
              </a:rPr>
              <a:t>FindBugs</a:t>
            </a:r>
            <a:r>
              <a:rPr lang="en-US" b="0" dirty="0">
                <a:solidFill>
                  <a:srgbClr val="000000"/>
                </a:solidFill>
                <a:effectLst/>
                <a:latin typeface="Consolas" panose="020B0609020204030204" pitchFamily="49" charset="0"/>
              </a:rPr>
              <a:t> give basic statistics of software, such as the lines of code, the number of functions, as well as quality-related metrics, such as vulnerability and code smell.</a:t>
            </a:r>
          </a:p>
          <a:p>
            <a:r>
              <a:rPr lang="en-US" b="0" dirty="0">
                <a:solidFill>
                  <a:srgbClr val="000000"/>
                </a:solidFill>
                <a:effectLst/>
                <a:latin typeface="Consolas" panose="020B0609020204030204" pitchFamily="49" charset="0"/>
              </a:rPr>
              <a:t>CAST software provide additional architecture evaluation.</a:t>
            </a:r>
          </a:p>
          <a:p>
            <a:r>
              <a:rPr lang="en-US" b="0" dirty="0">
                <a:solidFill>
                  <a:srgbClr val="000000"/>
                </a:solidFill>
                <a:effectLst/>
                <a:latin typeface="Consolas" panose="020B0609020204030204" pitchFamily="49" charset="0"/>
              </a:rPr>
              <a:t>We will evaluate software quality by using these metrics.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Other Independently Defined Quality Aspects</a:t>
            </a:r>
          </a:p>
          <a:p>
            <a:r>
              <a:rPr lang="en-US" b="0" dirty="0">
                <a:solidFill>
                  <a:srgbClr val="000000"/>
                </a:solidFill>
                <a:effectLst/>
                <a:latin typeface="Consolas" panose="020B0609020204030204" pitchFamily="49" charset="0"/>
              </a:rPr>
              <a:t>The software quality and quality metrics are not completely shown by the tools.</a:t>
            </a:r>
          </a:p>
          <a:p>
            <a:r>
              <a:rPr lang="en-US" b="0" dirty="0">
                <a:solidFill>
                  <a:srgbClr val="000000"/>
                </a:solidFill>
                <a:effectLst/>
                <a:latin typeface="Consolas" panose="020B0609020204030204" pitchFamily="49" charset="0"/>
              </a:rPr>
              <a:t>For example, they can't evaluate the quality when the software are not </a:t>
            </a:r>
            <a:r>
              <a:rPr lang="en-US" b="0" dirty="0" err="1">
                <a:solidFill>
                  <a:srgbClr val="000000"/>
                </a:solidFill>
                <a:effectLst/>
                <a:latin typeface="Consolas" panose="020B0609020204030204" pitchFamily="49" charset="0"/>
              </a:rPr>
              <a:t>compilable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And the compilability is one of the most basic quality software should possess.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87BDF771-BF5A-4DD4-A676-AEF811A74433}" type="slidenum">
              <a:rPr lang="en-US" smtClean="0"/>
              <a:t>17</a:t>
            </a:fld>
            <a:endParaRPr lang="en-US"/>
          </a:p>
        </p:txBody>
      </p:sp>
    </p:spTree>
    <p:extLst>
      <p:ext uri="{BB962C8B-B14F-4D97-AF65-F5344CB8AC3E}">
        <p14:creationId xmlns:p14="http://schemas.microsoft.com/office/powerpoint/2010/main" val="243615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previous sections, we present the data set and tools we will use in this research, investigate the sub-areas related to this research topic, and identify the corresponding research challenges.</a:t>
            </a:r>
          </a:p>
          <a:p>
            <a:r>
              <a:rPr lang="en-US" b="0" dirty="0">
                <a:solidFill>
                  <a:srgbClr val="000000"/>
                </a:solidFill>
                <a:effectLst/>
                <a:latin typeface="Consolas" panose="020B0609020204030204" pitchFamily="49" charset="0"/>
              </a:rPr>
              <a:t>To resolve the challenges, we come up with the following research plan and explain the benefits of this research:</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Stage One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Few researchers have studied the correlation between the change type and the code, or how change type impacts quality. </a:t>
            </a:r>
          </a:p>
          <a:p>
            <a:r>
              <a:rPr lang="en-US" b="0" dirty="0">
                <a:solidFill>
                  <a:srgbClr val="000000"/>
                </a:solidFill>
                <a:effectLst/>
                <a:latin typeface="Consolas" panose="020B0609020204030204" pitchFamily="49" charset="0"/>
              </a:rPr>
              <a:t>In this stage, we start by refining the existing categorization of commit changes in open source software repositories.</a:t>
            </a:r>
          </a:p>
          <a:p>
            <a:r>
              <a:rPr lang="en-US" b="0" dirty="0">
                <a:solidFill>
                  <a:srgbClr val="000000"/>
                </a:solidFill>
                <a:effectLst/>
                <a:latin typeface="Consolas" panose="020B0609020204030204" pitchFamily="49" charset="0"/>
              </a:rPr>
              <a:t>We evaluate the quality of those changes by obtaining quality metrics from static analysis tools, to demonstrate the importance of this research.</a:t>
            </a:r>
          </a:p>
          <a:p>
            <a:r>
              <a:rPr lang="en-US" b="0" dirty="0">
                <a:solidFill>
                  <a:srgbClr val="000000"/>
                </a:solidFill>
                <a:effectLst/>
                <a:latin typeface="Consolas" panose="020B0609020204030204" pitchFamily="49" charset="0"/>
              </a:rPr>
              <a:t>To assess the correlation between the quality and the categories, we will train a machine learning model, in addition to applying standard mathematical correlation analyses.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Stage Two</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 this stage, although we have categorized the commit changes, further work distinguishing between different categories is required.</a:t>
            </a:r>
          </a:p>
          <a:p>
            <a:r>
              <a:rPr lang="en-US" b="0" dirty="0">
                <a:solidFill>
                  <a:srgbClr val="000000"/>
                </a:solidFill>
                <a:effectLst/>
                <a:latin typeface="Consolas" panose="020B0609020204030204" pitchFamily="49" charset="0"/>
              </a:rPr>
              <a:t>This is because high-level categories overlap.</a:t>
            </a:r>
          </a:p>
          <a:p>
            <a:r>
              <a:rPr lang="en-US" b="0" dirty="0">
                <a:solidFill>
                  <a:srgbClr val="000000"/>
                </a:solidFill>
                <a:effectLst/>
                <a:latin typeface="Consolas" panose="020B0609020204030204" pitchFamily="49" charset="0"/>
              </a:rPr>
              <a:t>In this stage, we will remove the ambiguity of the categories by analyzing the code changes within the commits rather than the commit messages and manual categorizing.</a:t>
            </a:r>
          </a:p>
          <a:p>
            <a:r>
              <a:rPr lang="en-US" b="0" dirty="0">
                <a:solidFill>
                  <a:srgbClr val="000000"/>
                </a:solidFill>
                <a:effectLst/>
                <a:latin typeface="Consolas" panose="020B0609020204030204" pitchFamily="49" charset="0"/>
              </a:rPr>
              <a:t>Once this is done, we will investigate the correlation between the categories and changes in code to reveal whether they correlate and how those changes impact software quality.</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Stage Three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 the final stage, we will apply our contributions in different ways.</a:t>
            </a:r>
          </a:p>
          <a:p>
            <a:r>
              <a:rPr lang="en-US" b="0" dirty="0">
                <a:solidFill>
                  <a:srgbClr val="000000"/>
                </a:solidFill>
                <a:effectLst/>
                <a:latin typeface="Consolas" panose="020B0609020204030204" pitchFamily="49" charset="0"/>
              </a:rPr>
              <a:t>We will construct guidelines which will help developers develop software as well as automate commit message generation and automate classification to support development and maintenance.</a:t>
            </a:r>
          </a:p>
          <a:p>
            <a:r>
              <a:rPr lang="en-US" b="0" dirty="0">
                <a:solidFill>
                  <a:srgbClr val="000000"/>
                </a:solidFill>
                <a:effectLst/>
                <a:latin typeface="Consolas" panose="020B0609020204030204" pitchFamily="49" charset="0"/>
              </a:rPr>
              <a:t>In addition, we will create an index which explains how different code patterns impact the quality.</a:t>
            </a:r>
          </a:p>
          <a:p>
            <a:r>
              <a:rPr lang="en-US" b="0" dirty="0">
                <a:solidFill>
                  <a:srgbClr val="000000"/>
                </a:solidFill>
                <a:effectLst/>
                <a:latin typeface="Consolas" panose="020B0609020204030204" pitchFamily="49" charset="0"/>
              </a:rPr>
              <a:t>We will conclude this research by releasing them.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Benefits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We will be able to provide guidelines on how open-source software developers, when contributing to projects,  can improve quality. </a:t>
            </a:r>
          </a:p>
          <a:p>
            <a:r>
              <a:rPr lang="en-US" b="0" dirty="0">
                <a:solidFill>
                  <a:srgbClr val="000000"/>
                </a:solidFill>
                <a:effectLst/>
                <a:latin typeface="Consolas" panose="020B0609020204030204" pitchFamily="49" charset="0"/>
              </a:rPr>
              <a:t>In addition, the results of the second stage will allow us to provide more reliable coding standards and will improve overall code quality.</a:t>
            </a:r>
          </a:p>
          <a:p>
            <a:r>
              <a:rPr lang="en-US" b="0" dirty="0">
                <a:solidFill>
                  <a:srgbClr val="000000"/>
                </a:solidFill>
                <a:effectLst/>
                <a:latin typeface="Consolas" panose="020B0609020204030204" pitchFamily="49" charset="0"/>
              </a:rPr>
              <a:t>Improved quality will help to reduce cost and improve software service quality.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Intellectual Advancement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first goal of this research is to make concrete improvements in the quality of open-software by providing guidelines for developers and, thus, to improve code quality. </a:t>
            </a:r>
          </a:p>
          <a:p>
            <a:r>
              <a:rPr lang="en-US" b="0" dirty="0">
                <a:solidFill>
                  <a:srgbClr val="000000"/>
                </a:solidFill>
                <a:effectLst/>
                <a:latin typeface="Consolas" panose="020B0609020204030204" pitchFamily="49" charset="0"/>
              </a:rPr>
              <a:t>We believe this will also change the way people think, code and develop software.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87BDF771-BF5A-4DD4-A676-AEF811A74433}" type="slidenum">
              <a:rPr lang="en-US" smtClean="0"/>
              <a:t>18</a:t>
            </a:fld>
            <a:endParaRPr lang="en-US"/>
          </a:p>
        </p:txBody>
      </p:sp>
    </p:spTree>
    <p:extLst>
      <p:ext uri="{BB962C8B-B14F-4D97-AF65-F5344CB8AC3E}">
        <p14:creationId xmlns:p14="http://schemas.microsoft.com/office/powerpoint/2010/main" val="2579395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7BDF771-BF5A-4DD4-A676-AEF811A74433}" type="slidenum">
              <a:rPr lang="en-US" smtClean="0"/>
              <a:t>19</a:t>
            </a:fld>
            <a:endParaRPr lang="en-US"/>
          </a:p>
        </p:txBody>
      </p:sp>
    </p:spTree>
    <p:extLst>
      <p:ext uri="{BB962C8B-B14F-4D97-AF65-F5344CB8AC3E}">
        <p14:creationId xmlns:p14="http://schemas.microsoft.com/office/powerpoint/2010/main" val="93083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for this section.</a:t>
            </a:r>
          </a:p>
        </p:txBody>
      </p:sp>
      <p:sp>
        <p:nvSpPr>
          <p:cNvPr id="4" name="Slide Number Placeholder 3"/>
          <p:cNvSpPr>
            <a:spLocks noGrp="1"/>
          </p:cNvSpPr>
          <p:nvPr>
            <p:ph type="sldNum" sz="quarter" idx="5"/>
          </p:nvPr>
        </p:nvSpPr>
        <p:spPr/>
        <p:txBody>
          <a:bodyPr/>
          <a:lstStyle/>
          <a:p>
            <a:fld id="{87BDF771-BF5A-4DD4-A676-AEF811A74433}" type="slidenum">
              <a:rPr lang="en-US" smtClean="0"/>
              <a:t>4</a:t>
            </a:fld>
            <a:endParaRPr lang="en-US"/>
          </a:p>
        </p:txBody>
      </p:sp>
    </p:spTree>
    <p:extLst>
      <p:ext uri="{BB962C8B-B14F-4D97-AF65-F5344CB8AC3E}">
        <p14:creationId xmlns:p14="http://schemas.microsoft.com/office/powerpoint/2010/main" val="328006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introduce open-source software and version control system. The figure is from GitHub.</a:t>
            </a:r>
          </a:p>
        </p:txBody>
      </p:sp>
      <p:sp>
        <p:nvSpPr>
          <p:cNvPr id="4" name="Slide Number Placeholder 3"/>
          <p:cNvSpPr>
            <a:spLocks noGrp="1"/>
          </p:cNvSpPr>
          <p:nvPr>
            <p:ph type="sldNum" sz="quarter" idx="5"/>
          </p:nvPr>
        </p:nvSpPr>
        <p:spPr/>
        <p:txBody>
          <a:bodyPr/>
          <a:lstStyle/>
          <a:p>
            <a:fld id="{87BDF771-BF5A-4DD4-A676-AEF811A74433}" type="slidenum">
              <a:rPr lang="en-US" smtClean="0"/>
              <a:t>5</a:t>
            </a:fld>
            <a:endParaRPr lang="en-US"/>
          </a:p>
        </p:txBody>
      </p:sp>
    </p:spTree>
    <p:extLst>
      <p:ext uri="{BB962C8B-B14F-4D97-AF65-F5344CB8AC3E}">
        <p14:creationId xmlns:p14="http://schemas.microsoft.com/office/powerpoint/2010/main" val="149766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a commit, what is commit message and what is the purpose of a commit.</a:t>
            </a:r>
          </a:p>
          <a:p>
            <a:r>
              <a:rPr lang="en-US" dirty="0"/>
              <a:t>The figures are from Apache-Avro, examples of commits and commit messages.</a:t>
            </a:r>
          </a:p>
        </p:txBody>
      </p:sp>
      <p:sp>
        <p:nvSpPr>
          <p:cNvPr id="4" name="Slide Number Placeholder 3"/>
          <p:cNvSpPr>
            <a:spLocks noGrp="1"/>
          </p:cNvSpPr>
          <p:nvPr>
            <p:ph type="sldNum" sz="quarter" idx="5"/>
          </p:nvPr>
        </p:nvSpPr>
        <p:spPr/>
        <p:txBody>
          <a:bodyPr/>
          <a:lstStyle/>
          <a:p>
            <a:fld id="{87BDF771-BF5A-4DD4-A676-AEF811A74433}" type="slidenum">
              <a:rPr lang="en-US" smtClean="0"/>
              <a:t>6</a:t>
            </a:fld>
            <a:endParaRPr lang="en-US"/>
          </a:p>
        </p:txBody>
      </p:sp>
    </p:spTree>
    <p:extLst>
      <p:ext uri="{BB962C8B-B14F-4D97-AF65-F5344CB8AC3E}">
        <p14:creationId xmlns:p14="http://schemas.microsoft.com/office/powerpoint/2010/main" val="382292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“code change” in a commit and the potential patterns behind it.</a:t>
            </a:r>
          </a:p>
          <a:p>
            <a:r>
              <a:rPr lang="en-US" dirty="0"/>
              <a:t>The figure is one minor change in testing file.</a:t>
            </a:r>
          </a:p>
        </p:txBody>
      </p:sp>
      <p:sp>
        <p:nvSpPr>
          <p:cNvPr id="4" name="Slide Number Placeholder 3"/>
          <p:cNvSpPr>
            <a:spLocks noGrp="1"/>
          </p:cNvSpPr>
          <p:nvPr>
            <p:ph type="sldNum" sz="quarter" idx="5"/>
          </p:nvPr>
        </p:nvSpPr>
        <p:spPr/>
        <p:txBody>
          <a:bodyPr/>
          <a:lstStyle/>
          <a:p>
            <a:fld id="{87BDF771-BF5A-4DD4-A676-AEF811A74433}" type="slidenum">
              <a:rPr lang="en-US" smtClean="0"/>
              <a:t>7</a:t>
            </a:fld>
            <a:endParaRPr lang="en-US"/>
          </a:p>
        </p:txBody>
      </p:sp>
    </p:spTree>
    <p:extLst>
      <p:ext uri="{BB962C8B-B14F-4D97-AF65-F5344CB8AC3E}">
        <p14:creationId xmlns:p14="http://schemas.microsoft.com/office/powerpoint/2010/main" val="293391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dirty="0"/>
              <a:t>Overview of Current Data Set</a:t>
            </a:r>
          </a:p>
        </p:txBody>
      </p:sp>
      <p:sp>
        <p:nvSpPr>
          <p:cNvPr id="4" name="灯片编号占位符 3"/>
          <p:cNvSpPr>
            <a:spLocks noGrp="1"/>
          </p:cNvSpPr>
          <p:nvPr>
            <p:ph type="sldNum" sz="quarter" idx="5"/>
          </p:nvPr>
        </p:nvSpPr>
        <p:spPr/>
        <p:txBody>
          <a:bodyPr/>
          <a:lstStyle/>
          <a:p>
            <a:fld id="{87BDF771-BF5A-4DD4-A676-AEF811A74433}" type="slidenum">
              <a:rPr lang="en-US" smtClean="0"/>
              <a:t>8</a:t>
            </a:fld>
            <a:endParaRPr lang="en-US"/>
          </a:p>
        </p:txBody>
      </p:sp>
    </p:spTree>
    <p:extLst>
      <p:ext uri="{BB962C8B-B14F-4D97-AF65-F5344CB8AC3E}">
        <p14:creationId xmlns:p14="http://schemas.microsoft.com/office/powerpoint/2010/main" val="141679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dirty="0"/>
              <a:t>Introduce Breakers and Neutrals in this page. Compilability is one of the software quality aspects we will investigate.</a:t>
            </a:r>
          </a:p>
        </p:txBody>
      </p:sp>
      <p:sp>
        <p:nvSpPr>
          <p:cNvPr id="4" name="灯片编号占位符 3"/>
          <p:cNvSpPr>
            <a:spLocks noGrp="1"/>
          </p:cNvSpPr>
          <p:nvPr>
            <p:ph type="sldNum" sz="quarter" idx="5"/>
          </p:nvPr>
        </p:nvSpPr>
        <p:spPr/>
        <p:txBody>
          <a:bodyPr/>
          <a:lstStyle/>
          <a:p>
            <a:fld id="{87BDF771-BF5A-4DD4-A676-AEF811A74433}" type="slidenum">
              <a:rPr lang="en-US" smtClean="0"/>
              <a:t>9</a:t>
            </a:fld>
            <a:endParaRPr lang="en-US"/>
          </a:p>
        </p:txBody>
      </p:sp>
    </p:spTree>
    <p:extLst>
      <p:ext uri="{BB962C8B-B14F-4D97-AF65-F5344CB8AC3E}">
        <p14:creationId xmlns:p14="http://schemas.microsoft.com/office/powerpoint/2010/main" val="4916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dirty="0"/>
              <a:t>Briefly introduce software quality and metrics. The figure is an example showing metrics from </a:t>
            </a:r>
            <a:r>
              <a:rPr lang="en-US" dirty="0" err="1"/>
              <a:t>FindBugs</a:t>
            </a:r>
            <a:r>
              <a:rPr lang="en-US" dirty="0"/>
              <a:t>.</a:t>
            </a:r>
          </a:p>
        </p:txBody>
      </p:sp>
      <p:sp>
        <p:nvSpPr>
          <p:cNvPr id="4" name="灯片编号占位符 3"/>
          <p:cNvSpPr>
            <a:spLocks noGrp="1"/>
          </p:cNvSpPr>
          <p:nvPr>
            <p:ph type="sldNum" sz="quarter" idx="5"/>
          </p:nvPr>
        </p:nvSpPr>
        <p:spPr/>
        <p:txBody>
          <a:bodyPr/>
          <a:lstStyle/>
          <a:p>
            <a:fld id="{87BDF771-BF5A-4DD4-A676-AEF811A74433}" type="slidenum">
              <a:rPr lang="en-US" smtClean="0"/>
              <a:t>10</a:t>
            </a:fld>
            <a:endParaRPr lang="en-US"/>
          </a:p>
        </p:txBody>
      </p:sp>
    </p:spTree>
    <p:extLst>
      <p:ext uri="{BB962C8B-B14F-4D97-AF65-F5344CB8AC3E}">
        <p14:creationId xmlns:p14="http://schemas.microsoft.com/office/powerpoint/2010/main" val="209197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dirty="0"/>
              <a:t>Briefly introduce software quality and metrics. The figure is an example showing metrics </a:t>
            </a:r>
            <a:r>
              <a:rPr lang="en-US" dirty="0" err="1"/>
              <a:t>fr</a:t>
            </a:r>
            <a:endParaRPr lang="en-US" dirty="0"/>
          </a:p>
          <a:p>
            <a:r>
              <a:rPr lang="en-US" dirty="0"/>
              <a:t>om </a:t>
            </a:r>
            <a:r>
              <a:rPr lang="en-US" dirty="0" err="1"/>
              <a:t>FindBugs</a:t>
            </a:r>
            <a:r>
              <a:rPr lang="en-US" dirty="0"/>
              <a:t>.</a:t>
            </a:r>
          </a:p>
        </p:txBody>
      </p:sp>
      <p:sp>
        <p:nvSpPr>
          <p:cNvPr id="4" name="灯片编号占位符 3"/>
          <p:cNvSpPr>
            <a:spLocks noGrp="1"/>
          </p:cNvSpPr>
          <p:nvPr>
            <p:ph type="sldNum" sz="quarter" idx="5"/>
          </p:nvPr>
        </p:nvSpPr>
        <p:spPr/>
        <p:txBody>
          <a:bodyPr/>
          <a:lstStyle/>
          <a:p>
            <a:fld id="{87BDF771-BF5A-4DD4-A676-AEF811A74433}" type="slidenum">
              <a:rPr lang="en-US" smtClean="0"/>
              <a:t>11</a:t>
            </a:fld>
            <a:endParaRPr lang="en-US"/>
          </a:p>
        </p:txBody>
      </p:sp>
    </p:spTree>
    <p:extLst>
      <p:ext uri="{BB962C8B-B14F-4D97-AF65-F5344CB8AC3E}">
        <p14:creationId xmlns:p14="http://schemas.microsoft.com/office/powerpoint/2010/main" val="387620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5DE10-50B5-447E-9B14-42430C3DA749}"/>
              </a:ext>
            </a:extLst>
          </p:cNvPr>
          <p:cNvSpPr>
            <a:spLocks noGrp="1"/>
          </p:cNvSpPr>
          <p:nvPr>
            <p:ph type="title" hasCustomPrompt="1"/>
          </p:nvPr>
        </p:nvSpPr>
        <p:spPr>
          <a:xfrm>
            <a:off x="628650" y="1482726"/>
            <a:ext cx="7886700" cy="2398395"/>
          </a:xfrm>
          <a:prstGeom prst="rect">
            <a:avLst/>
          </a:prstGeom>
        </p:spPr>
        <p:txBody>
          <a:bodyPr/>
          <a:lstStyle>
            <a:lvl1pPr algn="ctr">
              <a:defRPr sz="3300" b="1">
                <a:latin typeface="+mj-lt"/>
              </a:defRPr>
            </a:lvl1pPr>
          </a:lstStyle>
          <a:p>
            <a:r>
              <a:rPr lang="zh-CN" altLang="en-US" dirty="0"/>
              <a:t>标题</a:t>
            </a:r>
            <a:endParaRPr lang="en-US" dirty="0"/>
          </a:p>
        </p:txBody>
      </p:sp>
      <p:sp>
        <p:nvSpPr>
          <p:cNvPr id="3" name="灯片编号占位符 2">
            <a:extLst>
              <a:ext uri="{FF2B5EF4-FFF2-40B4-BE49-F238E27FC236}">
                <a16:creationId xmlns:a16="http://schemas.microsoft.com/office/drawing/2014/main" id="{718104E1-3CF8-4286-873E-9BEF1D2F4184}"/>
              </a:ext>
            </a:extLst>
          </p:cNvPr>
          <p:cNvSpPr>
            <a:spLocks noGrp="1"/>
          </p:cNvSpPr>
          <p:nvPr>
            <p:ph type="sldNum" sz="quarter" idx="10"/>
          </p:nvPr>
        </p:nvSpPr>
        <p:spPr/>
        <p:txBody>
          <a:bodyPr/>
          <a:lstStyle/>
          <a:p>
            <a:fld id="{9551A11B-1DBA-4B2C-AFB6-5B461704C4D0}" type="slidenum">
              <a:rPr lang="en-US" smtClean="0"/>
              <a:t>‹#›</a:t>
            </a:fld>
            <a:endParaRPr lang="en-US" dirty="0"/>
          </a:p>
        </p:txBody>
      </p:sp>
      <p:sp>
        <p:nvSpPr>
          <p:cNvPr id="9" name="文本占位符 8">
            <a:extLst>
              <a:ext uri="{FF2B5EF4-FFF2-40B4-BE49-F238E27FC236}">
                <a16:creationId xmlns:a16="http://schemas.microsoft.com/office/drawing/2014/main" id="{A6B5F001-7CF3-4FB3-92B5-694C1B273CD2}"/>
              </a:ext>
            </a:extLst>
          </p:cNvPr>
          <p:cNvSpPr>
            <a:spLocks noGrp="1"/>
          </p:cNvSpPr>
          <p:nvPr>
            <p:ph type="body" sz="quarter" idx="11" hasCustomPrompt="1"/>
          </p:nvPr>
        </p:nvSpPr>
        <p:spPr>
          <a:xfrm>
            <a:off x="628650" y="3881439"/>
            <a:ext cx="7886700" cy="1177925"/>
          </a:xfrm>
          <a:prstGeom prst="rect">
            <a:avLst/>
          </a:prstGeom>
        </p:spPr>
        <p:txBody>
          <a:bodyPr/>
          <a:lstStyle>
            <a:lvl1pPr algn="ctr">
              <a:defRPr/>
            </a:lvl1pPr>
          </a:lstStyle>
          <a:p>
            <a:pPr lvl="0"/>
            <a:r>
              <a:rPr lang="zh-CN" altLang="en-US" dirty="0"/>
              <a:t>副标题</a:t>
            </a:r>
            <a:endParaRPr lang="en-US" dirty="0"/>
          </a:p>
        </p:txBody>
      </p:sp>
    </p:spTree>
    <p:extLst>
      <p:ext uri="{BB962C8B-B14F-4D97-AF65-F5344CB8AC3E}">
        <p14:creationId xmlns:p14="http://schemas.microsoft.com/office/powerpoint/2010/main" val="401762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6D42354-2676-4447-BB64-4846003AE42B}"/>
              </a:ext>
            </a:extLst>
          </p:cNvPr>
          <p:cNvSpPr>
            <a:spLocks noGrp="1"/>
          </p:cNvSpPr>
          <p:nvPr>
            <p:ph type="sldNum" sz="quarter" idx="10"/>
          </p:nvPr>
        </p:nvSpPr>
        <p:spPr/>
        <p:txBody>
          <a:bodyPr/>
          <a:lstStyle/>
          <a:p>
            <a:fld id="{9551A11B-1DBA-4B2C-AFB6-5B461704C4D0}" type="slidenum">
              <a:rPr lang="en-US" smtClean="0"/>
              <a:t>‹#›</a:t>
            </a:fld>
            <a:endParaRPr lang="en-US" dirty="0"/>
          </a:p>
        </p:txBody>
      </p:sp>
      <p:sp>
        <p:nvSpPr>
          <p:cNvPr id="5" name="内容占位符 4">
            <a:extLst>
              <a:ext uri="{FF2B5EF4-FFF2-40B4-BE49-F238E27FC236}">
                <a16:creationId xmlns:a16="http://schemas.microsoft.com/office/drawing/2014/main" id="{57AD33AC-E0A0-40D2-A7DE-3BE4BCD6B32B}"/>
              </a:ext>
            </a:extLst>
          </p:cNvPr>
          <p:cNvSpPr>
            <a:spLocks noGrp="1"/>
          </p:cNvSpPr>
          <p:nvPr>
            <p:ph sz="quarter" idx="11" hasCustomPrompt="1"/>
          </p:nvPr>
        </p:nvSpPr>
        <p:spPr>
          <a:xfrm>
            <a:off x="628650" y="1402080"/>
            <a:ext cx="7886700" cy="4257040"/>
          </a:xfrm>
          <a:prstGeom prst="rect">
            <a:avLst/>
          </a:prstGeom>
        </p:spPr>
        <p:txBody>
          <a:bodyPr/>
          <a:lstStyle>
            <a:lvl1pPr>
              <a:defRPr sz="1350">
                <a:solidFill>
                  <a:schemeClr val="tx1">
                    <a:lumMod val="50000"/>
                  </a:schemeClr>
                </a:solidFill>
              </a:defRPr>
            </a:lvl1pPr>
            <a:lvl2pPr>
              <a:defRPr sz="1350">
                <a:solidFill>
                  <a:schemeClr val="tx1">
                    <a:lumMod val="50000"/>
                  </a:schemeClr>
                </a:solidFill>
              </a:defRPr>
            </a:lvl2pPr>
            <a:lvl3pPr>
              <a:defRPr sz="1350">
                <a:solidFill>
                  <a:schemeClr val="tx1">
                    <a:lumMod val="50000"/>
                  </a:schemeClr>
                </a:solidFill>
              </a:defRPr>
            </a:lvl3pPr>
            <a:lvl4pPr>
              <a:defRPr sz="1350">
                <a:solidFill>
                  <a:schemeClr val="tx1">
                    <a:lumMod val="50000"/>
                  </a:schemeClr>
                </a:solidFill>
              </a:defRPr>
            </a:lvl4pPr>
            <a:lvl5pPr>
              <a:defRPr sz="1350">
                <a:solidFill>
                  <a:schemeClr val="tx1">
                    <a:lumMod val="50000"/>
                  </a:schemeClr>
                </a:solidFill>
              </a:defRPr>
            </a:lvl5pPr>
          </a:lstStyle>
          <a:p>
            <a:pPr lvl="0"/>
            <a:r>
              <a:rPr lang="zh-CN" altLang="en-US" dirty="0"/>
              <a:t>内容</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标题 5">
            <a:extLst>
              <a:ext uri="{FF2B5EF4-FFF2-40B4-BE49-F238E27FC236}">
                <a16:creationId xmlns:a16="http://schemas.microsoft.com/office/drawing/2014/main" id="{6C61F22C-80FA-47E4-91D9-2298DED86FD4}"/>
              </a:ext>
            </a:extLst>
          </p:cNvPr>
          <p:cNvSpPr>
            <a:spLocks noGrp="1"/>
          </p:cNvSpPr>
          <p:nvPr>
            <p:ph type="title" hasCustomPrompt="1"/>
          </p:nvPr>
        </p:nvSpPr>
        <p:spPr>
          <a:xfrm>
            <a:off x="628650" y="365126"/>
            <a:ext cx="7886700" cy="736339"/>
          </a:xfrm>
          <a:prstGeom prst="rect">
            <a:avLst/>
          </a:prstGeom>
        </p:spPr>
        <p:txBody>
          <a:bodyPr/>
          <a:lstStyle>
            <a:lvl1pPr>
              <a:defRPr b="1">
                <a:latin typeface="+mj-lt"/>
                <a:cs typeface="Arial" panose="020B0604020202020204" pitchFamily="34" charset="0"/>
              </a:defRPr>
            </a:lvl1pPr>
          </a:lstStyle>
          <a:p>
            <a:r>
              <a:rPr lang="zh-CN" altLang="en-US" dirty="0"/>
              <a:t>标题</a:t>
            </a:r>
            <a:endParaRPr lang="en-US" dirty="0"/>
          </a:p>
        </p:txBody>
      </p:sp>
    </p:spTree>
    <p:extLst>
      <p:ext uri="{BB962C8B-B14F-4D97-AF65-F5344CB8AC3E}">
        <p14:creationId xmlns:p14="http://schemas.microsoft.com/office/powerpoint/2010/main" val="30817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83F50778-3BF7-4F02-A46E-1DFDEE749832}"/>
              </a:ext>
            </a:extLst>
          </p:cNvPr>
          <p:cNvSpPr>
            <a:spLocks noGrp="1"/>
          </p:cNvSpPr>
          <p:nvPr>
            <p:ph type="pic" sz="quarter" idx="10"/>
          </p:nvPr>
        </p:nvSpPr>
        <p:spPr>
          <a:xfrm>
            <a:off x="807779" y="345440"/>
            <a:ext cx="7528442" cy="5252721"/>
          </a:xfrm>
          <a:prstGeom prst="rect">
            <a:avLst/>
          </a:prstGeom>
        </p:spPr>
        <p:txBody>
          <a:bodyPr/>
          <a:lstStyle/>
          <a:p>
            <a:endParaRPr lang="en-US"/>
          </a:p>
        </p:txBody>
      </p:sp>
      <p:sp>
        <p:nvSpPr>
          <p:cNvPr id="7" name="灯片编号占位符 6">
            <a:extLst>
              <a:ext uri="{FF2B5EF4-FFF2-40B4-BE49-F238E27FC236}">
                <a16:creationId xmlns:a16="http://schemas.microsoft.com/office/drawing/2014/main" id="{88461A4C-B0B7-48BB-9CE5-5FCA4D3B94C2}"/>
              </a:ext>
            </a:extLst>
          </p:cNvPr>
          <p:cNvSpPr>
            <a:spLocks noGrp="1"/>
          </p:cNvSpPr>
          <p:nvPr>
            <p:ph type="sldNum" sz="quarter" idx="11"/>
          </p:nvPr>
        </p:nvSpPr>
        <p:spPr/>
        <p:txBody>
          <a:bodyPr/>
          <a:lstStyle/>
          <a:p>
            <a:fld id="{9551A11B-1DBA-4B2C-AFB6-5B461704C4D0}" type="slidenum">
              <a:rPr lang="en-US" smtClean="0"/>
              <a:t>‹#›</a:t>
            </a:fld>
            <a:endParaRPr lang="en-US" dirty="0"/>
          </a:p>
        </p:txBody>
      </p:sp>
    </p:spTree>
    <p:extLst>
      <p:ext uri="{BB962C8B-B14F-4D97-AF65-F5344CB8AC3E}">
        <p14:creationId xmlns:p14="http://schemas.microsoft.com/office/powerpoint/2010/main" val="197891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C-Viterbi">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AF81C25-52E3-41A6-B1D2-E1D0F89ADCC1}"/>
              </a:ext>
            </a:extLst>
          </p:cNvPr>
          <p:cNvSpPr>
            <a:spLocks noGrp="1"/>
          </p:cNvSpPr>
          <p:nvPr>
            <p:ph type="sldNum" sz="quarter" idx="10"/>
          </p:nvPr>
        </p:nvSpPr>
        <p:spPr/>
        <p:txBody>
          <a:bodyPr/>
          <a:lstStyle/>
          <a:p>
            <a:fld id="{9551A11B-1DBA-4B2C-AFB6-5B461704C4D0}" type="slidenum">
              <a:rPr lang="en-US" smtClean="0"/>
              <a:t>‹#›</a:t>
            </a:fld>
            <a:endParaRPr lang="en-US" dirty="0"/>
          </a:p>
        </p:txBody>
      </p:sp>
    </p:spTree>
    <p:extLst>
      <p:ext uri="{BB962C8B-B14F-4D97-AF65-F5344CB8AC3E}">
        <p14:creationId xmlns:p14="http://schemas.microsoft.com/office/powerpoint/2010/main" val="34278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829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df"/><Relationship Id="rId11" Type="http://schemas.openxmlformats.org/officeDocument/2006/relationships/image" Target="../media/image4.pdf"/><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2.pd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0.pdf"/><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 Id="rId11" Type="http://schemas.openxmlformats.org/officeDocument/2006/relationships/image" Target="../media/image40.pdf"/><Relationship Id="rId10"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0.pd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805282"/>
            <a:ext cx="9144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pic>
        <p:nvPicPr>
          <p:cNvPr id="11" name="Picture 10" descr="Small Use Shield_GoldOnTrans.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8201320" y="228985"/>
            <a:ext cx="747947" cy="748239"/>
          </a:xfrm>
          <a:prstGeom prst="rect">
            <a:avLst/>
          </a:prstGeom>
        </p:spPr>
      </p:pic>
      <p:pic>
        <p:nvPicPr>
          <p:cNvPr id="9" name="Picture 8" descr="1-lineWordmark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6988344" y="6466235"/>
            <a:ext cx="1863554" cy="153636"/>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292102" y="6149848"/>
            <a:ext cx="1756154" cy="470023"/>
          </a:xfrm>
          <a:prstGeom prst="rect">
            <a:avLst/>
          </a:prstGeom>
        </p:spPr>
      </p:pic>
      <p:sp>
        <p:nvSpPr>
          <p:cNvPr id="6" name="灯片编号占位符 5">
            <a:extLst>
              <a:ext uri="{FF2B5EF4-FFF2-40B4-BE49-F238E27FC236}">
                <a16:creationId xmlns:a16="http://schemas.microsoft.com/office/drawing/2014/main" id="{44E18039-6DDB-486D-8A18-B9C35270DC21}"/>
              </a:ext>
            </a:extLst>
          </p:cNvPr>
          <p:cNvSpPr>
            <a:spLocks noGrp="1"/>
          </p:cNvSpPr>
          <p:nvPr>
            <p:ph type="sldNum" sz="quarter" idx="4"/>
          </p:nvPr>
        </p:nvSpPr>
        <p:spPr>
          <a:xfrm>
            <a:off x="6794498" y="5959737"/>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1A11B-1DBA-4B2C-AFB6-5B461704C4D0}" type="slidenum">
              <a:rPr lang="en-US" smtClean="0"/>
              <a:t>‹#›</a:t>
            </a:fld>
            <a:endParaRPr lang="en-US" dirty="0"/>
          </a:p>
        </p:txBody>
      </p:sp>
    </p:spTree>
    <p:extLst>
      <p:ext uri="{BB962C8B-B14F-4D97-AF65-F5344CB8AC3E}">
        <p14:creationId xmlns:p14="http://schemas.microsoft.com/office/powerpoint/2010/main" val="1049100272"/>
      </p:ext>
    </p:extLst>
  </p:cSld>
  <p:clrMap bg1="lt1" tx1="dk1" bg2="lt2" tx2="dk2" accent1="accent1" accent2="accent2" accent3="accent3" accent4="accent4" accent5="accent5" accent6="accent6" hlink="hlink" folHlink="folHlink"/>
  <p:sldLayoutIdLst>
    <p:sldLayoutId id="2147483672" r:id="rId1"/>
    <p:sldLayoutId id="2147483670" r:id="rId2"/>
    <p:sldLayoutId id="2147483669" r:id="rId3"/>
    <p:sldLayoutId id="2147483671" r:id="rId4"/>
  </p:sldLayoutIdLst>
  <p:txStyles>
    <p:titleStyle>
      <a:lvl1pPr algn="l"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803900"/>
            <a:ext cx="9144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8201027" y="238127"/>
            <a:ext cx="748239" cy="748239"/>
          </a:xfrm>
          <a:prstGeom prst="rect">
            <a:avLst/>
          </a:prstGeom>
        </p:spPr>
      </p:pic>
      <p:pic>
        <p:nvPicPr>
          <p:cNvPr id="9" name="Picture 8" descr="1-lineWordmark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6997700" y="6462029"/>
            <a:ext cx="1822126" cy="154821"/>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292102" y="6138309"/>
            <a:ext cx="1741688" cy="470075"/>
          </a:xfrm>
          <a:prstGeom prst="rect">
            <a:avLst/>
          </a:prstGeom>
        </p:spPr>
      </p:pic>
    </p:spTree>
    <p:extLst>
      <p:ext uri="{BB962C8B-B14F-4D97-AF65-F5344CB8AC3E}">
        <p14:creationId xmlns:p14="http://schemas.microsoft.com/office/powerpoint/2010/main" val="260049501"/>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3057" y="1036799"/>
            <a:ext cx="8837886" cy="2458897"/>
          </a:xfrm>
          <a:prstGeom prst="rect">
            <a:avLst/>
          </a:prstGeom>
        </p:spPr>
        <p:txBody>
          <a:bodyPr vert="horz" lIns="68580" tIns="34290" rIns="68580" bIns="34290" rtlCol="0" anchor="ctr">
            <a:noAutofit/>
          </a:bodyPr>
          <a:lstStyle/>
          <a:p>
            <a:pPr algn="ctr" rtl="0"/>
            <a:r>
              <a:rPr lang="en-US" sz="4000" b="1" dirty="0">
                <a:effectLst/>
                <a:latin typeface="+mj-lt"/>
              </a:rPr>
              <a:t>Purpose-oriented Study on Commits For Better Software Quality </a:t>
            </a:r>
          </a:p>
          <a:p>
            <a:pPr algn="ctr" rtl="0"/>
            <a:r>
              <a:rPr lang="en-US" sz="4000" b="1" dirty="0">
                <a:effectLst/>
                <a:latin typeface="+mj-lt"/>
              </a:rPr>
              <a:t>— A Research Agenda</a:t>
            </a:r>
            <a:endParaRPr lang="en-US" sz="4000" b="1" dirty="0">
              <a:solidFill>
                <a:srgbClr val="990000"/>
              </a:solidFill>
              <a:latin typeface="+mj-lt"/>
              <a:cs typeface="Arial"/>
            </a:endParaRPr>
          </a:p>
        </p:txBody>
      </p:sp>
      <p:sp>
        <p:nvSpPr>
          <p:cNvPr id="5" name="Subtitle 2"/>
          <p:cNvSpPr txBox="1">
            <a:spLocks/>
          </p:cNvSpPr>
          <p:nvPr/>
        </p:nvSpPr>
        <p:spPr>
          <a:xfrm>
            <a:off x="1148513" y="3495696"/>
            <a:ext cx="6846974" cy="1249291"/>
          </a:xfrm>
          <a:prstGeom prst="rect">
            <a:avLst/>
          </a:prstGeom>
        </p:spPr>
        <p:txBody>
          <a:bodyPr vert="horz" lIns="68580" tIns="34290" rIns="68580" bIns="34290" rtlCol="0">
            <a:noAutofit/>
          </a:bodyPr>
          <a:lstStyle/>
          <a:p>
            <a:pPr algn="ctr">
              <a:spcBef>
                <a:spcPct val="20000"/>
              </a:spcBef>
              <a:defRPr/>
            </a:pPr>
            <a:r>
              <a:rPr lang="en-US" sz="2000" i="1" dirty="0">
                <a:solidFill>
                  <a:srgbClr val="EEECE1">
                    <a:lumMod val="10000"/>
                  </a:srgbClr>
                </a:solidFill>
                <a:latin typeface="Times New Roman"/>
                <a:cs typeface="Times New Roman"/>
              </a:rPr>
              <a:t>CSCI 699 Project Presentation, 04/2021</a:t>
            </a:r>
          </a:p>
          <a:p>
            <a:pPr algn="ctr">
              <a:spcBef>
                <a:spcPct val="20000"/>
              </a:spcBef>
              <a:defRPr/>
            </a:pPr>
            <a:r>
              <a:rPr lang="en-US" sz="2000" i="1" dirty="0">
                <a:solidFill>
                  <a:srgbClr val="EEECE1">
                    <a:lumMod val="10000"/>
                  </a:srgbClr>
                </a:solidFill>
                <a:latin typeface="Times New Roman"/>
                <a:cs typeface="Times New Roman"/>
              </a:rPr>
              <a:t>Presenter: Jincheng He</a:t>
            </a:r>
          </a:p>
          <a:p>
            <a:pPr algn="ctr">
              <a:spcBef>
                <a:spcPct val="20000"/>
              </a:spcBef>
              <a:defRPr/>
            </a:pPr>
            <a:r>
              <a:rPr lang="en-US" sz="2000" i="1" dirty="0">
                <a:solidFill>
                  <a:srgbClr val="EEECE1">
                    <a:lumMod val="10000"/>
                  </a:srgbClr>
                </a:solidFill>
                <a:latin typeface="Times New Roman"/>
                <a:cs typeface="Times New Roman"/>
              </a:rPr>
              <a:t>jinchenh@usc.edu</a:t>
            </a:r>
          </a:p>
        </p:txBody>
      </p:sp>
      <p:pic>
        <p:nvPicPr>
          <p:cNvPr id="3" name="Picture 2">
            <a:extLst>
              <a:ext uri="{FF2B5EF4-FFF2-40B4-BE49-F238E27FC236}">
                <a16:creationId xmlns:a16="http://schemas.microsoft.com/office/drawing/2014/main" id="{1B8A2EC3-7480-4F94-A9A5-C4F8F9B05090}"/>
              </a:ext>
            </a:extLst>
          </p:cNvPr>
          <p:cNvPicPr>
            <a:picLocks noChangeAspect="1"/>
          </p:cNvPicPr>
          <p:nvPr/>
        </p:nvPicPr>
        <p:blipFill>
          <a:blip r:embed="rId2"/>
          <a:stretch>
            <a:fillRect/>
          </a:stretch>
        </p:blipFill>
        <p:spPr>
          <a:xfrm>
            <a:off x="3695693" y="5876939"/>
            <a:ext cx="1752613" cy="9334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Basic statistics</a:t>
            </a:r>
            <a:r>
              <a:rPr lang="en-US" sz="2800" dirty="0">
                <a:solidFill>
                  <a:schemeClr val="tx1"/>
                </a:solidFill>
              </a:rPr>
              <a:t>: line of code, number of classes, </a:t>
            </a:r>
            <a:r>
              <a:rPr lang="en-US" sz="2800" dirty="0" err="1">
                <a:solidFill>
                  <a:schemeClr val="tx1"/>
                </a:solidFill>
              </a:rPr>
              <a:t>etc</a:t>
            </a:r>
            <a:endParaRPr lang="en-US" sz="2800" dirty="0">
              <a:solidFill>
                <a:schemeClr val="tx1"/>
              </a:solidFill>
            </a:endParaRPr>
          </a:p>
          <a:p>
            <a:r>
              <a:rPr lang="en-US" sz="2800" dirty="0">
                <a:solidFill>
                  <a:schemeClr val="tx1"/>
                </a:solidFill>
              </a:rPr>
              <a:t>Quality metrics: vulnerability, code smell, </a:t>
            </a:r>
            <a:r>
              <a:rPr lang="en-US" sz="2800" dirty="0" err="1">
                <a:solidFill>
                  <a:schemeClr val="tx1"/>
                </a:solidFill>
              </a:rPr>
              <a:t>etc</a:t>
            </a:r>
            <a:endParaRPr lang="en-US" sz="2800" dirty="0">
              <a:solidFill>
                <a:schemeClr val="tx1"/>
              </a:solidFill>
            </a:endParaRPr>
          </a:p>
          <a:p>
            <a:r>
              <a:rPr lang="en-US" sz="2800" dirty="0">
                <a:solidFill>
                  <a:schemeClr val="tx1"/>
                </a:solidFill>
              </a:rPr>
              <a:t>Tools: PMD, SonarQube, </a:t>
            </a:r>
            <a:r>
              <a:rPr lang="en-US" sz="2800" dirty="0" err="1">
                <a:solidFill>
                  <a:schemeClr val="tx1"/>
                </a:solidFill>
              </a:rPr>
              <a:t>FindBugs</a:t>
            </a:r>
            <a:r>
              <a:rPr lang="en-US" sz="2800" dirty="0">
                <a:solidFill>
                  <a:schemeClr val="tx1"/>
                </a:solidFill>
              </a:rPr>
              <a:t>, CAST, etc.</a:t>
            </a: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3.2 Software Metrics</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pic>
        <p:nvPicPr>
          <p:cNvPr id="6" name="Picture 5">
            <a:extLst>
              <a:ext uri="{FF2B5EF4-FFF2-40B4-BE49-F238E27FC236}">
                <a16:creationId xmlns:a16="http://schemas.microsoft.com/office/drawing/2014/main" id="{3379FC80-715A-46D3-A3BA-33EB2D2F917A}"/>
              </a:ext>
            </a:extLst>
          </p:cNvPr>
          <p:cNvPicPr>
            <a:picLocks noChangeAspect="1"/>
          </p:cNvPicPr>
          <p:nvPr/>
        </p:nvPicPr>
        <p:blipFill>
          <a:blip r:embed="rId4"/>
          <a:stretch>
            <a:fillRect/>
          </a:stretch>
        </p:blipFill>
        <p:spPr>
          <a:xfrm>
            <a:off x="1076769" y="2877365"/>
            <a:ext cx="6537534" cy="2875627"/>
          </a:xfrm>
          <a:prstGeom prst="rect">
            <a:avLst/>
          </a:prstGeom>
        </p:spPr>
      </p:pic>
    </p:spTree>
    <p:extLst>
      <p:ext uri="{BB962C8B-B14F-4D97-AF65-F5344CB8AC3E}">
        <p14:creationId xmlns:p14="http://schemas.microsoft.com/office/powerpoint/2010/main" val="240647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Basic statistics</a:t>
            </a:r>
            <a:r>
              <a:rPr lang="en-US" sz="2800" dirty="0">
                <a:solidFill>
                  <a:schemeClr val="tx1"/>
                </a:solidFill>
              </a:rPr>
              <a:t>: line of code, number of classes, </a:t>
            </a:r>
            <a:r>
              <a:rPr lang="en-US" sz="2800" dirty="0" err="1">
                <a:solidFill>
                  <a:schemeClr val="tx1"/>
                </a:solidFill>
              </a:rPr>
              <a:t>etc</a:t>
            </a:r>
            <a:endParaRPr lang="en-US" sz="2800" dirty="0">
              <a:solidFill>
                <a:schemeClr val="tx1"/>
              </a:solidFill>
            </a:endParaRPr>
          </a:p>
          <a:p>
            <a:r>
              <a:rPr lang="en-US" sz="2800" dirty="0">
                <a:solidFill>
                  <a:schemeClr val="tx1"/>
                </a:solidFill>
              </a:rPr>
              <a:t>Quality metrics: vulnerability, code smell, </a:t>
            </a:r>
            <a:r>
              <a:rPr lang="en-US" sz="2800" dirty="0" err="1">
                <a:solidFill>
                  <a:schemeClr val="tx1"/>
                </a:solidFill>
              </a:rPr>
              <a:t>etc</a:t>
            </a:r>
            <a:endParaRPr lang="en-US" sz="2800" dirty="0">
              <a:solidFill>
                <a:schemeClr val="tx1"/>
              </a:solidFill>
            </a:endParaRPr>
          </a:p>
          <a:p>
            <a:r>
              <a:rPr lang="en-US" sz="2800" dirty="0">
                <a:solidFill>
                  <a:schemeClr val="tx1"/>
                </a:solidFill>
              </a:rPr>
              <a:t>Tools: PMD, SonarQube, </a:t>
            </a:r>
            <a:r>
              <a:rPr lang="en-US" sz="2800" dirty="0" err="1">
                <a:solidFill>
                  <a:schemeClr val="tx1"/>
                </a:solidFill>
              </a:rPr>
              <a:t>FindBugs</a:t>
            </a:r>
            <a:r>
              <a:rPr lang="en-US" sz="2800" dirty="0">
                <a:solidFill>
                  <a:schemeClr val="tx1"/>
                </a:solidFill>
              </a:rPr>
              <a:t>, CAST, etc.</a:t>
            </a: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3.2 Software Metrics</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pic>
        <p:nvPicPr>
          <p:cNvPr id="6" name="Picture 5">
            <a:extLst>
              <a:ext uri="{FF2B5EF4-FFF2-40B4-BE49-F238E27FC236}">
                <a16:creationId xmlns:a16="http://schemas.microsoft.com/office/drawing/2014/main" id="{3379FC80-715A-46D3-A3BA-33EB2D2F917A}"/>
              </a:ext>
            </a:extLst>
          </p:cNvPr>
          <p:cNvPicPr>
            <a:picLocks noChangeAspect="1"/>
          </p:cNvPicPr>
          <p:nvPr/>
        </p:nvPicPr>
        <p:blipFill>
          <a:blip r:embed="rId4"/>
          <a:stretch>
            <a:fillRect/>
          </a:stretch>
        </p:blipFill>
        <p:spPr>
          <a:xfrm>
            <a:off x="1076769" y="2877365"/>
            <a:ext cx="6537534" cy="2875627"/>
          </a:xfrm>
          <a:prstGeom prst="rect">
            <a:avLst/>
          </a:prstGeom>
        </p:spPr>
      </p:pic>
    </p:spTree>
    <p:extLst>
      <p:ext uri="{BB962C8B-B14F-4D97-AF65-F5344CB8AC3E}">
        <p14:creationId xmlns:p14="http://schemas.microsoft.com/office/powerpoint/2010/main" val="216317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pPr marL="0" indent="0">
              <a:buNone/>
            </a:pPr>
            <a:r>
              <a:rPr lang="en-US" sz="2800" b="1" dirty="0">
                <a:solidFill>
                  <a:schemeClr val="tx1"/>
                </a:solidFill>
              </a:rPr>
              <a:t>Limitations</a:t>
            </a:r>
            <a:r>
              <a:rPr lang="en-US" sz="2800" dirty="0">
                <a:solidFill>
                  <a:schemeClr val="tx1"/>
                </a:solidFill>
              </a:rPr>
              <a:t>:</a:t>
            </a:r>
          </a:p>
          <a:p>
            <a:r>
              <a:rPr lang="en-US" sz="2800" dirty="0">
                <a:solidFill>
                  <a:schemeClr val="tx1"/>
                </a:solidFill>
              </a:rPr>
              <a:t>The current data set only contains projects from three large corporations, which are from Google, Netflix and Apache. </a:t>
            </a:r>
          </a:p>
          <a:p>
            <a:r>
              <a:rPr lang="en-US" sz="2800" dirty="0">
                <a:solidFill>
                  <a:schemeClr val="tx1"/>
                </a:solidFill>
              </a:rPr>
              <a:t>We focus on impactful commits in current data set. </a:t>
            </a: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3.3 Plan to Extend Data Set</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144915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Commit Types and Automated Tagging</a:t>
            </a:r>
          </a:p>
          <a:p>
            <a:r>
              <a:rPr lang="en-US" altLang="zh-CN" sz="2800" dirty="0">
                <a:solidFill>
                  <a:schemeClr val="tx1"/>
                </a:solidFill>
              </a:rPr>
              <a:t>Commit Message and Automated Generation</a:t>
            </a:r>
          </a:p>
          <a:p>
            <a:r>
              <a:rPr lang="en-US" altLang="zh-CN" sz="2800" dirty="0">
                <a:solidFill>
                  <a:schemeClr val="tx1"/>
                </a:solidFill>
              </a:rPr>
              <a:t>Relation Between Code and Commit Purpose</a:t>
            </a:r>
          </a:p>
          <a:p>
            <a:r>
              <a:rPr lang="en-US" altLang="zh-CN" sz="2800" dirty="0">
                <a:solidFill>
                  <a:schemeClr val="tx1"/>
                </a:solidFill>
              </a:rPr>
              <a:t>Software Quality and Metrics</a:t>
            </a:r>
          </a:p>
          <a:p>
            <a:endParaRPr lang="en-US" altLang="zh-CN" sz="2800" dirty="0">
              <a:solidFill>
                <a:schemeClr val="tx1"/>
              </a:solidFill>
            </a:endParaRP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4. Literature and Challenges</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201933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Previous Taxonomies for Commits</a:t>
            </a:r>
          </a:p>
          <a:p>
            <a:r>
              <a:rPr lang="en-US" altLang="zh-CN" sz="2800" dirty="0">
                <a:solidFill>
                  <a:schemeClr val="tx1"/>
                </a:solidFill>
              </a:rPr>
              <a:t>Purpose-oriented Categorization</a:t>
            </a:r>
          </a:p>
          <a:p>
            <a:r>
              <a:rPr lang="en-US" altLang="zh-CN" sz="2800" dirty="0">
                <a:solidFill>
                  <a:schemeClr val="tx1"/>
                </a:solidFill>
              </a:rPr>
              <a:t>Automated Tagging</a:t>
            </a: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4.1 </a:t>
            </a:r>
            <a:r>
              <a:rPr lang="en-US" altLang="zh-CN" sz="4000" dirty="0">
                <a:solidFill>
                  <a:schemeClr val="tx1"/>
                </a:solidFill>
              </a:rPr>
              <a:t>Commit Types</a:t>
            </a:r>
            <a:endParaRPr lang="en-US" sz="4000" dirty="0"/>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187946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Use Commit Messages to support categorization</a:t>
            </a:r>
          </a:p>
          <a:p>
            <a:r>
              <a:rPr lang="en-US" altLang="zh-CN" sz="2800" dirty="0">
                <a:solidFill>
                  <a:schemeClr val="tx1"/>
                </a:solidFill>
              </a:rPr>
              <a:t>Automated Message Generation</a:t>
            </a: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4.2 </a:t>
            </a:r>
            <a:r>
              <a:rPr lang="en-US" altLang="zh-CN" sz="4000" dirty="0">
                <a:solidFill>
                  <a:schemeClr val="tx1"/>
                </a:solidFill>
              </a:rPr>
              <a:t>Commit Message</a:t>
            </a:r>
            <a:br>
              <a:rPr lang="en-US" altLang="zh-CN" sz="4000" dirty="0">
                <a:solidFill>
                  <a:schemeClr val="tx1"/>
                </a:solidFill>
              </a:rPr>
            </a:br>
            <a:endParaRPr lang="en-US" sz="4000" dirty="0"/>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656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Inconsistency between code changes and commit message.</a:t>
            </a:r>
          </a:p>
          <a:p>
            <a:r>
              <a:rPr lang="en-US" altLang="zh-CN" sz="2800" dirty="0">
                <a:solidFill>
                  <a:schemeClr val="tx1"/>
                </a:solidFill>
              </a:rPr>
              <a:t>The necessity of establishing a good categorization, linking it to every single code change, and supporting the development and maintenance.</a:t>
            </a: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4.3 Code</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344335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Tool-based Quality Metrics</a:t>
            </a:r>
          </a:p>
          <a:p>
            <a:r>
              <a:rPr lang="en-US" altLang="zh-CN" sz="2800" dirty="0">
                <a:solidFill>
                  <a:schemeClr val="tx1"/>
                </a:solidFill>
              </a:rPr>
              <a:t>Compilability and Other Quality Aspects</a:t>
            </a: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4.4 Quality and Metrics</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481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Stage One: Categorization</a:t>
            </a:r>
          </a:p>
          <a:p>
            <a:r>
              <a:rPr lang="en-US" altLang="zh-CN" sz="2800" dirty="0">
                <a:solidFill>
                  <a:schemeClr val="tx1"/>
                </a:solidFill>
              </a:rPr>
              <a:t>Stage Two: Calibration and Investigation</a:t>
            </a:r>
          </a:p>
          <a:p>
            <a:r>
              <a:rPr lang="en-US" altLang="zh-CN" sz="2800" dirty="0">
                <a:solidFill>
                  <a:schemeClr val="tx1"/>
                </a:solidFill>
              </a:rPr>
              <a:t>Stage Three: Application</a:t>
            </a:r>
          </a:p>
          <a:p>
            <a:r>
              <a:rPr lang="en-US" altLang="zh-CN" sz="2800" dirty="0">
                <a:solidFill>
                  <a:schemeClr val="tx1"/>
                </a:solidFill>
              </a:rPr>
              <a:t>Goals</a:t>
            </a:r>
          </a:p>
          <a:p>
            <a:r>
              <a:rPr lang="en-US" altLang="zh-CN" sz="2800" dirty="0">
                <a:solidFill>
                  <a:schemeClr val="tx1"/>
                </a:solidFill>
              </a:rPr>
              <a:t>Benefits and Intellectual Advancement</a:t>
            </a:r>
          </a:p>
          <a:p>
            <a:endParaRPr lang="en-US" altLang="zh-CN" sz="2800" dirty="0">
              <a:solidFill>
                <a:schemeClr val="tx1"/>
              </a:solidFill>
            </a:endParaRPr>
          </a:p>
          <a:p>
            <a:pPr marL="0" indent="0">
              <a:buNone/>
            </a:pP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5. Plan and Goals</a:t>
            </a:r>
          </a:p>
        </p:txBody>
      </p:sp>
      <p:pic>
        <p:nvPicPr>
          <p:cNvPr id="4" name="Picture 3">
            <a:extLst>
              <a:ext uri="{FF2B5EF4-FFF2-40B4-BE49-F238E27FC236}">
                <a16:creationId xmlns:a16="http://schemas.microsoft.com/office/drawing/2014/main" id="{035EB72D-D12D-4C82-8592-8B6F2AA7C4B8}"/>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180615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dirty="0">
                <a:solidFill>
                  <a:schemeClr val="tx1"/>
                </a:solidFill>
              </a:rPr>
              <a:t>SERC</a:t>
            </a:r>
          </a:p>
          <a:p>
            <a:r>
              <a:rPr lang="en-US" sz="2800" dirty="0">
                <a:solidFill>
                  <a:schemeClr val="tx1"/>
                </a:solidFill>
              </a:rPr>
              <a:t>Dr. Abram </a:t>
            </a:r>
            <a:r>
              <a:rPr lang="en-US" sz="2800" dirty="0" err="1">
                <a:solidFill>
                  <a:schemeClr val="tx1"/>
                </a:solidFill>
              </a:rPr>
              <a:t>Hindle</a:t>
            </a:r>
            <a:r>
              <a:rPr lang="en-US" sz="2800" dirty="0">
                <a:solidFill>
                  <a:schemeClr val="tx1"/>
                </a:solidFill>
              </a:rPr>
              <a:t>, from </a:t>
            </a:r>
            <a:r>
              <a:rPr lang="en-US" sz="2800" dirty="0" err="1">
                <a:solidFill>
                  <a:schemeClr val="tx1"/>
                </a:solidFill>
              </a:rPr>
              <a:t>Universityof</a:t>
            </a:r>
            <a:r>
              <a:rPr lang="en-US" sz="2800" dirty="0">
                <a:solidFill>
                  <a:schemeClr val="tx1"/>
                </a:solidFill>
              </a:rPr>
              <a:t> Alberta,  </a:t>
            </a:r>
          </a:p>
          <a:p>
            <a:r>
              <a:rPr lang="en-US" sz="2800" dirty="0">
                <a:solidFill>
                  <a:schemeClr val="tx1"/>
                </a:solidFill>
              </a:rPr>
              <a:t>Dr. </a:t>
            </a:r>
            <a:r>
              <a:rPr lang="en-US" sz="2800" dirty="0" err="1">
                <a:solidFill>
                  <a:schemeClr val="tx1"/>
                </a:solidFill>
              </a:rPr>
              <a:t>BarathRaghavan</a:t>
            </a:r>
            <a:r>
              <a:rPr lang="en-US" sz="2800" dirty="0">
                <a:solidFill>
                  <a:schemeClr val="tx1"/>
                </a:solidFill>
              </a:rPr>
              <a:t>, </a:t>
            </a:r>
            <a:r>
              <a:rPr lang="en-US" sz="2800" dirty="0" err="1">
                <a:solidFill>
                  <a:schemeClr val="tx1"/>
                </a:solidFill>
              </a:rPr>
              <a:t>Chuizheng</a:t>
            </a:r>
            <a:r>
              <a:rPr lang="en-US" sz="2800" dirty="0">
                <a:solidFill>
                  <a:schemeClr val="tx1"/>
                </a:solidFill>
              </a:rPr>
              <a:t> Meng et al., from CSCI-699 Class</a:t>
            </a:r>
          </a:p>
          <a:p>
            <a:r>
              <a:rPr lang="en-US" sz="2800" dirty="0">
                <a:solidFill>
                  <a:schemeClr val="tx1"/>
                </a:solidFill>
              </a:rPr>
              <a:t>Pooyan </a:t>
            </a:r>
            <a:r>
              <a:rPr lang="en-US" sz="2800" dirty="0" err="1">
                <a:solidFill>
                  <a:schemeClr val="tx1"/>
                </a:solidFill>
              </a:rPr>
              <a:t>Behnamghader</a:t>
            </a:r>
            <a:r>
              <a:rPr lang="en-US" sz="2800" dirty="0">
                <a:solidFill>
                  <a:schemeClr val="tx1"/>
                </a:solidFill>
              </a:rPr>
              <a:t>,  Elaine </a:t>
            </a:r>
            <a:r>
              <a:rPr lang="en-US" sz="2800" dirty="0" err="1">
                <a:solidFill>
                  <a:schemeClr val="tx1"/>
                </a:solidFill>
              </a:rPr>
              <a:t>Venson</a:t>
            </a:r>
            <a:r>
              <a:rPr lang="en-US" sz="2800" dirty="0">
                <a:solidFill>
                  <a:schemeClr val="tx1"/>
                </a:solidFill>
              </a:rPr>
              <a:t>, from CSSE</a:t>
            </a:r>
          </a:p>
          <a:p>
            <a:r>
              <a:rPr lang="en-US" sz="2800" dirty="0">
                <a:solidFill>
                  <a:schemeClr val="tx1"/>
                </a:solidFill>
              </a:rPr>
              <a:t>Mary Ann Murphy, from USC ALI</a:t>
            </a: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Acknowledgement</a:t>
            </a:r>
          </a:p>
        </p:txBody>
      </p:sp>
      <p:pic>
        <p:nvPicPr>
          <p:cNvPr id="4" name="Picture 3">
            <a:extLst>
              <a:ext uri="{FF2B5EF4-FFF2-40B4-BE49-F238E27FC236}">
                <a16:creationId xmlns:a16="http://schemas.microsoft.com/office/drawing/2014/main" id="{314D5E1B-459D-43CE-9A20-8B146540F88A}"/>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202964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456E9-9AB6-4D2F-9845-DBD6813AAACE}"/>
              </a:ext>
            </a:extLst>
          </p:cNvPr>
          <p:cNvSpPr>
            <a:spLocks noGrp="1"/>
          </p:cNvSpPr>
          <p:nvPr>
            <p:ph type="title"/>
          </p:nvPr>
        </p:nvSpPr>
        <p:spPr>
          <a:xfrm>
            <a:off x="628650" y="412866"/>
            <a:ext cx="7886700" cy="786013"/>
          </a:xfrm>
          <a:prstGeom prst="rect">
            <a:avLst/>
          </a:prstGeom>
        </p:spPr>
        <p:txBody>
          <a:bodyPr>
            <a:noAutofit/>
          </a:bodyPr>
          <a:lstStyle/>
          <a:p>
            <a:r>
              <a:rPr lang="en-US" sz="4000" dirty="0"/>
              <a:t>Outline</a:t>
            </a:r>
          </a:p>
        </p:txBody>
      </p:sp>
      <p:sp>
        <p:nvSpPr>
          <p:cNvPr id="3" name="内容占位符 2">
            <a:extLst>
              <a:ext uri="{FF2B5EF4-FFF2-40B4-BE49-F238E27FC236}">
                <a16:creationId xmlns:a16="http://schemas.microsoft.com/office/drawing/2014/main" id="{C3B34030-3BF5-4CE9-8CA3-86D3E01D116E}"/>
              </a:ext>
            </a:extLst>
          </p:cNvPr>
          <p:cNvSpPr>
            <a:spLocks noGrp="1"/>
          </p:cNvSpPr>
          <p:nvPr>
            <p:ph sz="quarter" idx="11"/>
          </p:nvPr>
        </p:nvSpPr>
        <p:spPr>
          <a:xfrm>
            <a:off x="628650" y="1300480"/>
            <a:ext cx="7886700" cy="4257040"/>
          </a:xfrm>
        </p:spPr>
        <p:txBody>
          <a:bodyPr/>
          <a:lstStyle/>
          <a:p>
            <a:r>
              <a:rPr lang="en-US" sz="2800" b="1" dirty="0">
                <a:solidFill>
                  <a:schemeClr val="tx1"/>
                </a:solidFill>
                <a:latin typeface="+mj-lt"/>
                <a:ea typeface="+mj-ea"/>
                <a:cs typeface="Arial" panose="020B0604020202020204" pitchFamily="34" charset="0"/>
              </a:rPr>
              <a:t>1. Motivation</a:t>
            </a:r>
          </a:p>
          <a:p>
            <a:r>
              <a:rPr lang="en-US" sz="2800" b="1" dirty="0">
                <a:solidFill>
                  <a:schemeClr val="tx1"/>
                </a:solidFill>
                <a:latin typeface="+mj-lt"/>
                <a:ea typeface="+mj-ea"/>
                <a:cs typeface="Arial" panose="020B0604020202020204" pitchFamily="34" charset="0"/>
              </a:rPr>
              <a:t>2. Context</a:t>
            </a:r>
          </a:p>
          <a:p>
            <a:r>
              <a:rPr lang="en-US" sz="2800" b="1" dirty="0">
                <a:solidFill>
                  <a:schemeClr val="tx1"/>
                </a:solidFill>
                <a:latin typeface="+mj-lt"/>
                <a:ea typeface="+mj-ea"/>
                <a:cs typeface="Arial" panose="020B0604020202020204" pitchFamily="34" charset="0"/>
              </a:rPr>
              <a:t>3. Data Set</a:t>
            </a:r>
          </a:p>
          <a:p>
            <a:r>
              <a:rPr lang="en-US" sz="2800" b="1" dirty="0">
                <a:solidFill>
                  <a:schemeClr val="tx1"/>
                </a:solidFill>
                <a:latin typeface="+mj-lt"/>
                <a:ea typeface="+mj-ea"/>
                <a:cs typeface="Arial" panose="020B0604020202020204" pitchFamily="34" charset="0"/>
              </a:rPr>
              <a:t>4. Literature and Challenge</a:t>
            </a:r>
          </a:p>
          <a:p>
            <a:r>
              <a:rPr lang="en-US" sz="2800" b="1" dirty="0">
                <a:solidFill>
                  <a:schemeClr val="tx1"/>
                </a:solidFill>
                <a:latin typeface="+mj-lt"/>
                <a:ea typeface="+mj-ea"/>
                <a:cs typeface="Arial" panose="020B0604020202020204" pitchFamily="34" charset="0"/>
              </a:rPr>
              <a:t>5. Plan and Goals</a:t>
            </a:r>
          </a:p>
          <a:p>
            <a:endParaRPr lang="en-US" sz="2000" b="1" dirty="0">
              <a:solidFill>
                <a:schemeClr val="tx1"/>
              </a:solidFill>
              <a:latin typeface="+mj-lt"/>
              <a:ea typeface="+mj-ea"/>
              <a:cs typeface="Arial" panose="020B0604020202020204" pitchFamily="34" charset="0"/>
            </a:endParaRPr>
          </a:p>
          <a:p>
            <a:endParaRPr lang="en-US" sz="2000" dirty="0"/>
          </a:p>
        </p:txBody>
      </p:sp>
      <p:pic>
        <p:nvPicPr>
          <p:cNvPr id="4" name="Picture 3">
            <a:extLst>
              <a:ext uri="{FF2B5EF4-FFF2-40B4-BE49-F238E27FC236}">
                <a16:creationId xmlns:a16="http://schemas.microsoft.com/office/drawing/2014/main" id="{238D12C7-60C4-41DA-8C95-44F27137C8F7}"/>
              </a:ext>
            </a:extLst>
          </p:cNvPr>
          <p:cNvPicPr>
            <a:picLocks noChangeAspect="1"/>
          </p:cNvPicPr>
          <p:nvPr/>
        </p:nvPicPr>
        <p:blipFill>
          <a:blip r:embed="rId2"/>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952784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C84B9-6959-4F5A-88DF-5294372C0439}"/>
              </a:ext>
            </a:extLst>
          </p:cNvPr>
          <p:cNvSpPr>
            <a:spLocks noGrp="1"/>
          </p:cNvSpPr>
          <p:nvPr>
            <p:ph type="title"/>
          </p:nvPr>
        </p:nvSpPr>
        <p:spPr>
          <a:xfrm>
            <a:off x="628650" y="2677954"/>
            <a:ext cx="7886700" cy="1798796"/>
          </a:xfrm>
        </p:spPr>
        <p:txBody>
          <a:bodyPr/>
          <a:lstStyle/>
          <a:p>
            <a:r>
              <a:rPr lang="en-US" sz="4000" dirty="0">
                <a:cs typeface="Arial" panose="020B0604020202020204" pitchFamily="34" charset="0"/>
              </a:rPr>
              <a:t>Thank you.</a:t>
            </a:r>
          </a:p>
        </p:txBody>
      </p:sp>
      <p:pic>
        <p:nvPicPr>
          <p:cNvPr id="6" name="Picture 5">
            <a:extLst>
              <a:ext uri="{FF2B5EF4-FFF2-40B4-BE49-F238E27FC236}">
                <a16:creationId xmlns:a16="http://schemas.microsoft.com/office/drawing/2014/main" id="{64DAED59-9B87-4E1D-A879-861D4BA876E7}"/>
              </a:ext>
            </a:extLst>
          </p:cNvPr>
          <p:cNvPicPr>
            <a:picLocks noChangeAspect="1"/>
          </p:cNvPicPr>
          <p:nvPr/>
        </p:nvPicPr>
        <p:blipFill>
          <a:blip r:embed="rId2"/>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4177314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C84B9-6959-4F5A-88DF-5294372C0439}"/>
              </a:ext>
            </a:extLst>
          </p:cNvPr>
          <p:cNvSpPr>
            <a:spLocks noGrp="1"/>
          </p:cNvSpPr>
          <p:nvPr>
            <p:ph type="title"/>
          </p:nvPr>
        </p:nvSpPr>
        <p:spPr>
          <a:xfrm>
            <a:off x="628650" y="2662714"/>
            <a:ext cx="7886700" cy="1798796"/>
          </a:xfrm>
        </p:spPr>
        <p:txBody>
          <a:bodyPr/>
          <a:lstStyle/>
          <a:p>
            <a:r>
              <a:rPr lang="en-US" sz="4000" dirty="0">
                <a:cs typeface="Arial" panose="020B0604020202020204" pitchFamily="34" charset="0"/>
              </a:rPr>
              <a:t>Q&amp;A</a:t>
            </a:r>
          </a:p>
        </p:txBody>
      </p:sp>
      <p:pic>
        <p:nvPicPr>
          <p:cNvPr id="4" name="Picture 3">
            <a:extLst>
              <a:ext uri="{FF2B5EF4-FFF2-40B4-BE49-F238E27FC236}">
                <a16:creationId xmlns:a16="http://schemas.microsoft.com/office/drawing/2014/main" id="{61ADC346-C7A2-49B9-9BD5-DCEC9B4996AD}"/>
              </a:ext>
            </a:extLst>
          </p:cNvPr>
          <p:cNvPicPr>
            <a:picLocks noChangeAspect="1"/>
          </p:cNvPicPr>
          <p:nvPr/>
        </p:nvPicPr>
        <p:blipFill>
          <a:blip r:embed="rId2"/>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380696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B9BC09-1598-4B44-93CC-A68B5070CBA9}"/>
              </a:ext>
            </a:extLst>
          </p:cNvPr>
          <p:cNvSpPr>
            <a:spLocks noGrp="1"/>
          </p:cNvSpPr>
          <p:nvPr>
            <p:ph sz="quarter" idx="11"/>
          </p:nvPr>
        </p:nvSpPr>
        <p:spPr>
          <a:xfrm>
            <a:off x="628649" y="1360682"/>
            <a:ext cx="7886700" cy="4257040"/>
          </a:xfrm>
        </p:spPr>
        <p:txBody>
          <a:bodyPr/>
          <a:lstStyle/>
          <a:p>
            <a:r>
              <a:rPr lang="en-US" altLang="zh-CN" sz="2800" dirty="0">
                <a:solidFill>
                  <a:schemeClr val="tx1"/>
                </a:solidFill>
              </a:rPr>
              <a:t>Open-source software quality monitoring and control is important</a:t>
            </a:r>
          </a:p>
          <a:p>
            <a:r>
              <a:rPr lang="en-US" altLang="zh-CN" sz="2800" dirty="0">
                <a:solidFill>
                  <a:schemeClr val="tx1"/>
                </a:solidFill>
              </a:rPr>
              <a:t>Developers commit their changes to repositories with certain purposes</a:t>
            </a:r>
          </a:p>
          <a:p>
            <a:r>
              <a:rPr lang="en-US" altLang="zh-CN" sz="2800" dirty="0">
                <a:solidFill>
                  <a:schemeClr val="tx1"/>
                </a:solidFill>
              </a:rPr>
              <a:t>Different types (purposes) of commits have different impact on software.</a:t>
            </a:r>
          </a:p>
          <a:p>
            <a:r>
              <a:rPr lang="en-US" altLang="zh-CN" sz="2800" dirty="0">
                <a:solidFill>
                  <a:schemeClr val="tx1"/>
                </a:solidFill>
              </a:rPr>
              <a:t>How, and how to control</a:t>
            </a:r>
          </a:p>
        </p:txBody>
      </p:sp>
      <p:sp>
        <p:nvSpPr>
          <p:cNvPr id="3" name="标题 2">
            <a:extLst>
              <a:ext uri="{FF2B5EF4-FFF2-40B4-BE49-F238E27FC236}">
                <a16:creationId xmlns:a16="http://schemas.microsoft.com/office/drawing/2014/main" id="{CB2E9B15-DE91-45C3-8B0A-85DF5644A88F}"/>
              </a:ext>
            </a:extLst>
          </p:cNvPr>
          <p:cNvSpPr>
            <a:spLocks noGrp="1"/>
          </p:cNvSpPr>
          <p:nvPr>
            <p:ph type="title"/>
          </p:nvPr>
        </p:nvSpPr>
        <p:spPr/>
        <p:txBody>
          <a:bodyPr/>
          <a:lstStyle/>
          <a:p>
            <a:r>
              <a:rPr lang="en-US" altLang="zh-CN" sz="4000" dirty="0"/>
              <a:t>1. Motivation</a:t>
            </a:r>
            <a:endParaRPr lang="zh-CN" altLang="en-US" sz="4000" dirty="0"/>
          </a:p>
        </p:txBody>
      </p:sp>
      <p:pic>
        <p:nvPicPr>
          <p:cNvPr id="4" name="Picture 3">
            <a:extLst>
              <a:ext uri="{FF2B5EF4-FFF2-40B4-BE49-F238E27FC236}">
                <a16:creationId xmlns:a16="http://schemas.microsoft.com/office/drawing/2014/main" id="{2FBDEC4E-22BB-4BEB-AB79-39E79E27979B}"/>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135092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B9BC09-1598-4B44-93CC-A68B5070CBA9}"/>
              </a:ext>
            </a:extLst>
          </p:cNvPr>
          <p:cNvSpPr>
            <a:spLocks noGrp="1"/>
          </p:cNvSpPr>
          <p:nvPr>
            <p:ph sz="quarter" idx="11"/>
          </p:nvPr>
        </p:nvSpPr>
        <p:spPr>
          <a:xfrm>
            <a:off x="628649" y="1360682"/>
            <a:ext cx="7886700" cy="4257040"/>
          </a:xfrm>
        </p:spPr>
        <p:txBody>
          <a:bodyPr/>
          <a:lstStyle/>
          <a:p>
            <a:r>
              <a:rPr lang="en-US" altLang="zh-CN" sz="2800" dirty="0">
                <a:solidFill>
                  <a:schemeClr val="tx1"/>
                </a:solidFill>
              </a:rPr>
              <a:t>Open-source software and Version Control System</a:t>
            </a:r>
          </a:p>
          <a:p>
            <a:r>
              <a:rPr lang="en-US" altLang="zh-CN" sz="2800" dirty="0">
                <a:solidFill>
                  <a:schemeClr val="tx1"/>
                </a:solidFill>
              </a:rPr>
              <a:t>Commits, Purpose and Message</a:t>
            </a:r>
          </a:p>
          <a:p>
            <a:r>
              <a:rPr lang="en-US" altLang="zh-CN" sz="2800" dirty="0">
                <a:solidFill>
                  <a:schemeClr val="tx1"/>
                </a:solidFill>
              </a:rPr>
              <a:t>Code Change Pattern</a:t>
            </a:r>
          </a:p>
          <a:p>
            <a:r>
              <a:rPr lang="en-US" altLang="zh-CN" sz="2800" dirty="0">
                <a:solidFill>
                  <a:schemeClr val="tx1"/>
                </a:solidFill>
              </a:rPr>
              <a:t>Software Quality and Metrics</a:t>
            </a:r>
          </a:p>
          <a:p>
            <a:endParaRPr lang="en-US" altLang="zh-CN" sz="2800" dirty="0">
              <a:solidFill>
                <a:schemeClr val="tx1"/>
              </a:solidFill>
            </a:endParaRPr>
          </a:p>
        </p:txBody>
      </p:sp>
      <p:sp>
        <p:nvSpPr>
          <p:cNvPr id="3" name="标题 2">
            <a:extLst>
              <a:ext uri="{FF2B5EF4-FFF2-40B4-BE49-F238E27FC236}">
                <a16:creationId xmlns:a16="http://schemas.microsoft.com/office/drawing/2014/main" id="{CB2E9B15-DE91-45C3-8B0A-85DF5644A88F}"/>
              </a:ext>
            </a:extLst>
          </p:cNvPr>
          <p:cNvSpPr>
            <a:spLocks noGrp="1"/>
          </p:cNvSpPr>
          <p:nvPr>
            <p:ph type="title"/>
          </p:nvPr>
        </p:nvSpPr>
        <p:spPr/>
        <p:txBody>
          <a:bodyPr/>
          <a:lstStyle/>
          <a:p>
            <a:r>
              <a:rPr lang="en-US" altLang="zh-CN" sz="4000" dirty="0"/>
              <a:t>2. Context</a:t>
            </a:r>
            <a:endParaRPr lang="zh-CN" altLang="en-US" sz="4000" dirty="0"/>
          </a:p>
        </p:txBody>
      </p:sp>
      <p:pic>
        <p:nvPicPr>
          <p:cNvPr id="4" name="Picture 3">
            <a:extLst>
              <a:ext uri="{FF2B5EF4-FFF2-40B4-BE49-F238E27FC236}">
                <a16:creationId xmlns:a16="http://schemas.microsoft.com/office/drawing/2014/main" id="{2FBDEC4E-22BB-4BEB-AB79-39E79E27979B}"/>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4626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B9BC09-1598-4B44-93CC-A68B5070CBA9}"/>
              </a:ext>
            </a:extLst>
          </p:cNvPr>
          <p:cNvSpPr>
            <a:spLocks noGrp="1"/>
          </p:cNvSpPr>
          <p:nvPr>
            <p:ph sz="quarter" idx="11"/>
          </p:nvPr>
        </p:nvSpPr>
        <p:spPr>
          <a:xfrm>
            <a:off x="628649" y="1360682"/>
            <a:ext cx="7886700" cy="4257040"/>
          </a:xfrm>
        </p:spPr>
        <p:txBody>
          <a:bodyPr/>
          <a:lstStyle/>
          <a:p>
            <a:endParaRPr lang="en-US" altLang="zh-CN" sz="2800" dirty="0">
              <a:solidFill>
                <a:schemeClr val="tx1"/>
              </a:solidFill>
            </a:endParaRPr>
          </a:p>
        </p:txBody>
      </p:sp>
      <p:sp>
        <p:nvSpPr>
          <p:cNvPr id="3" name="标题 2">
            <a:extLst>
              <a:ext uri="{FF2B5EF4-FFF2-40B4-BE49-F238E27FC236}">
                <a16:creationId xmlns:a16="http://schemas.microsoft.com/office/drawing/2014/main" id="{CB2E9B15-DE91-45C3-8B0A-85DF5644A88F}"/>
              </a:ext>
            </a:extLst>
          </p:cNvPr>
          <p:cNvSpPr>
            <a:spLocks noGrp="1"/>
          </p:cNvSpPr>
          <p:nvPr>
            <p:ph type="title"/>
          </p:nvPr>
        </p:nvSpPr>
        <p:spPr/>
        <p:txBody>
          <a:bodyPr/>
          <a:lstStyle/>
          <a:p>
            <a:r>
              <a:rPr lang="en-US" altLang="zh-CN" sz="4000" dirty="0"/>
              <a:t>2.1 OSS and VCS</a:t>
            </a:r>
            <a:endParaRPr lang="zh-CN" altLang="en-US" sz="4000" dirty="0"/>
          </a:p>
        </p:txBody>
      </p:sp>
      <p:pic>
        <p:nvPicPr>
          <p:cNvPr id="4" name="Picture 3">
            <a:extLst>
              <a:ext uri="{FF2B5EF4-FFF2-40B4-BE49-F238E27FC236}">
                <a16:creationId xmlns:a16="http://schemas.microsoft.com/office/drawing/2014/main" id="{2FBDEC4E-22BB-4BEB-AB79-39E79E27979B}"/>
              </a:ext>
            </a:extLst>
          </p:cNvPr>
          <p:cNvPicPr>
            <a:picLocks noChangeAspect="1"/>
          </p:cNvPicPr>
          <p:nvPr/>
        </p:nvPicPr>
        <p:blipFill>
          <a:blip r:embed="rId3"/>
          <a:stretch>
            <a:fillRect/>
          </a:stretch>
        </p:blipFill>
        <p:spPr>
          <a:xfrm>
            <a:off x="3695693" y="5876939"/>
            <a:ext cx="1752613" cy="933457"/>
          </a:xfrm>
          <a:prstGeom prst="rect">
            <a:avLst/>
          </a:prstGeom>
        </p:spPr>
      </p:pic>
      <p:pic>
        <p:nvPicPr>
          <p:cNvPr id="6" name="Picture 5">
            <a:extLst>
              <a:ext uri="{FF2B5EF4-FFF2-40B4-BE49-F238E27FC236}">
                <a16:creationId xmlns:a16="http://schemas.microsoft.com/office/drawing/2014/main" id="{DD95588C-9035-4021-BC45-FD6832FF9109}"/>
              </a:ext>
            </a:extLst>
          </p:cNvPr>
          <p:cNvPicPr>
            <a:picLocks noChangeAspect="1"/>
          </p:cNvPicPr>
          <p:nvPr/>
        </p:nvPicPr>
        <p:blipFill>
          <a:blip r:embed="rId4"/>
          <a:stretch>
            <a:fillRect/>
          </a:stretch>
        </p:blipFill>
        <p:spPr>
          <a:xfrm>
            <a:off x="628649" y="1360682"/>
            <a:ext cx="7963420" cy="3211318"/>
          </a:xfrm>
          <a:prstGeom prst="rect">
            <a:avLst/>
          </a:prstGeom>
        </p:spPr>
      </p:pic>
    </p:spTree>
    <p:extLst>
      <p:ext uri="{BB962C8B-B14F-4D97-AF65-F5344CB8AC3E}">
        <p14:creationId xmlns:p14="http://schemas.microsoft.com/office/powerpoint/2010/main" val="28611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2E9B15-DE91-45C3-8B0A-85DF5644A88F}"/>
              </a:ext>
            </a:extLst>
          </p:cNvPr>
          <p:cNvSpPr>
            <a:spLocks noGrp="1"/>
          </p:cNvSpPr>
          <p:nvPr>
            <p:ph type="title"/>
          </p:nvPr>
        </p:nvSpPr>
        <p:spPr/>
        <p:txBody>
          <a:bodyPr/>
          <a:lstStyle/>
          <a:p>
            <a:r>
              <a:rPr lang="en-US" altLang="zh-CN" sz="4000" dirty="0"/>
              <a:t>2.2 Commits, Purpose and Message</a:t>
            </a:r>
            <a:endParaRPr lang="zh-CN" altLang="en-US" sz="4000" dirty="0"/>
          </a:p>
        </p:txBody>
      </p:sp>
      <p:pic>
        <p:nvPicPr>
          <p:cNvPr id="4" name="Picture 3">
            <a:extLst>
              <a:ext uri="{FF2B5EF4-FFF2-40B4-BE49-F238E27FC236}">
                <a16:creationId xmlns:a16="http://schemas.microsoft.com/office/drawing/2014/main" id="{2FBDEC4E-22BB-4BEB-AB79-39E79E27979B}"/>
              </a:ext>
            </a:extLst>
          </p:cNvPr>
          <p:cNvPicPr>
            <a:picLocks noChangeAspect="1"/>
          </p:cNvPicPr>
          <p:nvPr/>
        </p:nvPicPr>
        <p:blipFill>
          <a:blip r:embed="rId3"/>
          <a:stretch>
            <a:fillRect/>
          </a:stretch>
        </p:blipFill>
        <p:spPr>
          <a:xfrm>
            <a:off x="3695693" y="5876939"/>
            <a:ext cx="1752613" cy="933457"/>
          </a:xfrm>
          <a:prstGeom prst="rect">
            <a:avLst/>
          </a:prstGeom>
        </p:spPr>
      </p:pic>
      <p:pic>
        <p:nvPicPr>
          <p:cNvPr id="7" name="Picture 6">
            <a:extLst>
              <a:ext uri="{FF2B5EF4-FFF2-40B4-BE49-F238E27FC236}">
                <a16:creationId xmlns:a16="http://schemas.microsoft.com/office/drawing/2014/main" id="{BAADDF9D-5B69-4D1B-912C-AE1E9C0B2D1E}"/>
              </a:ext>
            </a:extLst>
          </p:cNvPr>
          <p:cNvPicPr>
            <a:picLocks noChangeAspect="1"/>
          </p:cNvPicPr>
          <p:nvPr/>
        </p:nvPicPr>
        <p:blipFill>
          <a:blip r:embed="rId4"/>
          <a:stretch>
            <a:fillRect/>
          </a:stretch>
        </p:blipFill>
        <p:spPr>
          <a:xfrm>
            <a:off x="628650" y="1529710"/>
            <a:ext cx="6511895" cy="981848"/>
          </a:xfrm>
          <a:prstGeom prst="rect">
            <a:avLst/>
          </a:prstGeom>
        </p:spPr>
      </p:pic>
      <p:pic>
        <p:nvPicPr>
          <p:cNvPr id="9" name="Picture 8">
            <a:extLst>
              <a:ext uri="{FF2B5EF4-FFF2-40B4-BE49-F238E27FC236}">
                <a16:creationId xmlns:a16="http://schemas.microsoft.com/office/drawing/2014/main" id="{C5A740BF-99C6-4F8D-91E9-E7927CA12C27}"/>
              </a:ext>
            </a:extLst>
          </p:cNvPr>
          <p:cNvPicPr>
            <a:picLocks noChangeAspect="1"/>
          </p:cNvPicPr>
          <p:nvPr/>
        </p:nvPicPr>
        <p:blipFill>
          <a:blip r:embed="rId5"/>
          <a:stretch>
            <a:fillRect/>
          </a:stretch>
        </p:blipFill>
        <p:spPr>
          <a:xfrm>
            <a:off x="628650" y="2509831"/>
            <a:ext cx="5938881" cy="919169"/>
          </a:xfrm>
          <a:prstGeom prst="rect">
            <a:avLst/>
          </a:prstGeom>
        </p:spPr>
      </p:pic>
      <p:pic>
        <p:nvPicPr>
          <p:cNvPr id="11" name="Picture 10">
            <a:extLst>
              <a:ext uri="{FF2B5EF4-FFF2-40B4-BE49-F238E27FC236}">
                <a16:creationId xmlns:a16="http://schemas.microsoft.com/office/drawing/2014/main" id="{E9FB603B-C0A2-4B09-A010-9AE137A965FB}"/>
              </a:ext>
            </a:extLst>
          </p:cNvPr>
          <p:cNvPicPr>
            <a:picLocks noChangeAspect="1"/>
          </p:cNvPicPr>
          <p:nvPr/>
        </p:nvPicPr>
        <p:blipFill>
          <a:blip r:embed="rId6"/>
          <a:stretch>
            <a:fillRect/>
          </a:stretch>
        </p:blipFill>
        <p:spPr>
          <a:xfrm>
            <a:off x="628650" y="3417850"/>
            <a:ext cx="8015956" cy="922565"/>
          </a:xfrm>
          <a:prstGeom prst="rect">
            <a:avLst/>
          </a:prstGeom>
        </p:spPr>
      </p:pic>
    </p:spTree>
    <p:extLst>
      <p:ext uri="{BB962C8B-B14F-4D97-AF65-F5344CB8AC3E}">
        <p14:creationId xmlns:p14="http://schemas.microsoft.com/office/powerpoint/2010/main" val="384353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2E9B15-DE91-45C3-8B0A-85DF5644A88F}"/>
              </a:ext>
            </a:extLst>
          </p:cNvPr>
          <p:cNvSpPr>
            <a:spLocks noGrp="1"/>
          </p:cNvSpPr>
          <p:nvPr>
            <p:ph type="title"/>
          </p:nvPr>
        </p:nvSpPr>
        <p:spPr/>
        <p:txBody>
          <a:bodyPr/>
          <a:lstStyle/>
          <a:p>
            <a:r>
              <a:rPr lang="en-US" altLang="zh-CN" sz="4000" dirty="0"/>
              <a:t>2.3 Code Change Pattern</a:t>
            </a:r>
            <a:endParaRPr lang="zh-CN" altLang="en-US" sz="4000" dirty="0"/>
          </a:p>
        </p:txBody>
      </p:sp>
      <p:pic>
        <p:nvPicPr>
          <p:cNvPr id="4" name="Picture 3">
            <a:extLst>
              <a:ext uri="{FF2B5EF4-FFF2-40B4-BE49-F238E27FC236}">
                <a16:creationId xmlns:a16="http://schemas.microsoft.com/office/drawing/2014/main" id="{2FBDEC4E-22BB-4BEB-AB79-39E79E27979B}"/>
              </a:ext>
            </a:extLst>
          </p:cNvPr>
          <p:cNvPicPr>
            <a:picLocks noChangeAspect="1"/>
          </p:cNvPicPr>
          <p:nvPr/>
        </p:nvPicPr>
        <p:blipFill>
          <a:blip r:embed="rId3"/>
          <a:stretch>
            <a:fillRect/>
          </a:stretch>
        </p:blipFill>
        <p:spPr>
          <a:xfrm>
            <a:off x="3695693" y="5876939"/>
            <a:ext cx="1752613" cy="933457"/>
          </a:xfrm>
          <a:prstGeom prst="rect">
            <a:avLst/>
          </a:prstGeom>
        </p:spPr>
      </p:pic>
      <p:pic>
        <p:nvPicPr>
          <p:cNvPr id="5" name="Picture 4">
            <a:extLst>
              <a:ext uri="{FF2B5EF4-FFF2-40B4-BE49-F238E27FC236}">
                <a16:creationId xmlns:a16="http://schemas.microsoft.com/office/drawing/2014/main" id="{B6384776-089B-44D2-8B4D-8C189168B388}"/>
              </a:ext>
            </a:extLst>
          </p:cNvPr>
          <p:cNvPicPr>
            <a:picLocks noChangeAspect="1"/>
          </p:cNvPicPr>
          <p:nvPr/>
        </p:nvPicPr>
        <p:blipFill>
          <a:blip r:embed="rId4"/>
          <a:stretch>
            <a:fillRect/>
          </a:stretch>
        </p:blipFill>
        <p:spPr>
          <a:xfrm>
            <a:off x="181316" y="1893743"/>
            <a:ext cx="8781368" cy="2669713"/>
          </a:xfrm>
          <a:prstGeom prst="rect">
            <a:avLst/>
          </a:prstGeom>
        </p:spPr>
      </p:pic>
    </p:spTree>
    <p:extLst>
      <p:ext uri="{BB962C8B-B14F-4D97-AF65-F5344CB8AC3E}">
        <p14:creationId xmlns:p14="http://schemas.microsoft.com/office/powerpoint/2010/main" val="96539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0FCD90-D8AA-4AF9-B048-892631A0921D}"/>
              </a:ext>
            </a:extLst>
          </p:cNvPr>
          <p:cNvSpPr>
            <a:spLocks noGrp="1"/>
          </p:cNvSpPr>
          <p:nvPr>
            <p:ph sz="quarter" idx="11"/>
          </p:nvPr>
        </p:nvSpPr>
        <p:spPr/>
        <p:txBody>
          <a:bodyPr/>
          <a:lstStyle/>
          <a:p>
            <a:r>
              <a:rPr lang="en-US" altLang="zh-CN" sz="2800" b="1" dirty="0">
                <a:solidFill>
                  <a:schemeClr val="tx1"/>
                </a:solidFill>
              </a:rPr>
              <a:t>Projects</a:t>
            </a:r>
            <a:r>
              <a:rPr lang="en-US" altLang="zh-CN" sz="2800" dirty="0">
                <a:solidFill>
                  <a:schemeClr val="tx1"/>
                </a:solidFill>
              </a:rPr>
              <a:t>: 68 open-source Java projects from Apache, Google, and Netflix GitHub Repositories</a:t>
            </a:r>
          </a:p>
          <a:p>
            <a:r>
              <a:rPr lang="en-US" sz="2800" b="1" dirty="0">
                <a:solidFill>
                  <a:schemeClr val="tx1"/>
                </a:solidFill>
              </a:rPr>
              <a:t>Commits</a:t>
            </a:r>
            <a:r>
              <a:rPr lang="en-US" sz="2800" dirty="0">
                <a:solidFill>
                  <a:schemeClr val="tx1"/>
                </a:solidFill>
              </a:rPr>
              <a:t>: 314 breakers and 1600 neutrals</a:t>
            </a:r>
          </a:p>
          <a:p>
            <a:r>
              <a:rPr lang="en-US" sz="2800" b="1" dirty="0">
                <a:solidFill>
                  <a:schemeClr val="tx1"/>
                </a:solidFill>
              </a:rPr>
              <a:t>Data</a:t>
            </a:r>
            <a:r>
              <a:rPr lang="en-US" sz="2800" dirty="0">
                <a:solidFill>
                  <a:schemeClr val="tx1"/>
                </a:solidFill>
              </a:rPr>
              <a:t>: Project meta-data from GitHub and quality metrics from static analysis tools: PMD, SonarQube, </a:t>
            </a:r>
            <a:r>
              <a:rPr lang="en-US" sz="2800" dirty="0" err="1">
                <a:solidFill>
                  <a:schemeClr val="tx1"/>
                </a:solidFill>
              </a:rPr>
              <a:t>FindBugs</a:t>
            </a:r>
            <a:endParaRPr lang="en-US" sz="2800" dirty="0">
              <a:solidFill>
                <a:schemeClr val="tx1"/>
              </a:solidFill>
            </a:endParaRPr>
          </a:p>
        </p:txBody>
      </p:sp>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sz="4000" dirty="0"/>
              <a:t>3. Data Set</a:t>
            </a:r>
          </a:p>
        </p:txBody>
      </p:sp>
      <p:pic>
        <p:nvPicPr>
          <p:cNvPr id="4" name="Picture 3">
            <a:extLst>
              <a:ext uri="{FF2B5EF4-FFF2-40B4-BE49-F238E27FC236}">
                <a16:creationId xmlns:a16="http://schemas.microsoft.com/office/drawing/2014/main" id="{314D5E1B-459D-43CE-9A20-8B146540F88A}"/>
              </a:ext>
            </a:extLst>
          </p:cNvPr>
          <p:cNvPicPr>
            <a:picLocks noChangeAspect="1"/>
          </p:cNvPicPr>
          <p:nvPr/>
        </p:nvPicPr>
        <p:blipFill>
          <a:blip r:embed="rId3"/>
          <a:stretch>
            <a:fillRect/>
          </a:stretch>
        </p:blipFill>
        <p:spPr>
          <a:xfrm>
            <a:off x="3695693" y="5876939"/>
            <a:ext cx="1752613" cy="933457"/>
          </a:xfrm>
          <a:prstGeom prst="rect">
            <a:avLst/>
          </a:prstGeom>
        </p:spPr>
      </p:pic>
    </p:spTree>
    <p:extLst>
      <p:ext uri="{BB962C8B-B14F-4D97-AF65-F5344CB8AC3E}">
        <p14:creationId xmlns:p14="http://schemas.microsoft.com/office/powerpoint/2010/main" val="297716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813F37D-314D-4215-A85E-58DCD27A8D82}"/>
              </a:ext>
            </a:extLst>
          </p:cNvPr>
          <p:cNvSpPr>
            <a:spLocks noGrp="1"/>
          </p:cNvSpPr>
          <p:nvPr>
            <p:ph type="title"/>
          </p:nvPr>
        </p:nvSpPr>
        <p:spPr/>
        <p:txBody>
          <a:bodyPr/>
          <a:lstStyle/>
          <a:p>
            <a:r>
              <a:rPr lang="en-US" altLang="zh-CN" sz="4000" dirty="0"/>
              <a:t>3.1 Breaker and Neutral</a:t>
            </a:r>
            <a:endParaRPr lang="en-US" sz="4000" dirty="0"/>
          </a:p>
        </p:txBody>
      </p:sp>
      <p:pic>
        <p:nvPicPr>
          <p:cNvPr id="4" name="Picture 3">
            <a:extLst>
              <a:ext uri="{FF2B5EF4-FFF2-40B4-BE49-F238E27FC236}">
                <a16:creationId xmlns:a16="http://schemas.microsoft.com/office/drawing/2014/main" id="{314D5E1B-459D-43CE-9A20-8B146540F88A}"/>
              </a:ext>
            </a:extLst>
          </p:cNvPr>
          <p:cNvPicPr>
            <a:picLocks noChangeAspect="1"/>
          </p:cNvPicPr>
          <p:nvPr/>
        </p:nvPicPr>
        <p:blipFill>
          <a:blip r:embed="rId3"/>
          <a:stretch>
            <a:fillRect/>
          </a:stretch>
        </p:blipFill>
        <p:spPr>
          <a:xfrm>
            <a:off x="3695693" y="5876939"/>
            <a:ext cx="1752613" cy="933457"/>
          </a:xfrm>
          <a:prstGeom prst="rect">
            <a:avLst/>
          </a:prstGeom>
        </p:spPr>
      </p:pic>
      <p:sp>
        <p:nvSpPr>
          <p:cNvPr id="51" name="Google Shape;550;p21">
            <a:extLst>
              <a:ext uri="{FF2B5EF4-FFF2-40B4-BE49-F238E27FC236}">
                <a16:creationId xmlns:a16="http://schemas.microsoft.com/office/drawing/2014/main" id="{D10C9F6B-66F8-4AAA-B102-E5807242EB87}"/>
              </a:ext>
            </a:extLst>
          </p:cNvPr>
          <p:cNvSpPr/>
          <p:nvPr/>
        </p:nvSpPr>
        <p:spPr>
          <a:xfrm>
            <a:off x="6466436" y="3289886"/>
            <a:ext cx="1031400" cy="1016700"/>
          </a:xfrm>
          <a:prstGeom prst="flowChartSummingJunction">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sp>
        <p:nvSpPr>
          <p:cNvPr id="52" name="Google Shape;551;p21">
            <a:extLst>
              <a:ext uri="{FF2B5EF4-FFF2-40B4-BE49-F238E27FC236}">
                <a16:creationId xmlns:a16="http://schemas.microsoft.com/office/drawing/2014/main" id="{2DDD2292-3FBD-4FD2-A75E-9873F92A5441}"/>
              </a:ext>
            </a:extLst>
          </p:cNvPr>
          <p:cNvSpPr/>
          <p:nvPr/>
        </p:nvSpPr>
        <p:spPr>
          <a:xfrm>
            <a:off x="1714371" y="2074139"/>
            <a:ext cx="1031400" cy="1016700"/>
          </a:xfrm>
          <a:prstGeom prst="flowChartConnector">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sp>
        <p:nvSpPr>
          <p:cNvPr id="53" name="Google Shape;552;p21">
            <a:extLst>
              <a:ext uri="{FF2B5EF4-FFF2-40B4-BE49-F238E27FC236}">
                <a16:creationId xmlns:a16="http://schemas.microsoft.com/office/drawing/2014/main" id="{98B2DB3E-34C1-4259-857A-DC1CAA7A2A22}"/>
              </a:ext>
            </a:extLst>
          </p:cNvPr>
          <p:cNvSpPr/>
          <p:nvPr/>
        </p:nvSpPr>
        <p:spPr>
          <a:xfrm>
            <a:off x="1714371" y="3289886"/>
            <a:ext cx="1031400" cy="1016700"/>
          </a:xfrm>
          <a:prstGeom prst="flowChartConnector">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sp>
        <p:nvSpPr>
          <p:cNvPr id="54" name="Google Shape;553;p21">
            <a:extLst>
              <a:ext uri="{FF2B5EF4-FFF2-40B4-BE49-F238E27FC236}">
                <a16:creationId xmlns:a16="http://schemas.microsoft.com/office/drawing/2014/main" id="{EC19D86A-307C-4BF9-914A-0CBFF29B48F5}"/>
              </a:ext>
            </a:extLst>
          </p:cNvPr>
          <p:cNvSpPr/>
          <p:nvPr/>
        </p:nvSpPr>
        <p:spPr>
          <a:xfrm>
            <a:off x="6466436" y="2074139"/>
            <a:ext cx="1031400" cy="1016700"/>
          </a:xfrm>
          <a:prstGeom prst="flowChartConnector">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sp>
        <p:nvSpPr>
          <p:cNvPr id="56" name="Google Shape;555;p21">
            <a:extLst>
              <a:ext uri="{FF2B5EF4-FFF2-40B4-BE49-F238E27FC236}">
                <a16:creationId xmlns:a16="http://schemas.microsoft.com/office/drawing/2014/main" id="{5A38CEF9-55C3-4E76-AEE8-AA1EBA502AC2}"/>
              </a:ext>
            </a:extLst>
          </p:cNvPr>
          <p:cNvSpPr/>
          <p:nvPr/>
        </p:nvSpPr>
        <p:spPr>
          <a:xfrm>
            <a:off x="3192900" y="2127562"/>
            <a:ext cx="2758200" cy="8715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Neutral</a:t>
            </a:r>
            <a:endParaRPr sz="2800" dirty="0"/>
          </a:p>
        </p:txBody>
      </p:sp>
      <p:sp>
        <p:nvSpPr>
          <p:cNvPr id="59" name="Google Shape;558;p21">
            <a:extLst>
              <a:ext uri="{FF2B5EF4-FFF2-40B4-BE49-F238E27FC236}">
                <a16:creationId xmlns:a16="http://schemas.microsoft.com/office/drawing/2014/main" id="{902912DE-2251-439D-BADF-EA28181E789A}"/>
              </a:ext>
            </a:extLst>
          </p:cNvPr>
          <p:cNvSpPr/>
          <p:nvPr/>
        </p:nvSpPr>
        <p:spPr>
          <a:xfrm>
            <a:off x="3192900" y="3356095"/>
            <a:ext cx="2758200" cy="8715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t>Breaker</a:t>
            </a:r>
            <a:endParaRPr sz="2800"/>
          </a:p>
        </p:txBody>
      </p:sp>
      <p:sp>
        <p:nvSpPr>
          <p:cNvPr id="60" name="Google Shape;559;p21">
            <a:extLst>
              <a:ext uri="{FF2B5EF4-FFF2-40B4-BE49-F238E27FC236}">
                <a16:creationId xmlns:a16="http://schemas.microsoft.com/office/drawing/2014/main" id="{652F6C2B-D5F0-4B84-8637-B4B1CCA97816}"/>
              </a:ext>
            </a:extLst>
          </p:cNvPr>
          <p:cNvSpPr txBox="1"/>
          <p:nvPr/>
        </p:nvSpPr>
        <p:spPr>
          <a:xfrm>
            <a:off x="1548482" y="1453037"/>
            <a:ext cx="1363200" cy="53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Before</a:t>
            </a:r>
            <a:endParaRPr sz="2800" dirty="0"/>
          </a:p>
        </p:txBody>
      </p:sp>
      <p:sp>
        <p:nvSpPr>
          <p:cNvPr id="61" name="Google Shape;560;p21">
            <a:extLst>
              <a:ext uri="{FF2B5EF4-FFF2-40B4-BE49-F238E27FC236}">
                <a16:creationId xmlns:a16="http://schemas.microsoft.com/office/drawing/2014/main" id="{AB3E0588-DBA8-4551-B3C4-0BB6C64E352A}"/>
              </a:ext>
            </a:extLst>
          </p:cNvPr>
          <p:cNvSpPr txBox="1"/>
          <p:nvPr/>
        </p:nvSpPr>
        <p:spPr>
          <a:xfrm>
            <a:off x="6357532" y="1453037"/>
            <a:ext cx="1249200" cy="53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t>After</a:t>
            </a:r>
            <a:endParaRPr sz="2800"/>
          </a:p>
        </p:txBody>
      </p:sp>
      <p:sp>
        <p:nvSpPr>
          <p:cNvPr id="62" name="Google Shape;561;p21">
            <a:extLst>
              <a:ext uri="{FF2B5EF4-FFF2-40B4-BE49-F238E27FC236}">
                <a16:creationId xmlns:a16="http://schemas.microsoft.com/office/drawing/2014/main" id="{9198E347-551F-45B6-B63F-0C48D3CB8B2B}"/>
              </a:ext>
            </a:extLst>
          </p:cNvPr>
          <p:cNvSpPr txBox="1"/>
          <p:nvPr/>
        </p:nvSpPr>
        <p:spPr>
          <a:xfrm>
            <a:off x="3763157" y="1453037"/>
            <a:ext cx="1363200" cy="53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Impact</a:t>
            </a:r>
            <a:endParaRPr sz="2800" dirty="0"/>
          </a:p>
        </p:txBody>
      </p:sp>
      <p:sp>
        <p:nvSpPr>
          <p:cNvPr id="63" name="Google Shape;562;p21">
            <a:extLst>
              <a:ext uri="{FF2B5EF4-FFF2-40B4-BE49-F238E27FC236}">
                <a16:creationId xmlns:a16="http://schemas.microsoft.com/office/drawing/2014/main" id="{7AB083A2-0733-4517-B821-E2B8D1285AA8}"/>
              </a:ext>
            </a:extLst>
          </p:cNvPr>
          <p:cNvSpPr/>
          <p:nvPr/>
        </p:nvSpPr>
        <p:spPr>
          <a:xfrm>
            <a:off x="5368590" y="4849598"/>
            <a:ext cx="260100" cy="207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b="0" i="0" u="none" strike="noStrike" cap="none">
              <a:solidFill>
                <a:srgbClr val="FFFFFF"/>
              </a:solidFill>
              <a:latin typeface="Calibri"/>
              <a:ea typeface="Calibri"/>
              <a:cs typeface="Calibri"/>
              <a:sym typeface="Calibri"/>
            </a:endParaRPr>
          </a:p>
        </p:txBody>
      </p:sp>
      <p:sp>
        <p:nvSpPr>
          <p:cNvPr id="64" name="Google Shape;563;p21">
            <a:extLst>
              <a:ext uri="{FF2B5EF4-FFF2-40B4-BE49-F238E27FC236}">
                <a16:creationId xmlns:a16="http://schemas.microsoft.com/office/drawing/2014/main" id="{7C4C970F-E26E-4460-AF95-6CBDFCFC63CB}"/>
              </a:ext>
            </a:extLst>
          </p:cNvPr>
          <p:cNvSpPr/>
          <p:nvPr/>
        </p:nvSpPr>
        <p:spPr>
          <a:xfrm>
            <a:off x="761297" y="4849598"/>
            <a:ext cx="260100" cy="206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b="0" i="0" u="none" strike="noStrike" cap="none" dirty="0">
              <a:solidFill>
                <a:srgbClr val="FFFFFF"/>
              </a:solidFill>
              <a:highlight>
                <a:srgbClr val="FFFF00"/>
              </a:highlight>
              <a:latin typeface="Calibri"/>
              <a:ea typeface="Calibri"/>
              <a:cs typeface="Calibri"/>
              <a:sym typeface="Calibri"/>
            </a:endParaRPr>
          </a:p>
        </p:txBody>
      </p:sp>
      <p:sp>
        <p:nvSpPr>
          <p:cNvPr id="65" name="Google Shape;564;p21">
            <a:extLst>
              <a:ext uri="{FF2B5EF4-FFF2-40B4-BE49-F238E27FC236}">
                <a16:creationId xmlns:a16="http://schemas.microsoft.com/office/drawing/2014/main" id="{98F8F3F9-0266-4305-B4CC-A4A8DE93332F}"/>
              </a:ext>
            </a:extLst>
          </p:cNvPr>
          <p:cNvSpPr txBox="1"/>
          <p:nvPr/>
        </p:nvSpPr>
        <p:spPr>
          <a:xfrm>
            <a:off x="5767232" y="4726506"/>
            <a:ext cx="2748118" cy="45258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800" dirty="0">
                <a:sym typeface="Calibri"/>
              </a:rPr>
              <a:t>Compilable (Solid)</a:t>
            </a:r>
            <a:endParaRPr sz="2800" dirty="0"/>
          </a:p>
        </p:txBody>
      </p:sp>
      <p:sp>
        <p:nvSpPr>
          <p:cNvPr id="66" name="Google Shape;565;p21">
            <a:extLst>
              <a:ext uri="{FF2B5EF4-FFF2-40B4-BE49-F238E27FC236}">
                <a16:creationId xmlns:a16="http://schemas.microsoft.com/office/drawing/2014/main" id="{8188FE05-D708-4548-B72A-66288C4C6E3E}"/>
              </a:ext>
            </a:extLst>
          </p:cNvPr>
          <p:cNvSpPr txBox="1"/>
          <p:nvPr/>
        </p:nvSpPr>
        <p:spPr>
          <a:xfrm>
            <a:off x="1103592" y="4726505"/>
            <a:ext cx="3616179" cy="45258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800" dirty="0">
                <a:sym typeface="Calibri"/>
              </a:rPr>
              <a:t>Uncompilable (Broken)</a:t>
            </a:r>
            <a:endParaRPr sz="2800" dirty="0"/>
          </a:p>
        </p:txBody>
      </p:sp>
    </p:spTree>
    <p:extLst>
      <p:ext uri="{BB962C8B-B14F-4D97-AF65-F5344CB8AC3E}">
        <p14:creationId xmlns:p14="http://schemas.microsoft.com/office/powerpoint/2010/main" val="3452079270"/>
      </p:ext>
    </p:extLst>
  </p:cSld>
  <p:clrMapOvr>
    <a:masterClrMapping/>
  </p:clrMapOvr>
</p:sld>
</file>

<file path=ppt/theme/theme1.xml><?xml version="1.0" encoding="utf-8"?>
<a:theme xmlns:a="http://schemas.openxmlformats.org/drawingml/2006/main" name="USC">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5414</TotalTime>
  <Words>2141</Words>
  <Application>Microsoft Office PowerPoint</Application>
  <PresentationFormat>On-screen Show (4:3)</PresentationFormat>
  <Paragraphs>206</Paragraphs>
  <Slides>21</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Consolas</vt:lpstr>
      <vt:lpstr>Times New Roman</vt:lpstr>
      <vt:lpstr>USC</vt:lpstr>
      <vt:lpstr>Office Theme</vt:lpstr>
      <vt:lpstr>PowerPoint Presentation</vt:lpstr>
      <vt:lpstr>Outline</vt:lpstr>
      <vt:lpstr>1. Motivation</vt:lpstr>
      <vt:lpstr>2. Context</vt:lpstr>
      <vt:lpstr>2.1 OSS and VCS</vt:lpstr>
      <vt:lpstr>2.2 Commits, Purpose and Message</vt:lpstr>
      <vt:lpstr>2.3 Code Change Pattern</vt:lpstr>
      <vt:lpstr>3. Data Set</vt:lpstr>
      <vt:lpstr>3.1 Breaker and Neutral</vt:lpstr>
      <vt:lpstr>3.2 Software Metrics</vt:lpstr>
      <vt:lpstr>3.2 Software Metrics</vt:lpstr>
      <vt:lpstr>3.3 Plan to Extend Data Set</vt:lpstr>
      <vt:lpstr>4. Literature and Challenges</vt:lpstr>
      <vt:lpstr>4.1 Commit Types</vt:lpstr>
      <vt:lpstr>4.2 Commit Message </vt:lpstr>
      <vt:lpstr>4.3 Code</vt:lpstr>
      <vt:lpstr>4.4 Quality and Metrics</vt:lpstr>
      <vt:lpstr>5. Plan and Goals</vt:lpstr>
      <vt:lpstr>Acknowledgement</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Taxonomic Study on Commits and Relationship to Uncompilability</dc:title>
  <dc:creator>He Jincheng</dc:creator>
  <cp:lastModifiedBy>Jincheng He</cp:lastModifiedBy>
  <cp:revision>274</cp:revision>
  <cp:lastPrinted>2020-02-19T17:21:41Z</cp:lastPrinted>
  <dcterms:created xsi:type="dcterms:W3CDTF">2019-03-10T03:20:25Z</dcterms:created>
  <dcterms:modified xsi:type="dcterms:W3CDTF">2021-04-28T06:04:38Z</dcterms:modified>
</cp:coreProperties>
</file>