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1" r:id="rId7"/>
    <p:sldId id="259" r:id="rId8"/>
    <p:sldId id="260" r:id="rId9"/>
    <p:sldId id="262" r:id="rId10"/>
    <p:sldId id="269" r:id="rId11"/>
    <p:sldId id="263" r:id="rId12"/>
    <p:sldId id="264" r:id="rId13"/>
    <p:sldId id="265" r:id="rId14"/>
    <p:sldId id="268" r:id="rId15"/>
    <p:sldId id="267" r:id="rId16"/>
    <p:sldId id="270" r:id="rId17"/>
    <p:sldId id="272" r:id="rId18"/>
    <p:sldId id="271" r:id="rId19"/>
    <p:sldId id="274" r:id="rId20"/>
    <p:sldId id="276" r:id="rId21"/>
    <p:sldId id="277" r:id="rId22"/>
    <p:sldId id="273" r:id="rId23"/>
    <p:sldId id="278" r:id="rId24"/>
    <p:sldId id="298" r:id="rId25"/>
    <p:sldId id="280" r:id="rId26"/>
    <p:sldId id="279" r:id="rId27"/>
    <p:sldId id="282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83" r:id="rId40"/>
    <p:sldId id="284" r:id="rId41"/>
    <p:sldId id="285" r:id="rId42"/>
    <p:sldId id="281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tooth.com/specifications/specs/core-specification/" TargetMode="External"/><Relationship Id="rId2" Type="http://schemas.openxmlformats.org/officeDocument/2006/relationships/hyperlink" Target="https://developer.android.com/guide/topics/connectivity/bluetooth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ircuitdigest.com/microcontroller-projects/controlling-raspberry-pi-gpio-using-android-app-over-bluetooth/" TargetMode="External"/><Relationship Id="rId4" Type="http://schemas.openxmlformats.org/officeDocument/2006/relationships/hyperlink" Target="https://www.bluetooth.com/blog/a-developers-guide-to-bluetooth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9306-CE99-4A42-84F8-E5998AEA6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Bluetooth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A8A41-B002-470B-998D-E1E87DDE4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Android Programming </a:t>
            </a:r>
          </a:p>
          <a:p>
            <a:r>
              <a:rPr lang="en-US" dirty="0"/>
              <a:t>CSC-6360 Graduate Project – Spring 2021 </a:t>
            </a:r>
          </a:p>
          <a:p>
            <a:r>
              <a:rPr lang="en-US" dirty="0"/>
              <a:t>William Dobson  </a:t>
            </a:r>
          </a:p>
        </p:txBody>
      </p:sp>
    </p:spTree>
    <p:extLst>
      <p:ext uri="{BB962C8B-B14F-4D97-AF65-F5344CB8AC3E}">
        <p14:creationId xmlns:p14="http://schemas.microsoft.com/office/powerpoint/2010/main" val="182718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11F7-BF0B-4320-9866-E97FEA98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353961"/>
            <a:ext cx="10780776" cy="1276719"/>
          </a:xfrm>
        </p:spPr>
        <p:txBody>
          <a:bodyPr>
            <a:normAutofit/>
          </a:bodyPr>
          <a:lstStyle/>
          <a:p>
            <a:r>
              <a:rPr lang="en-US" dirty="0"/>
              <a:t>Scatternet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6211C-560E-43C9-BFDA-26145C5EC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1458" y="2375058"/>
            <a:ext cx="4498258" cy="3337560"/>
          </a:xfrm>
        </p:spPr>
        <p:txBody>
          <a:bodyPr/>
          <a:lstStyle/>
          <a:p>
            <a:r>
              <a:rPr lang="en-US" dirty="0"/>
              <a:t>An extended Piconet is called a “</a:t>
            </a:r>
            <a:r>
              <a:rPr lang="en-US" b="1" dirty="0"/>
              <a:t>Scatternet</a:t>
            </a:r>
            <a:r>
              <a:rPr lang="en-US" dirty="0"/>
              <a:t>” where nodes with multiple interfaces can act as “Bridges” to interconnect multiple Piconets.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4ADEE33A-ABF0-444E-86E5-F8D2199B2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1630680"/>
            <a:ext cx="6617286" cy="50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2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B568-299F-48F9-95A1-1FEB3934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1297355"/>
          </a:xfrm>
        </p:spPr>
        <p:txBody>
          <a:bodyPr/>
          <a:lstStyle/>
          <a:p>
            <a:r>
              <a:rPr lang="en-US" dirty="0"/>
              <a:t>Scatternet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7FA49-9CF6-4140-B9E0-A8CAD4084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2" y="2064774"/>
            <a:ext cx="9226296" cy="37853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Speed decreases as network size increases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Collisions become more likely due to limited number of frequencies available for hopping.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Nodes that bridge Piconets may require special programming and usage.</a:t>
            </a:r>
          </a:p>
        </p:txBody>
      </p:sp>
    </p:spTree>
    <p:extLst>
      <p:ext uri="{BB962C8B-B14F-4D97-AF65-F5344CB8AC3E}">
        <p14:creationId xmlns:p14="http://schemas.microsoft.com/office/powerpoint/2010/main" val="382844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44C2-25A8-4ADA-A37F-BFE1A283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339716"/>
            <a:ext cx="10780776" cy="1385846"/>
          </a:xfrm>
        </p:spPr>
        <p:txBody>
          <a:bodyPr>
            <a:normAutofit fontScale="90000"/>
          </a:bodyPr>
          <a:lstStyle/>
          <a:p>
            <a:r>
              <a:rPr lang="en-US" dirty="0"/>
              <a:t>3. Bluetooth Protocol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AEB7E-3313-4591-AC16-C8A745ED7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7864" y="1871996"/>
            <a:ext cx="9226296" cy="46462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Bluetooth employs a protocol stack that is similar to the OSI network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original Bluetooth (classic) was oriented around replacing wired connections with wireless connections by offering APIs that were compatible with those interfaces.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BLE stack is more streamlined using UUIDs rather than addresses and port numbers to make connections</a:t>
            </a:r>
          </a:p>
        </p:txBody>
      </p:sp>
    </p:spTree>
    <p:extLst>
      <p:ext uri="{BB962C8B-B14F-4D97-AF65-F5344CB8AC3E}">
        <p14:creationId xmlns:p14="http://schemas.microsoft.com/office/powerpoint/2010/main" val="335941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5735-DAA4-4D4B-A4D5-A6B5CD81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339716"/>
            <a:ext cx="10780776" cy="66612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                  Bluetooth (classic) Protocol Stack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57A9FAA-A58B-425D-A59D-644A7DE2C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18" y="949777"/>
            <a:ext cx="6022300" cy="578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4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5735-DAA4-4D4B-A4D5-A6B5CD81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339716"/>
            <a:ext cx="10780776" cy="66612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      Bluetooth Low Energy (BLE) Protocol Stack</a:t>
            </a:r>
          </a:p>
        </p:txBody>
      </p:sp>
      <p:pic>
        <p:nvPicPr>
          <p:cNvPr id="4" name="Picture 3" descr="Diagram, table&#10;&#10;Description automatically generated">
            <a:extLst>
              <a:ext uri="{FF2B5EF4-FFF2-40B4-BE49-F238E27FC236}">
                <a16:creationId xmlns:a16="http://schemas.microsoft.com/office/drawing/2014/main" id="{4CDB78E5-1A17-4A07-A3C2-6855B787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872" y="1479232"/>
            <a:ext cx="46005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91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3AE4-C6D6-4B79-A861-4058EB71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771821"/>
          </a:xfrm>
        </p:spPr>
        <p:txBody>
          <a:bodyPr>
            <a:normAutofit/>
          </a:bodyPr>
          <a:lstStyle/>
          <a:p>
            <a:r>
              <a:rPr lang="en-US" sz="5400" dirty="0"/>
              <a:t>BLE – API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9433E-5EC9-4D5C-A919-B4C9C810F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2" y="1539240"/>
            <a:ext cx="10411968" cy="49834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Devices are termed: “</a:t>
            </a:r>
            <a:r>
              <a:rPr lang="en-US" b="1" dirty="0"/>
              <a:t>Centrals</a:t>
            </a:r>
            <a:r>
              <a:rPr lang="en-US" dirty="0"/>
              <a:t>” (clients) or “</a:t>
            </a:r>
            <a:r>
              <a:rPr lang="en-US" b="1" dirty="0"/>
              <a:t>Peripherals</a:t>
            </a:r>
            <a:r>
              <a:rPr lang="en-US" dirty="0"/>
              <a:t>” (servers)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GAP</a:t>
            </a:r>
            <a:r>
              <a:rPr lang="en-US" dirty="0"/>
              <a:t> (Generic Access Protocol) is used by Peripherals for “</a:t>
            </a:r>
            <a:r>
              <a:rPr lang="en-US" b="1" dirty="0"/>
              <a:t>Advertisement</a:t>
            </a:r>
            <a:r>
              <a:rPr lang="en-US" dirty="0"/>
              <a:t>” of availability and handles the subsequent connection (pairing) to Centrals.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GATT</a:t>
            </a:r>
            <a:r>
              <a:rPr lang="en-US" dirty="0"/>
              <a:t> (Generic Attribute Protocol) controls how data is presented and structured to the Client device. The roles of the interfaces are transaction dependent.</a:t>
            </a:r>
          </a:p>
          <a:p>
            <a:r>
              <a:rPr lang="en-US" b="1" dirty="0"/>
              <a:t>Ex:</a:t>
            </a:r>
            <a:r>
              <a:rPr lang="en-US" dirty="0"/>
              <a:t>	Client sends </a:t>
            </a:r>
            <a:r>
              <a:rPr lang="en-US" b="1" dirty="0"/>
              <a:t>Request</a:t>
            </a:r>
            <a:r>
              <a:rPr lang="en-US" dirty="0"/>
              <a:t> -&gt; Server will send a </a:t>
            </a:r>
            <a:r>
              <a:rPr lang="en-US" b="1" dirty="0"/>
              <a:t>Response</a:t>
            </a:r>
            <a:r>
              <a:rPr lang="en-US" dirty="0"/>
              <a:t>.</a:t>
            </a:r>
          </a:p>
          <a:p>
            <a:r>
              <a:rPr lang="en-US" dirty="0"/>
              <a:t>	Server sends </a:t>
            </a:r>
            <a:r>
              <a:rPr lang="en-US" sz="2800" b="1" dirty="0"/>
              <a:t>Indication</a:t>
            </a:r>
            <a:r>
              <a:rPr lang="en-US" dirty="0"/>
              <a:t> -&gt; Client will send a </a:t>
            </a:r>
            <a:r>
              <a:rPr lang="en-US" b="1" dirty="0"/>
              <a:t>Confirmation</a:t>
            </a:r>
          </a:p>
        </p:txBody>
      </p:sp>
    </p:spTree>
    <p:extLst>
      <p:ext uri="{BB962C8B-B14F-4D97-AF65-F5344CB8AC3E}">
        <p14:creationId xmlns:p14="http://schemas.microsoft.com/office/powerpoint/2010/main" val="125230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DFD3-FB4E-4846-A343-AAF7F3CE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455058"/>
            <a:ext cx="10780776" cy="769058"/>
          </a:xfrm>
        </p:spPr>
        <p:txBody>
          <a:bodyPr>
            <a:normAutofit/>
          </a:bodyPr>
          <a:lstStyle/>
          <a:p>
            <a:r>
              <a:rPr lang="en-US" sz="5400" dirty="0"/>
              <a:t>API Attribute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78F48-7139-4B48-A7FF-7296B9C23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658" y="1327355"/>
            <a:ext cx="11046542" cy="5075587"/>
          </a:xfrm>
        </p:spPr>
        <p:txBody>
          <a:bodyPr/>
          <a:lstStyle/>
          <a:p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/>
              <a:t>Commands</a:t>
            </a:r>
            <a:r>
              <a:rPr lang="en-US" dirty="0"/>
              <a:t>	</a:t>
            </a:r>
            <a:r>
              <a:rPr lang="en-US" i="1" dirty="0"/>
              <a:t>Client-&gt;Server</a:t>
            </a:r>
            <a:r>
              <a:rPr lang="en-US" dirty="0"/>
              <a:t>	no response required</a:t>
            </a:r>
          </a:p>
          <a:p>
            <a:pPr marL="514350" indent="-514350">
              <a:buAutoNum type="arabicPeriod"/>
            </a:pPr>
            <a:r>
              <a:rPr lang="en-US" b="1" dirty="0"/>
              <a:t>Requests</a:t>
            </a:r>
            <a:r>
              <a:rPr lang="en-US" dirty="0"/>
              <a:t>	</a:t>
            </a:r>
            <a:r>
              <a:rPr lang="en-US" i="1" dirty="0"/>
              <a:t>Client-&gt;Server</a:t>
            </a:r>
            <a:r>
              <a:rPr lang="en-US" dirty="0"/>
              <a:t>	response required</a:t>
            </a:r>
          </a:p>
          <a:p>
            <a:pPr marL="514350" indent="-514350">
              <a:buAutoNum type="arabicPeriod"/>
            </a:pPr>
            <a:r>
              <a:rPr lang="en-US" b="1" dirty="0"/>
              <a:t>Responses</a:t>
            </a:r>
            <a:r>
              <a:rPr lang="en-US" dirty="0"/>
              <a:t>	</a:t>
            </a:r>
            <a:r>
              <a:rPr lang="en-US" i="1" dirty="0"/>
              <a:t>Server-Client</a:t>
            </a:r>
            <a:r>
              <a:rPr lang="en-US" dirty="0"/>
              <a:t>	*response to request</a:t>
            </a:r>
          </a:p>
          <a:p>
            <a:pPr marL="514350" indent="-514350">
              <a:buAutoNum type="arabicPeriod"/>
            </a:pPr>
            <a:r>
              <a:rPr lang="en-US" b="1" dirty="0"/>
              <a:t>Notifications</a:t>
            </a:r>
            <a:r>
              <a:rPr lang="en-US" dirty="0"/>
              <a:t> 	</a:t>
            </a:r>
            <a:r>
              <a:rPr lang="en-US" i="1" dirty="0"/>
              <a:t>Server-&gt;Client</a:t>
            </a:r>
            <a:r>
              <a:rPr lang="en-US" dirty="0"/>
              <a:t>	no response required</a:t>
            </a:r>
          </a:p>
          <a:p>
            <a:pPr marL="514350" indent="-514350">
              <a:buAutoNum type="arabicPeriod"/>
            </a:pPr>
            <a:r>
              <a:rPr lang="en-US" b="1" dirty="0"/>
              <a:t>Indication</a:t>
            </a:r>
            <a:r>
              <a:rPr lang="en-US" dirty="0"/>
              <a:t>	</a:t>
            </a:r>
            <a:r>
              <a:rPr lang="en-US" i="1" dirty="0"/>
              <a:t>Server-&gt;Client</a:t>
            </a:r>
            <a:r>
              <a:rPr lang="en-US" dirty="0"/>
              <a:t>	notification requires response</a:t>
            </a:r>
          </a:p>
          <a:p>
            <a:pPr marL="514350" indent="-514350">
              <a:buAutoNum type="arabicPeriod"/>
            </a:pPr>
            <a:r>
              <a:rPr lang="en-US" b="1" dirty="0"/>
              <a:t>Confirmation</a:t>
            </a:r>
            <a:r>
              <a:rPr lang="en-US" dirty="0"/>
              <a:t>	</a:t>
            </a:r>
            <a:r>
              <a:rPr lang="en-US" i="1" dirty="0"/>
              <a:t>Client-&gt;Server</a:t>
            </a:r>
            <a:r>
              <a:rPr lang="en-US" dirty="0"/>
              <a:t>	*response to indication</a:t>
            </a:r>
          </a:p>
        </p:txBody>
      </p:sp>
    </p:spTree>
    <p:extLst>
      <p:ext uri="{BB962C8B-B14F-4D97-AF65-F5344CB8AC3E}">
        <p14:creationId xmlns:p14="http://schemas.microsoft.com/office/powerpoint/2010/main" val="3782600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DFD3-FB4E-4846-A343-AAF7F3CE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455058"/>
            <a:ext cx="10780776" cy="769058"/>
          </a:xfrm>
        </p:spPr>
        <p:txBody>
          <a:bodyPr>
            <a:normAutofit/>
          </a:bodyPr>
          <a:lstStyle/>
          <a:p>
            <a:r>
              <a:rPr lang="en-US" sz="5400" dirty="0"/>
              <a:t>API Data Attribute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78F48-7139-4B48-A7FF-7296B9C23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658" y="1327355"/>
            <a:ext cx="11046542" cy="5075587"/>
          </a:xfrm>
        </p:spPr>
        <p:txBody>
          <a:bodyPr/>
          <a:lstStyle/>
          <a:p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/>
              <a:t>Read </a:t>
            </a:r>
            <a:r>
              <a:rPr lang="en-US" dirty="0"/>
              <a:t>(request)	</a:t>
            </a:r>
            <a:r>
              <a:rPr lang="en-US" i="1" dirty="0"/>
              <a:t>Client-&gt;Server</a:t>
            </a:r>
            <a:r>
              <a:rPr lang="en-US" dirty="0"/>
              <a:t>	response required</a:t>
            </a:r>
          </a:p>
          <a:p>
            <a:pPr marL="514350" indent="-514350">
              <a:buAutoNum type="arabicPeriod"/>
            </a:pPr>
            <a:r>
              <a:rPr lang="en-US" b="1" dirty="0"/>
              <a:t>Request Write </a:t>
            </a:r>
            <a:r>
              <a:rPr lang="en-US" dirty="0"/>
              <a:t>	</a:t>
            </a:r>
            <a:r>
              <a:rPr lang="en-US" i="1" dirty="0"/>
              <a:t>Client-&gt;Server</a:t>
            </a:r>
            <a:r>
              <a:rPr lang="en-US" dirty="0"/>
              <a:t>	*response required</a:t>
            </a:r>
          </a:p>
          <a:p>
            <a:pPr marL="514350" indent="-514350">
              <a:buAutoNum type="arabicPeriod"/>
            </a:pPr>
            <a:r>
              <a:rPr lang="en-US" b="1" dirty="0"/>
              <a:t>Write </a:t>
            </a:r>
            <a:r>
              <a:rPr lang="en-US" dirty="0"/>
              <a:t> 			</a:t>
            </a:r>
            <a:r>
              <a:rPr lang="en-US" i="1" dirty="0"/>
              <a:t>Client-&gt;Server</a:t>
            </a:r>
            <a:r>
              <a:rPr lang="en-US" dirty="0"/>
              <a:t>	no response required</a:t>
            </a:r>
          </a:p>
          <a:p>
            <a:pPr marL="514350" indent="-514350">
              <a:buAutoNum type="arabicPeriod"/>
            </a:pPr>
            <a:endParaRPr lang="en-US" dirty="0"/>
          </a:p>
          <a:p>
            <a:r>
              <a:rPr lang="en-US" dirty="0"/>
              <a:t>*Request Write is generally safer since it acknowledges the write to the server completed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388748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DFD3-FB4E-4846-A343-AAF7F3CE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455058"/>
            <a:ext cx="10780776" cy="769058"/>
          </a:xfrm>
        </p:spPr>
        <p:txBody>
          <a:bodyPr>
            <a:normAutofit/>
          </a:bodyPr>
          <a:lstStyle/>
          <a:p>
            <a:r>
              <a:rPr lang="en-US" sz="5400" dirty="0"/>
              <a:t>UUIDs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78F48-7139-4B48-A7FF-7296B9C23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658" y="1327355"/>
            <a:ext cx="11046542" cy="5075587"/>
          </a:xfrm>
        </p:spPr>
        <p:txBody>
          <a:bodyPr/>
          <a:lstStyle/>
          <a:p>
            <a:r>
              <a:rPr lang="en-US" b="1" dirty="0"/>
              <a:t>Universally Unique Identifier (UUID)</a:t>
            </a:r>
            <a:r>
              <a:rPr lang="en-US" dirty="0"/>
              <a:t> is a 128-bit hexadecimal value that is used in the API direct remote communications to the correct destination.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Client devices the UUID should be unique and most systems provide a method to randomly generate these.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Server devices there are standard SIG-Adopted UUIDs that have the form:</a:t>
            </a:r>
          </a:p>
          <a:p>
            <a:r>
              <a:rPr lang="en-US" dirty="0"/>
              <a:t>	</a:t>
            </a:r>
            <a:r>
              <a:rPr lang="en-US" dirty="0">
                <a:effectLst/>
                <a:latin typeface="Calibri" panose="020F0502020204030204" pitchFamily="34" charset="0"/>
                <a:ea typeface="Noto Serif CJK SC"/>
                <a:cs typeface="Calibri" panose="020F0502020204030204" pitchFamily="34" charset="0"/>
              </a:rPr>
              <a:t>0000xxxx-0000-1000-8000-00805F9B34FB</a:t>
            </a:r>
          </a:p>
          <a:p>
            <a:r>
              <a:rPr lang="en-US" dirty="0">
                <a:cs typeface="Calibri" panose="020F0502020204030204" pitchFamily="34" charset="0"/>
              </a:rPr>
              <a:t>     where </a:t>
            </a:r>
            <a:r>
              <a:rPr lang="en-US" dirty="0" err="1">
                <a:cs typeface="Calibri" panose="020F0502020204030204" pitchFamily="34" charset="0"/>
              </a:rPr>
              <a:t>xxxx</a:t>
            </a:r>
            <a:r>
              <a:rPr lang="en-US" dirty="0">
                <a:cs typeface="Calibri" panose="020F0502020204030204" pitchFamily="34" charset="0"/>
              </a:rPr>
              <a:t> is a 16-bit field defined for a given device type.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1917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03C0-6537-43FD-89D5-2003846A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575187"/>
            <a:ext cx="10780776" cy="825910"/>
          </a:xfrm>
        </p:spPr>
        <p:txBody>
          <a:bodyPr>
            <a:normAutofit/>
          </a:bodyPr>
          <a:lstStyle/>
          <a:p>
            <a:r>
              <a:rPr lang="en-US" sz="5400" dirty="0"/>
              <a:t>BLE Device Connection 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CAFDD-5C59-4985-9EBA-05ED146B3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7255" y="1534324"/>
            <a:ext cx="6507480" cy="488122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Discovery the Peripheral device launches an “</a:t>
            </a:r>
            <a:r>
              <a:rPr lang="en-US" b="1" dirty="0"/>
              <a:t>Advertiser”</a:t>
            </a:r>
            <a:r>
              <a:rPr lang="en-US" dirty="0"/>
              <a:t> process to broadcast availability.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Central launches a “</a:t>
            </a:r>
            <a:r>
              <a:rPr lang="en-US" b="1" dirty="0"/>
              <a:t>Scanner”</a:t>
            </a:r>
            <a:r>
              <a:rPr lang="en-US" dirty="0"/>
              <a:t> process to detect available devices.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selected the Central connects with the Peripheral with an “</a:t>
            </a:r>
            <a:r>
              <a:rPr lang="en-US" b="1" dirty="0"/>
              <a:t>Initiator</a:t>
            </a:r>
            <a:r>
              <a:rPr lang="en-US" dirty="0"/>
              <a:t>” process.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Once connected both devices store their “</a:t>
            </a:r>
            <a:r>
              <a:rPr lang="en-US" b="1" dirty="0"/>
              <a:t>Paired</a:t>
            </a:r>
            <a:r>
              <a:rPr lang="en-US" dirty="0"/>
              <a:t>” state for future connections.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9D61AB6-00B4-4578-9882-9A8721125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9" y="1238185"/>
            <a:ext cx="4739641" cy="50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0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01C732-19B6-4200-9413-3F04EB0C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67418"/>
            <a:ext cx="10780776" cy="112947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and Goals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02DF9-4D5B-45A4-802C-0BCA2E75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2" y="2178996"/>
            <a:ext cx="9226296" cy="367113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Technology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Network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Protocol stack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Programming 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Android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62697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9804-43DC-43ED-B681-83CCCB80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62" y="133238"/>
            <a:ext cx="10780776" cy="117936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4. Bluetooth Programming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93BE5-A0FC-40F5-A55F-803919B7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2" y="1445342"/>
            <a:ext cx="9226296" cy="476372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Bluetooth like any other network application involves </a:t>
            </a:r>
            <a:r>
              <a:rPr lang="en-US" b="1" dirty="0"/>
              <a:t>Asynchronous events</a:t>
            </a:r>
            <a:r>
              <a:rPr lang="en-US" dirty="0"/>
              <a:t> for receiving data from remote devices.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means that to receive messages in a timely manner network applications must use a separate process </a:t>
            </a:r>
            <a:r>
              <a:rPr lang="en-US" b="1" dirty="0"/>
              <a:t>Thread</a:t>
            </a:r>
            <a:r>
              <a:rPr lang="en-US" dirty="0"/>
              <a:t> to monitor and handle incoming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Threads are also needed when implementing the device </a:t>
            </a:r>
            <a:r>
              <a:rPr lang="en-US" b="1" dirty="0"/>
              <a:t>Scanner </a:t>
            </a:r>
            <a:r>
              <a:rPr lang="en-US" dirty="0"/>
              <a:t>process which may take significant amount of time to complete.</a:t>
            </a:r>
          </a:p>
          <a:p>
            <a:r>
              <a:rPr lang="en-US" dirty="0"/>
              <a:t>Threads allow the App to continue to function normally while monitoring for these events.</a:t>
            </a:r>
          </a:p>
        </p:txBody>
      </p:sp>
    </p:spTree>
    <p:extLst>
      <p:ext uri="{BB962C8B-B14F-4D97-AF65-F5344CB8AC3E}">
        <p14:creationId xmlns:p14="http://schemas.microsoft.com/office/powerpoint/2010/main" val="74066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9804-43DC-43ED-B681-83CCCB80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62" y="133238"/>
            <a:ext cx="10780776" cy="827815"/>
          </a:xfrm>
        </p:spPr>
        <p:txBody>
          <a:bodyPr>
            <a:normAutofit/>
          </a:bodyPr>
          <a:lstStyle/>
          <a:p>
            <a:r>
              <a:rPr lang="en-US" sz="5400" dirty="0"/>
              <a:t> </a:t>
            </a:r>
            <a:r>
              <a:rPr lang="en-US" sz="4400" dirty="0"/>
              <a:t>Android Java – Two methods of spawning threads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93BE5-A0FC-40F5-A55F-803919B7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2" y="1101012"/>
            <a:ext cx="9885410" cy="545840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1</a:t>
            </a:r>
            <a:r>
              <a:rPr lang="en-US" dirty="0"/>
              <a:t>.  Threads may be spawned for an inline block of code using the Thread object type:</a:t>
            </a:r>
          </a:p>
          <a:p>
            <a:r>
              <a:rPr lang="en-US" sz="2400" dirty="0">
                <a:solidFill>
                  <a:srgbClr val="C00000"/>
                </a:solidFill>
              </a:rPr>
              <a:t>(Thread) run(){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// inline code segment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// Note: a Handler is required to pass data from this process</a:t>
            </a:r>
          </a:p>
          <a:p>
            <a:r>
              <a:rPr lang="en-US" sz="2400" dirty="0">
                <a:solidFill>
                  <a:srgbClr val="C00000"/>
                </a:solidFill>
              </a:rPr>
              <a:t>}.start();</a:t>
            </a:r>
          </a:p>
          <a:p>
            <a:endParaRPr lang="en-US" sz="1100" dirty="0"/>
          </a:p>
          <a:p>
            <a:r>
              <a:rPr lang="en-US" b="1" dirty="0"/>
              <a:t>2</a:t>
            </a:r>
            <a:r>
              <a:rPr lang="en-US" dirty="0"/>
              <a:t>.  A java class that </a:t>
            </a:r>
            <a:r>
              <a:rPr lang="en-US" b="1" i="1" dirty="0"/>
              <a:t>extends Thread </a:t>
            </a:r>
            <a:r>
              <a:rPr lang="en-US" dirty="0"/>
              <a:t> will have a method  called </a:t>
            </a:r>
            <a:r>
              <a:rPr lang="en-US" b="1" i="1" dirty="0"/>
              <a:t>run(){ … } </a:t>
            </a:r>
            <a:r>
              <a:rPr lang="en-US" dirty="0"/>
              <a:t>that is executed upon the </a:t>
            </a:r>
            <a:r>
              <a:rPr lang="en-US" b="1" i="1" dirty="0"/>
              <a:t>.start() </a:t>
            </a:r>
            <a:r>
              <a:rPr lang="en-US" dirty="0"/>
              <a:t>call:</a:t>
            </a:r>
          </a:p>
          <a:p>
            <a:r>
              <a:rPr lang="en-US" sz="2400" dirty="0" err="1"/>
              <a:t>MyThreadClass</a:t>
            </a:r>
            <a:r>
              <a:rPr lang="en-US" sz="2400" dirty="0"/>
              <a:t>  </a:t>
            </a:r>
            <a:r>
              <a:rPr lang="en-US" sz="2400" dirty="0" err="1"/>
              <a:t>my_thread_object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my_thread_object</a:t>
            </a:r>
            <a:r>
              <a:rPr lang="en-US" sz="2400" dirty="0" err="1">
                <a:solidFill>
                  <a:srgbClr val="C00000"/>
                </a:solidFill>
              </a:rPr>
              <a:t>.start</a:t>
            </a:r>
            <a:r>
              <a:rPr lang="en-US" sz="2400" dirty="0">
                <a:solidFill>
                  <a:srgbClr val="C00000"/>
                </a:solidFill>
              </a:rPr>
              <a:t>();</a:t>
            </a:r>
            <a:r>
              <a:rPr lang="en-US" sz="2400" dirty="0"/>
              <a:t>  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// invokes internal run() method</a:t>
            </a:r>
          </a:p>
          <a:p>
            <a:endParaRPr lang="en-US" sz="1100" dirty="0"/>
          </a:p>
          <a:p>
            <a:r>
              <a:rPr lang="en-US" dirty="0"/>
              <a:t>In both cases a message Handler is required pass data to other processes.</a:t>
            </a:r>
          </a:p>
        </p:txBody>
      </p:sp>
    </p:spTree>
    <p:extLst>
      <p:ext uri="{BB962C8B-B14F-4D97-AF65-F5344CB8AC3E}">
        <p14:creationId xmlns:p14="http://schemas.microsoft.com/office/powerpoint/2010/main" val="3901486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9804-43DC-43ED-B681-83CCCB80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62" y="133238"/>
            <a:ext cx="10780776" cy="1179367"/>
          </a:xfrm>
        </p:spPr>
        <p:txBody>
          <a:bodyPr>
            <a:normAutofit/>
          </a:bodyPr>
          <a:lstStyle/>
          <a:p>
            <a:r>
              <a:rPr lang="en-US" sz="5400" dirty="0"/>
              <a:t>Notes on Bluetooth in Android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93BE5-A0FC-40F5-A55F-803919B7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2" y="1799303"/>
            <a:ext cx="9226296" cy="390832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AVD emulators in Android Studio do not support Bluetooth operations.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means all code must be run on a Physical Android device.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makes debugging a bit more challenging and should be factored into your schedule for these types of projects.</a:t>
            </a:r>
          </a:p>
        </p:txBody>
      </p:sp>
    </p:spTree>
    <p:extLst>
      <p:ext uri="{BB962C8B-B14F-4D97-AF65-F5344CB8AC3E}">
        <p14:creationId xmlns:p14="http://schemas.microsoft.com/office/powerpoint/2010/main" val="3246551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BA88-7A92-401F-9243-663B41DC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260982"/>
            <a:ext cx="10780776" cy="751892"/>
          </a:xfrm>
        </p:spPr>
        <p:txBody>
          <a:bodyPr>
            <a:normAutofit/>
          </a:bodyPr>
          <a:lstStyle/>
          <a:p>
            <a:r>
              <a:rPr lang="en-US" sz="4800" dirty="0"/>
              <a:t>5. Setup of Client Device – Coding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84D83-C51D-4F6E-B206-1288CF92D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1" y="1111348"/>
            <a:ext cx="10277153" cy="5289451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dirty="0"/>
              <a:t>. Set Permissions in the Manifest</a:t>
            </a:r>
          </a:p>
          <a:p>
            <a:r>
              <a:rPr lang="en-US" b="1" dirty="0"/>
              <a:t>2</a:t>
            </a:r>
            <a:r>
              <a:rPr lang="en-US" dirty="0"/>
              <a:t>. Create a </a:t>
            </a:r>
            <a:r>
              <a:rPr lang="en-US" dirty="0" err="1"/>
              <a:t>BluetoothAdapter</a:t>
            </a:r>
            <a:endParaRPr lang="en-US" dirty="0"/>
          </a:p>
          <a:p>
            <a:r>
              <a:rPr lang="en-US" b="1" dirty="0"/>
              <a:t>3</a:t>
            </a:r>
            <a:r>
              <a:rPr lang="en-US" dirty="0"/>
              <a:t>. Enable Bluetooth (verify enabled)</a:t>
            </a:r>
          </a:p>
          <a:p>
            <a:r>
              <a:rPr lang="en-US" b="1" dirty="0"/>
              <a:t>4</a:t>
            </a:r>
            <a:r>
              <a:rPr lang="en-US" dirty="0"/>
              <a:t>. Find Device and create </a:t>
            </a:r>
            <a:r>
              <a:rPr lang="en-US" dirty="0" err="1"/>
              <a:t>BluetoothDevice</a:t>
            </a:r>
            <a:r>
              <a:rPr lang="en-US" dirty="0"/>
              <a:t> instance for use</a:t>
            </a:r>
          </a:p>
          <a:p>
            <a:r>
              <a:rPr lang="en-US" dirty="0"/>
              <a:t>	-Select a paired device  (get UUID)</a:t>
            </a:r>
          </a:p>
          <a:p>
            <a:r>
              <a:rPr lang="en-US"/>
              <a:t>	-Discover </a:t>
            </a:r>
            <a:r>
              <a:rPr lang="en-US" dirty="0"/>
              <a:t>and connect to a new device (get UUID)</a:t>
            </a:r>
          </a:p>
          <a:p>
            <a:r>
              <a:rPr lang="en-US" b="1" dirty="0"/>
              <a:t>5</a:t>
            </a:r>
            <a:r>
              <a:rPr lang="en-US" dirty="0"/>
              <a:t>. Create a </a:t>
            </a:r>
            <a:r>
              <a:rPr lang="en-US" dirty="0" err="1"/>
              <a:t>BluetoothSocket</a:t>
            </a:r>
            <a:r>
              <a:rPr lang="en-US" dirty="0"/>
              <a:t> to connect to a UUID</a:t>
            </a:r>
          </a:p>
          <a:p>
            <a:r>
              <a:rPr lang="en-US" b="1" dirty="0"/>
              <a:t>6</a:t>
            </a:r>
            <a:r>
              <a:rPr lang="en-US" dirty="0"/>
              <a:t>. Implement Transmit and Receive data methods.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61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FF8-B267-4B78-A6ED-388E4438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1" y="433187"/>
            <a:ext cx="10780776" cy="61892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Bluetooth Setup - Permissions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B79A-A5EB-4050-ACED-B956E238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1" y="1386348"/>
            <a:ext cx="10939470" cy="446378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Step 1: Add Permissions to Manifest file before the application entries.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&lt;manifest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xmlns:android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http://schemas.android.com/apk/res/android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&lt;uses-permission 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android:name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android.permission.BLUETOOTH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/&gt;</a:t>
            </a:r>
          </a:p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&lt;uses-permission 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android:name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android.permission.BLUETOOTH_ADMIN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/&gt;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&lt;uses-permission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android:name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android.permission.ACCESS_FINE_LOCATION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 /&gt;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	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&lt;application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41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FF8-B267-4B78-A6ED-388E4438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1" y="433187"/>
            <a:ext cx="10780776" cy="61892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Bluetooth Setup – Create Bluetooth Adapter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B79A-A5EB-4050-ACED-B956E238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1" y="1386348"/>
            <a:ext cx="10939470" cy="4463781"/>
          </a:xfrm>
        </p:spPr>
        <p:txBody>
          <a:bodyPr>
            <a:normAutofit/>
          </a:bodyPr>
          <a:lstStyle/>
          <a:p>
            <a:r>
              <a:rPr lang="en-US" dirty="0"/>
              <a:t>Example of creating a default adapter instance and  confirming its existence:</a:t>
            </a:r>
          </a:p>
          <a:p>
            <a:endParaRPr lang="en-US" dirty="0"/>
          </a:p>
          <a:p>
            <a:r>
              <a:rPr lang="en-US" sz="24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BluetoothAdapter</a:t>
            </a:r>
            <a:r>
              <a:rPr lang="en-US" sz="2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bluetoothAdapter</a:t>
            </a:r>
            <a:r>
              <a:rPr lang="en-US" sz="2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24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BluetoothAdapter.getDefaultAdapter</a:t>
            </a:r>
            <a:r>
              <a:rPr lang="en-US" sz="2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();</a:t>
            </a:r>
            <a:b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(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bluetoothAdapter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== null) {</a:t>
            </a:r>
            <a:b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  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Device doesn't support Bluetooth</a:t>
            </a:r>
            <a:b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82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FF8-B267-4B78-A6ED-388E4438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1" y="433187"/>
            <a:ext cx="10780776" cy="61892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Bluetooth Setup – Enable Bluetooth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B79A-A5EB-4050-ACED-B956E238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1" y="1386348"/>
            <a:ext cx="10939470" cy="4463781"/>
          </a:xfrm>
        </p:spPr>
        <p:txBody>
          <a:bodyPr>
            <a:normAutofit/>
          </a:bodyPr>
          <a:lstStyle/>
          <a:p>
            <a:r>
              <a:rPr lang="en-US" dirty="0"/>
              <a:t>Example of checking Bluetooth status and requesting if not enabled.</a:t>
            </a:r>
          </a:p>
          <a:p>
            <a:endParaRPr lang="en-US" dirty="0"/>
          </a:p>
          <a:p>
            <a:r>
              <a:rPr lang="en-US" sz="2400" dirty="0">
                <a:latin typeface="Calibri" panose="020F0502020204030204" pitchFamily="34" charset="0"/>
              </a:rPr>
              <a:t>if (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!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</a:rPr>
              <a:t>bluetoothAdapter.isEnabled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()</a:t>
            </a:r>
            <a:r>
              <a:rPr lang="en-US" sz="2400" dirty="0">
                <a:latin typeface="Calibri" panose="020F0502020204030204" pitchFamily="34" charset="0"/>
              </a:rPr>
              <a:t>) {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    Intent </a:t>
            </a:r>
            <a:r>
              <a:rPr lang="en-US" sz="2400" dirty="0" err="1">
                <a:latin typeface="Calibri" panose="020F0502020204030204" pitchFamily="34" charset="0"/>
              </a:rPr>
              <a:t>enableBtIntent</a:t>
            </a:r>
            <a:r>
              <a:rPr lang="en-US" sz="2400" dirty="0">
                <a:latin typeface="Calibri" panose="020F0502020204030204" pitchFamily="34" charset="0"/>
              </a:rPr>
              <a:t> = new Intent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</a:rPr>
              <a:t>BluetoothAdapter.ACTION_REQUEST_ENABLE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);</a:t>
            </a:r>
            <a:b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</a:b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    </a:t>
            </a:r>
            <a:r>
              <a:rPr lang="en-US" sz="2400" dirty="0" err="1">
                <a:latin typeface="Calibri" panose="020F0502020204030204" pitchFamily="34" charset="0"/>
              </a:rPr>
              <a:t>startActivityForResult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</a:rPr>
              <a:t>enableBtIntent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, REQUEST_ENABLE_BT);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}</a:t>
            </a:r>
            <a:r>
              <a:rPr lang="en-US" sz="2400" dirty="0"/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  <a:p>
            <a:r>
              <a:rPr lang="en-US" sz="2400" dirty="0"/>
              <a:t>Note: REQUEST_ENABLE_BT is a locally defined integer &gt; 0.</a:t>
            </a:r>
          </a:p>
        </p:txBody>
      </p:sp>
    </p:spTree>
    <p:extLst>
      <p:ext uri="{BB962C8B-B14F-4D97-AF65-F5344CB8AC3E}">
        <p14:creationId xmlns:p14="http://schemas.microsoft.com/office/powerpoint/2010/main" val="627973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FF8-B267-4B78-A6ED-388E4438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1" y="433187"/>
            <a:ext cx="10780776" cy="61892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Bluetooth Setup – Finding Paired Devices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B79A-A5EB-4050-ACED-B956E238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1" y="1052116"/>
            <a:ext cx="10939470" cy="5601902"/>
          </a:xfrm>
        </p:spPr>
        <p:txBody>
          <a:bodyPr>
            <a:normAutofit fontScale="70000" lnSpcReduction="20000"/>
          </a:bodyPr>
          <a:lstStyle/>
          <a:p>
            <a:r>
              <a:rPr lang="en-US" sz="4100" dirty="0"/>
              <a:t>Example code that queries the adapter to get a Set of paired </a:t>
            </a:r>
            <a:r>
              <a:rPr lang="en-US" sz="4100" dirty="0" err="1"/>
              <a:t>BluetoothDevices</a:t>
            </a:r>
            <a:r>
              <a:rPr lang="en-US" sz="4100" dirty="0"/>
              <a:t> that can be used for selection and connection..</a:t>
            </a:r>
          </a:p>
          <a:p>
            <a:endParaRPr lang="en-US" sz="4100" dirty="0"/>
          </a:p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Set&lt;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BluetoothDevice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&gt;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pairedDevices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bluetoothAdapter.getBondedDevices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();</a:t>
            </a:r>
            <a:b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if (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pairedDevices.size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() &gt; 0) {</a:t>
            </a:r>
            <a:b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  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// There are paired devices. Get the name and address of each paired device.</a:t>
            </a:r>
          </a:p>
          <a:p>
            <a:b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    for (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BluetoothDevice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device :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pairedDevices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) {</a:t>
            </a:r>
            <a:b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        String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deviceName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device.getName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();</a:t>
            </a:r>
            <a:b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        String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deviceHardwareAddress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device.getAddress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();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// MAC address</a:t>
            </a:r>
          </a:p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// Do something with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deviceName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deviceHardwareAddress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}</a:t>
            </a:r>
            <a:b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en-US" dirty="0"/>
          </a:p>
          <a:p>
            <a:r>
              <a:rPr lang="en-US" sz="3600" dirty="0"/>
              <a:t>Note: this was used to populate a </a:t>
            </a:r>
            <a:r>
              <a:rPr lang="en-US" sz="3600" dirty="0" err="1"/>
              <a:t>ListView</a:t>
            </a:r>
            <a:r>
              <a:rPr lang="en-US" sz="3600" dirty="0"/>
              <a:t> for device selection in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776567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FF8-B267-4B78-A6ED-388E4438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1" y="433187"/>
            <a:ext cx="10780776" cy="61892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Bluetooth Setup – Discovering Devices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B79A-A5EB-4050-ACED-B956E238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1" y="1052116"/>
            <a:ext cx="10939470" cy="5805884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/>
              <a:t>Example code for a  </a:t>
            </a:r>
            <a:r>
              <a:rPr lang="en-US" sz="5100" i="1" dirty="0" err="1"/>
              <a:t>BroadcastReceiver</a:t>
            </a:r>
            <a:r>
              <a:rPr lang="en-US" sz="5100" i="1" dirty="0"/>
              <a:t> </a:t>
            </a:r>
            <a:r>
              <a:rPr lang="en-US" sz="5100" dirty="0"/>
              <a:t>to get results from the </a:t>
            </a:r>
            <a:r>
              <a:rPr lang="en-US" sz="5100" b="1" i="1" dirty="0" err="1"/>
              <a:t>startDiscovery</a:t>
            </a:r>
            <a:r>
              <a:rPr lang="en-US" sz="5100" b="1" i="1" dirty="0"/>
              <a:t>() </a:t>
            </a:r>
            <a:r>
              <a:rPr lang="en-US" sz="5100" dirty="0"/>
              <a:t>process that runs as an asynchronous thread to the main code body. 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// Create a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BroadcastReceiver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instance for ACTION_FOUND in main class code body</a:t>
            </a:r>
            <a:br>
              <a:rPr lang="en-US" sz="3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private final </a:t>
            </a:r>
            <a:r>
              <a:rPr lang="en-US" sz="3600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BroadcastReceiver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 receiver = new </a:t>
            </a:r>
            <a:r>
              <a:rPr lang="en-US" sz="3600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BroadcastReceiver</a:t>
            </a: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  <a:b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    public void </a:t>
            </a:r>
            <a:r>
              <a:rPr lang="en-US" sz="3600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onReceive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(Context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</a:rPr>
              <a:t>context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, Intent intent) {</a:t>
            </a:r>
            <a:b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        String action =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</a:rPr>
              <a:t>intent.getAction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  <a:b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        if (</a:t>
            </a:r>
            <a:r>
              <a:rPr lang="en-US" sz="3600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BluetoothDevice.ACTION_FOUND.equals</a:t>
            </a: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(action)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) {</a:t>
            </a:r>
            <a:b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            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// Discovery has found a device. Get the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BluetoothDevice</a:t>
            </a:r>
            <a:br>
              <a:rPr lang="en-US" sz="3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           // object and its info from the Intent.</a:t>
            </a:r>
            <a:br>
              <a:rPr lang="en-US" sz="3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            </a:t>
            </a:r>
            <a:r>
              <a:rPr lang="en-US" sz="3600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BluetoothDevice</a:t>
            </a: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device = </a:t>
            </a:r>
            <a:r>
              <a:rPr lang="en-US" sz="3600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intent.getParcelableExtra</a:t>
            </a: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3600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BluetoothDevice.EXTRA_DEVICE</a:t>
            </a: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</a:t>
            </a:r>
            <a:b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            String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</a:rPr>
              <a:t>deviceName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</a:rPr>
              <a:t>device.getName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  <a:b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            String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</a:rPr>
              <a:t>deviceHardwareAddress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</a:rPr>
              <a:t>device.getAddress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(); // MAC address</a:t>
            </a:r>
            <a:b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        }</a:t>
            </a:r>
            <a:b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    }</a:t>
            </a:r>
            <a:b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};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@Override</a:t>
            </a: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protected void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onCreate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(Bundle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savedInstanceState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) {</a:t>
            </a: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   // Register for broadcasts when a device is discovered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   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IntentFilter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 filter = new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IntentFilter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3200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BluetoothDevice.ACTION_FOUND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);</a:t>
            </a: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    </a:t>
            </a:r>
            <a:r>
              <a:rPr lang="en-US" sz="3200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registerReceiver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(receiver, filter);  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// Register receiver</a:t>
            </a: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Note: always register the receiver in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OnCreate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925270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FF8-B267-4B78-A6ED-388E4438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1" y="433187"/>
            <a:ext cx="10780776" cy="61892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Bluetooth Setup – Discovering Devices (</a:t>
            </a:r>
            <a:r>
              <a:rPr lang="en-US" sz="4400" dirty="0" err="1"/>
              <a:t>cont</a:t>
            </a:r>
            <a:r>
              <a:rPr lang="en-US" sz="4400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B79A-A5EB-4050-ACED-B956E238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1" y="1052116"/>
            <a:ext cx="10939470" cy="5531564"/>
          </a:xfrm>
        </p:spPr>
        <p:txBody>
          <a:bodyPr>
            <a:normAutofit lnSpcReduction="10000"/>
          </a:bodyPr>
          <a:lstStyle/>
          <a:p>
            <a:r>
              <a:rPr lang="en-US" sz="3100" dirty="0"/>
              <a:t>Once a </a:t>
            </a:r>
            <a:r>
              <a:rPr lang="en-US" sz="3100" dirty="0" err="1"/>
              <a:t>BroadcastReceiver</a:t>
            </a:r>
            <a:r>
              <a:rPr lang="en-US" sz="3100" dirty="0"/>
              <a:t> has been instantiated the discovery process can now be invoked by calling: </a:t>
            </a:r>
          </a:p>
          <a:p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btAdapter.startDiscovery</a:t>
            </a:r>
            <a:r>
              <a:rPr lang="en-US" sz="2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endParaRPr lang="en-US" sz="1500" dirty="0"/>
          </a:p>
          <a:p>
            <a:r>
              <a:rPr lang="en-US" sz="3100" dirty="0"/>
              <a:t>It is recommended to unregister the receiver before closing the app as shown in the </a:t>
            </a:r>
            <a:r>
              <a:rPr lang="en-US" sz="3100" dirty="0" err="1"/>
              <a:t>OnDestroy</a:t>
            </a:r>
            <a:r>
              <a:rPr lang="en-US" sz="3100" dirty="0"/>
              <a:t>() method below.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@Override</a:t>
            </a:r>
            <a:b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protected void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onDestroy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  <a:b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super.onDestroy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b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    ...</a:t>
            </a:r>
            <a:b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Don't forget to unregister the ACTION_FOUND receiver.</a:t>
            </a:r>
            <a:br>
              <a:rPr lang="en-US" sz="2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US" sz="2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unregisterReceiver</a:t>
            </a:r>
            <a:r>
              <a:rPr lang="en-US" sz="2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(receiver);</a:t>
            </a:r>
            <a:b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US" sz="5100" dirty="0"/>
          </a:p>
        </p:txBody>
      </p:sp>
    </p:spTree>
    <p:extLst>
      <p:ext uri="{BB962C8B-B14F-4D97-AF65-F5344CB8AC3E}">
        <p14:creationId xmlns:p14="http://schemas.microsoft.com/office/powerpoint/2010/main" val="172724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93BB-7981-4ED5-AA4E-70AC70CE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1267858"/>
          </a:xfrm>
        </p:spPr>
        <p:txBody>
          <a:bodyPr/>
          <a:lstStyle/>
          <a:p>
            <a:r>
              <a:rPr lang="en-US" dirty="0"/>
              <a:t>What is Bluetooth?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ACC01-E7B1-4D1B-BA98-3C9786C71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2" y="2035276"/>
            <a:ext cx="9226296" cy="44540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is a standardized short range wireless Radio Frequency (RF) Data Interface that operates in the 2.4GHz ISM Frequency Band.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Allows computing devices to connect and share data and resources at relatively low speeds.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function as a “Personal” Area Network for up to 8 devices.</a:t>
            </a:r>
          </a:p>
        </p:txBody>
      </p:sp>
    </p:spTree>
    <p:extLst>
      <p:ext uri="{BB962C8B-B14F-4D97-AF65-F5344CB8AC3E}">
        <p14:creationId xmlns:p14="http://schemas.microsoft.com/office/powerpoint/2010/main" val="2881060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FF8-B267-4B78-A6ED-388E4438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1" y="433187"/>
            <a:ext cx="10780776" cy="61892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Bluetooth Setup – Create Bluetooth Socket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B79A-A5EB-4050-ACED-B956E238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1" y="1052116"/>
            <a:ext cx="10939470" cy="5531564"/>
          </a:xfrm>
        </p:spPr>
        <p:txBody>
          <a:bodyPr>
            <a:normAutofit/>
          </a:bodyPr>
          <a:lstStyle/>
          <a:p>
            <a:r>
              <a:rPr lang="en-US" sz="3100" dirty="0"/>
              <a:t>Once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connected to a remote Bluetooth device the Client can now open a Socket through which data may be transmitted and received.  Below is a helper method used to create an insecure socket for this project.</a:t>
            </a:r>
          </a:p>
          <a:p>
            <a:endParaRPr 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EA1F9-1607-421E-B80B-B2F8ED099A2D}"/>
              </a:ext>
            </a:extLst>
          </p:cNvPr>
          <p:cNvSpPr txBox="1"/>
          <p:nvPr/>
        </p:nvSpPr>
        <p:spPr>
          <a:xfrm>
            <a:off x="626265" y="2296487"/>
            <a:ext cx="10939470" cy="3700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create socket helper</a:t>
            </a:r>
            <a:endParaRPr lang="en-US" sz="2000" dirty="0"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private </a:t>
            </a:r>
            <a:r>
              <a:rPr lang="en-US" sz="2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BluetoothSocket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createBTSocket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BluetoothDevice</a:t>
            </a:r>
            <a:r>
              <a:rPr lang="en-US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device) throws </a:t>
            </a:r>
            <a:r>
              <a:rPr lang="en-US" sz="2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IOException</a:t>
            </a:r>
            <a:r>
              <a:rPr lang="en-US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try 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final Method m = </a:t>
            </a:r>
            <a:r>
              <a:rPr lang="en-US" sz="2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device.getClass</a:t>
            </a:r>
            <a:r>
              <a:rPr lang="en-US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().</a:t>
            </a:r>
            <a:r>
              <a:rPr lang="en-US" sz="2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getMethod</a:t>
            </a:r>
            <a:r>
              <a:rPr lang="en-US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</a:t>
            </a:r>
            <a:r>
              <a:rPr lang="en-US" sz="2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createInsecureRfcommSocketToServiceRecord</a:t>
            </a:r>
            <a:r>
              <a:rPr lang="en-US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", 			</a:t>
            </a:r>
            <a:r>
              <a:rPr lang="en-US" sz="2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UUID.class</a:t>
            </a:r>
            <a:r>
              <a:rPr lang="en-US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US" sz="2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return </a:t>
            </a:r>
            <a:r>
              <a:rPr lang="en-US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BluetoothSocket</a:t>
            </a:r>
            <a:r>
              <a:rPr lang="en-US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r>
              <a:rPr lang="en-US" sz="2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m.invoke</a:t>
            </a:r>
            <a:r>
              <a:rPr lang="en-US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(device, BTUUID);</a:t>
            </a:r>
            <a:endParaRPr lang="en-US" sz="2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} catch (Exception e) 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Log.e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(TAG, "Could not create Insecure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RFComm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Connection",e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return  </a:t>
            </a:r>
            <a:r>
              <a:rPr lang="en-US" sz="20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device.createRfcommSocketToServiceRecord</a:t>
            </a:r>
            <a:r>
              <a:rPr lang="en-US" sz="2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(BTUUID);</a:t>
            </a:r>
            <a:endParaRPr lang="en-US" sz="2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3028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FF8-B267-4B78-A6ED-388E4438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1" y="433187"/>
            <a:ext cx="10780776" cy="61892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Bluetooth – Message Handler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B79A-A5EB-4050-ACED-B956E238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1" y="1052116"/>
            <a:ext cx="10939470" cy="553156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need to create a thread to handle the asynchronous operations to transmit and receive data through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BluetoothSocket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To do this a message Handler is needed in the main code body to receive messages from this thread.</a:t>
            </a:r>
          </a:p>
          <a:p>
            <a:endParaRPr 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7F4AE-2364-49BF-9253-5CD0671E36F9}"/>
              </a:ext>
            </a:extLst>
          </p:cNvPr>
          <p:cNvSpPr txBox="1"/>
          <p:nvPr/>
        </p:nvSpPr>
        <p:spPr>
          <a:xfrm>
            <a:off x="667511" y="2070832"/>
            <a:ext cx="10939470" cy="482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setup message handler that is called by the receive data thread and displays it in a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textview</a:t>
            </a:r>
            <a:endParaRPr lang="en-US" sz="1200" dirty="0"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btHandler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new Handler(</a:t>
            </a:r>
            <a:r>
              <a:rPr lang="en-US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Looper.getMainLooper</a:t>
            </a:r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handleMessage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called when thread returns received data from go() in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ConnectionThread</a:t>
            </a:r>
            <a:endParaRPr lang="en-US" sz="1200" dirty="0"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@Override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public void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handleMessage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(Message msg){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if(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msg.what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== MESSAGE_READ){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String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readMessage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null;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try 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readMessage</a:t>
            </a:r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new String((byte[]) msg.obj, "UTF-8");</a:t>
            </a:r>
            <a:endParaRPr lang="en-US" sz="1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} catch 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UnsupportedEncodingException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e) 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e.printStackTrace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// update display and add any message processing here</a:t>
            </a:r>
            <a:endParaRPr lang="en-US" sz="1200" dirty="0"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btreadMsgTV.setText</a:t>
            </a:r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readMessage</a:t>
            </a:r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US" sz="1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			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58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FF8-B267-4B78-A6ED-388E4438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1" y="433187"/>
            <a:ext cx="10780776" cy="61892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Bluetooth – Message Handler (</a:t>
            </a:r>
            <a:r>
              <a:rPr lang="en-US" sz="4400" dirty="0" err="1"/>
              <a:t>cont</a:t>
            </a:r>
            <a:r>
              <a:rPr lang="en-US" sz="4400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B79A-A5EB-4050-ACED-B956E238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1" y="1052116"/>
            <a:ext cx="10939470" cy="553156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need to create a thread to handle the asynchronous operations to transmit and receive data through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BluetoothSocket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To do this a message Handler is needed in the main code body to receive messages from this thread.</a:t>
            </a:r>
          </a:p>
          <a:p>
            <a:endParaRPr 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7F4AE-2364-49BF-9253-5CD0671E36F9}"/>
              </a:ext>
            </a:extLst>
          </p:cNvPr>
          <p:cNvSpPr txBox="1"/>
          <p:nvPr/>
        </p:nvSpPr>
        <p:spPr>
          <a:xfrm>
            <a:off x="667511" y="2070832"/>
            <a:ext cx="10939470" cy="4234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(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update status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textview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on connection status</a:t>
            </a:r>
            <a:endParaRPr lang="en-US" sz="2000" dirty="0"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if(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msg.what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== CONNECTING_STATUS){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if(msg.arg1 == 1)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btStatusTV.setText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("Connected to Device: " + msg.obj);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else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btStatusTV.setText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("Connection Failed");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};</a:t>
            </a:r>
            <a:b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5616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FF8-B267-4B78-A6ED-388E4438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1" y="433187"/>
            <a:ext cx="10780776" cy="61892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Bluetooth – Transmit and Receive Thread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B79A-A5EB-4050-ACED-B956E238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1" y="1052116"/>
            <a:ext cx="10939470" cy="5531564"/>
          </a:xfrm>
        </p:spPr>
        <p:txBody>
          <a:bodyPr>
            <a:normAutofit fontScale="77500" lnSpcReduction="20000"/>
          </a:bodyPr>
          <a:lstStyle/>
          <a:p>
            <a:r>
              <a:rPr lang="en-US" sz="31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ConnectionThread</a:t>
            </a:r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 class definition and constructor:</a:t>
            </a: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9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constructor sets up local socket streams</a:t>
            </a:r>
            <a:endParaRPr lang="en-US" sz="29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public </a:t>
            </a:r>
            <a:r>
              <a:rPr lang="en-US" sz="29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ConnectionThread</a:t>
            </a: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29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BluetoothSocket</a:t>
            </a: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socket, Handler handler) {</a:t>
            </a:r>
            <a:endParaRPr lang="en-US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en-US" sz="29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btSocket</a:t>
            </a: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socket;</a:t>
            </a:r>
            <a:endParaRPr lang="en-US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en-US" sz="29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btHandler</a:t>
            </a: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handler;</a:t>
            </a:r>
            <a:endParaRPr lang="en-US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en-US" sz="23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use temporary stream objects to get them from socket before first assignment to  real streams</a:t>
            </a:r>
            <a:endParaRPr lang="en-US" sz="23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en-US" sz="29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InputStream</a:t>
            </a: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tempIn</a:t>
            </a: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null;</a:t>
            </a:r>
            <a:endParaRPr lang="en-US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en-US" sz="29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OutputStream</a:t>
            </a: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9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tempOut</a:t>
            </a: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null;</a:t>
            </a:r>
            <a:endParaRPr lang="en-US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try {</a:t>
            </a:r>
            <a:endParaRPr lang="en-US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en-US" sz="29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tempIn</a:t>
            </a: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29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socket.getInputStream</a:t>
            </a: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();</a:t>
            </a:r>
            <a:endParaRPr lang="en-US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en-US" sz="29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tempOut</a:t>
            </a: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29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socket.getOutputStream</a:t>
            </a: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();</a:t>
            </a:r>
            <a:endParaRPr lang="en-US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} catch (</a:t>
            </a:r>
            <a:r>
              <a:rPr lang="en-US" sz="29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IOException</a:t>
            </a: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e) { }  </a:t>
            </a:r>
            <a:r>
              <a:rPr lang="en-US" sz="29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needs a break here?</a:t>
            </a:r>
            <a:endParaRPr lang="en-US" sz="29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en-US" sz="2900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btInStream</a:t>
            </a:r>
            <a:r>
              <a:rPr lang="en-US" sz="29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2900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tempIn</a:t>
            </a: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 </a:t>
            </a:r>
            <a:r>
              <a:rPr lang="en-US" sz="29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assigns steams to actual final streams</a:t>
            </a:r>
            <a:endParaRPr lang="en-US" sz="29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en-US" sz="2900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btOutStream</a:t>
            </a:r>
            <a:r>
              <a:rPr lang="en-US" sz="29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2900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tempOut</a:t>
            </a: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US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}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441659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FF8-B267-4B78-A6ED-388E4438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1" y="433187"/>
            <a:ext cx="10780776" cy="61892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Bluetooth – Transmit and Receive Thread (</a:t>
            </a:r>
            <a:r>
              <a:rPr lang="en-US" sz="4400" dirty="0" err="1"/>
              <a:t>cont</a:t>
            </a:r>
            <a:r>
              <a:rPr lang="en-US" sz="4400" dirty="0"/>
              <a:t>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B79A-A5EB-4050-ACED-B956E238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1" y="1004176"/>
            <a:ext cx="10939470" cy="6057805"/>
          </a:xfrm>
        </p:spPr>
        <p:txBody>
          <a:bodyPr>
            <a:normAutofit fontScale="32500" lnSpcReduction="20000"/>
          </a:bodyPr>
          <a:lstStyle/>
          <a:p>
            <a:r>
              <a:rPr lang="en-US" sz="6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ConnectionThread</a:t>
            </a:r>
            <a:r>
              <a:rPr lang="en-US" sz="6200" b="1" dirty="0">
                <a:latin typeface="Calibri" panose="020F0502020204030204" pitchFamily="34" charset="0"/>
                <a:cs typeface="Calibri" panose="020F0502020204030204" pitchFamily="34" charset="0"/>
              </a:rPr>
              <a:t> Receive run() method:</a:t>
            </a:r>
            <a:endParaRPr lang="en-US" sz="6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49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@Override  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6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6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run thread to receive data starts upon </a:t>
            </a:r>
            <a:r>
              <a:rPr lang="en-US" sz="6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.start() </a:t>
            </a:r>
            <a:r>
              <a:rPr lang="en-US" sz="6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call on instance of this class</a:t>
            </a:r>
            <a:endParaRPr lang="en-US" sz="5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public void </a:t>
            </a:r>
            <a:r>
              <a:rPr lang="en-US" sz="55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run() </a:t>
            </a: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5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byte[] </a:t>
            </a:r>
            <a:r>
              <a:rPr lang="en-US" sz="55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buffer</a:t>
            </a: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new byte[RCV_BUFFERSIZE];  </a:t>
            </a:r>
            <a:r>
              <a:rPr lang="en-US" sz="55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buffer store </a:t>
            </a:r>
            <a:r>
              <a:rPr lang="en-US" sz="5500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rcv</a:t>
            </a:r>
            <a:r>
              <a:rPr lang="en-US" sz="55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data</a:t>
            </a:r>
            <a:endParaRPr lang="en-US" sz="55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 </a:t>
            </a:r>
            <a:r>
              <a:rPr lang="en-US" sz="55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bytecnt</a:t>
            </a: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</a:t>
            </a:r>
            <a:r>
              <a:rPr lang="en-US" sz="55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bytes returned from read()</a:t>
            </a: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endParaRPr lang="en-US" sz="55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while (true) {               </a:t>
            </a:r>
            <a:r>
              <a:rPr lang="en-US" sz="55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Receive loop listens to </a:t>
            </a:r>
            <a:r>
              <a:rPr lang="en-US" sz="5500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btInStream</a:t>
            </a:r>
            <a:r>
              <a:rPr lang="en-US" sz="55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until break on </a:t>
            </a:r>
            <a:r>
              <a:rPr lang="en-US" sz="5500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ioexception</a:t>
            </a:r>
            <a:endParaRPr lang="en-US" sz="5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try {</a:t>
            </a:r>
            <a:endParaRPr lang="en-US" sz="5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// Check for data in </a:t>
            </a:r>
            <a:r>
              <a:rPr lang="en-US" sz="5500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InStream</a:t>
            </a:r>
            <a:endParaRPr lang="en-US" sz="55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en-US" sz="55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bytecnt</a:t>
            </a: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55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btInStream.available</a:t>
            </a: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();</a:t>
            </a:r>
            <a:endParaRPr lang="en-US" sz="5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if(</a:t>
            </a:r>
            <a:r>
              <a:rPr lang="en-US" sz="55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bytecnt</a:t>
            </a: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!= 0) {</a:t>
            </a:r>
            <a:endParaRPr lang="en-US" sz="5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</a:t>
            </a:r>
            <a:r>
              <a:rPr lang="en-US" sz="55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buffer</a:t>
            </a: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new byte[RCV_BUFFERSIZE];</a:t>
            </a:r>
            <a:endParaRPr lang="en-US" sz="5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</a:t>
            </a:r>
            <a:r>
              <a:rPr lang="en-US" sz="5500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SystemClock.sleep</a:t>
            </a:r>
            <a:r>
              <a:rPr lang="en-US" sz="55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(RCV_LATENCY); </a:t>
            </a:r>
            <a:r>
              <a:rPr lang="en-US" sz="55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wait for rest of data.</a:t>
            </a:r>
            <a:endParaRPr lang="en-US" sz="55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</a:t>
            </a:r>
            <a:r>
              <a:rPr lang="en-US" sz="5500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bytecnt</a:t>
            </a: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55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btInStream.available</a:t>
            </a: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(); </a:t>
            </a:r>
            <a:r>
              <a:rPr lang="en-US" sz="55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get bytes available to read</a:t>
            </a:r>
            <a:endParaRPr lang="en-US" sz="55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</a:t>
            </a:r>
            <a:r>
              <a:rPr lang="en-US" sz="55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bytecnt</a:t>
            </a: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5500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btInStream.read</a:t>
            </a:r>
            <a:r>
              <a:rPr lang="en-US" sz="55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(buffer, 0, </a:t>
            </a:r>
            <a:r>
              <a:rPr lang="en-US" sz="5500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bytecnt</a:t>
            </a:r>
            <a:r>
              <a:rPr lang="en-US" sz="55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 </a:t>
            </a:r>
            <a:r>
              <a:rPr lang="en-US" sz="55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</a:t>
            </a:r>
            <a:r>
              <a:rPr lang="en-US" sz="5500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rcv</a:t>
            </a:r>
            <a:r>
              <a:rPr lang="en-US" sz="55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data and update number of bytes actually read</a:t>
            </a:r>
            <a:endParaRPr lang="en-US" sz="55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</a:t>
            </a:r>
            <a:r>
              <a:rPr lang="en-US" sz="55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pass </a:t>
            </a:r>
            <a:r>
              <a:rPr lang="en-US" sz="5500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rcv</a:t>
            </a:r>
            <a:r>
              <a:rPr lang="en-US" sz="55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data to message handler for processing and display</a:t>
            </a:r>
            <a:endParaRPr lang="en-US" sz="55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</a:t>
            </a:r>
            <a:r>
              <a:rPr lang="en-US" sz="5500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btHandler.obtainMessage</a:t>
            </a:r>
            <a:r>
              <a:rPr lang="en-US" sz="55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(MESSAGE_READ, </a:t>
            </a:r>
            <a:r>
              <a:rPr lang="en-US" sz="5500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bytecnt</a:t>
            </a:r>
            <a:r>
              <a:rPr lang="en-US" sz="55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-1, buffer).</a:t>
            </a:r>
            <a:r>
              <a:rPr lang="en-US" sz="5500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sendToTarget</a:t>
            </a:r>
            <a:r>
              <a:rPr lang="en-US" sz="55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();</a:t>
            </a:r>
            <a:endParaRPr lang="en-US" sz="55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}</a:t>
            </a:r>
            <a:endParaRPr lang="en-US" sz="5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} catch (</a:t>
            </a:r>
            <a:r>
              <a:rPr lang="en-US" sz="55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IOException</a:t>
            </a: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e) {</a:t>
            </a:r>
            <a:endParaRPr lang="en-US" sz="5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en-US" sz="55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e.printStackTrace</a:t>
            </a: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();</a:t>
            </a:r>
            <a:endParaRPr lang="en-US" sz="5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break</a:t>
            </a:r>
            <a:r>
              <a:rPr lang="en-US" sz="55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 // breaks out of </a:t>
            </a:r>
            <a:r>
              <a:rPr lang="en-US" sz="5500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rcv</a:t>
            </a:r>
            <a:r>
              <a:rPr lang="en-US" sz="55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loop</a:t>
            </a:r>
            <a:endParaRPr lang="en-US" sz="55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}</a:t>
            </a:r>
            <a:endParaRPr lang="en-US" sz="5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}</a:t>
            </a:r>
            <a:endParaRPr lang="en-US" sz="5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5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}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4138013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FF8-B267-4B78-A6ED-388E4438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1" y="433187"/>
            <a:ext cx="10780776" cy="61892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Bluetooth – Transmit and Receive Thread (</a:t>
            </a:r>
            <a:r>
              <a:rPr lang="en-US" sz="4400" dirty="0" err="1"/>
              <a:t>cont</a:t>
            </a:r>
            <a:r>
              <a:rPr lang="en-US" sz="4400" dirty="0"/>
              <a:t>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B79A-A5EB-4050-ACED-B956E238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637" y="1052116"/>
            <a:ext cx="10939470" cy="5531564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ConnectionThread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write() and cancel() methods:</a:t>
            </a: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</a:t>
            </a:r>
            <a:br>
              <a:rPr lang="en-US" sz="2800" dirty="0"/>
            </a:br>
            <a:r>
              <a:rPr lang="en-US" sz="2800" dirty="0"/>
              <a:t> 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Method to transmit data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public void write(String input)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byte[]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bytes = 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input.getBytes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     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//converts entered String into bytes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try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btOutStream.write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(bytes);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} catch (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IOException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e) {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/* Call this from the main activity to shutdown the connection */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public void cancel()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try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btSocket.close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();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} catch (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IOException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e) {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}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201985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9EFF-C13F-478C-9036-94AD938C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63" y="491929"/>
            <a:ext cx="10780776" cy="1031884"/>
          </a:xfrm>
        </p:spPr>
        <p:txBody>
          <a:bodyPr>
            <a:normAutofit/>
          </a:bodyPr>
          <a:lstStyle/>
          <a:p>
            <a:r>
              <a:rPr lang="en-US" sz="4800" dirty="0"/>
              <a:t>6. Project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B2D18-C8A8-4495-8C8B-CA0CF9D12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247" y="1523813"/>
            <a:ext cx="10510291" cy="502447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demonstration purposes simple Android App was implemented to connect and communicate with a Raspberry Pi 4 (RPi4) device via Bluetooth.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physical mobile device used was a Motorola G6 phone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Python code was implemented on the RPi4 device to echo back received messages and respond to numeric command codes issued in the data to toggle 3 LEDs and report their status.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Another command was implemented to report the temperature of the CPU core back to the Android Client via this interface to demonstrate its use for telemetry.  </a:t>
            </a:r>
          </a:p>
        </p:txBody>
      </p:sp>
    </p:spTree>
    <p:extLst>
      <p:ext uri="{BB962C8B-B14F-4D97-AF65-F5344CB8AC3E}">
        <p14:creationId xmlns:p14="http://schemas.microsoft.com/office/powerpoint/2010/main" val="3971693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9EFF-C13F-478C-9036-94AD938C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63" y="491929"/>
            <a:ext cx="10780776" cy="1031884"/>
          </a:xfrm>
        </p:spPr>
        <p:txBody>
          <a:bodyPr>
            <a:normAutofit/>
          </a:bodyPr>
          <a:lstStyle/>
          <a:p>
            <a:r>
              <a:rPr lang="en-US" sz="4800" dirty="0"/>
              <a:t>Project Demonstration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B2D18-C8A8-4495-8C8B-CA0CF9D12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247" y="1523813"/>
            <a:ext cx="10510291" cy="502447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Bluetooth interface on the RPi4 was implemented using the RFCOMM legacy Serial Port API so the Android client was required to use a SIG-Adopted UUID: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Noto Serif CJK SC"/>
                <a:cs typeface="Calibri" panose="020F0502020204030204" pitchFamily="34" charset="0"/>
              </a:rPr>
              <a:t>		</a:t>
            </a:r>
            <a:r>
              <a:rPr lang="en-US" i="1" dirty="0">
                <a:effectLst/>
                <a:latin typeface="Calibri" panose="020F0502020204030204" pitchFamily="34" charset="0"/>
                <a:ea typeface="Noto Serif CJK SC"/>
                <a:cs typeface="Calibri" panose="020F0502020204030204" pitchFamily="34" charset="0"/>
              </a:rPr>
              <a:t>00001101-0000-1000-8000-00805F9B34FB</a:t>
            </a:r>
            <a:r>
              <a:rPr lang="en-US" i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using the remote request for UUIDs an index=7 was required when getting the UUID from the remote device:</a:t>
            </a:r>
          </a:p>
          <a:p>
            <a:r>
              <a:rPr lang="en-US" dirty="0"/>
              <a:t> 	</a:t>
            </a:r>
            <a:r>
              <a:rPr lang="en-US" b="1" i="1" dirty="0"/>
              <a:t>BTUUID = </a:t>
            </a:r>
            <a:r>
              <a:rPr lang="en-US" b="1" i="1" dirty="0" err="1"/>
              <a:t>device.getUuids</a:t>
            </a:r>
            <a:r>
              <a:rPr lang="en-US" b="1" i="1" dirty="0"/>
              <a:t>()[</a:t>
            </a:r>
            <a:r>
              <a:rPr lang="en-US" b="1" i="1" dirty="0">
                <a:solidFill>
                  <a:srgbClr val="C00000"/>
                </a:solidFill>
              </a:rPr>
              <a:t>7</a:t>
            </a:r>
            <a:r>
              <a:rPr lang="en-US" b="1" i="1" dirty="0"/>
              <a:t>].</a:t>
            </a:r>
            <a:r>
              <a:rPr lang="en-US" b="1" i="1" dirty="0" err="1"/>
              <a:t>getUuid</a:t>
            </a:r>
            <a:r>
              <a:rPr lang="en-US" b="1" i="1" dirty="0"/>
              <a:t>(); </a:t>
            </a:r>
          </a:p>
          <a:p>
            <a:r>
              <a:rPr lang="en-US" dirty="0"/>
              <a:t>*This was required in this specific case but will likely use a different index for other devices. </a:t>
            </a:r>
          </a:p>
        </p:txBody>
      </p:sp>
    </p:spTree>
    <p:extLst>
      <p:ext uri="{BB962C8B-B14F-4D97-AF65-F5344CB8AC3E}">
        <p14:creationId xmlns:p14="http://schemas.microsoft.com/office/powerpoint/2010/main" val="2811566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703D-CD86-438C-8D48-DC8D517D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30" y="147484"/>
            <a:ext cx="10780776" cy="1129344"/>
          </a:xfrm>
        </p:spPr>
        <p:txBody>
          <a:bodyPr>
            <a:normAutofit/>
          </a:bodyPr>
          <a:lstStyle/>
          <a:p>
            <a:r>
              <a:rPr lang="en-US" sz="5400" dirty="0"/>
              <a:t>Bluetooth Demonstration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B7A50-B505-4595-96A0-9595A4423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2720" y="1276829"/>
            <a:ext cx="7395661" cy="1011788"/>
          </a:xfrm>
        </p:spPr>
        <p:txBody>
          <a:bodyPr>
            <a:normAutofit/>
          </a:bodyPr>
          <a:lstStyle/>
          <a:p>
            <a:r>
              <a:rPr lang="en-US" dirty="0"/>
              <a:t>These images show the Android app and RPi4 status during testing of the code.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3B9D5DB-8B16-47E7-8F38-73E03ADC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19" y="1406996"/>
            <a:ext cx="2651760" cy="5303520"/>
          </a:xfrm>
          <a:prstGeom prst="rect">
            <a:avLst/>
          </a:prstGeom>
        </p:spPr>
      </p:pic>
      <p:pic>
        <p:nvPicPr>
          <p:cNvPr id="7" name="Picture 6" descr="A picture containing text, desk&#10;&#10;Description automatically generated">
            <a:extLst>
              <a:ext uri="{FF2B5EF4-FFF2-40B4-BE49-F238E27FC236}">
                <a16:creationId xmlns:a16="http://schemas.microsoft.com/office/drawing/2014/main" id="{A9578138-785B-44AC-85A4-42470F3B2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720" y="2288616"/>
            <a:ext cx="5801360" cy="435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96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BA88-7A92-401F-9243-663B41DC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943394"/>
          </a:xfrm>
        </p:spPr>
        <p:txBody>
          <a:bodyPr>
            <a:normAutofit/>
          </a:bodyPr>
          <a:lstStyle/>
          <a:p>
            <a:r>
              <a:rPr lang="en-US" sz="5400" dirty="0"/>
              <a:t>References: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84D83-C51D-4F6E-B206-1288CF92D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665" y="1710813"/>
            <a:ext cx="11396669" cy="4689987"/>
          </a:xfrm>
        </p:spPr>
        <p:txBody>
          <a:bodyPr/>
          <a:lstStyle/>
          <a:p>
            <a:endParaRPr lang="en-US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https://developer.android.com/guide/topics/connectivity/bluetooth</a:t>
            </a:r>
            <a:endParaRPr lang="en-US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kern="150" dirty="0">
                <a:solidFill>
                  <a:srgbClr val="0070C0"/>
                </a:solidFill>
                <a:effectLst/>
                <a:ea typeface="Noto Serif CJK SC"/>
                <a:cs typeface="Lohit Devanagari"/>
              </a:rPr>
              <a:t>https://standards.ieee.org/standard/802_15_6-2012.html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strike="noStrike" kern="150" dirty="0">
                <a:solidFill>
                  <a:srgbClr val="0070C0"/>
                </a:solidFill>
                <a:effectLst/>
                <a:ea typeface="Noto Serif CJK SC"/>
                <a:cs typeface="Lohit Devanag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https://www.bluetooth.com/specifications/specs/core-specification/</a:t>
            </a:r>
            <a:endParaRPr lang="en-US" sz="2800" u="sng" kern="150" dirty="0">
              <a:solidFill>
                <a:srgbClr val="0070C0"/>
              </a:solidFill>
              <a:effectLst/>
              <a:ea typeface="Noto Serif CJK SC"/>
              <a:cs typeface="Lohit Devanaga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kern="150" dirty="0">
                <a:solidFill>
                  <a:srgbClr val="0070C0"/>
                </a:solidFill>
                <a:effectLst/>
                <a:ea typeface="Noto Serif CJK SC"/>
                <a:cs typeface="Lohit Devanagari"/>
                <a:hlinkClick r:id="rId4"/>
              </a:rPr>
              <a:t>https://www.bluetooth.com/blog/a-developers-guide-to-bluetooth/</a:t>
            </a:r>
            <a:endParaRPr lang="en-US" sz="2800" u="sng" kern="150" dirty="0">
              <a:solidFill>
                <a:srgbClr val="0070C0"/>
              </a:solidFill>
              <a:effectLst/>
              <a:ea typeface="Noto Serif CJK SC"/>
              <a:cs typeface="Lohit Devanaga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kern="150" dirty="0">
                <a:solidFill>
                  <a:srgbClr val="0070C0"/>
                </a:solidFill>
                <a:effectLst/>
                <a:ea typeface="Noto Serif CJK SC"/>
                <a:cs typeface="Lohit Devanagari"/>
                <a:hlinkClick r:id="rId5"/>
              </a:rPr>
              <a:t>https://circuitdigest.com/microcontroller-projects/controlling-raspberry-pi-gpio-using-android-app-over-bluetooth/</a:t>
            </a:r>
            <a:endParaRPr lang="en-US" sz="2800" u="sng" kern="150" dirty="0">
              <a:solidFill>
                <a:srgbClr val="0070C0"/>
              </a:solidFill>
              <a:effectLst/>
              <a:ea typeface="Noto Serif CJK SC"/>
              <a:cs typeface="Lohit Devanaga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kern="150" dirty="0">
                <a:solidFill>
                  <a:srgbClr val="0070C0"/>
                </a:solidFill>
                <a:effectLst/>
                <a:ea typeface="Noto Serif CJK SC"/>
                <a:cs typeface="Lohit Devanagari"/>
              </a:rPr>
              <a:t>https://github.com/bauerjj/Android-Simple-Bluetooth-Example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kern="150" dirty="0">
                <a:solidFill>
                  <a:srgbClr val="0070C0"/>
                </a:solidFill>
                <a:effectLst/>
                <a:ea typeface="Noto Serif CJK SC"/>
                <a:cs typeface="Lohit Devanagari"/>
              </a:rPr>
              <a:t>https://www.rfwireless-world.com/Tutorials/Bluetooth-protocol-stack.html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5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401A-4C71-42FA-9DE4-7218D37E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1140039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7A9F-75F6-430C-B0D0-96B3FBD1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44" y="1907457"/>
            <a:ext cx="9226296" cy="41831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Developed at Ericsson Mobile by Dr Nils </a:t>
            </a:r>
            <a:r>
              <a:rPr lang="en-US" dirty="0" err="1"/>
              <a:t>Rydbeck</a:t>
            </a:r>
            <a:r>
              <a:rPr lang="en-US" dirty="0"/>
              <a:t> and Dr Johan Ullman starting in 1989.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First Prototype in 1994 (Dr Jaap </a:t>
            </a:r>
            <a:r>
              <a:rPr lang="en-US" dirty="0" err="1"/>
              <a:t>Haartsen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Intel, Ericsson, and Nokia formed a consortium to develop a wireless interface standard.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First adopted standard IEEE 802.15.1 in 1999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Five major versions of the standard (&gt; 3200 </a:t>
            </a:r>
            <a:r>
              <a:rPr lang="en-US" dirty="0" err="1"/>
              <a:t>pgs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F026-E82E-41A8-93A8-E7099728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67419"/>
            <a:ext cx="9130431" cy="1326852"/>
          </a:xfrm>
        </p:spPr>
        <p:txBody>
          <a:bodyPr/>
          <a:lstStyle/>
          <a:p>
            <a:r>
              <a:rPr lang="en-US" dirty="0"/>
              <a:t>The Bluetooth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E2070-F78A-470E-B53D-2317187E5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2" y="2094271"/>
            <a:ext cx="10716768" cy="3755858"/>
          </a:xfrm>
        </p:spPr>
        <p:txBody>
          <a:bodyPr/>
          <a:lstStyle/>
          <a:p>
            <a:r>
              <a:rPr lang="en-US" dirty="0"/>
              <a:t>During development of the standard Intel engineer Jim </a:t>
            </a:r>
            <a:r>
              <a:rPr lang="en-US" dirty="0" err="1"/>
              <a:t>Kardach</a:t>
            </a:r>
            <a:r>
              <a:rPr lang="en-US" dirty="0"/>
              <a:t> was reading a book about the 10</a:t>
            </a:r>
            <a:r>
              <a:rPr lang="en-US" baseline="30000" dirty="0"/>
              <a:t>th</a:t>
            </a:r>
            <a:r>
              <a:rPr lang="en-US" dirty="0"/>
              <a:t> Century Viking King </a:t>
            </a:r>
            <a:r>
              <a:rPr lang="en-US" b="1" dirty="0"/>
              <a:t>Harald “Bluetooth” </a:t>
            </a:r>
            <a:r>
              <a:rPr lang="en-US" b="1" dirty="0" err="1"/>
              <a:t>Gormsson</a:t>
            </a:r>
            <a:r>
              <a:rPr lang="en-US" b="1" dirty="0"/>
              <a:t> </a:t>
            </a:r>
            <a:r>
              <a:rPr lang="en-US" dirty="0"/>
              <a:t>who united the warring tribes of Denmark and Norway. </a:t>
            </a:r>
            <a:r>
              <a:rPr lang="en-US" dirty="0" err="1"/>
              <a:t>Kardach</a:t>
            </a:r>
            <a:r>
              <a:rPr lang="en-US" dirty="0"/>
              <a:t> suggested the name which was adopted. The symbol for Bluetooth is a </a:t>
            </a:r>
            <a:r>
              <a:rPr lang="en-US" dirty="0" err="1"/>
              <a:t>a</a:t>
            </a:r>
            <a:r>
              <a:rPr lang="en-US" dirty="0"/>
              <a:t> combination of the old Nordic letters for ‘H’ and ‘B’</a:t>
            </a:r>
          </a:p>
        </p:txBody>
      </p:sp>
      <p:pic>
        <p:nvPicPr>
          <p:cNvPr id="5" name="Picture 4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18D9431B-7D85-4DAA-BF80-00EA6342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541" y="4329343"/>
            <a:ext cx="1384099" cy="176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5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4ACF-4AA0-47FA-A69B-4F064A0B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1090878"/>
          </a:xfrm>
        </p:spPr>
        <p:txBody>
          <a:bodyPr>
            <a:normAutofit/>
          </a:bodyPr>
          <a:lstStyle/>
          <a:p>
            <a:r>
              <a:rPr lang="en-US" sz="6000" dirty="0"/>
              <a:t>Bluetooth IEEE 802.15.1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3809F-1E42-4146-A3FB-C26A26D7F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858297"/>
            <a:ext cx="9226296" cy="42626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V1.0 (1999)  Data rate ~ 1 Mbps, higher power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V2.0 (2004)  Data rate ~ 3 Mbps, higher power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V3.0 (2009)  Data rate ~ 24 Mbps, higher power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V4.0 (2010)  data rate ~ 24 Mbps, low power  (BLE)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V5.0 (2016)  data rate ~ 50 Mbps, low power  (BLE)</a:t>
            </a:r>
          </a:p>
        </p:txBody>
      </p:sp>
    </p:spTree>
    <p:extLst>
      <p:ext uri="{BB962C8B-B14F-4D97-AF65-F5344CB8AC3E}">
        <p14:creationId xmlns:p14="http://schemas.microsoft.com/office/powerpoint/2010/main" val="215282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CC4D-8C99-44CF-A067-7E028EF2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678929"/>
            <a:ext cx="10780776" cy="913897"/>
          </a:xfrm>
        </p:spPr>
        <p:txBody>
          <a:bodyPr>
            <a:normAutofit fontScale="90000"/>
          </a:bodyPr>
          <a:lstStyle/>
          <a:p>
            <a:r>
              <a:rPr lang="en-US" dirty="0"/>
              <a:t>Bluetooth Low Energy (</a:t>
            </a:r>
            <a:r>
              <a:rPr lang="en-US" sz="7300" dirty="0"/>
              <a:t>BLE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22B5E-8EDF-4CB9-A8EB-D05F358BF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1" y="2050026"/>
            <a:ext cx="10482269" cy="458674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V4.0 a lower energy method was introduced using short bursts of RF signals to send smaller packets of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This results in a substantial reduction in power usage (longer battery life).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method is not backward compatible with previous versions. but has become a standard in modern mobile devices.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BLE is used for medical implants that can be monitored by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72432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740D-6A2E-4D0A-81F0-01C4528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913897"/>
          </a:xfrm>
        </p:spPr>
        <p:txBody>
          <a:bodyPr>
            <a:normAutofit fontScale="90000"/>
          </a:bodyPr>
          <a:lstStyle/>
          <a:p>
            <a:r>
              <a:rPr lang="en-US" dirty="0"/>
              <a:t>2. Bluetooth networks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9BDBC-CDA1-40FF-A82B-26DBBC4F0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681315"/>
            <a:ext cx="9226296" cy="467524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Short range “personal” area network for devices within 10 meters of each other.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 to 8 devices can interconnect in a “</a:t>
            </a:r>
            <a:r>
              <a:rPr lang="en-US" b="1" dirty="0"/>
              <a:t>Piconet</a:t>
            </a:r>
            <a:r>
              <a:rPr lang="en-US" dirty="0"/>
              <a:t>” configuration with one Primary (Client) device and up to 7 Secondary (Server) devices.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Primary device acts as a hub controlling all network traffic.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Secondary device only connects to one Primary device (point to point) for a given Piconet.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Piconet may be extended to multiple Piconets that when grouped is called a “</a:t>
            </a:r>
            <a:r>
              <a:rPr lang="en-US" b="1" dirty="0"/>
              <a:t>Scatternet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26189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6AE1-491D-4156-800A-E6B0B96C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958142"/>
          </a:xfrm>
        </p:spPr>
        <p:txBody>
          <a:bodyPr>
            <a:normAutofit fontScale="90000"/>
          </a:bodyPr>
          <a:lstStyle/>
          <a:p>
            <a:r>
              <a:rPr lang="en-US" dirty="0"/>
              <a:t>Piconet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F1D36-2EA4-4AD7-BF29-4D0BF5D74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9" y="2164080"/>
            <a:ext cx="3842053" cy="395691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 Secondary nodes must communicate through the Primary node.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Secondary nodes cannot communicate directly.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64887E3-29EA-42E4-9C77-A467B76D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30" y="1707463"/>
            <a:ext cx="4600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909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015F0B6788884185C31C6A84A788B0" ma:contentTypeVersion="9" ma:contentTypeDescription="Create a new document." ma:contentTypeScope="" ma:versionID="97e0f84df211b8fa5065577efaf941a1">
  <xsd:schema xmlns:xsd="http://www.w3.org/2001/XMLSchema" xmlns:xs="http://www.w3.org/2001/XMLSchema" xmlns:p="http://schemas.microsoft.com/office/2006/metadata/properties" xmlns:ns3="44d4d0fa-b4fc-49fe-b123-9b0e8e479742" targetNamespace="http://schemas.microsoft.com/office/2006/metadata/properties" ma:root="true" ma:fieldsID="eb738b4db638985edc3eac0bcd0651fc" ns3:_="">
    <xsd:import namespace="44d4d0fa-b4fc-49fe-b123-9b0e8e4797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d4d0fa-b4fc-49fe-b123-9b0e8e4797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53A731-F244-4D77-8575-DF94B94F03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073E5-DDCB-40D3-9917-7025BF4F76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d4d0fa-b4fc-49fe-b123-9b0e8e4797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8F0C1C-2D7C-4142-81B5-53B194932710}">
  <ds:schemaRefs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44d4d0fa-b4fc-49fe-b123-9b0e8e479742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1291</TotalTime>
  <Words>3219</Words>
  <Application>Microsoft Office PowerPoint</Application>
  <PresentationFormat>Widescreen</PresentationFormat>
  <Paragraphs>285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Metropolitan</vt:lpstr>
      <vt:lpstr>Bluetooth API</vt:lpstr>
      <vt:lpstr>Introduction and Goals</vt:lpstr>
      <vt:lpstr>What is Bluetooth?</vt:lpstr>
      <vt:lpstr>History</vt:lpstr>
      <vt:lpstr>The Bluetooth name</vt:lpstr>
      <vt:lpstr>Bluetooth IEEE 802.15.1 versions</vt:lpstr>
      <vt:lpstr>Bluetooth Low Energy (BLE)</vt:lpstr>
      <vt:lpstr>2. Bluetooth networks </vt:lpstr>
      <vt:lpstr>Piconet Example</vt:lpstr>
      <vt:lpstr>Scatternet Example</vt:lpstr>
      <vt:lpstr>Scatternet Issues</vt:lpstr>
      <vt:lpstr>3. Bluetooth Protocol Stack</vt:lpstr>
      <vt:lpstr>                  Bluetooth (classic) Protocol Stack</vt:lpstr>
      <vt:lpstr>      Bluetooth Low Energy (BLE) Protocol Stack</vt:lpstr>
      <vt:lpstr>BLE – API </vt:lpstr>
      <vt:lpstr>API Attribute Operations</vt:lpstr>
      <vt:lpstr>API Data Attribute Operations</vt:lpstr>
      <vt:lpstr>UUIDs</vt:lpstr>
      <vt:lpstr>BLE Device Connection Sequence</vt:lpstr>
      <vt:lpstr>4. Bluetooth Programming Requirements</vt:lpstr>
      <vt:lpstr> Android Java – Two methods of spawning threads </vt:lpstr>
      <vt:lpstr>Notes on Bluetooth in Android Studio</vt:lpstr>
      <vt:lpstr>5. Setup of Client Device – Coding Steps</vt:lpstr>
      <vt:lpstr>Bluetooth Setup - Permissions  </vt:lpstr>
      <vt:lpstr>Bluetooth Setup – Create Bluetooth Adapter</vt:lpstr>
      <vt:lpstr>Bluetooth Setup – Enable Bluetooth</vt:lpstr>
      <vt:lpstr>Bluetooth Setup – Finding Paired Devices</vt:lpstr>
      <vt:lpstr>Bluetooth Setup – Discovering Devices</vt:lpstr>
      <vt:lpstr>Bluetooth Setup – Discovering Devices (cont)</vt:lpstr>
      <vt:lpstr>Bluetooth Setup – Create Bluetooth Socket</vt:lpstr>
      <vt:lpstr>Bluetooth – Message Handler</vt:lpstr>
      <vt:lpstr>Bluetooth – Message Handler (cont)</vt:lpstr>
      <vt:lpstr>Bluetooth – Transmit and Receive Thread </vt:lpstr>
      <vt:lpstr>Bluetooth – Transmit and Receive Thread (cont) </vt:lpstr>
      <vt:lpstr>Bluetooth – Transmit and Receive Thread (cont) </vt:lpstr>
      <vt:lpstr>6. Project Demonstration</vt:lpstr>
      <vt:lpstr>Project Demonstration Notes</vt:lpstr>
      <vt:lpstr>Bluetooth Demonstration Images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Dobson</dc:creator>
  <cp:lastModifiedBy>Keith Dobson</cp:lastModifiedBy>
  <cp:revision>79</cp:revision>
  <dcterms:created xsi:type="dcterms:W3CDTF">2021-04-13T12:55:24Z</dcterms:created>
  <dcterms:modified xsi:type="dcterms:W3CDTF">2021-04-19T20:57:01Z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0x01010003015F0B6788884185C31C6A84A788B0</vt:lpwstr>
  </property>
</Properties>
</file>