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10" r:id="rId4"/>
    <p:sldId id="301" r:id="rId5"/>
    <p:sldId id="311" r:id="rId6"/>
    <p:sldId id="312" r:id="rId7"/>
    <p:sldId id="299" r:id="rId8"/>
    <p:sldId id="303" r:id="rId9"/>
    <p:sldId id="300" r:id="rId10"/>
    <p:sldId id="304" r:id="rId11"/>
    <p:sldId id="305" r:id="rId12"/>
    <p:sldId id="306" r:id="rId13"/>
    <p:sldId id="313" r:id="rId14"/>
    <p:sldId id="295" r:id="rId15"/>
    <p:sldId id="264" r:id="rId16"/>
    <p:sldId id="307" r:id="rId17"/>
    <p:sldId id="297" r:id="rId18"/>
    <p:sldId id="269" r:id="rId19"/>
    <p:sldId id="314" r:id="rId20"/>
    <p:sldId id="277" r:id="rId21"/>
    <p:sldId id="315" r:id="rId22"/>
    <p:sldId id="278" r:id="rId23"/>
    <p:sldId id="279" r:id="rId24"/>
    <p:sldId id="308" r:id="rId25"/>
    <p:sldId id="281" r:id="rId26"/>
    <p:sldId id="282" r:id="rId27"/>
    <p:sldId id="309" r:id="rId28"/>
    <p:sldId id="287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5700" autoAdjust="0"/>
  </p:normalViewPr>
  <p:slideViewPr>
    <p:cSldViewPr snapToGrid="0">
      <p:cViewPr varScale="1">
        <p:scale>
          <a:sx n="114" d="100"/>
          <a:sy n="114" d="100"/>
        </p:scale>
        <p:origin x="36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16967-9DFD-4150-8CA0-9D720289FA95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E2976-DD6B-4B7F-857D-93447664D2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22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 will explain</a:t>
            </a:r>
            <a:r>
              <a:rPr lang="en-US" altLang="zh-CN" baseline="0" dirty="0" smtClean="0"/>
              <a:t> the concepts in the following slides.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2976-DD6B-4B7F-857D-93447664D2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37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 will explain</a:t>
            </a:r>
            <a:r>
              <a:rPr lang="en-US" altLang="zh-CN" baseline="0" dirty="0" smtClean="0"/>
              <a:t> the concepts in the following slides.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2976-DD6B-4B7F-857D-93447664D2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84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2976-DD6B-4B7F-857D-93447664D2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91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 will explain</a:t>
            </a:r>
            <a:r>
              <a:rPr lang="en-US" altLang="zh-CN" baseline="0" dirty="0" smtClean="0"/>
              <a:t> the concepts in the following slides.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2976-DD6B-4B7F-857D-93447664D29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76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 will explain</a:t>
            </a:r>
            <a:r>
              <a:rPr lang="en-US" altLang="zh-CN" baseline="0" dirty="0" smtClean="0"/>
              <a:t> the concepts in the following slides.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2976-DD6B-4B7F-857D-93447664D29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33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2976-DD6B-4B7F-857D-93447664D29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2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49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6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95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5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13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84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42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80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88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91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81E58-81FF-4F18-809F-C886DD4431FF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34791-0239-42F0-A16B-569F6D650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93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cer.sanger.ac.uk/cosmic" TargetMode="External"/><Relationship Id="rId2" Type="http://schemas.openxmlformats.org/officeDocument/2006/relationships/hyperlink" Target="https://www.ncbi.nlm.nih.gov/clinva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annovar.wglab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Annotation of genetic variants using ANNOVAR</a:t>
            </a:r>
            <a:endParaRPr lang="zh-CN" altLang="en-US" sz="4800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68583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BAIFW 2019 class</a:t>
            </a:r>
          </a:p>
          <a:p>
            <a:r>
              <a:rPr lang="en-US" altLang="zh-CN" sz="1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Li Fang, Ph.D.</a:t>
            </a:r>
          </a:p>
          <a:p>
            <a:r>
              <a:rPr lang="en-US" altLang="zh-CN" sz="1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University of Pennsylvania</a:t>
            </a:r>
          </a:p>
          <a:p>
            <a:r>
              <a:rPr lang="en-US" altLang="zh-CN" sz="1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12/06/2019</a:t>
            </a:r>
            <a:endParaRPr lang="zh-CN" altLang="en-US" sz="1800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Functional consequences of genetic variants</a:t>
            </a:r>
            <a:endParaRPr lang="zh-CN" altLang="en-US" sz="4000" b="1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05" y="1484431"/>
            <a:ext cx="10515599" cy="31239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synonymous </a:t>
            </a:r>
            <a:r>
              <a:rPr lang="en-US" altLang="zh-CN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SNV: </a:t>
            </a:r>
          </a:p>
          <a:p>
            <a:pPr lvl="1"/>
            <a:r>
              <a:rPr lang="en-US" altLang="zh-CN" sz="2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 SNV that does not alter the amino acid sequence of a protein.</a:t>
            </a:r>
            <a:endParaRPr lang="en-US" altLang="zh-CN" sz="32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non-synonymous SNV: </a:t>
            </a:r>
          </a:p>
          <a:p>
            <a:pPr lvl="1"/>
            <a:r>
              <a:rPr lang="en-US" altLang="zh-CN" sz="2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 SNV that alters the amino acid sequence of a protein.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166" y="4499338"/>
            <a:ext cx="9144000" cy="547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18" y="5454125"/>
            <a:ext cx="9144000" cy="605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8775" y="4499338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DNA</a:t>
            </a:r>
          </a:p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protein</a:t>
            </a:r>
            <a:endParaRPr lang="zh-CN" altLang="en-US" sz="1400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27698" y="4672233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27698" y="4883356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8775" y="542476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DNA</a:t>
            </a:r>
          </a:p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protein</a:t>
            </a:r>
            <a:endParaRPr lang="zh-CN" altLang="en-US" sz="1400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27698" y="5597662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27698" y="5808785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871358" y="4499338"/>
            <a:ext cx="109057" cy="15600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0319857" y="4499337"/>
            <a:ext cx="109057" cy="15600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7638488" y="6097744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non-synonymous 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SNV</a:t>
            </a:r>
            <a:endParaRPr lang="zh-CN" altLang="en-US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18383" y="6059414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synonymous SNV</a:t>
            </a:r>
            <a:endParaRPr lang="zh-CN" altLang="en-US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2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Functional consequences of genetic variants</a:t>
            </a:r>
            <a:endParaRPr lang="zh-CN" altLang="en-US" sz="4000" b="1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93405" cy="279186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non-frameshift insertion/deletion: </a:t>
            </a:r>
          </a:p>
          <a:p>
            <a:pPr lvl="1"/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 insertion/deletion that does not cause frameshift changes in protein coding sequence. (i.e. length = multiples of 3, as one amino acid corresponds to 3 nucleotides)</a:t>
            </a:r>
            <a:endParaRPr lang="en-US" altLang="zh-CN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frameshift insertion/deletion: </a:t>
            </a:r>
          </a:p>
          <a:p>
            <a:pPr lvl="1"/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 insertion of one or more nucleotides that cause frameshift changes in protein coding sequence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85" y="4906204"/>
            <a:ext cx="9726454" cy="581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19" y="5870732"/>
            <a:ext cx="9058656" cy="5242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99027" y="4906204"/>
            <a:ext cx="103602" cy="715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4737915" y="4906203"/>
            <a:ext cx="451192" cy="715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4774700" y="5621532"/>
            <a:ext cx="188811" cy="249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89107" y="4906202"/>
            <a:ext cx="451192" cy="715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5662819" y="4906202"/>
            <a:ext cx="451192" cy="715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6136531" y="4906201"/>
            <a:ext cx="451192" cy="715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261178" y="5627489"/>
            <a:ext cx="188811" cy="249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675585" y="5621530"/>
            <a:ext cx="188811" cy="249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208227" y="5606825"/>
            <a:ext cx="188811" cy="249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4415" y="4906201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DNA</a:t>
            </a:r>
          </a:p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protein</a:t>
            </a:r>
            <a:endParaRPr lang="zh-CN" altLang="en-US" sz="1400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73338" y="5079096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73338" y="5290219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4415" y="5831630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DNA</a:t>
            </a:r>
          </a:p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protein</a:t>
            </a:r>
            <a:endParaRPr lang="zh-CN" altLang="en-US" sz="1400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73338" y="6004525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73338" y="6215648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9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Functional consequences of genetic variants</a:t>
            </a:r>
            <a:endParaRPr lang="zh-CN" altLang="en-US" sz="4000" b="1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234097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stop-gain SNV/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Indel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An SNV/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Indel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that leads to the immediate creation of a stop codon at the variant site.</a:t>
            </a:r>
          </a:p>
          <a:p>
            <a:endParaRPr lang="en-US" altLang="zh-CN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stop-loss SNV/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Indel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An SNV/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Indel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that leads to the immediate elimination of a stop codon at the variant site.</a:t>
            </a:r>
          </a:p>
          <a:p>
            <a:endParaRPr lang="en-US" altLang="zh-CN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05" y="5681825"/>
            <a:ext cx="9472613" cy="5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85" y="4906204"/>
            <a:ext cx="9726454" cy="581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45829" y="5678246"/>
            <a:ext cx="112611" cy="536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8031405" y="5914321"/>
            <a:ext cx="2563023" cy="2207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42235" y="6298139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Stop-gain insertion </a:t>
            </a:r>
            <a:endParaRPr lang="zh-CN" altLang="en-US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77" y="4906204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DNA</a:t>
            </a:r>
          </a:p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protein</a:t>
            </a:r>
            <a:endParaRPr lang="zh-CN" altLang="en-US" sz="1400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8200" y="5079099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8200" y="5290222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277" y="5633446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DNA</a:t>
            </a:r>
          </a:p>
          <a:p>
            <a:pPr algn="r"/>
            <a:r>
              <a:rPr lang="en-US" altLang="zh-CN" sz="1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protein</a:t>
            </a:r>
            <a:endParaRPr lang="zh-CN" altLang="en-US" sz="1400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8200" y="5806341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" y="6017464"/>
            <a:ext cx="3030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2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Annotation of genetic variants using ANNOVAR</a:t>
            </a:r>
            <a:endParaRPr lang="zh-CN" altLang="en-US" sz="4000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5918"/>
            <a:ext cx="10515600" cy="325182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By the end of 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this lecture, you will learn </a:t>
            </a:r>
            <a:endParaRPr lang="en-US" altLang="zh-CN" dirty="0" smtClean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Some basic concepts in variant annotation</a:t>
            </a: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Gene-based annotation using ANNOVAR</a:t>
            </a:r>
            <a:endParaRPr lang="en-US" altLang="zh-CN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Filter-based annotation using ANNOVAR</a:t>
            </a:r>
          </a:p>
        </p:txBody>
      </p:sp>
    </p:spTree>
    <p:extLst>
      <p:ext uri="{BB962C8B-B14F-4D97-AF65-F5344CB8AC3E}">
        <p14:creationId xmlns:p14="http://schemas.microsoft.com/office/powerpoint/2010/main" val="28493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Gene-based annotation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Gene-based annotation is the annotation of the consequence of a variant on genes.</a:t>
            </a:r>
          </a:p>
          <a:p>
            <a:endParaRPr lang="en-US" altLang="zh-CN" dirty="0" smtClean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lvl="1"/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1) 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Variant_function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intergenic / 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intronic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/ 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exonic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/ UTR3/ UTR5, 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etc</a:t>
            </a:r>
            <a:endParaRPr lang="en-US" altLang="zh-CN" dirty="0" smtClean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lvl="1"/>
            <a:endParaRPr lang="en-US" altLang="zh-CN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lvl="1"/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2) 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Exonic_variant_function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synonymous SNV / non-synonymous SVN/non-frameshift 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indels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/ frameshift / stop-gain / stop-loss / splicing, 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etc</a:t>
            </a:r>
            <a:endParaRPr lang="zh-CN" altLang="en-US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Gene-based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522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Commonly </a:t>
            </a:r>
            <a:r>
              <a:rPr lang="en-US" sz="32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used gene </a:t>
            </a:r>
            <a:r>
              <a:rPr lang="en-US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databases:</a:t>
            </a:r>
            <a:endParaRPr lang="en-US" sz="32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lvl="1"/>
            <a:r>
              <a:rPr lang="en-US" sz="3200" dirty="0" err="1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RefSeq</a:t>
            </a:r>
            <a:r>
              <a:rPr lang="en-US" sz="32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</a:t>
            </a:r>
            <a:r>
              <a:rPr lang="en-US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gene</a:t>
            </a:r>
          </a:p>
          <a:p>
            <a:pPr lvl="1"/>
            <a:r>
              <a:rPr lang="en-US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ENSEMBL </a:t>
            </a:r>
            <a:r>
              <a:rPr lang="en-US" sz="32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gene (also known as GENCODE</a:t>
            </a:r>
            <a:r>
              <a:rPr lang="en-US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)</a:t>
            </a:r>
            <a:r>
              <a:rPr lang="en-US" altLang="zh-CN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</a:t>
            </a:r>
          </a:p>
          <a:p>
            <a:pPr lvl="1"/>
            <a:r>
              <a:rPr lang="en-US" altLang="zh-CN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UCSC known gene</a:t>
            </a:r>
          </a:p>
          <a:p>
            <a:pPr lvl="1"/>
            <a:endParaRPr lang="en-US" sz="32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437" y="4473137"/>
            <a:ext cx="9803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Differences: </a:t>
            </a:r>
          </a:p>
          <a:p>
            <a:r>
              <a:rPr lang="en-US" altLang="zh-CN" dirty="0" err="1" smtClean="0">
                <a:solidFill>
                  <a:srgbClr val="FF0000"/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RefSeq</a:t>
            </a:r>
            <a:r>
              <a:rPr lang="en-US" altLang="zh-CN" dirty="0" smtClean="0">
                <a:solidFill>
                  <a:srgbClr val="FF0000"/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gene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non-redundant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GENCODE gene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includes computational predicted genes and isoforms</a:t>
            </a:r>
            <a:endParaRPr lang="en-US" altLang="zh-CN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4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01" y="2381"/>
            <a:ext cx="10515600" cy="1153129"/>
          </a:xfrm>
        </p:spPr>
        <p:txBody>
          <a:bodyPr/>
          <a:lstStyle/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Location of the variant (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variant_function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)</a:t>
            </a:r>
            <a:endParaRPr lang="zh-CN" altLang="en-US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38" y="1048100"/>
            <a:ext cx="8164205" cy="541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890"/>
          </a:xfrm>
        </p:spPr>
        <p:txBody>
          <a:bodyPr/>
          <a:lstStyle/>
          <a:p>
            <a:r>
              <a:rPr lang="en-US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Examples of </a:t>
            </a:r>
            <a:r>
              <a:rPr lang="en-US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SNVs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7" y="1539022"/>
            <a:ext cx="10389358" cy="248251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SNP1 is an intergenic variant, as it is </a:t>
            </a:r>
            <a:r>
              <a:rPr lang="en-US" sz="20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&gt; 1 kb </a:t>
            </a:r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away from any gene</a:t>
            </a:r>
          </a:p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SNP2 is a downstream variant, as it is </a:t>
            </a:r>
            <a:r>
              <a:rPr lang="en-US" sz="20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1 kb </a:t>
            </a:r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from the 3'end of the NADK gene</a:t>
            </a:r>
          </a:p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SNP3 is a UTR3 variant</a:t>
            </a:r>
          </a:p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SNP4 is an </a:t>
            </a:r>
            <a:r>
              <a:rPr lang="en-US" sz="2000" dirty="0" err="1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intronic</a:t>
            </a:r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variant</a:t>
            </a:r>
          </a:p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SNP5 is an exonic variant</a:t>
            </a:r>
          </a:p>
        </p:txBody>
      </p:sp>
      <p:pic>
        <p:nvPicPr>
          <p:cNvPr id="96258" name="Picture 2" descr="http://annovar.openbioinformatics.org/en/latest/img/gene_snp_1.png"/>
          <p:cNvPicPr>
            <a:picLocks noChangeAspect="1" noChangeArrowheads="1"/>
          </p:cNvPicPr>
          <p:nvPr/>
        </p:nvPicPr>
        <p:blipFill>
          <a:blip r:embed="rId2" cstate="print"/>
          <a:srcRect b="56951"/>
          <a:stretch>
            <a:fillRect/>
          </a:stretch>
        </p:blipFill>
        <p:spPr bwMode="auto">
          <a:xfrm>
            <a:off x="2063552" y="4242622"/>
            <a:ext cx="8100392" cy="2615378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8434316" y="5832143"/>
            <a:ext cx="181971" cy="2411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52011" y="6151560"/>
            <a:ext cx="409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The arrows indicate that the gene goes from right to left. </a:t>
            </a:r>
            <a:endParaRPr lang="zh-CN" altLang="en-US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6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38" y="11946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Examples of </a:t>
            </a:r>
            <a:r>
              <a:rPr lang="en-US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612" y="1179205"/>
            <a:ext cx="10786279" cy="462017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Deletion 1 is an intergenic variant;</a:t>
            </a:r>
          </a:p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Deletion 2 is a downstream variant; </a:t>
            </a:r>
          </a:p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Deletion 3 is a UTR3 variant</a:t>
            </a:r>
            <a:r>
              <a:rPr lang="en-US" sz="20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;</a:t>
            </a:r>
            <a:endParaRPr lang="en-US" sz="20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Deletion 4 overlaps both with UTR3 and intron, and based on the precedence rule, it is a UTR3 variant; </a:t>
            </a:r>
          </a:p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Deletion 5 is an </a:t>
            </a:r>
            <a:r>
              <a:rPr lang="en-US" sz="2000" dirty="0" err="1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intronic</a:t>
            </a:r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variant; </a:t>
            </a:r>
          </a:p>
          <a:p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Deletion 6 overlaps with both an exon and an intron, and based on the precedence rule, it is an exonic variant</a:t>
            </a:r>
            <a:r>
              <a:rPr lang="en-US" sz="20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.</a:t>
            </a:r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/>
            </a:r>
            <a:b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</a:br>
            <a:endParaRPr lang="en-US" sz="20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pic>
        <p:nvPicPr>
          <p:cNvPr id="5" name="Picture 2" descr="http://annovar.openbioinformatics.org/en/latest/img/gene_snp_1.png"/>
          <p:cNvPicPr>
            <a:picLocks noChangeAspect="1" noChangeArrowheads="1"/>
          </p:cNvPicPr>
          <p:nvPr/>
        </p:nvPicPr>
        <p:blipFill>
          <a:blip r:embed="rId3" cstate="print"/>
          <a:srcRect t="47255" b="10498"/>
          <a:stretch>
            <a:fillRect/>
          </a:stretch>
        </p:blipFill>
        <p:spPr bwMode="auto">
          <a:xfrm>
            <a:off x="2203798" y="4192233"/>
            <a:ext cx="7883226" cy="2497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7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Annotation of genetic variants using ANNOVAR</a:t>
            </a:r>
            <a:endParaRPr lang="zh-CN" altLang="en-US" sz="4000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5918"/>
            <a:ext cx="10515600" cy="325182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By the end of 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this lecture, you will learn </a:t>
            </a:r>
            <a:endParaRPr lang="en-US" altLang="zh-CN" dirty="0" smtClean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Some basic concepts in variant annotation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Gene-based annotation using ANNOVAR</a:t>
            </a:r>
          </a:p>
          <a:p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Filter-based annotation using ANNOVAR</a:t>
            </a:r>
          </a:p>
        </p:txBody>
      </p:sp>
    </p:spTree>
    <p:extLst>
      <p:ext uri="{BB962C8B-B14F-4D97-AF65-F5344CB8AC3E}">
        <p14:creationId xmlns:p14="http://schemas.microsoft.com/office/powerpoint/2010/main" val="25989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Annotation of genetic variants using ANNOVAR</a:t>
            </a:r>
            <a:endParaRPr lang="zh-CN" altLang="en-US" sz="4000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5918"/>
            <a:ext cx="10515600" cy="325182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By the end of 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this lecture, you will learn </a:t>
            </a:r>
            <a:endParaRPr lang="en-US" altLang="zh-CN" dirty="0" smtClean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Some basic concepts in variant annotation</a:t>
            </a: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Gene-based annotation using ANNOVAR</a:t>
            </a:r>
            <a:endParaRPr lang="en-US" altLang="zh-CN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Filter-based annotation using ANNOVAR</a:t>
            </a:r>
          </a:p>
        </p:txBody>
      </p:sp>
    </p:spTree>
    <p:extLst>
      <p:ext uri="{BB962C8B-B14F-4D97-AF65-F5344CB8AC3E}">
        <p14:creationId xmlns:p14="http://schemas.microsoft.com/office/powerpoint/2010/main" val="23131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Filter-based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671412" cy="2245957"/>
          </a:xfrm>
        </p:spPr>
        <p:txBody>
          <a:bodyPr>
            <a:normAutofit fontScale="92500"/>
          </a:bodyPr>
          <a:lstStyle/>
          <a:p>
            <a:pPr marL="342900" lvl="1" indent="-342900"/>
            <a:r>
              <a:rPr lang="en-US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Usually, we use filter-based annotation to get: 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Allele frequency (in a population) of an variant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Known disease associations</a:t>
            </a:r>
            <a:endParaRPr lang="en-US" sz="28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marL="971550" lvl="2" indent="-514350">
              <a:buFont typeface="+mj-lt"/>
              <a:buAutoNum type="arabicPeriod"/>
            </a:pPr>
            <a:r>
              <a:rPr lang="en-US" sz="2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Predicted (pathogenic) scores of different variant-scoring tools. </a:t>
            </a:r>
            <a:endParaRPr lang="en-US" sz="28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marL="971550" lvl="2" indent="-514350">
              <a:buFont typeface="+mj-lt"/>
              <a:buAutoNum type="arabicPeriod"/>
            </a:pPr>
            <a:r>
              <a:rPr lang="en-US" sz="2800" dirty="0" err="1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dbSNP</a:t>
            </a:r>
            <a:r>
              <a:rPr lang="en-US" sz="28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</a:t>
            </a:r>
            <a:r>
              <a:rPr lang="en-US" sz="2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ID</a:t>
            </a:r>
            <a:endParaRPr lang="en-US" sz="28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Filter-based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671412" cy="2245957"/>
          </a:xfrm>
        </p:spPr>
        <p:txBody>
          <a:bodyPr>
            <a:normAutofit fontScale="92500"/>
          </a:bodyPr>
          <a:lstStyle/>
          <a:p>
            <a:pPr marL="342900" lvl="1" indent="-342900"/>
            <a:r>
              <a:rPr lang="en-US" sz="32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Usually, we use filter-based annotation to get: 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Allele frequency (in a population) of an variant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Known disease associations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marL="9715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Predicted (pathogenic) scores of different variant-scoring tools. 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marL="971550" lvl="2" indent="-514350">
              <a:buFont typeface="+mj-lt"/>
              <a:buAutoNum type="arabicPeriod"/>
            </a:pP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dbSNP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ID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Widely used allele </a:t>
            </a:r>
            <a:r>
              <a:rPr lang="en-US" sz="4000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frequency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234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1000 Genomes Project: 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about 2,500 WGS data sets</a:t>
            </a:r>
          </a:p>
          <a:p>
            <a:r>
              <a:rPr lang="en-US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ExAC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</a:t>
            </a:r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(exome aggregation consortium): 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about 65,000 WES data sets</a:t>
            </a:r>
            <a:endParaRPr lang="en-US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gnomAD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</a:t>
            </a:r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(genome aggregation consortium): 125,748 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WES data sets and 15,708 WGS data sets.</a:t>
            </a:r>
          </a:p>
          <a:p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…</a:t>
            </a:r>
            <a:endParaRPr lang="en-US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410" y="5309696"/>
            <a:ext cx="614035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>
                <a:latin typeface="CMU Serif Upright Italic" panose="02000603000000000000" pitchFamily="2" charset="0"/>
                <a:ea typeface="CMU Serif Upright Italic" panose="02000603000000000000" pitchFamily="2" charset="0"/>
                <a:cs typeface="CMU Serif Upright Italic" panose="02000603000000000000" pitchFamily="2" charset="0"/>
              </a:rPr>
              <a:t>WGS: Whole-genome </a:t>
            </a:r>
            <a:r>
              <a:rPr lang="en-US" altLang="zh-CN" b="1" dirty="0">
                <a:latin typeface="CMU Serif Upright Italic" panose="02000603000000000000" pitchFamily="2" charset="0"/>
                <a:ea typeface="CMU Serif Upright Italic" panose="02000603000000000000" pitchFamily="2" charset="0"/>
                <a:cs typeface="CMU Serif Upright Italic" panose="02000603000000000000" pitchFamily="2" charset="0"/>
              </a:rPr>
              <a:t>s</a:t>
            </a:r>
            <a:r>
              <a:rPr lang="en-US" altLang="zh-CN" b="1" dirty="0" smtClean="0">
                <a:latin typeface="CMU Serif Upright Italic" panose="02000603000000000000" pitchFamily="2" charset="0"/>
                <a:ea typeface="CMU Serif Upright Italic" panose="02000603000000000000" pitchFamily="2" charset="0"/>
                <a:cs typeface="CMU Serif Upright Italic" panose="02000603000000000000" pitchFamily="2" charset="0"/>
              </a:rPr>
              <a:t>equencing. </a:t>
            </a:r>
          </a:p>
          <a:p>
            <a:r>
              <a:rPr lang="en-US" altLang="zh-CN" b="1" dirty="0" smtClean="0">
                <a:latin typeface="CMU Serif Upright Italic" panose="02000603000000000000" pitchFamily="2" charset="0"/>
                <a:ea typeface="CMU Serif Upright Italic" panose="02000603000000000000" pitchFamily="2" charset="0"/>
                <a:cs typeface="CMU Serif Upright Italic" panose="02000603000000000000" pitchFamily="2" charset="0"/>
              </a:rPr>
              <a:t>WES: Whole-exome sequencing, a technology that can fragment the DNA,  capture the exon fragments, and then sequence them.  </a:t>
            </a:r>
            <a:endParaRPr lang="zh-CN" altLang="en-US" b="1" dirty="0">
              <a:latin typeface="CMU Serif Upright Italic" panose="02000603000000000000" pitchFamily="2" charset="0"/>
              <a:cs typeface="CMU Serif Upright Italic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66C9-0D9E-4572-8D4A-744A7AC8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11" y="83073"/>
            <a:ext cx="10835185" cy="7676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Different </a:t>
            </a:r>
            <a:r>
              <a:rPr lang="en-US" sz="3600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ethnicity </a:t>
            </a:r>
            <a:r>
              <a:rPr lang="en-US" sz="36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groups in the databases</a:t>
            </a:r>
            <a:endParaRPr lang="en-US" sz="3600" b="1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16" y="896203"/>
            <a:ext cx="7468968" cy="56827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955" y="1035251"/>
            <a:ext cx="37096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1000 Genomes </a:t>
            </a:r>
            <a:r>
              <a:rPr lang="en-US" altLang="zh-CN" sz="24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Project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</a:t>
            </a: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5 super populations</a:t>
            </a:r>
            <a:endParaRPr lang="zh-CN" altLang="en-US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7211" y="896203"/>
            <a:ext cx="582305" cy="5777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272955" y="1796661"/>
            <a:ext cx="33300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  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AFR, African</a:t>
            </a:r>
          </a:p>
          <a:p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   AMR, Ad Mixed American</a:t>
            </a:r>
          </a:p>
          <a:p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   EAS, East Asian</a:t>
            </a:r>
          </a:p>
          <a:p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   EUR, European</a:t>
            </a:r>
          </a:p>
          <a:p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   SAS, South Asian</a:t>
            </a:r>
          </a:p>
        </p:txBody>
      </p:sp>
    </p:spTree>
    <p:extLst>
      <p:ext uri="{BB962C8B-B14F-4D97-AF65-F5344CB8AC3E}">
        <p14:creationId xmlns:p14="http://schemas.microsoft.com/office/powerpoint/2010/main" val="42771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06" y="1165983"/>
            <a:ext cx="10515600" cy="717408"/>
          </a:xfrm>
        </p:spPr>
        <p:txBody>
          <a:bodyPr>
            <a:normAutofit/>
          </a:bodyPr>
          <a:lstStyle/>
          <a:p>
            <a:r>
              <a:rPr lang="en-US" altLang="zh-CN" sz="3200" b="1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GnomAD</a:t>
            </a:r>
            <a:r>
              <a:rPr lang="en-US" altLang="zh-CN" sz="32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database</a:t>
            </a:r>
            <a:endParaRPr lang="zh-CN" altLang="en-US" sz="3200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19" y="2104882"/>
            <a:ext cx="6775142" cy="45552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A566C9-0D9E-4572-8D4A-744A7AC8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68" y="176854"/>
            <a:ext cx="10835185" cy="767638"/>
          </a:xfrm>
        </p:spPr>
        <p:txBody>
          <a:bodyPr/>
          <a:lstStyle/>
          <a:p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Different </a:t>
            </a:r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ethnicity 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groups in the databases</a:t>
            </a:r>
            <a:endParaRPr lang="en-US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50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Disease association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ClinVar</a:t>
            </a:r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relationship between genetic variants and </a:t>
            </a:r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human health (</a:t>
            </a:r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  <a:hlinkClick r:id="rId2"/>
              </a:rPr>
              <a:t>https://www.ncbi.nlm.nih.gov/clinvar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  <a:hlinkClick r:id="rId2"/>
              </a:rPr>
              <a:t>/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) </a:t>
            </a:r>
            <a:endParaRPr lang="en-US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COSMIC</a:t>
            </a:r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somatic mutations in cancers (</a:t>
            </a:r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  <a:hlinkClick r:id="rId3"/>
              </a:rPr>
              <a:t>https://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  <a:hlinkClick r:id="rId3"/>
              </a:rPr>
              <a:t>cancer.sanger.ac.uk/cosmic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)</a:t>
            </a:r>
          </a:p>
          <a:p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And others (e.g. HGMD, human gene mutation database)</a:t>
            </a:r>
            <a:endParaRPr lang="en-US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67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Predicted (pathogenic) scores of different variant-scoring </a:t>
            </a:r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tools</a:t>
            </a:r>
            <a:endParaRPr lang="en-US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284" y="1761936"/>
            <a:ext cx="5048534" cy="445689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Exome scores: </a:t>
            </a:r>
            <a:endParaRPr lang="en-US" dirty="0" smtClean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lvl="1"/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SIFT</a:t>
            </a:r>
            <a:endParaRPr lang="en-US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lvl="1"/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PolyPhen</a:t>
            </a:r>
          </a:p>
          <a:p>
            <a:pPr lvl="1"/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LRT</a:t>
            </a:r>
          </a:p>
          <a:p>
            <a:pPr lvl="1"/>
            <a:r>
              <a:rPr lang="en-US" dirty="0" err="1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MutationTaster</a:t>
            </a:r>
            <a:endParaRPr lang="en-US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lvl="1"/>
            <a:r>
              <a:rPr lang="en-US" dirty="0" err="1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MutationAssessor</a:t>
            </a:r>
            <a:endParaRPr lang="en-US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lvl="1"/>
            <a:r>
              <a:rPr lang="en-US" dirty="0" err="1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MetaSVM</a:t>
            </a:r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, etc.</a:t>
            </a:r>
          </a:p>
          <a:p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Genome scores: </a:t>
            </a:r>
            <a:endParaRPr lang="en-US" dirty="0" smtClean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lvl="1"/>
            <a:r>
              <a:rPr lang="en-US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GERP</a:t>
            </a:r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++, </a:t>
            </a:r>
          </a:p>
          <a:p>
            <a:pPr lvl="1"/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CADD, </a:t>
            </a:r>
          </a:p>
          <a:p>
            <a:pPr lvl="1"/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DANN, </a:t>
            </a:r>
          </a:p>
          <a:p>
            <a:pPr lvl="1"/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FATHMM, </a:t>
            </a:r>
          </a:p>
          <a:p>
            <a:pPr lvl="1"/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GWAVA, </a:t>
            </a:r>
          </a:p>
          <a:p>
            <a:pPr lvl="1"/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FunSeq2, etc.</a:t>
            </a:r>
          </a:p>
        </p:txBody>
      </p:sp>
    </p:spTree>
    <p:extLst>
      <p:ext uri="{BB962C8B-B14F-4D97-AF65-F5344CB8AC3E}">
        <p14:creationId xmlns:p14="http://schemas.microsoft.com/office/powerpoint/2010/main" val="2816678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dbSNP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ID (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number)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29418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sz="48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rs201219564</a:t>
            </a:r>
          </a:p>
          <a:p>
            <a:pPr marL="0" indent="0">
              <a:buNone/>
            </a:pPr>
            <a:r>
              <a:rPr lang="en-US" altLang="zh-CN" sz="48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rs2691305</a:t>
            </a:r>
          </a:p>
          <a:p>
            <a:pPr marL="0" indent="0">
              <a:buNone/>
            </a:pPr>
            <a:r>
              <a:rPr lang="en-US" altLang="zh-CN" sz="48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rs190717287</a:t>
            </a:r>
          </a:p>
          <a:p>
            <a:pPr marL="0" indent="0">
              <a:buNone/>
            </a:pPr>
            <a:r>
              <a:rPr lang="en-US" altLang="zh-CN" sz="48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rs200676709</a:t>
            </a:r>
          </a:p>
          <a:p>
            <a:pPr marL="0" indent="0">
              <a:buNone/>
            </a:pPr>
            <a:r>
              <a:rPr lang="en-US" altLang="zh-CN" sz="48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rs2691303</a:t>
            </a:r>
          </a:p>
          <a:p>
            <a:pPr marL="0" indent="0">
              <a:buNone/>
            </a:pPr>
            <a:r>
              <a:rPr lang="en-US" altLang="zh-CN" sz="48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rs375850923</a:t>
            </a:r>
          </a:p>
          <a:p>
            <a:pPr marL="0" indent="0">
              <a:buNone/>
            </a:pPr>
            <a:r>
              <a:rPr lang="en-US" altLang="zh-CN" sz="48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rs62642130</a:t>
            </a:r>
          </a:p>
          <a:p>
            <a:pPr marL="0" indent="0">
              <a:buNone/>
            </a:pPr>
            <a:r>
              <a:rPr lang="en-US" altLang="zh-CN" sz="48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rs374499151</a:t>
            </a:r>
          </a:p>
          <a:p>
            <a:pPr marL="0" indent="0">
              <a:buNone/>
            </a:pPr>
            <a:r>
              <a:rPr lang="en-US" altLang="zh-CN" sz="48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rs370858051</a:t>
            </a:r>
          </a:p>
          <a:p>
            <a:pPr marL="0" indent="0">
              <a:buNone/>
            </a:pPr>
            <a:r>
              <a:rPr lang="en-US" altLang="zh-CN" sz="48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rs375289924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0202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wANNOVAR</a:t>
            </a:r>
            <a:r>
              <a:rPr lang="en-US" sz="36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is the online version of ANNOVAR</a:t>
            </a:r>
            <a:endParaRPr lang="en-US" sz="36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URL:</a:t>
            </a:r>
          </a:p>
          <a:p>
            <a:pPr lvl="1"/>
            <a:r>
              <a:rPr lang="en-US" sz="20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  <a:hlinkClick r:id="rId2"/>
              </a:rPr>
              <a:t>http</a:t>
            </a:r>
            <a:r>
              <a:rPr lang="en-US" sz="20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  <a:hlinkClick r:id="rId2"/>
              </a:rPr>
              <a:t>://wannovar.wglab.org</a:t>
            </a:r>
            <a:endParaRPr lang="en-US" sz="20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pPr lvl="1"/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7126" y="1825625"/>
            <a:ext cx="5102750" cy="4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654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Demo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517" y="2256617"/>
            <a:ext cx="6648966" cy="38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4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Annotation of genetic variants using ANNOVAR</a:t>
            </a:r>
            <a:endParaRPr lang="zh-CN" altLang="en-US" sz="4000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5918"/>
            <a:ext cx="10515600" cy="325182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By the end of 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this lecture, you will learn </a:t>
            </a:r>
            <a:endParaRPr lang="en-US" altLang="zh-CN" dirty="0" smtClean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Some basic concepts in variant annotation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Gene-based annotation using ANNOVAR</a:t>
            </a:r>
            <a:endParaRPr lang="en-US" altLang="zh-CN" dirty="0">
              <a:solidFill>
                <a:schemeClr val="bg1">
                  <a:lumMod val="75000"/>
                </a:schemeClr>
              </a:solidFill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Filter-based annotation using ANNOVAR</a:t>
            </a:r>
          </a:p>
        </p:txBody>
      </p:sp>
    </p:spTree>
    <p:extLst>
      <p:ext uri="{BB962C8B-B14F-4D97-AF65-F5344CB8AC3E}">
        <p14:creationId xmlns:p14="http://schemas.microsoft.com/office/powerpoint/2010/main" val="39118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Job submission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9360" b="15623"/>
          <a:stretch>
            <a:fillRect/>
          </a:stretch>
        </p:blipFill>
        <p:spPr bwMode="auto">
          <a:xfrm>
            <a:off x="3301139" y="1304796"/>
            <a:ext cx="575925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1891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Results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093" b="55681"/>
          <a:stretch>
            <a:fillRect/>
          </a:stretch>
        </p:blipFill>
        <p:spPr bwMode="auto">
          <a:xfrm>
            <a:off x="2135561" y="1628800"/>
            <a:ext cx="796454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611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Results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8900" b="10309"/>
          <a:stretch>
            <a:fillRect/>
          </a:stretch>
        </p:blipFill>
        <p:spPr bwMode="auto">
          <a:xfrm>
            <a:off x="2063552" y="1628800"/>
            <a:ext cx="804957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15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451"/>
            <a:ext cx="10515600" cy="1104284"/>
          </a:xfrm>
        </p:spPr>
        <p:txBody>
          <a:bodyPr/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The reference genome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0700"/>
            <a:ext cx="10515600" cy="293289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 reference genome is a representative genome sequence of a species.</a:t>
            </a: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Human reference genomes: originally sequenced and assembled by the Human 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G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enome 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P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roject. The latest version is GRCh38, also known as hg38.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027" y="3947195"/>
            <a:ext cx="4800767" cy="218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451"/>
            <a:ext cx="10515600" cy="1104284"/>
          </a:xfrm>
        </p:spPr>
        <p:txBody>
          <a:bodyPr/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The reference genome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0700"/>
            <a:ext cx="10515600" cy="293289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The human reference genome is </a:t>
            </a:r>
            <a:r>
              <a:rPr lang="en-US" altLang="zh-CN" dirty="0" smtClean="0">
                <a:solidFill>
                  <a:srgbClr val="00B0F0"/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haploid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(contains one 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set 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of chromosomes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). </a:t>
            </a:r>
            <a:endParaRPr lang="en-US" altLang="zh-CN" dirty="0" smtClean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DNA is double stranded (+ and -). The reference sequence contains only </a:t>
            </a:r>
            <a:r>
              <a:rPr lang="en-US" altLang="zh-CN" dirty="0" smtClean="0">
                <a:solidFill>
                  <a:srgbClr val="00B0F0"/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one strand 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because the sequence of the complementary stand can be inferred using </a:t>
            </a:r>
            <a:r>
              <a:rPr lang="en-US" altLang="zh-CN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the </a:t>
            </a:r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complementary </a:t>
            </a:r>
            <a:r>
              <a:rPr lang="en-US" altLang="zh-CN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base pairing </a:t>
            </a:r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rule (A-T; G-C)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81247" y="4303594"/>
            <a:ext cx="6487047" cy="2079893"/>
            <a:chOff x="3536549" y="4374581"/>
            <a:chExt cx="6487047" cy="2079893"/>
          </a:xfrm>
        </p:grpSpPr>
        <p:sp>
          <p:nvSpPr>
            <p:cNvPr id="7" name="TextBox 6"/>
            <p:cNvSpPr txBox="1"/>
            <p:nvPr/>
          </p:nvSpPr>
          <p:spPr>
            <a:xfrm>
              <a:off x="6163244" y="4422071"/>
              <a:ext cx="38603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CMU Typewriter Text" panose="02000309000000000000" pitchFamily="50" charset="0"/>
                  <a:ea typeface="CMU Typewriter Text" panose="02000309000000000000" pitchFamily="50" charset="0"/>
                  <a:cs typeface="CMU Typewriter Text" panose="02000309000000000000" pitchFamily="50" charset="0"/>
                </a:rPr>
                <a:t>5’-AGGTCACGTCCAC-3’ (+)</a:t>
              </a:r>
            </a:p>
            <a:p>
              <a:r>
                <a:rPr lang="en-US" altLang="zh-CN" sz="2400" dirty="0" smtClean="0">
                  <a:latin typeface="CMU Typewriter Text" panose="02000309000000000000" pitchFamily="50" charset="0"/>
                  <a:ea typeface="CMU Typewriter Text" panose="02000309000000000000" pitchFamily="50" charset="0"/>
                  <a:cs typeface="CMU Typewriter Text" panose="02000309000000000000" pitchFamily="50" charset="0"/>
                </a:rPr>
                <a:t>3’-GTGGACGTGACCT-5’ (-)</a:t>
              </a:r>
              <a:endParaRPr lang="zh-CN" altLang="en-US" sz="2400" dirty="0">
                <a:latin typeface="CMU Typewriter Text" panose="02000309000000000000" pitchFamily="50" charset="0"/>
                <a:cs typeface="CMU Typewriter Text" panose="02000309000000000000" pitchFamily="5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5735" y="5623477"/>
              <a:ext cx="38278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MU Typewriter Text" panose="02000309000000000000" pitchFamily="50" charset="0"/>
                  <a:ea typeface="CMU Typewriter Text" panose="02000309000000000000" pitchFamily="50" charset="0"/>
                  <a:cs typeface="CMU Typewriter Text" panose="02000309000000000000" pitchFamily="50" charset="0"/>
                </a:rPr>
                <a:t>5’-AGGTCACGTCCAC-3’ (+)</a:t>
              </a:r>
            </a:p>
            <a:p>
              <a:r>
                <a:rPr lang="en-US" altLang="zh-CN" sz="2400" dirty="0" smtClean="0">
                  <a:latin typeface="CMU Typewriter Text" panose="02000309000000000000" pitchFamily="50" charset="0"/>
                  <a:ea typeface="CMU Typewriter Text" panose="02000309000000000000" pitchFamily="50" charset="0"/>
                  <a:cs typeface="CMU Typewriter Text" panose="02000309000000000000" pitchFamily="50" charset="0"/>
                </a:rPr>
                <a:t>3’-GTGGAC</a:t>
              </a:r>
              <a:r>
                <a:rPr lang="en-US" altLang="zh-CN" sz="2400" dirty="0">
                  <a:latin typeface="CMU Typewriter Text" panose="02000309000000000000" pitchFamily="50" charset="0"/>
                  <a:ea typeface="CMU Typewriter Text" panose="02000309000000000000" pitchFamily="50" charset="0"/>
                  <a:cs typeface="CMU Typewriter Text" panose="02000309000000000000" pitchFamily="50" charset="0"/>
                </a:rPr>
                <a:t>G</a:t>
              </a:r>
              <a:r>
                <a:rPr lang="en-US" altLang="zh-CN" sz="2400" dirty="0" smtClean="0">
                  <a:latin typeface="CMU Typewriter Text" panose="02000309000000000000" pitchFamily="50" charset="0"/>
                  <a:ea typeface="CMU Typewriter Text" panose="02000309000000000000" pitchFamily="50" charset="0"/>
                  <a:cs typeface="CMU Typewriter Text" panose="02000309000000000000" pitchFamily="50" charset="0"/>
                </a:rPr>
                <a:t>TGACCT-5’ (-)</a:t>
              </a:r>
              <a:endParaRPr lang="zh-CN" altLang="en-US" sz="2400" dirty="0">
                <a:latin typeface="CMU Typewriter Text" panose="02000309000000000000" pitchFamily="50" charset="0"/>
                <a:cs typeface="CMU Typewriter Text" panose="02000309000000000000" pitchFamily="50" charset="0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>
              <a:off x="5856169" y="4374581"/>
              <a:ext cx="304800" cy="2006221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65235" y="5193025"/>
              <a:ext cx="1988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CMU Concrete" panose="02000603000000000000" pitchFamily="2" charset="0"/>
                  <a:ea typeface="CMU Concrete" panose="02000603000000000000" pitchFamily="2" charset="0"/>
                  <a:cs typeface="CMU Concrete" panose="02000603000000000000" pitchFamily="2" charset="0"/>
                </a:rPr>
                <a:t>diploid genome</a:t>
              </a:r>
              <a:endParaRPr lang="zh-CN" altLang="en-US" b="1" dirty="0">
                <a:latin typeface="CMU Concrete" panose="02000603000000000000" pitchFamily="2" charset="0"/>
                <a:cs typeface="CMU Concrete" panose="02000603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36549" y="4445492"/>
              <a:ext cx="2321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CMU Concrete" panose="02000603000000000000" pitchFamily="2" charset="0"/>
                  <a:ea typeface="CMU Concrete" panose="02000603000000000000" pitchFamily="2" charset="0"/>
                  <a:cs typeface="CMU Concrete" panose="02000603000000000000" pitchFamily="2" charset="0"/>
                </a:rPr>
                <a:t>r</a:t>
              </a:r>
              <a:r>
                <a:rPr lang="en-US" altLang="zh-CN" b="1" dirty="0" smtClean="0">
                  <a:latin typeface="CMU Concrete" panose="02000603000000000000" pitchFamily="2" charset="0"/>
                  <a:ea typeface="CMU Concrete" panose="02000603000000000000" pitchFamily="2" charset="0"/>
                  <a:cs typeface="CMU Concrete" panose="02000603000000000000" pitchFamily="2" charset="0"/>
                </a:rPr>
                <a:t>eference sequence</a:t>
              </a:r>
              <a:endParaRPr lang="zh-CN" altLang="en-US" b="1" dirty="0">
                <a:latin typeface="CMU Concrete" panose="02000603000000000000" pitchFamily="2" charset="0"/>
                <a:cs typeface="CMU Concrete" panose="02000603000000000000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886649" y="4628365"/>
              <a:ext cx="27432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>
            <a:off x="7891535" y="4351084"/>
            <a:ext cx="250648" cy="74177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7927000" y="5580023"/>
            <a:ext cx="250648" cy="74177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273749" y="453730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allele 1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351" y="5767923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allele 2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Variant calling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844"/>
            <a:ext cx="10515600" cy="2232097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 a variant calling process, we align the reads of an individual genome to the reference genome and compare them. </a:t>
            </a:r>
          </a:p>
          <a:p>
            <a:r>
              <a:rPr lang="en-US" altLang="zh-CN" sz="24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 </a:t>
            </a:r>
            <a:r>
              <a:rPr lang="en-US" altLang="zh-CN" sz="24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variant is a difference between a individual genome and the reference genome.  </a:t>
            </a:r>
            <a:endParaRPr lang="zh-CN" altLang="en-US" sz="24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sz="2400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We usually only compare one strand (the strand of the reference genome)</a:t>
            </a:r>
            <a:endParaRPr lang="zh-CN" altLang="en-US" sz="2400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7452" y="3717941"/>
            <a:ext cx="3860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5’-AGGTCA</a:t>
            </a:r>
            <a:r>
              <a:rPr lang="en-US" altLang="zh-CN" sz="2400" dirty="0" smtClean="0">
                <a:solidFill>
                  <a:srgbClr val="FF000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C</a:t>
            </a:r>
            <a:r>
              <a:rPr lang="en-US" altLang="zh-CN" sz="2400" dirty="0" smtClean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GTCCAC-3’ (+)</a:t>
            </a:r>
          </a:p>
          <a:p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3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’-TCCAGT</a:t>
            </a:r>
            <a:r>
              <a:rPr lang="en-US" altLang="zh-CN" sz="2400" dirty="0">
                <a:solidFill>
                  <a:srgbClr val="FF000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G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CAGGTG-5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’ (-)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CMU Typewriter Text" panose="02000309000000000000" pitchFamily="50" charset="0"/>
              <a:cs typeface="CMU Typewriter Text" panose="02000309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733" y="5012179"/>
            <a:ext cx="382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5’-AGGTCA</a:t>
            </a:r>
            <a:r>
              <a:rPr lang="en-US" altLang="zh-CN" sz="2400" dirty="0" smtClean="0">
                <a:solidFill>
                  <a:srgbClr val="00B0F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T</a:t>
            </a:r>
            <a:r>
              <a:rPr lang="en-US" altLang="zh-CN" sz="2400" dirty="0" smtClean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GTCCAC-3’ (+)</a:t>
            </a:r>
          </a:p>
          <a:p>
            <a:r>
              <a:rPr lang="en-US" altLang="zh-CN" sz="2400" dirty="0" smtClean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3</a:t>
            </a:r>
            <a:r>
              <a:rPr lang="en-US" altLang="zh-CN" sz="2400" dirty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’-</a:t>
            </a:r>
            <a:r>
              <a:rPr lang="en-US" altLang="zh-CN" sz="2400" dirty="0" smtClean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TCCAGT</a:t>
            </a:r>
            <a:r>
              <a:rPr lang="en-US" altLang="zh-CN" sz="2400" dirty="0" smtClean="0">
                <a:solidFill>
                  <a:srgbClr val="00B0F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A</a:t>
            </a:r>
            <a:r>
              <a:rPr lang="en-US" altLang="zh-CN" sz="2400" dirty="0" smtClean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CAGGTG-5’ (-)</a:t>
            </a:r>
            <a:endParaRPr lang="zh-CN" altLang="en-US" sz="2400" dirty="0">
              <a:latin typeface="CMU Typewriter Text" panose="02000309000000000000" pitchFamily="50" charset="0"/>
              <a:cs typeface="CMU Typewriter Text" panose="02000309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4418" y="468745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h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eterogygous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SNV</a:t>
            </a:r>
            <a:endParaRPr lang="zh-CN" altLang="en-US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4672966" y="4872124"/>
            <a:ext cx="311452" cy="1322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2553" y="3717941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</a:t>
            </a:r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eference sequence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52653" y="3900814"/>
            <a:ext cx="27432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058" y="4087273"/>
            <a:ext cx="239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</a:t>
            </a:r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magined complementary of reference sequence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11485" y="4321629"/>
            <a:ext cx="411480" cy="2556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88222" y="6029875"/>
            <a:ext cx="382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5’-AGGTCACGTCCAC-3’ (+)</a:t>
            </a:r>
          </a:p>
          <a:p>
            <a:r>
              <a:rPr lang="en-US" altLang="zh-CN" sz="2400" dirty="0" smtClean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3</a:t>
            </a:r>
            <a:r>
              <a:rPr lang="en-US" altLang="zh-CN" sz="2400" dirty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’-TCCAGTGCAGGTG-5</a:t>
            </a:r>
            <a:r>
              <a:rPr lang="en-US" altLang="zh-CN" sz="2400" dirty="0" smtClean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’ (-)</a:t>
            </a:r>
            <a:endParaRPr lang="zh-CN" altLang="en-US" sz="2400" dirty="0">
              <a:latin typeface="CMU Typewriter Text" panose="02000309000000000000" pitchFamily="50" charset="0"/>
              <a:cs typeface="CMU Typewriter Text" panose="02000309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74" y="5571444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individual sequence</a:t>
            </a:r>
          </a:p>
          <a:p>
            <a:pPr algn="ctr"/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(diploid)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2781933" y="5121374"/>
            <a:ext cx="304800" cy="15464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ight Brace 16"/>
          <p:cNvSpPr/>
          <p:nvPr/>
        </p:nvSpPr>
        <p:spPr>
          <a:xfrm>
            <a:off x="6968746" y="5056790"/>
            <a:ext cx="250648" cy="74177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Right Brace 17"/>
          <p:cNvSpPr/>
          <p:nvPr/>
        </p:nvSpPr>
        <p:spPr>
          <a:xfrm>
            <a:off x="7004211" y="6029875"/>
            <a:ext cx="250648" cy="74177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350960" y="524301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allele 1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2562" y="621777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allele 2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5264" y="3761118"/>
            <a:ext cx="224740" cy="2970641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ight Arrow 23"/>
          <p:cNvSpPr/>
          <p:nvPr/>
        </p:nvSpPr>
        <p:spPr>
          <a:xfrm>
            <a:off x="7850455" y="4637579"/>
            <a:ext cx="974741" cy="294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9220459" y="4548938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5’-AGGTCA</a:t>
            </a:r>
            <a:r>
              <a:rPr lang="en-US" altLang="zh-CN" dirty="0">
                <a:solidFill>
                  <a:srgbClr val="FF000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C</a:t>
            </a:r>
            <a:r>
              <a:rPr lang="en-US" altLang="zh-CN" dirty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GTCCAC-3’ (+)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20459" y="4839599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5’-AGGTCA</a:t>
            </a:r>
            <a:r>
              <a:rPr lang="en-US" altLang="zh-CN" dirty="0">
                <a:solidFill>
                  <a:srgbClr val="00B0F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T</a:t>
            </a:r>
            <a:r>
              <a:rPr lang="en-US" altLang="zh-CN" dirty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GTCCAC-3’ (+)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20459" y="5130261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5’-AGGTCA</a:t>
            </a:r>
            <a:r>
              <a:rPr lang="en-US" altLang="zh-CN" dirty="0">
                <a:solidFill>
                  <a:srgbClr val="00B0F0"/>
                </a:solidFill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C</a:t>
            </a:r>
            <a:r>
              <a:rPr lang="en-US" altLang="zh-CN" dirty="0">
                <a:latin typeface="CMU Typewriter Text" panose="02000309000000000000" pitchFamily="50" charset="0"/>
                <a:ea typeface="CMU Typewriter Text" panose="02000309000000000000" pitchFamily="50" charset="0"/>
                <a:cs typeface="CMU Typewriter Text" panose="02000309000000000000" pitchFamily="50" charset="0"/>
              </a:rPr>
              <a:t>GTCCAC-3’ (+)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82429" y="5660543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C --&gt;T mutation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Types of genetic variants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651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B0F0"/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SNV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A </a:t>
            </a:r>
            <a:r>
              <a:rPr lang="en-US" altLang="zh-CN" u="sng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ingle-</a:t>
            </a:r>
            <a:r>
              <a:rPr lang="en-US" altLang="zh-CN" u="sng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n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ucleotide </a:t>
            </a:r>
            <a:r>
              <a:rPr lang="en-US" altLang="zh-CN" u="sng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v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ariant is a substitution of a single nucleotide that occurs at a specific position in the genome.</a:t>
            </a:r>
          </a:p>
          <a:p>
            <a:r>
              <a:rPr lang="en-US" altLang="zh-CN" b="1" dirty="0" smtClean="0">
                <a:solidFill>
                  <a:srgbClr val="00B0F0"/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SNP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single-nucleotide polymorphism is an SNV that is relatively common in a population (&gt;1%).</a:t>
            </a:r>
          </a:p>
          <a:p>
            <a:endParaRPr lang="en-US" altLang="zh-CN" dirty="0" smtClean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  <a:p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Sometimes SNV and SNP are used interchangeably. </a:t>
            </a:r>
          </a:p>
          <a:p>
            <a:pPr lvl="1"/>
            <a:r>
              <a:rPr lang="en-US" altLang="zh-CN" sz="2000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For example, SNP detection and SNV detection usually have the same meaning. A SNP caller will output all SNVs regardless of their population frequency. Users and use ANNOVAR to get the population frequency of each variant. </a:t>
            </a:r>
          </a:p>
          <a:p>
            <a:endParaRPr lang="zh-CN" altLang="en-US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Types of genetic variants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19" y="2818566"/>
            <a:ext cx="2027832" cy="21000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altLang="zh-CN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TCACC</a:t>
            </a:r>
            <a:endParaRPr lang="en-US" altLang="zh-CN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 dirty="0" smtClean="0">
                <a:latin typeface="Courier New" panose="02070309020205020404" pitchFamily="49" charset="0"/>
                <a:ea typeface="CMU Concrete" panose="02000603000000000000" pitchFamily="2" charset="0"/>
                <a:cs typeface="Courier New" panose="02070309020205020404" pitchFamily="49" charset="0"/>
              </a:rPr>
              <a:t>|| |||||</a:t>
            </a:r>
            <a:endParaRPr lang="en-US" altLang="zh-CN" b="1" dirty="0">
              <a:latin typeface="Courier New" panose="02070309020205020404" pitchFamily="49" charset="0"/>
              <a:ea typeface="CMU Concrete" panose="02000603000000000000" pitchFamily="2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altLang="zh-CN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TCA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651" y="1628633"/>
            <a:ext cx="4382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An examples of SNV: </a:t>
            </a:r>
            <a:endParaRPr lang="zh-CN" altLang="en-US" sz="2800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981" y="2925778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Reference sequence: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918" y="3811529"/>
            <a:ext cx="271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Alternative sequence of an individual:</a:t>
            </a:r>
            <a:endParaRPr lang="zh-CN" altLang="en-US" b="1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68758" y="2513502"/>
            <a:ext cx="3480194" cy="25960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5’-AG</a:t>
            </a:r>
            <a:r>
              <a:rPr lang="en-US" altLang="zh-CN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TCACC-3’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3’-TC</a:t>
            </a: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AGTGG-5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CN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5’-AG</a:t>
            </a:r>
            <a:r>
              <a:rPr lang="en-US" altLang="zh-CN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TCACC-3’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3’-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US" altLang="zh-CN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AGTGG-5’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758676" y="2894203"/>
            <a:ext cx="461761" cy="1468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82476" y="4215551"/>
            <a:ext cx="537961" cy="2423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6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Types of genetic variants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54303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rgbClr val="00B0F0"/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Indel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A 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indel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usually refers to a </a:t>
            </a:r>
            <a:r>
              <a:rPr lang="en-US" altLang="zh-CN" u="sng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sertion or a </a:t>
            </a:r>
            <a:r>
              <a:rPr lang="en-US" altLang="zh-CN" u="sng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del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etion that is &lt; 50 </a:t>
            </a:r>
            <a:r>
              <a:rPr lang="en-US" altLang="zh-CN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bp.</a:t>
            </a:r>
            <a:r>
              <a:rPr lang="en-US" altLang="zh-CN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 Large insertions and deletions are classified as </a:t>
            </a:r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structural variants.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76364" y="4626894"/>
            <a:ext cx="2323534" cy="2100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AGTCAA</a:t>
            </a:r>
            <a:r>
              <a:rPr lang="en-US" altLang="zh-CN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Courier New" panose="02070309020205020404" pitchFamily="49" charset="0"/>
                <a:ea typeface="CMU Concrete" panose="02000603000000000000" pitchFamily="2" charset="0"/>
                <a:cs typeface="Courier New" panose="02070309020205020404" pitchFamily="49" charset="0"/>
              </a:rPr>
              <a:t>|||||| ||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AGTCAA</a:t>
            </a:r>
            <a:r>
              <a:rPr lang="en-US" altLang="zh-CN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298" y="3495645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Examples of </a:t>
            </a:r>
            <a:r>
              <a:rPr lang="en-US" altLang="zh-CN" sz="2800" b="1" dirty="0" err="1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Indels</a:t>
            </a:r>
            <a:r>
              <a:rPr lang="en-US" altLang="zh-CN" sz="2800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: </a:t>
            </a:r>
            <a:endParaRPr lang="zh-CN" altLang="en-US" sz="2800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361" y="4626894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Reference sequence:</a:t>
            </a:r>
            <a:endParaRPr lang="zh-CN" altLang="en-US" b="1" dirty="0"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373" y="5604255"/>
            <a:ext cx="271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Alternative sequence of an individual:</a:t>
            </a:r>
            <a:endParaRPr lang="zh-CN" altLang="en-US" b="1" dirty="0">
              <a:latin typeface="CMU Concrete" panose="02000603000000000000" pitchFamily="2" charset="0"/>
              <a:ea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71499" y="4626895"/>
            <a:ext cx="2323534" cy="2100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altLang="zh-CN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TCAACGT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Courier New" panose="02070309020205020404" pitchFamily="49" charset="0"/>
                <a:ea typeface="CMU Concrete" panose="02000603000000000000" pitchFamily="2" charset="0"/>
                <a:cs typeface="Courier New" panose="02070309020205020404" pitchFamily="49" charset="0"/>
              </a:rPr>
              <a:t>|| |||||||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altLang="zh-CN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zh-CN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TCAACGT</a:t>
            </a:r>
            <a:endParaRPr lang="zh-CN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17493" y="4440073"/>
            <a:ext cx="318447" cy="371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41863" y="4118409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alignment gap</a:t>
            </a:r>
            <a:endParaRPr lang="zh-CN" altLang="en-US" dirty="0">
              <a:solidFill>
                <a:srgbClr val="FF0000"/>
              </a:solidFill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0294" y="6321193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CMU Concrete" panose="02000603000000000000" pitchFamily="2" charset="0"/>
                <a:ea typeface="CMU Concrete" panose="02000603000000000000" pitchFamily="2" charset="0"/>
                <a:cs typeface="CMU Concrete" panose="02000603000000000000" pitchFamily="2" charset="0"/>
              </a:rPr>
              <a:t>alignment gap</a:t>
            </a:r>
            <a:endParaRPr lang="zh-CN" altLang="en-US" dirty="0">
              <a:solidFill>
                <a:srgbClr val="FF0000"/>
              </a:solidFill>
              <a:latin typeface="CMU Concrete" panose="02000603000000000000" pitchFamily="2" charset="0"/>
              <a:cs typeface="CMU Concrete" panose="02000603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600363" y="6157332"/>
            <a:ext cx="243385" cy="2002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2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1299</Words>
  <Application>Microsoft Office PowerPoint</Application>
  <PresentationFormat>Widescreen</PresentationFormat>
  <Paragraphs>225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等线</vt:lpstr>
      <vt:lpstr>等线 Light</vt:lpstr>
      <vt:lpstr>Arial</vt:lpstr>
      <vt:lpstr>CMU Concrete</vt:lpstr>
      <vt:lpstr>CMU Serif Upright Italic</vt:lpstr>
      <vt:lpstr>CMU Typewriter Text</vt:lpstr>
      <vt:lpstr>Courier New</vt:lpstr>
      <vt:lpstr>Office Theme</vt:lpstr>
      <vt:lpstr>Annotation of genetic variants using ANNOVAR</vt:lpstr>
      <vt:lpstr>Annotation of genetic variants using ANNOVAR</vt:lpstr>
      <vt:lpstr>Annotation of genetic variants using ANNOVAR</vt:lpstr>
      <vt:lpstr>The reference genome</vt:lpstr>
      <vt:lpstr>The reference genome</vt:lpstr>
      <vt:lpstr>Variant calling</vt:lpstr>
      <vt:lpstr>Types of genetic variants</vt:lpstr>
      <vt:lpstr>Types of genetic variants</vt:lpstr>
      <vt:lpstr>Types of genetic variants</vt:lpstr>
      <vt:lpstr>Functional consequences of genetic variants</vt:lpstr>
      <vt:lpstr>Functional consequences of genetic variants</vt:lpstr>
      <vt:lpstr>Functional consequences of genetic variants</vt:lpstr>
      <vt:lpstr>Annotation of genetic variants using ANNOVAR</vt:lpstr>
      <vt:lpstr>Gene-based annotation</vt:lpstr>
      <vt:lpstr>Gene-based annotation</vt:lpstr>
      <vt:lpstr>Location of the variant (variant_function)</vt:lpstr>
      <vt:lpstr>Examples of SNVs</vt:lpstr>
      <vt:lpstr>Examples of indels</vt:lpstr>
      <vt:lpstr>Annotation of genetic variants using ANNOVAR</vt:lpstr>
      <vt:lpstr>Filter-based annotation</vt:lpstr>
      <vt:lpstr>Filter-based annotation</vt:lpstr>
      <vt:lpstr>Widely used allele frequency databases</vt:lpstr>
      <vt:lpstr>Different ethnicity groups in the databases</vt:lpstr>
      <vt:lpstr>Different ethnicity groups in the databases</vt:lpstr>
      <vt:lpstr>Disease association databases</vt:lpstr>
      <vt:lpstr>Predicted (pathogenic) scores of different variant-scoring tools</vt:lpstr>
      <vt:lpstr>dbSNP ID (rs number)</vt:lpstr>
      <vt:lpstr>wANNOVAR is the online version of ANNOVAR</vt:lpstr>
      <vt:lpstr>Demo</vt:lpstr>
      <vt:lpstr>Job submission</vt:lpstr>
      <vt:lpstr>Results page</vt:lpstr>
      <vt:lpstr>Results page</vt:lpstr>
    </vt:vector>
  </TitlesOfParts>
  <Company>The Children's Hospital of Philadelphia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Annotation of genetic variants using ANNOVAR</dc:title>
  <dc:creator>Fang, Li</dc:creator>
  <cp:lastModifiedBy>Fang, Li</cp:lastModifiedBy>
  <cp:revision>75</cp:revision>
  <dcterms:created xsi:type="dcterms:W3CDTF">2019-12-05T17:16:36Z</dcterms:created>
  <dcterms:modified xsi:type="dcterms:W3CDTF">2019-12-06T22:46:10Z</dcterms:modified>
</cp:coreProperties>
</file>