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b="0" i="0" sz="40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sz="4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sz="4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sz="4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sz="4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sz="4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sz="4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sz="4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  <a:defRPr sz="4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" name="Shape 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5" name="Shape 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75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b="0" i="0" sz="80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sz="8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sz="8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sz="8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sz="8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sz="8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sz="8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sz="8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8000"/>
              <a:buFont typeface="Montserrat"/>
              <a:buNone/>
              <a:defRPr sz="80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0" name="Shape 11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" name="Shape 22"/>
          <p:cNvGrpSpPr/>
          <p:nvPr/>
        </p:nvGrpSpPr>
        <p:grpSpPr>
          <a:xfrm>
            <a:off x="4406400" y="213"/>
            <a:ext cx="4737600" cy="5143065"/>
            <a:chOff x="4406400" y="0"/>
            <a:chExt cx="4737600" cy="5143065"/>
          </a:xfrm>
        </p:grpSpPr>
        <p:sp>
          <p:nvSpPr>
            <p:cNvPr id="23" name="Shape 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2" name="Shape 7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3" name="Shape 7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Montserrat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EEEE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ontserrat"/>
              <a:buNone/>
              <a:defRPr sz="28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57575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15.xml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ps2JKeq0feiiEfIOadnw1iJwLhGOMSBB/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Montserrat"/>
              <a:buNone/>
            </a:pPr>
            <a:r>
              <a:rPr b="0" i="0" lang="de" sz="4000" u="none" cap="none" strike="noStrik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rPr>
              <a:t>WGPlaner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ato"/>
              <a:buNone/>
            </a:pPr>
            <a:r>
              <a:rPr b="0" i="0" lang="de" sz="1300" u="none" cap="none" strike="noStrike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Midterm Presentation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25" y="2356500"/>
            <a:ext cx="1822801" cy="18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Burndown Diagram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307850"/>
            <a:ext cx="774619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 tracking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50" y="1236125"/>
            <a:ext cx="624564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Cumulative Flow (RUP)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073025" y="1100463"/>
            <a:ext cx="1637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Legend</a:t>
            </a:r>
            <a:endParaRPr sz="13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" y="1422400"/>
            <a:ext cx="8904749" cy="360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013" y="1422400"/>
            <a:ext cx="1901925" cy="14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pic>
        <p:nvPicPr>
          <p:cNvPr id="234" name="Shape 234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425" y="81750"/>
            <a:ext cx="399825" cy="3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225" y="81750"/>
            <a:ext cx="399825" cy="3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Video</a:t>
            </a:r>
            <a:endParaRPr/>
          </a:p>
        </p:txBody>
      </p:sp>
      <p:sp>
        <p:nvSpPr>
          <p:cNvPr id="241" name="Shape 241" title="Demo.mp4">
            <a:hlinkClick r:id="rId3"/>
          </p:cNvPr>
          <p:cNvSpPr/>
          <p:nvPr/>
        </p:nvSpPr>
        <p:spPr>
          <a:xfrm>
            <a:off x="1803350" y="152400"/>
            <a:ext cx="5537300" cy="41529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Android MVP Pattern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627" y="1307850"/>
            <a:ext cx="595074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974" y="194300"/>
            <a:ext cx="4950062" cy="41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MVP Implementation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Class Diagrams - MVP Pattern marked</a:t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564" y="114500"/>
            <a:ext cx="4912886" cy="419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Automation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Presentation procedure</a:t>
            </a:r>
            <a:endParaRPr/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Vision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Technologies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Project Management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Demo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Architecture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Automation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Testing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Your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Deployment Procedure </a:t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48867" l="0" r="0" t="0"/>
          <a:stretch/>
        </p:blipFill>
        <p:spPr>
          <a:xfrm>
            <a:off x="152400" y="1460250"/>
            <a:ext cx="8810700" cy="24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708350" y="218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Testing</a:t>
            </a:r>
            <a:endParaRPr/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663700" y="1546325"/>
            <a:ext cx="4587000" cy="25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Android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Cucumber UI Tests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Unit tests with JUnit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Server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Unit and integration tests with </a:t>
            </a:r>
            <a:r>
              <a:rPr lang="de" sz="2400">
                <a:latin typeface="Consolas"/>
                <a:ea typeface="Consolas"/>
                <a:cs typeface="Consolas"/>
                <a:sym typeface="Consolas"/>
              </a:rPr>
              <a:t>go test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Your Questions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3924550" y="2905463"/>
            <a:ext cx="1187100" cy="1172700"/>
            <a:chOff x="1068825" y="1483725"/>
            <a:chExt cx="1187100" cy="1172700"/>
          </a:xfrm>
        </p:grpSpPr>
        <p:sp>
          <p:nvSpPr>
            <p:cNvPr id="154" name="Shape 154"/>
            <p:cNvSpPr/>
            <p:nvPr/>
          </p:nvSpPr>
          <p:spPr>
            <a:xfrm>
              <a:off x="1068825" y="1483725"/>
              <a:ext cx="1187100" cy="1172700"/>
            </a:xfrm>
            <a:prstGeom prst="ellipse">
              <a:avLst/>
            </a:prstGeom>
            <a:solidFill>
              <a:srgbClr val="A4A4A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" name="Shape 1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9476" y="1697201"/>
              <a:ext cx="745775" cy="7457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st="9525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56" name="Shape 156"/>
          <p:cNvGrpSpPr/>
          <p:nvPr/>
        </p:nvGrpSpPr>
        <p:grpSpPr>
          <a:xfrm>
            <a:off x="5754338" y="2905475"/>
            <a:ext cx="1187100" cy="1172700"/>
            <a:chOff x="2657688" y="2104900"/>
            <a:chExt cx="1187100" cy="1172700"/>
          </a:xfrm>
        </p:grpSpPr>
        <p:sp>
          <p:nvSpPr>
            <p:cNvPr id="157" name="Shape 157"/>
            <p:cNvSpPr/>
            <p:nvPr/>
          </p:nvSpPr>
          <p:spPr>
            <a:xfrm>
              <a:off x="2657688" y="2104900"/>
              <a:ext cx="1187100" cy="1172700"/>
            </a:xfrm>
            <a:prstGeom prst="ellipse">
              <a:avLst/>
            </a:prstGeom>
            <a:solidFill>
              <a:srgbClr val="A4A4A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" name="Shape 1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8372" y="2318363"/>
              <a:ext cx="745775" cy="7457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st="9525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59" name="Shape 159"/>
          <p:cNvGrpSpPr/>
          <p:nvPr/>
        </p:nvGrpSpPr>
        <p:grpSpPr>
          <a:xfrm>
            <a:off x="7584150" y="2905475"/>
            <a:ext cx="1187100" cy="1172700"/>
            <a:chOff x="7220600" y="2551825"/>
            <a:chExt cx="1187100" cy="1172700"/>
          </a:xfrm>
        </p:grpSpPr>
        <p:sp>
          <p:nvSpPr>
            <p:cNvPr id="160" name="Shape 160"/>
            <p:cNvSpPr/>
            <p:nvPr/>
          </p:nvSpPr>
          <p:spPr>
            <a:xfrm>
              <a:off x="7220600" y="2551825"/>
              <a:ext cx="1187100" cy="1172700"/>
            </a:xfrm>
            <a:prstGeom prst="ellipse">
              <a:avLst/>
            </a:prstGeom>
            <a:solidFill>
              <a:srgbClr val="A4A4A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Shape 1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41263" y="2765288"/>
              <a:ext cx="745775" cy="7457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st="9525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62" name="Shape 162"/>
          <p:cNvGrpSpPr/>
          <p:nvPr/>
        </p:nvGrpSpPr>
        <p:grpSpPr>
          <a:xfrm>
            <a:off x="264950" y="2905475"/>
            <a:ext cx="1187100" cy="1172700"/>
            <a:chOff x="6187125" y="1483725"/>
            <a:chExt cx="1187100" cy="1172700"/>
          </a:xfrm>
        </p:grpSpPr>
        <p:sp>
          <p:nvSpPr>
            <p:cNvPr id="163" name="Shape 163"/>
            <p:cNvSpPr/>
            <p:nvPr/>
          </p:nvSpPr>
          <p:spPr>
            <a:xfrm>
              <a:off x="6187125" y="1483725"/>
              <a:ext cx="1187100" cy="1172700"/>
            </a:xfrm>
            <a:prstGeom prst="ellipse">
              <a:avLst/>
            </a:prstGeom>
            <a:solidFill>
              <a:srgbClr val="A4A4A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Shape 16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94098" y="1683486"/>
              <a:ext cx="773175" cy="773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st="9525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65" name="Shape 165"/>
          <p:cNvSpPr txBox="1"/>
          <p:nvPr/>
        </p:nvSpPr>
        <p:spPr>
          <a:xfrm>
            <a:off x="190850" y="4164225"/>
            <a:ext cx="1335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757575"/>
                </a:solidFill>
              </a:rPr>
              <a:t>Manage your shared flat</a:t>
            </a:r>
            <a:endParaRPr>
              <a:solidFill>
                <a:srgbClr val="757575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2020650" y="4164225"/>
            <a:ext cx="1335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757575"/>
                </a:solidFill>
              </a:rPr>
              <a:t>Organize group events</a:t>
            </a:r>
            <a:endParaRPr>
              <a:solidFill>
                <a:srgbClr val="757575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867300" y="4164225"/>
            <a:ext cx="1335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757575"/>
                </a:solidFill>
              </a:rPr>
              <a:t>Control your Shopping List</a:t>
            </a:r>
            <a:endParaRPr>
              <a:solidFill>
                <a:srgbClr val="757575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705525" y="4164225"/>
            <a:ext cx="1335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757575"/>
                </a:solidFill>
              </a:rPr>
              <a:t>Simplify your Accounting</a:t>
            </a:r>
            <a:endParaRPr>
              <a:solidFill>
                <a:srgbClr val="757575"/>
              </a:solidFill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7543750" y="4164225"/>
            <a:ext cx="1335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757575"/>
                </a:solidFill>
              </a:rPr>
              <a:t>Manage your group related tasks</a:t>
            </a:r>
            <a:endParaRPr>
              <a:solidFill>
                <a:srgbClr val="757575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504338" y="1465300"/>
            <a:ext cx="38085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757575"/>
                </a:solidFill>
              </a:rPr>
              <a:t>Students, couples, families, etc…</a:t>
            </a:r>
            <a:endParaRPr>
              <a:solidFill>
                <a:srgbClr val="757575"/>
              </a:solidFill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Motivation - </a:t>
            </a:r>
            <a:r>
              <a:rPr lang="de">
                <a:latin typeface="Arial"/>
                <a:ea typeface="Arial"/>
                <a:cs typeface="Arial"/>
                <a:sym typeface="Arial"/>
              </a:rPr>
              <a:t>Simplify your shared flat life</a:t>
            </a:r>
            <a:endParaRPr/>
          </a:p>
        </p:txBody>
      </p:sp>
      <p:grpSp>
        <p:nvGrpSpPr>
          <p:cNvPr id="172" name="Shape 172"/>
          <p:cNvGrpSpPr/>
          <p:nvPr/>
        </p:nvGrpSpPr>
        <p:grpSpPr>
          <a:xfrm>
            <a:off x="2094750" y="2905475"/>
            <a:ext cx="1187100" cy="1172700"/>
            <a:chOff x="2094750" y="2905475"/>
            <a:chExt cx="1187100" cy="1172700"/>
          </a:xfrm>
        </p:grpSpPr>
        <p:sp>
          <p:nvSpPr>
            <p:cNvPr id="173" name="Shape 173"/>
            <p:cNvSpPr/>
            <p:nvPr/>
          </p:nvSpPr>
          <p:spPr>
            <a:xfrm>
              <a:off x="2094750" y="2905475"/>
              <a:ext cx="1187100" cy="1172700"/>
            </a:xfrm>
            <a:prstGeom prst="ellipse">
              <a:avLst/>
            </a:prstGeom>
            <a:solidFill>
              <a:srgbClr val="A4A4A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Shape 17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68413" y="3071937"/>
              <a:ext cx="839763" cy="83976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st="9525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75" name="Shape 175"/>
          <p:cNvGrpSpPr/>
          <p:nvPr/>
        </p:nvGrpSpPr>
        <p:grpSpPr>
          <a:xfrm>
            <a:off x="2094750" y="1465288"/>
            <a:ext cx="1187100" cy="1172700"/>
            <a:chOff x="2094750" y="1465288"/>
            <a:chExt cx="1187100" cy="1172700"/>
          </a:xfrm>
        </p:grpSpPr>
        <p:sp>
          <p:nvSpPr>
            <p:cNvPr id="176" name="Shape 176"/>
            <p:cNvSpPr/>
            <p:nvPr/>
          </p:nvSpPr>
          <p:spPr>
            <a:xfrm>
              <a:off x="2094750" y="1465288"/>
              <a:ext cx="1187100" cy="1172700"/>
            </a:xfrm>
            <a:prstGeom prst="ellipse">
              <a:avLst/>
            </a:prstGeom>
            <a:solidFill>
              <a:srgbClr val="A4A4A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" name="Shape 1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65300" y="1628650"/>
              <a:ext cx="852500" cy="852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st="9525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Components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200" y="114225"/>
            <a:ext cx="6166329" cy="530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57500" y="1568050"/>
            <a:ext cx="2393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757575"/>
                </a:solidFill>
              </a:rPr>
              <a:t>Current Scope</a:t>
            </a:r>
            <a:endParaRPr sz="1800">
              <a:solidFill>
                <a:srgbClr val="757575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57575" y="2174050"/>
            <a:ext cx="23937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Registration</a:t>
            </a:r>
            <a:endParaRPr>
              <a:solidFill>
                <a:srgbClr val="757575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Register</a:t>
            </a:r>
            <a:endParaRPr>
              <a:solidFill>
                <a:srgbClr val="757575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Create Group</a:t>
            </a:r>
            <a:endParaRPr>
              <a:solidFill>
                <a:srgbClr val="757575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Join Group</a:t>
            </a:r>
            <a:endParaRPr>
              <a:solidFill>
                <a:srgbClr val="75757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Shopping List</a:t>
            </a:r>
            <a:endParaRPr>
              <a:solidFill>
                <a:srgbClr val="757575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Add products</a:t>
            </a:r>
            <a:endParaRPr>
              <a:solidFill>
                <a:srgbClr val="757575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Buy products</a:t>
            </a:r>
            <a:endParaRPr>
              <a:solidFill>
                <a:srgbClr val="75757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Settings</a:t>
            </a:r>
            <a:endParaRPr>
              <a:solidFill>
                <a:srgbClr val="757575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Manage Profile</a:t>
            </a:r>
            <a:endParaRPr>
              <a:solidFill>
                <a:srgbClr val="757575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Char char="-"/>
            </a:pPr>
            <a:r>
              <a:rPr lang="de">
                <a:solidFill>
                  <a:srgbClr val="757575"/>
                </a:solidFill>
              </a:rPr>
              <a:t>Manage Group</a:t>
            </a:r>
            <a:endParaRPr>
              <a:solidFill>
                <a:srgbClr val="75757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69600" y="243025"/>
            <a:ext cx="7038900" cy="4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Technologies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850" y="109387"/>
            <a:ext cx="4867299" cy="4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</a:t>
            </a:r>
            <a:endParaRPr/>
          </a:p>
          <a:p>
            <a:pPr indent="825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7500" y="1585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de" sz="2400">
                <a:latin typeface="Montserrat"/>
                <a:ea typeface="Montserrat"/>
                <a:cs typeface="Montserrat"/>
                <a:sym typeface="Montserrat"/>
              </a:rPr>
              <a:t>Project Management method: Spiral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de" sz="2400">
                <a:latin typeface="Montserrat"/>
                <a:ea typeface="Montserrat"/>
                <a:cs typeface="Montserrat"/>
                <a:sym typeface="Montserrat"/>
              </a:rPr>
              <a:t>Sprints of one week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de" sz="2400">
                <a:latin typeface="Montserrat"/>
                <a:ea typeface="Montserrat"/>
                <a:cs typeface="Montserrat"/>
                <a:sym typeface="Montserrat"/>
              </a:rPr>
              <a:t>Requirements and Use Cases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Platform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YouTrack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1307850"/>
            <a:ext cx="6761468" cy="36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