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94" r:id="rId6"/>
    <p:sldId id="257" r:id="rId7"/>
    <p:sldId id="258" r:id="rId8"/>
    <p:sldId id="269" r:id="rId9"/>
    <p:sldId id="259" r:id="rId10"/>
    <p:sldId id="267" r:id="rId11"/>
    <p:sldId id="263" r:id="rId12"/>
    <p:sldId id="260" r:id="rId13"/>
    <p:sldId id="265" r:id="rId14"/>
    <p:sldId id="278" r:id="rId15"/>
    <p:sldId id="270" r:id="rId16"/>
    <p:sldId id="271" r:id="rId17"/>
    <p:sldId id="268" r:id="rId18"/>
    <p:sldId id="272" r:id="rId19"/>
    <p:sldId id="261" r:id="rId20"/>
    <p:sldId id="275" r:id="rId21"/>
    <p:sldId id="274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835"/>
    <a:srgbClr val="F8F8F8"/>
    <a:srgbClr val="F5C5DA"/>
    <a:srgbClr val="72B8FF"/>
    <a:srgbClr val="F3EA37"/>
    <a:srgbClr val="C5C234"/>
    <a:srgbClr val="71B5FE"/>
    <a:srgbClr val="F58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6314" autoAdjust="0"/>
  </p:normalViewPr>
  <p:slideViewPr>
    <p:cSldViewPr snapToGrid="0" showGuides="1">
      <p:cViewPr varScale="1">
        <p:scale>
          <a:sx n="110" d="100"/>
          <a:sy n="110" d="100"/>
        </p:scale>
        <p:origin x="720" y="102"/>
      </p:cViewPr>
      <p:guideLst>
        <p:guide orient="horz" pos="216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c:spPr>
          <c:explosion val="0"/>
          <c:dPt>
            <c:idx val="0"/>
            <c:bubble3D val="0"/>
            <c:spPr>
              <a:solidFill>
                <a:schemeClr val="accent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4"/>
        <c:holeSize val="7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lang="zh-CN" sz="1800" baseline="-250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c:spPr>
          <c:explosion val="0"/>
          <c:dPt>
            <c:idx val="0"/>
            <c:bubble3D val="0"/>
            <c:spPr>
              <a:solidFill>
                <a:srgbClr val="FE6835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3"/>
        <c:holeSize val="70"/>
      </c:doughnut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c:spPr>
          <c:explosion val="0"/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3"/>
        <c:holeSize val="7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47625">
              <a:solidFill>
                <a:schemeClr val="tx1"/>
              </a:solidFill>
            </a:ln>
          </c:spPr>
          <c:explosion val="0"/>
          <c:dPt>
            <c:idx val="0"/>
            <c:bubble3D val="0"/>
            <c:spPr>
              <a:solidFill>
                <a:schemeClr val="accent6">
                  <a:tint val="77000"/>
                </a:schemeClr>
              </a:solidFill>
              <a:ln w="47625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47625">
                <a:solidFill>
                  <a:schemeClr val="tx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3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77788-7E83-46FA-AD63-5FEC81E05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5CE7D-4452-4E00-91FA-154ABE755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EE1C-084C-4D08-ACFC-DB9397C17F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ags" Target="../tags/tag8.xm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tags" Target="../tags/tag10.xml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tags" Target="../tags/tag12.xml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62660" y="598170"/>
            <a:ext cx="9824720" cy="5325745"/>
            <a:chOff x="1756786" y="947474"/>
            <a:chExt cx="8998327" cy="4965344"/>
          </a:xfrm>
        </p:grpSpPr>
        <p:sp>
          <p:nvSpPr>
            <p:cNvPr id="3" name="矩形 2"/>
            <p:cNvSpPr/>
            <p:nvPr/>
          </p:nvSpPr>
          <p:spPr>
            <a:xfrm>
              <a:off x="2046417" y="1215071"/>
              <a:ext cx="8708696" cy="469774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84689" y="5267792"/>
            <a:ext cx="2883877" cy="829945"/>
            <a:chOff x="4784689" y="5267792"/>
            <a:chExt cx="2883877" cy="829945"/>
          </a:xfrm>
        </p:grpSpPr>
        <p:sp>
          <p:nvSpPr>
            <p:cNvPr id="6" name="矩形 5"/>
            <p:cNvSpPr/>
            <p:nvPr/>
          </p:nvSpPr>
          <p:spPr>
            <a:xfrm>
              <a:off x="4784689" y="5297439"/>
              <a:ext cx="2883877" cy="750694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22473" y="5267792"/>
              <a:ext cx="262128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指导老师：胡泓</a:t>
              </a:r>
              <a:endPara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项目组长：吴广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延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2764" y="1965771"/>
            <a:ext cx="997712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b="1" dirty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E6835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图书管理</a:t>
            </a:r>
            <a:r>
              <a:rPr lang="zh-CN" altLang="en-US" sz="9600" b="1" dirty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E6835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系统项目</a:t>
            </a:r>
            <a:endParaRPr lang="zh-CN" altLang="en-US" sz="96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E6835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46514" y="1504106"/>
            <a:ext cx="778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FE6835"/>
                </a:solidFill>
              </a:rPr>
              <a:t>BAIMABOLOG</a:t>
            </a:r>
            <a:endParaRPr lang="zh-CN" altLang="en-US" sz="2400" b="1" dirty="0">
              <a:solidFill>
                <a:srgbClr val="FE6835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26581" y="3585460"/>
            <a:ext cx="6820627" cy="347407"/>
            <a:chOff x="2526584" y="3437853"/>
            <a:chExt cx="6820627" cy="347407"/>
          </a:xfrm>
        </p:grpSpPr>
        <p:sp>
          <p:nvSpPr>
            <p:cNvPr id="10" name="矩形 9"/>
            <p:cNvSpPr/>
            <p:nvPr/>
          </p:nvSpPr>
          <p:spPr>
            <a:xfrm>
              <a:off x="2526584" y="3437853"/>
              <a:ext cx="6820627" cy="347407"/>
            </a:xfrm>
            <a:prstGeom prst="rect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94146" y="3437853"/>
              <a:ext cx="6685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>
                  <a:solidFill>
                    <a:schemeClr val="bg1"/>
                  </a:solidFill>
                  <a:latin typeface="+mj-lt"/>
                </a:rPr>
                <a:t>项目总结</a:t>
              </a:r>
              <a:r>
                <a:rPr lang="en-US" altLang="zh-CN" sz="1600" dirty="0">
                  <a:solidFill>
                    <a:schemeClr val="bg1"/>
                  </a:solidFill>
                  <a:latin typeface="+mj-lt"/>
                </a:rPr>
                <a:t>/</a:t>
              </a:r>
              <a:r>
                <a:rPr lang="zh-CN" altLang="en-US" sz="1600" dirty="0">
                  <a:solidFill>
                    <a:schemeClr val="bg1"/>
                  </a:solidFill>
                  <a:latin typeface="+mj-lt"/>
                </a:rPr>
                <a:t>项目分工</a:t>
              </a:r>
              <a:r>
                <a:rPr lang="en-US" altLang="zh-CN" sz="1600" dirty="0">
                  <a:solidFill>
                    <a:schemeClr val="bg1"/>
                  </a:solidFill>
                  <a:latin typeface="+mj-lt"/>
                </a:rPr>
                <a:t>/</a:t>
              </a:r>
              <a:r>
                <a:rPr lang="zh-CN" altLang="en-US" sz="1600" dirty="0">
                  <a:solidFill>
                    <a:schemeClr val="bg1"/>
                  </a:solidFill>
                  <a:latin typeface="+mj-lt"/>
                </a:rPr>
                <a:t>项目展示</a:t>
              </a:r>
              <a:endParaRPr lang="zh-CN" alt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888895" y="4121054"/>
            <a:ext cx="6096000" cy="7934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FE6835"/>
                </a:solidFill>
                <a:latin typeface="+mj-ea"/>
                <a:ea typeface="+mj-ea"/>
              </a:rPr>
              <a:t>We must accept finite disappointment, but we must never lose infinite hope. </a:t>
            </a:r>
            <a:endParaRPr lang="zh-CN" altLang="en-US" sz="1600" dirty="0">
              <a:solidFill>
                <a:srgbClr val="FE683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1022" y="1022995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4791972">
            <a:off x="2180604" y="444222"/>
            <a:ext cx="1328660" cy="114539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9203627">
            <a:off x="5557170" y="2269392"/>
            <a:ext cx="482380" cy="41584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5888956" y="2702928"/>
            <a:ext cx="3640853" cy="67710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项目成果展示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09182" y="2474763"/>
            <a:ext cx="3082391" cy="1640830"/>
            <a:chOff x="2183601" y="2511641"/>
            <a:chExt cx="3082391" cy="1640830"/>
          </a:xfrm>
        </p:grpSpPr>
        <p:sp>
          <p:nvSpPr>
            <p:cNvPr id="13" name="椭圆 12"/>
            <p:cNvSpPr/>
            <p:nvPr/>
          </p:nvSpPr>
          <p:spPr>
            <a:xfrm>
              <a:off x="2433188" y="2585398"/>
              <a:ext cx="2832804" cy="1567073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367529" y="2947335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Part three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83601" y="2511641"/>
              <a:ext cx="2832804" cy="1567073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516327" y="3380036"/>
            <a:ext cx="4386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We must accept finite disappointment, but we must never lose infinite hope.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等腰三角形 15"/>
          <p:cNvSpPr/>
          <p:nvPr/>
        </p:nvSpPr>
        <p:spPr>
          <a:xfrm rot="11700000">
            <a:off x="8620785" y="5343220"/>
            <a:ext cx="1010625" cy="868969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241047" y="605471"/>
            <a:ext cx="2904403" cy="554212"/>
            <a:chOff x="241047" y="605471"/>
            <a:chExt cx="2904403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项目部分优点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51424" y="1828974"/>
            <a:ext cx="2859415" cy="3581056"/>
            <a:chOff x="1773938" y="1828800"/>
            <a:chExt cx="2859415" cy="4115217"/>
          </a:xfrm>
        </p:grpSpPr>
        <p:sp>
          <p:nvSpPr>
            <p:cNvPr id="7" name="圆角矩形 6"/>
            <p:cNvSpPr/>
            <p:nvPr/>
          </p:nvSpPr>
          <p:spPr>
            <a:xfrm>
              <a:off x="1890330" y="2278043"/>
              <a:ext cx="2743023" cy="3665974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73938" y="2145322"/>
              <a:ext cx="2743023" cy="3665974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315485" y="1905000"/>
              <a:ext cx="1812330" cy="633045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239285" y="1828800"/>
              <a:ext cx="1812330" cy="633045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35994" y="1855104"/>
            <a:ext cx="2859415" cy="3581056"/>
            <a:chOff x="1773938" y="1828800"/>
            <a:chExt cx="2859415" cy="4115217"/>
          </a:xfrm>
        </p:grpSpPr>
        <p:sp>
          <p:nvSpPr>
            <p:cNvPr id="11" name="圆角矩形 10"/>
            <p:cNvSpPr/>
            <p:nvPr/>
          </p:nvSpPr>
          <p:spPr>
            <a:xfrm>
              <a:off x="1890330" y="2278043"/>
              <a:ext cx="2743023" cy="3665974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73938" y="2145322"/>
              <a:ext cx="2743023" cy="3665974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315485" y="1905000"/>
              <a:ext cx="1812330" cy="633045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239285" y="1828800"/>
              <a:ext cx="1812330" cy="633045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35030" y="1855104"/>
            <a:ext cx="2859415" cy="3581056"/>
            <a:chOff x="1773938" y="1828800"/>
            <a:chExt cx="2859415" cy="4115217"/>
          </a:xfrm>
        </p:grpSpPr>
        <p:sp>
          <p:nvSpPr>
            <p:cNvPr id="16" name="圆角矩形 15"/>
            <p:cNvSpPr/>
            <p:nvPr/>
          </p:nvSpPr>
          <p:spPr>
            <a:xfrm>
              <a:off x="1890330" y="2278043"/>
              <a:ext cx="2743023" cy="3665974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773938" y="2145322"/>
              <a:ext cx="2743023" cy="3665974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315485" y="1905000"/>
              <a:ext cx="1812330" cy="633045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239285" y="1828800"/>
              <a:ext cx="1812330" cy="633045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等腰三角形 19"/>
          <p:cNvSpPr/>
          <p:nvPr/>
        </p:nvSpPr>
        <p:spPr>
          <a:xfrm rot="4791972">
            <a:off x="4849743" y="141430"/>
            <a:ext cx="1032295" cy="889910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4791972">
            <a:off x="9815302" y="5913296"/>
            <a:ext cx="1032295" cy="889910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61472" y="3055323"/>
            <a:ext cx="2508867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使用了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c3p0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连接池时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同时使用了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dbutill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工具提高了数据库的查询和代码编写效率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27924" y="187505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连接数据库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33943" y="3085756"/>
            <a:ext cx="2508867" cy="212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使用了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MVC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模式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降低了代码的耦合提高了代码的重用性，减少了代码的冗余，提高了维护性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87520" y="189528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代码编写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44485" y="2924175"/>
            <a:ext cx="2508885" cy="10090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用户可以专心查看图书，并进行图书的借阅与归还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490713" y="1918184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图书管理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 rot="19378871">
            <a:off x="2412687" y="5878022"/>
            <a:ext cx="1127070" cy="985612"/>
            <a:chOff x="4933741" y="160774"/>
            <a:chExt cx="753032" cy="658519"/>
          </a:xfrm>
        </p:grpSpPr>
        <p:sp>
          <p:nvSpPr>
            <p:cNvPr id="29" name="椭圆 28"/>
            <p:cNvSpPr/>
            <p:nvPr/>
          </p:nvSpPr>
          <p:spPr>
            <a:xfrm>
              <a:off x="4933741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141209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348677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556145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33741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141209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348677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556145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933741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209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348677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556145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4933741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141209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348677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56145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椭圆 44"/>
          <p:cNvSpPr/>
          <p:nvPr/>
        </p:nvSpPr>
        <p:spPr>
          <a:xfrm>
            <a:off x="8746892" y="5539325"/>
            <a:ext cx="1312415" cy="1312415"/>
          </a:xfrm>
          <a:prstGeom prst="ellipse">
            <a:avLst/>
          </a:prstGeom>
          <a:noFill/>
          <a:ln w="38100">
            <a:solidFill>
              <a:srgbClr val="F5C5DA"/>
            </a:solidFill>
          </a:ln>
          <a:effectLst>
            <a:outerShdw blurRad="1143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241047" y="605471"/>
            <a:ext cx="2904403" cy="554212"/>
            <a:chOff x="241047" y="605471"/>
            <a:chExt cx="2904403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项目部分优点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51424" y="1828974"/>
            <a:ext cx="2859415" cy="3581056"/>
            <a:chOff x="1773938" y="1828800"/>
            <a:chExt cx="2859415" cy="4115217"/>
          </a:xfrm>
        </p:grpSpPr>
        <p:sp>
          <p:nvSpPr>
            <p:cNvPr id="7" name="圆角矩形 6"/>
            <p:cNvSpPr/>
            <p:nvPr/>
          </p:nvSpPr>
          <p:spPr>
            <a:xfrm>
              <a:off x="1890330" y="2278043"/>
              <a:ext cx="2743023" cy="3665974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73938" y="2145322"/>
              <a:ext cx="2743023" cy="3665974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315485" y="1905000"/>
              <a:ext cx="1812330" cy="633045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239285" y="1828800"/>
              <a:ext cx="1812330" cy="633045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35994" y="1855104"/>
            <a:ext cx="2859415" cy="3581056"/>
            <a:chOff x="1773938" y="1828800"/>
            <a:chExt cx="2859415" cy="4115217"/>
          </a:xfrm>
        </p:grpSpPr>
        <p:sp>
          <p:nvSpPr>
            <p:cNvPr id="11" name="圆角矩形 10"/>
            <p:cNvSpPr/>
            <p:nvPr/>
          </p:nvSpPr>
          <p:spPr>
            <a:xfrm>
              <a:off x="1890330" y="2278043"/>
              <a:ext cx="2743023" cy="3665974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73938" y="2145322"/>
              <a:ext cx="2743023" cy="3665974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315485" y="1905000"/>
              <a:ext cx="1812330" cy="633045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239285" y="1828800"/>
              <a:ext cx="1812330" cy="633045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35030" y="1855104"/>
            <a:ext cx="2859415" cy="3581056"/>
            <a:chOff x="1773938" y="1828800"/>
            <a:chExt cx="2859415" cy="4115217"/>
          </a:xfrm>
        </p:grpSpPr>
        <p:sp>
          <p:nvSpPr>
            <p:cNvPr id="16" name="圆角矩形 15"/>
            <p:cNvSpPr/>
            <p:nvPr/>
          </p:nvSpPr>
          <p:spPr>
            <a:xfrm>
              <a:off x="1890330" y="2278043"/>
              <a:ext cx="2743023" cy="3665974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773938" y="2145322"/>
              <a:ext cx="2743023" cy="3665974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315485" y="1905000"/>
              <a:ext cx="1812330" cy="633045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239285" y="1828800"/>
              <a:ext cx="1812330" cy="633045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等腰三角形 19"/>
          <p:cNvSpPr/>
          <p:nvPr/>
        </p:nvSpPr>
        <p:spPr>
          <a:xfrm rot="4791972">
            <a:off x="4849743" y="141430"/>
            <a:ext cx="1032295" cy="889910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4791972">
            <a:off x="9815302" y="5913296"/>
            <a:ext cx="1032295" cy="889910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61472" y="3055323"/>
            <a:ext cx="2508867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项目遵循企业开发流程</a:t>
            </a: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项目采用 svn 版本管理工具提高开发效率。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27924" y="18750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开发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过程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33943" y="3085756"/>
            <a:ext cx="2508867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使用了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ajax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异步交互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保持页面的实时更新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提供高了用户的体验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87520" y="189528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数据交互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37136" y="3108657"/>
            <a:ext cx="2508867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项目采用c3p0 数据库连接池和 dbutils 工具类提高开发效率。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490713" y="1918184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开发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效率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 rot="19378871">
            <a:off x="2412687" y="5878022"/>
            <a:ext cx="1127070" cy="985612"/>
            <a:chOff x="4933741" y="160774"/>
            <a:chExt cx="753032" cy="658519"/>
          </a:xfrm>
        </p:grpSpPr>
        <p:sp>
          <p:nvSpPr>
            <p:cNvPr id="29" name="椭圆 28"/>
            <p:cNvSpPr/>
            <p:nvPr/>
          </p:nvSpPr>
          <p:spPr>
            <a:xfrm>
              <a:off x="4933741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141209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348677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556145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33741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141209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348677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556145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933741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209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348677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556145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4933741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141209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348677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56145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椭圆 44"/>
          <p:cNvSpPr/>
          <p:nvPr/>
        </p:nvSpPr>
        <p:spPr>
          <a:xfrm>
            <a:off x="8746892" y="5539325"/>
            <a:ext cx="1312415" cy="1312415"/>
          </a:xfrm>
          <a:prstGeom prst="ellipse">
            <a:avLst/>
          </a:prstGeom>
          <a:noFill/>
          <a:ln w="38100">
            <a:solidFill>
              <a:srgbClr val="F5C5DA"/>
            </a:solidFill>
          </a:ln>
          <a:effectLst>
            <a:outerShdw blurRad="1143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41047" y="605471"/>
            <a:ext cx="2316101" cy="554212"/>
            <a:chOff x="241047" y="605471"/>
            <a:chExt cx="2316101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17508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MVC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模式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29001" y="1650821"/>
            <a:ext cx="2947751" cy="4310743"/>
          </a:xfrm>
          <a:prstGeom prst="rect">
            <a:avLst/>
          </a:prstGeom>
          <a:solidFill>
            <a:srgbClr val="72B8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grpSp>
        <p:nvGrpSpPr>
          <p:cNvPr id="10" name="组合 9"/>
          <p:cNvGrpSpPr/>
          <p:nvPr/>
        </p:nvGrpSpPr>
        <p:grpSpPr>
          <a:xfrm>
            <a:off x="6520801" y="1620676"/>
            <a:ext cx="736954" cy="650250"/>
            <a:chOff x="6555256" y="1620677"/>
            <a:chExt cx="736954" cy="650250"/>
          </a:xfrm>
        </p:grpSpPr>
        <p:sp>
          <p:nvSpPr>
            <p:cNvPr id="8" name="椭圆 7"/>
            <p:cNvSpPr/>
            <p:nvPr/>
          </p:nvSpPr>
          <p:spPr>
            <a:xfrm>
              <a:off x="6672105" y="1650822"/>
              <a:ext cx="620105" cy="620105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555256" y="1620677"/>
              <a:ext cx="643191" cy="620105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20801" y="3211722"/>
            <a:ext cx="745437" cy="650250"/>
            <a:chOff x="6546773" y="1620677"/>
            <a:chExt cx="745437" cy="650250"/>
          </a:xfrm>
        </p:grpSpPr>
        <p:sp>
          <p:nvSpPr>
            <p:cNvPr id="12" name="椭圆 11"/>
            <p:cNvSpPr/>
            <p:nvPr/>
          </p:nvSpPr>
          <p:spPr>
            <a:xfrm>
              <a:off x="6672105" y="1650822"/>
              <a:ext cx="620105" cy="620105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546773" y="1620677"/>
              <a:ext cx="643191" cy="620105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6773" y="4772623"/>
            <a:ext cx="745437" cy="650250"/>
            <a:chOff x="6546773" y="1620677"/>
            <a:chExt cx="745437" cy="650250"/>
          </a:xfrm>
        </p:grpSpPr>
        <p:sp>
          <p:nvSpPr>
            <p:cNvPr id="15" name="椭圆 14"/>
            <p:cNvSpPr/>
            <p:nvPr/>
          </p:nvSpPr>
          <p:spPr>
            <a:xfrm>
              <a:off x="6672105" y="1650822"/>
              <a:ext cx="620105" cy="620105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546773" y="1620677"/>
              <a:ext cx="643191" cy="620105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515038" y="1800988"/>
            <a:ext cx="3214044" cy="102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是应用程序中用于处理应用程序数据逻辑的部分。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通常模型对象负责在数据库中存取数据。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09801" y="1426863"/>
            <a:ext cx="1959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Model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（模型）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09801" y="3255072"/>
            <a:ext cx="3214044" cy="70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是应用程序中处理数据显示的部分。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　　通常视图是依据模型数据创建的。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04564" y="2880947"/>
            <a:ext cx="1773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View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（视图）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00058" y="4802768"/>
            <a:ext cx="3214044" cy="102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是应用程序中处理用户交互的部分。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　　通常控制器负责从视图读取数据，控制用户输入，并向模型发送数据。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94821" y="4428643"/>
            <a:ext cx="2635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Controller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（控制器）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 rot="1189116">
            <a:off x="10912756" y="172833"/>
            <a:ext cx="910772" cy="910772"/>
          </a:xfrm>
          <a:prstGeom prst="ellipse">
            <a:avLst/>
          </a:prstGeom>
          <a:noFill/>
          <a:ln w="38100">
            <a:solidFill>
              <a:srgbClr val="F5C5DA"/>
            </a:solidFill>
          </a:ln>
          <a:effectLst>
            <a:outerShdw blurRad="1143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2600000">
            <a:off x="1507904" y="2032326"/>
            <a:ext cx="874317" cy="753722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28875" y="1651000"/>
            <a:ext cx="2947670" cy="4311015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41047" y="605471"/>
            <a:ext cx="2545330" cy="554212"/>
            <a:chOff x="241047" y="605471"/>
            <a:chExt cx="2545330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项目小细节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456319" y="3694821"/>
            <a:ext cx="2378225" cy="2379764"/>
          </a:xfrm>
          <a:prstGeom prst="rect">
            <a:avLst/>
          </a:prstGeom>
          <a:solidFill>
            <a:srgbClr val="FE6835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648947" y="1653331"/>
            <a:ext cx="5781911" cy="4421254"/>
            <a:chOff x="1648947" y="1653331"/>
            <a:chExt cx="5781911" cy="4421254"/>
          </a:xfrm>
        </p:grpSpPr>
        <p:sp>
          <p:nvSpPr>
            <p:cNvPr id="9" name="矩形 8"/>
            <p:cNvSpPr/>
            <p:nvPr/>
          </p:nvSpPr>
          <p:spPr>
            <a:xfrm>
              <a:off x="1648947" y="3694821"/>
              <a:ext cx="2378225" cy="2379764"/>
            </a:xfrm>
            <a:prstGeom prst="rect">
              <a:avLst/>
            </a:pr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052633" y="1653331"/>
              <a:ext cx="2378225" cy="2379764"/>
            </a:xfrm>
            <a:prstGeom prst="rect">
              <a:avLst/>
            </a:pr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530021" y="1527789"/>
            <a:ext cx="2378225" cy="176856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37133" y="4306022"/>
            <a:ext cx="2378225" cy="176856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60467" y="1504929"/>
            <a:ext cx="2378225" cy="176856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29705" y="1901490"/>
            <a:ext cx="2306548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可以根据图书名称进行图书的查询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9308" y="1624961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查询模块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38157" y="4689590"/>
            <a:ext cx="2306548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可以查看用户的信息并且可以修改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5702" y="4373823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用户管理模块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61474" y="1888497"/>
            <a:ext cx="2306548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可以对图书的类目进行管理和修改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58183" y="1644107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类目管理模块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3815" y="3695065"/>
            <a:ext cx="2900045" cy="1812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64075" y="1644015"/>
            <a:ext cx="3246120" cy="20631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912735" y="3695065"/>
            <a:ext cx="3340100" cy="2041525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9695" y="1633407"/>
            <a:ext cx="6834151" cy="2260183"/>
          </a:xfrm>
          <a:prstGeom prst="rect">
            <a:avLst/>
          </a:prstGeom>
          <a:solidFill>
            <a:srgbClr val="F8F8F8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9862" y="1505744"/>
            <a:ext cx="6669906" cy="2219470"/>
          </a:xfrm>
          <a:prstGeom prst="rect">
            <a:avLst/>
          </a:prstGeom>
          <a:solidFill>
            <a:srgbClr val="FE6835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68284" y="2280107"/>
            <a:ext cx="3698205" cy="793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前端使用的是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bootstrap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前端框架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响应式布局，手机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都可以兼容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5442" y="17932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前端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1047" y="605471"/>
            <a:ext cx="3622548" cy="554212"/>
            <a:chOff x="241047" y="605471"/>
            <a:chExt cx="3622548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项目部分页面介绍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10638537" y="2224888"/>
            <a:ext cx="1312415" cy="1312415"/>
          </a:xfrm>
          <a:prstGeom prst="ellipse">
            <a:avLst/>
          </a:prstGeom>
          <a:noFill/>
          <a:ln w="38100">
            <a:solidFill>
              <a:srgbClr val="F5C5DA"/>
            </a:solidFill>
          </a:ln>
          <a:effectLst>
            <a:outerShdw blurRad="1143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49043" y="1591057"/>
            <a:ext cx="1129711" cy="1129711"/>
          </a:xfrm>
          <a:prstGeom prst="ellipse">
            <a:avLst/>
          </a:prstGeom>
          <a:noFill/>
          <a:ln w="38100">
            <a:solidFill>
              <a:srgbClr val="F5C5DA"/>
            </a:solidFill>
          </a:ln>
          <a:effectLst>
            <a:outerShdw blurRad="1143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4791972">
            <a:off x="2994911" y="5117625"/>
            <a:ext cx="1032295" cy="889910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7255428">
            <a:off x="10183143" y="1515468"/>
            <a:ext cx="1318135" cy="1136324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944380" y="3343110"/>
            <a:ext cx="6989227" cy="2446986"/>
            <a:chOff x="3944380" y="3343110"/>
            <a:chExt cx="6989227" cy="2446986"/>
          </a:xfrm>
        </p:grpSpPr>
        <p:grpSp>
          <p:nvGrpSpPr>
            <p:cNvPr id="12" name="组合 11"/>
            <p:cNvGrpSpPr/>
            <p:nvPr/>
          </p:nvGrpSpPr>
          <p:grpSpPr>
            <a:xfrm>
              <a:off x="3944380" y="3343110"/>
              <a:ext cx="6989227" cy="2446986"/>
              <a:chOff x="3752462" y="3369193"/>
              <a:chExt cx="7068105" cy="247460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752462" y="3558104"/>
                <a:ext cx="6911280" cy="2285691"/>
              </a:xfrm>
              <a:prstGeom prst="rect">
                <a:avLst/>
              </a:prstGeom>
              <a:solidFill>
                <a:srgbClr val="F8F8F8"/>
              </a:solidFill>
              <a:ln w="508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075386" y="3369193"/>
                <a:ext cx="6745181" cy="2244518"/>
              </a:xfrm>
              <a:prstGeom prst="rect">
                <a:avLst/>
              </a:prstGeom>
              <a:solidFill>
                <a:srgbClr val="FE6835"/>
              </a:solidFill>
              <a:ln w="508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4933167" y="4194792"/>
              <a:ext cx="3698205" cy="793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后端使用的是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layui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框架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也是响应布局，手机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pc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都可以兼容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079886" y="372227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后端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8685" y="1504950"/>
            <a:ext cx="2806700" cy="2217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90865" y="3343910"/>
            <a:ext cx="2956560" cy="2218690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88672" y="567371"/>
            <a:ext cx="3622548" cy="554212"/>
            <a:chOff x="241047" y="605471"/>
            <a:chExt cx="3622548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项目部分模块展示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383224" y="1673050"/>
            <a:ext cx="3461933" cy="4310743"/>
          </a:xfrm>
          <a:prstGeom prst="rect">
            <a:avLst/>
          </a:prstGeom>
          <a:solidFill>
            <a:srgbClr val="FE6835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7" name="矩形 6"/>
          <p:cNvSpPr/>
          <p:nvPr/>
        </p:nvSpPr>
        <p:spPr>
          <a:xfrm>
            <a:off x="1697134" y="1622699"/>
            <a:ext cx="3461933" cy="4310743"/>
          </a:xfrm>
          <a:prstGeom prst="rect">
            <a:avLst/>
          </a:prstGeom>
          <a:solidFill>
            <a:srgbClr val="72B8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9" name="矩形 8"/>
          <p:cNvSpPr/>
          <p:nvPr/>
        </p:nvSpPr>
        <p:spPr>
          <a:xfrm>
            <a:off x="1911999" y="4411432"/>
            <a:ext cx="281458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用户需要登录后能进行查看图书的分类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08384" y="3930654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图书分类模块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62675" y="4446619"/>
            <a:ext cx="281458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主要功能是：管理员可以在后台查看用户的借书记录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59060" y="3965841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借书记录模块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0625" y="1522095"/>
            <a:ext cx="3429000" cy="2294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22695" y="1460500"/>
            <a:ext cx="4067175" cy="2371725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1022" y="1022995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4791972">
            <a:off x="2180604" y="444222"/>
            <a:ext cx="1328660" cy="114539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9203627">
            <a:off x="5557170" y="2269392"/>
            <a:ext cx="482380" cy="41584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5888956" y="2702928"/>
            <a:ext cx="3640853" cy="67710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项目不足之处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09182" y="2474763"/>
            <a:ext cx="3082391" cy="1640830"/>
            <a:chOff x="2183601" y="2511641"/>
            <a:chExt cx="3082391" cy="1640830"/>
          </a:xfrm>
        </p:grpSpPr>
        <p:sp>
          <p:nvSpPr>
            <p:cNvPr id="13" name="椭圆 12"/>
            <p:cNvSpPr/>
            <p:nvPr/>
          </p:nvSpPr>
          <p:spPr>
            <a:xfrm>
              <a:off x="2433188" y="2585398"/>
              <a:ext cx="2832804" cy="1567073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38679" y="2950425"/>
              <a:ext cx="24449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Part </a:t>
              </a:r>
              <a:r>
                <a:rPr kumimoji="0" lang="en-US" altLang="zh-CN" sz="4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fuor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83601" y="2511641"/>
              <a:ext cx="2832804" cy="1567073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516327" y="3380036"/>
            <a:ext cx="4386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We must accept finite disappointment, but we must never lose infinite hope.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等腰三角形 15"/>
          <p:cNvSpPr/>
          <p:nvPr/>
        </p:nvSpPr>
        <p:spPr>
          <a:xfrm rot="11700000">
            <a:off x="8620785" y="5343220"/>
            <a:ext cx="1010625" cy="868969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1047" y="605471"/>
            <a:ext cx="2186258" cy="554212"/>
            <a:chOff x="241047" y="605471"/>
            <a:chExt cx="2186258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不足之处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76383" y="3814612"/>
            <a:ext cx="8350180" cy="2009669"/>
            <a:chOff x="1879048" y="2095080"/>
            <a:chExt cx="7154420" cy="2009669"/>
          </a:xfrm>
        </p:grpSpPr>
        <p:cxnSp>
          <p:nvCxnSpPr>
            <p:cNvPr id="6" name="肘形连接符 5"/>
            <p:cNvCxnSpPr/>
            <p:nvPr/>
          </p:nvCxnSpPr>
          <p:spPr>
            <a:xfrm rot="10800000" flipV="1">
              <a:off x="1879048" y="3089867"/>
              <a:ext cx="4682528" cy="1014882"/>
            </a:xfrm>
            <a:prstGeom prst="bentConnector3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/>
            <p:nvPr/>
          </p:nvCxnSpPr>
          <p:spPr>
            <a:xfrm rot="10800000" flipV="1">
              <a:off x="6561576" y="2095080"/>
              <a:ext cx="2471892" cy="994787"/>
            </a:xfrm>
            <a:prstGeom prst="bentConnector3">
              <a:avLst>
                <a:gd name="adj1" fmla="val 100407"/>
              </a:avLst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1407085" y="2984758"/>
            <a:ext cx="1949065" cy="643773"/>
            <a:chOff x="1407085" y="2984758"/>
            <a:chExt cx="1949065" cy="643773"/>
          </a:xfrm>
        </p:grpSpPr>
        <p:grpSp>
          <p:nvGrpSpPr>
            <p:cNvPr id="34" name="组合 33"/>
            <p:cNvGrpSpPr/>
            <p:nvPr/>
          </p:nvGrpSpPr>
          <p:grpSpPr>
            <a:xfrm>
              <a:off x="1407085" y="2987110"/>
              <a:ext cx="1949065" cy="641421"/>
              <a:chOff x="1366891" y="1930957"/>
              <a:chExt cx="1949065" cy="641421"/>
            </a:xfrm>
          </p:grpSpPr>
          <p:sp>
            <p:nvSpPr>
              <p:cNvPr id="31" name="矩形标注 30"/>
              <p:cNvSpPr/>
              <p:nvPr/>
            </p:nvSpPr>
            <p:spPr>
              <a:xfrm>
                <a:off x="1487156" y="2009670"/>
                <a:ext cx="1828800" cy="562708"/>
              </a:xfrm>
              <a:prstGeom prst="wedgeRectCallout">
                <a:avLst>
                  <a:gd name="adj1" fmla="val -4350"/>
                  <a:gd name="adj2" fmla="val 87501"/>
                </a:avLst>
              </a:prstGeom>
              <a:solidFill>
                <a:srgbClr val="FE6835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标注 32"/>
              <p:cNvSpPr/>
              <p:nvPr/>
            </p:nvSpPr>
            <p:spPr>
              <a:xfrm>
                <a:off x="1366891" y="1930957"/>
                <a:ext cx="1828800" cy="562708"/>
              </a:xfrm>
              <a:prstGeom prst="wedgeRectCallout">
                <a:avLst>
                  <a:gd name="adj1" fmla="val -4350"/>
                  <a:gd name="adj2" fmla="val 87501"/>
                </a:avLst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1721801" y="2984758"/>
              <a:ext cx="11993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Play A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75153" y="1957315"/>
            <a:ext cx="1949065" cy="641421"/>
            <a:chOff x="4011283" y="2177228"/>
            <a:chExt cx="1949065" cy="641421"/>
          </a:xfrm>
        </p:grpSpPr>
        <p:grpSp>
          <p:nvGrpSpPr>
            <p:cNvPr id="35" name="组合 34"/>
            <p:cNvGrpSpPr/>
            <p:nvPr/>
          </p:nvGrpSpPr>
          <p:grpSpPr>
            <a:xfrm>
              <a:off x="4011283" y="2177228"/>
              <a:ext cx="1949065" cy="641421"/>
              <a:chOff x="1366891" y="1930957"/>
              <a:chExt cx="1949065" cy="641421"/>
            </a:xfrm>
          </p:grpSpPr>
          <p:sp>
            <p:nvSpPr>
              <p:cNvPr id="36" name="矩形标注 35"/>
              <p:cNvSpPr/>
              <p:nvPr/>
            </p:nvSpPr>
            <p:spPr>
              <a:xfrm>
                <a:off x="1487156" y="2009670"/>
                <a:ext cx="1828800" cy="562708"/>
              </a:xfrm>
              <a:prstGeom prst="wedgeRectCallout">
                <a:avLst>
                  <a:gd name="adj1" fmla="val -4350"/>
                  <a:gd name="adj2" fmla="val 87501"/>
                </a:avLst>
              </a:prstGeom>
              <a:solidFill>
                <a:srgbClr val="FE6835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标注 36"/>
              <p:cNvSpPr/>
              <p:nvPr/>
            </p:nvSpPr>
            <p:spPr>
              <a:xfrm>
                <a:off x="1366891" y="1930957"/>
                <a:ext cx="1828800" cy="562708"/>
              </a:xfrm>
              <a:prstGeom prst="wedgeRectCallout">
                <a:avLst>
                  <a:gd name="adj1" fmla="val -4350"/>
                  <a:gd name="adj2" fmla="val 87501"/>
                </a:avLst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4224490" y="2177228"/>
              <a:ext cx="1175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Play B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898666" y="943309"/>
            <a:ext cx="1949065" cy="641421"/>
            <a:chOff x="6705915" y="915951"/>
            <a:chExt cx="1949065" cy="641421"/>
          </a:xfrm>
        </p:grpSpPr>
        <p:grpSp>
          <p:nvGrpSpPr>
            <p:cNvPr id="38" name="组合 37"/>
            <p:cNvGrpSpPr/>
            <p:nvPr/>
          </p:nvGrpSpPr>
          <p:grpSpPr>
            <a:xfrm>
              <a:off x="6705915" y="915951"/>
              <a:ext cx="1949065" cy="641421"/>
              <a:chOff x="1366891" y="1930957"/>
              <a:chExt cx="1949065" cy="641421"/>
            </a:xfrm>
          </p:grpSpPr>
          <p:sp>
            <p:nvSpPr>
              <p:cNvPr id="39" name="矩形标注 38"/>
              <p:cNvSpPr/>
              <p:nvPr/>
            </p:nvSpPr>
            <p:spPr>
              <a:xfrm>
                <a:off x="1487156" y="2009670"/>
                <a:ext cx="1828800" cy="562708"/>
              </a:xfrm>
              <a:prstGeom prst="wedgeRectCallout">
                <a:avLst>
                  <a:gd name="adj1" fmla="val -4350"/>
                  <a:gd name="adj2" fmla="val 87501"/>
                </a:avLst>
              </a:prstGeom>
              <a:solidFill>
                <a:srgbClr val="FE6835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标注 39"/>
              <p:cNvSpPr/>
              <p:nvPr/>
            </p:nvSpPr>
            <p:spPr>
              <a:xfrm>
                <a:off x="1366891" y="1930957"/>
                <a:ext cx="1828800" cy="562708"/>
              </a:xfrm>
              <a:prstGeom prst="wedgeRectCallout">
                <a:avLst>
                  <a:gd name="adj1" fmla="val -4350"/>
                  <a:gd name="adj2" fmla="val 87501"/>
                </a:avLst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6943373" y="915951"/>
              <a:ext cx="11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Play C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52562" y="3938573"/>
            <a:ext cx="2504906" cy="1800931"/>
            <a:chOff x="2052078" y="3429751"/>
            <a:chExt cx="2504906" cy="1800931"/>
          </a:xfrm>
        </p:grpSpPr>
        <p:sp>
          <p:nvSpPr>
            <p:cNvPr id="45" name="矩形 44"/>
            <p:cNvSpPr/>
            <p:nvPr/>
          </p:nvSpPr>
          <p:spPr>
            <a:xfrm>
              <a:off x="2052078" y="3706280"/>
              <a:ext cx="23065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We must accept finite disappointment, but we must never lose infinite hope. 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611681" y="342975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输入标题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178759" y="3462119"/>
              <a:ext cx="2378225" cy="176856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04478" y="3858680"/>
              <a:ext cx="2306548" cy="38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代码编写不够规范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764081" y="358215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代码规范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71765" y="2914146"/>
            <a:ext cx="2507446" cy="1841571"/>
            <a:chOff x="2052078" y="3429751"/>
            <a:chExt cx="2507446" cy="1841571"/>
          </a:xfrm>
        </p:grpSpPr>
        <p:sp>
          <p:nvSpPr>
            <p:cNvPr id="52" name="矩形 51"/>
            <p:cNvSpPr/>
            <p:nvPr/>
          </p:nvSpPr>
          <p:spPr>
            <a:xfrm>
              <a:off x="2052078" y="3706280"/>
              <a:ext cx="23065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We must accept finite disappointment, but we must never lose infinite hope. 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611681" y="342975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输入标题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181299" y="3502759"/>
              <a:ext cx="2378225" cy="176856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2204478" y="3858680"/>
              <a:ext cx="2306548" cy="1060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不能判断用户是否达到了借阅上限，也就是说用户可以借无数本书没有限制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764081" y="3582151"/>
              <a:ext cx="1198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借阅功能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720799" y="1910160"/>
            <a:ext cx="2504906" cy="1800931"/>
            <a:chOff x="2052078" y="3429751"/>
            <a:chExt cx="2504906" cy="1800931"/>
          </a:xfrm>
        </p:grpSpPr>
        <p:sp>
          <p:nvSpPr>
            <p:cNvPr id="58" name="矩形 57"/>
            <p:cNvSpPr/>
            <p:nvPr/>
          </p:nvSpPr>
          <p:spPr>
            <a:xfrm>
              <a:off x="2052078" y="3706280"/>
              <a:ext cx="23065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We must accept finite disappointment, but we must never lose infinite hope. 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611681" y="342975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输入标题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178759" y="3462119"/>
              <a:ext cx="2378225" cy="176856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熟悉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2204478" y="3858680"/>
              <a:ext cx="2306548" cy="737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缺少超过一定时间后依然没有归还图书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的罚款功能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764081" y="3582151"/>
              <a:ext cx="1198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罚款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功能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756786" y="947474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94961" y="5276431"/>
            <a:ext cx="2883877" cy="750694"/>
            <a:chOff x="4494961" y="5276431"/>
            <a:chExt cx="2883877" cy="750694"/>
          </a:xfrm>
        </p:grpSpPr>
        <p:sp>
          <p:nvSpPr>
            <p:cNvPr id="6" name="矩形 5"/>
            <p:cNvSpPr/>
            <p:nvPr/>
          </p:nvSpPr>
          <p:spPr>
            <a:xfrm>
              <a:off x="4494961" y="5276431"/>
              <a:ext cx="2883877" cy="750694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62112" y="5426387"/>
              <a:ext cx="2011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组长：吴广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延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005269" y="1927980"/>
            <a:ext cx="78632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b="1" dirty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E6835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Thank you</a:t>
            </a:r>
            <a:endParaRPr lang="zh-CN" altLang="en-US" sz="115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E6835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88893" y="3669346"/>
            <a:ext cx="6096000" cy="7934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FE6835"/>
                </a:solidFill>
                <a:latin typeface="+mj-ea"/>
                <a:ea typeface="+mj-ea"/>
              </a:rPr>
              <a:t>We must accept finite disappointment, but we must never lose infinite hope. </a:t>
            </a:r>
            <a:endParaRPr lang="zh-CN" altLang="en-US" sz="1600" dirty="0">
              <a:solidFill>
                <a:srgbClr val="FE683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267" y="595881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1047" y="605471"/>
            <a:ext cx="2186258" cy="554212"/>
            <a:chOff x="241047" y="605471"/>
            <a:chExt cx="2186258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项目分工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134654" y="2187446"/>
            <a:ext cx="2426795" cy="2765492"/>
            <a:chOff x="4962045" y="2119444"/>
            <a:chExt cx="2426795" cy="2765492"/>
          </a:xfrm>
        </p:grpSpPr>
        <p:sp>
          <p:nvSpPr>
            <p:cNvPr id="17" name="Freeform 44"/>
            <p:cNvSpPr/>
            <p:nvPr/>
          </p:nvSpPr>
          <p:spPr>
            <a:xfrm rot="16200000">
              <a:off x="4989326" y="2307567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18" name="Freeform 44"/>
            <p:cNvSpPr/>
            <p:nvPr/>
          </p:nvSpPr>
          <p:spPr>
            <a:xfrm rot="16200000">
              <a:off x="6267407" y="2294262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19" name="Freeform 44"/>
            <p:cNvSpPr/>
            <p:nvPr/>
          </p:nvSpPr>
          <p:spPr>
            <a:xfrm rot="16200000">
              <a:off x="4989327" y="3763505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20" name="Freeform 44"/>
            <p:cNvSpPr/>
            <p:nvPr/>
          </p:nvSpPr>
          <p:spPr>
            <a:xfrm rot="16200000">
              <a:off x="6267408" y="3750200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6" name="Freeform 44"/>
            <p:cNvSpPr/>
            <p:nvPr/>
          </p:nvSpPr>
          <p:spPr>
            <a:xfrm rot="16200000">
              <a:off x="4905973" y="2175516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7" name="Rectangle 47"/>
            <p:cNvSpPr/>
            <p:nvPr/>
          </p:nvSpPr>
          <p:spPr>
            <a:xfrm>
              <a:off x="5151756" y="2279187"/>
              <a:ext cx="639919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</a:t>
              </a:r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Freeform 53"/>
            <p:cNvSpPr/>
            <p:nvPr/>
          </p:nvSpPr>
          <p:spPr>
            <a:xfrm rot="16200000">
              <a:off x="6184054" y="2175516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8FF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10" name="Rectangle 54"/>
            <p:cNvSpPr/>
            <p:nvPr/>
          </p:nvSpPr>
          <p:spPr>
            <a:xfrm>
              <a:off x="6429837" y="2279187"/>
              <a:ext cx="639919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02</a:t>
              </a:r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Freeform 68"/>
            <p:cNvSpPr/>
            <p:nvPr/>
          </p:nvSpPr>
          <p:spPr>
            <a:xfrm rot="16200000">
              <a:off x="4905973" y="3626265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8FF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solidFill>
                  <a:srgbClr val="F26D64"/>
                </a:solidFill>
              </a:endParaRPr>
            </a:p>
          </p:txBody>
        </p:sp>
        <p:sp>
          <p:nvSpPr>
            <p:cNvPr id="13" name="Rectangle 69"/>
            <p:cNvSpPr/>
            <p:nvPr/>
          </p:nvSpPr>
          <p:spPr>
            <a:xfrm>
              <a:off x="5151756" y="3729936"/>
              <a:ext cx="639919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03</a:t>
              </a:r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Freeform 71"/>
            <p:cNvSpPr/>
            <p:nvPr/>
          </p:nvSpPr>
          <p:spPr>
            <a:xfrm rot="16200000">
              <a:off x="6184054" y="3626265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16" name="Rectangle 73"/>
            <p:cNvSpPr/>
            <p:nvPr/>
          </p:nvSpPr>
          <p:spPr>
            <a:xfrm>
              <a:off x="6429837" y="3729936"/>
              <a:ext cx="639919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04</a:t>
              </a:r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06562" y="2457610"/>
            <a:ext cx="353651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借阅和归还，登录注册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38868" y="2005481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吴广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6472" y="4533448"/>
            <a:ext cx="353651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图书管理，PPT编写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33368" y="4073064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李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利群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70204" y="2579829"/>
            <a:ext cx="353651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用户管理，项目需求编写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56130" y="211944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蓝海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吟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58329" y="4639157"/>
            <a:ext cx="353651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类目管理编写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250630" y="4187028"/>
            <a:ext cx="1170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冷采伊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·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257" y="595881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1047" y="605471"/>
            <a:ext cx="2186258" cy="554212"/>
            <a:chOff x="241047" y="605471"/>
            <a:chExt cx="2186258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项目分工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134654" y="2187447"/>
            <a:ext cx="2426794" cy="2765492"/>
            <a:chOff x="4962045" y="2119445"/>
            <a:chExt cx="2426794" cy="2765492"/>
          </a:xfrm>
        </p:grpSpPr>
        <p:sp>
          <p:nvSpPr>
            <p:cNvPr id="17" name="Freeform 44"/>
            <p:cNvSpPr/>
            <p:nvPr/>
          </p:nvSpPr>
          <p:spPr>
            <a:xfrm rot="16200000">
              <a:off x="4989326" y="2307567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18" name="Freeform 44"/>
            <p:cNvSpPr/>
            <p:nvPr/>
          </p:nvSpPr>
          <p:spPr>
            <a:xfrm rot="16200000">
              <a:off x="6267407" y="2294262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19" name="Freeform 44"/>
            <p:cNvSpPr/>
            <p:nvPr/>
          </p:nvSpPr>
          <p:spPr>
            <a:xfrm rot="16200000">
              <a:off x="4989327" y="3763505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6" name="Freeform 44"/>
            <p:cNvSpPr/>
            <p:nvPr/>
          </p:nvSpPr>
          <p:spPr>
            <a:xfrm rot="16200000">
              <a:off x="4905973" y="2175516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7" name="Rectangle 47"/>
            <p:cNvSpPr/>
            <p:nvPr/>
          </p:nvSpPr>
          <p:spPr>
            <a:xfrm>
              <a:off x="5154851" y="2279187"/>
              <a:ext cx="633730" cy="5835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05</a:t>
              </a:r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Freeform 53"/>
            <p:cNvSpPr/>
            <p:nvPr/>
          </p:nvSpPr>
          <p:spPr>
            <a:xfrm rot="16200000">
              <a:off x="6184054" y="2175516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8FF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10" name="Rectangle 54"/>
            <p:cNvSpPr/>
            <p:nvPr/>
          </p:nvSpPr>
          <p:spPr>
            <a:xfrm>
              <a:off x="6432932" y="2279187"/>
              <a:ext cx="633730" cy="5835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06</a:t>
              </a:r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Freeform 68"/>
            <p:cNvSpPr/>
            <p:nvPr/>
          </p:nvSpPr>
          <p:spPr>
            <a:xfrm rot="16200000">
              <a:off x="4905973" y="3626265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8FF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>
                <a:solidFill>
                  <a:srgbClr val="F26D64"/>
                </a:solidFill>
              </a:endParaRPr>
            </a:p>
          </p:txBody>
        </p:sp>
        <p:sp>
          <p:nvSpPr>
            <p:cNvPr id="13" name="Rectangle 69"/>
            <p:cNvSpPr/>
            <p:nvPr/>
          </p:nvSpPr>
          <p:spPr>
            <a:xfrm>
              <a:off x="5154851" y="3729936"/>
              <a:ext cx="633730" cy="5835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07</a:t>
              </a:r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Rectangle 73"/>
            <p:cNvSpPr/>
            <p:nvPr/>
          </p:nvSpPr>
          <p:spPr>
            <a:xfrm>
              <a:off x="6594857" y="3729936"/>
              <a:ext cx="309880" cy="5835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681287" y="2516665"/>
            <a:ext cx="353651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借书记录编写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67568" y="2005481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吴子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韵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1357" y="4539163"/>
            <a:ext cx="353651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图书分类编写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67783" y="3921299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邓若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云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58114" y="2579829"/>
            <a:ext cx="353651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搜索编写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56130" y="211944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刘叶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红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56786" y="947474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58022" y="1215116"/>
            <a:ext cx="848249" cy="710390"/>
            <a:chOff x="4421274" y="1617783"/>
            <a:chExt cx="848249" cy="710390"/>
          </a:xfrm>
        </p:grpSpPr>
        <p:sp>
          <p:nvSpPr>
            <p:cNvPr id="6" name="等腰三角形 5"/>
            <p:cNvSpPr/>
            <p:nvPr/>
          </p:nvSpPr>
          <p:spPr>
            <a:xfrm>
              <a:off x="4495800" y="1661170"/>
              <a:ext cx="773723" cy="667003"/>
            </a:xfrm>
            <a:prstGeom prst="triangl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4421274" y="1617783"/>
              <a:ext cx="773723" cy="667003"/>
            </a:xfrm>
            <a:prstGeom prst="triangl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302119" y="2295806"/>
            <a:ext cx="1415772" cy="2144177"/>
          </a:xfrm>
          <a:prstGeom prst="rect">
            <a:avLst/>
          </a:prstGeom>
          <a:noFill/>
          <a:ln w="444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eaVert" wrap="none" rtlCol="0">
            <a:spAutoFit/>
          </a:bodyPr>
          <a:lstStyle/>
          <a:p>
            <a:r>
              <a:rPr lang="zh-CN" altLang="en-US" sz="8000" b="1" dirty="0">
                <a:solidFill>
                  <a:srgbClr val="FE6835"/>
                </a:solidFill>
              </a:rPr>
              <a:t>目录</a:t>
            </a:r>
            <a:endParaRPr lang="zh-CN" altLang="en-US" sz="8000" b="1" dirty="0">
              <a:solidFill>
                <a:srgbClr val="FE6835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66395" y="2330856"/>
            <a:ext cx="848249" cy="710390"/>
            <a:chOff x="4421274" y="1617783"/>
            <a:chExt cx="848249" cy="710390"/>
          </a:xfrm>
        </p:grpSpPr>
        <p:sp>
          <p:nvSpPr>
            <p:cNvPr id="10" name="等腰三角形 9"/>
            <p:cNvSpPr/>
            <p:nvPr/>
          </p:nvSpPr>
          <p:spPr>
            <a:xfrm>
              <a:off x="4495800" y="1661170"/>
              <a:ext cx="773723" cy="667003"/>
            </a:xfrm>
            <a:prstGeom prst="triangl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421274" y="1617783"/>
              <a:ext cx="773723" cy="667003"/>
            </a:xfrm>
            <a:prstGeom prst="triangl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66184" y="3367895"/>
            <a:ext cx="848249" cy="710390"/>
            <a:chOff x="4421274" y="1617783"/>
            <a:chExt cx="848249" cy="710390"/>
          </a:xfrm>
        </p:grpSpPr>
        <p:sp>
          <p:nvSpPr>
            <p:cNvPr id="13" name="等腰三角形 12"/>
            <p:cNvSpPr/>
            <p:nvPr/>
          </p:nvSpPr>
          <p:spPr>
            <a:xfrm>
              <a:off x="4495800" y="1661170"/>
              <a:ext cx="773723" cy="667003"/>
            </a:xfrm>
            <a:prstGeom prst="triangl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4421274" y="1617783"/>
              <a:ext cx="773723" cy="667003"/>
            </a:xfrm>
            <a:prstGeom prst="triangl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74557" y="4483635"/>
            <a:ext cx="848249" cy="710390"/>
            <a:chOff x="4421274" y="1617783"/>
            <a:chExt cx="848249" cy="710390"/>
          </a:xfrm>
        </p:grpSpPr>
        <p:sp>
          <p:nvSpPr>
            <p:cNvPr id="16" name="等腰三角形 15"/>
            <p:cNvSpPr/>
            <p:nvPr/>
          </p:nvSpPr>
          <p:spPr>
            <a:xfrm>
              <a:off x="4495800" y="1661170"/>
              <a:ext cx="773723" cy="667003"/>
            </a:xfrm>
            <a:prstGeom prst="triangl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4421274" y="1617783"/>
              <a:ext cx="773723" cy="667003"/>
            </a:xfrm>
            <a:prstGeom prst="triangl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</p:grpSp>
      <p:sp>
        <p:nvSpPr>
          <p:cNvPr id="18" name="文本框 6"/>
          <p:cNvSpPr txBox="1"/>
          <p:nvPr/>
        </p:nvSpPr>
        <p:spPr>
          <a:xfrm>
            <a:off x="6289021" y="1258503"/>
            <a:ext cx="3226767" cy="55399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 b="1" dirty="0">
                <a:solidFill>
                  <a:srgbClr val="FE6835"/>
                </a:solidFill>
                <a:cs typeface="+mn-ea"/>
                <a:sym typeface="+mn-lt"/>
              </a:rPr>
              <a:t>项目工作概况</a:t>
            </a:r>
            <a:endParaRPr lang="zh-CN" altLang="en-US" sz="3600" b="1" dirty="0">
              <a:solidFill>
                <a:srgbClr val="FE683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6289021" y="2413241"/>
            <a:ext cx="3226767" cy="55399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 b="1" dirty="0">
                <a:solidFill>
                  <a:srgbClr val="FE6835"/>
                </a:solidFill>
                <a:cs typeface="+mn-ea"/>
                <a:sym typeface="+mn-lt"/>
              </a:rPr>
              <a:t>项目</a:t>
            </a:r>
            <a:r>
              <a:rPr lang="zh-CN" altLang="en-US" sz="3600" b="1" dirty="0">
                <a:solidFill>
                  <a:srgbClr val="FE6835"/>
                </a:solidFill>
                <a:latin typeface="+mn-lt"/>
                <a:ea typeface="+mn-ea"/>
                <a:cs typeface="+mn-ea"/>
                <a:sym typeface="+mn-lt"/>
              </a:rPr>
              <a:t>完成情况</a:t>
            </a:r>
            <a:endParaRPr lang="zh-CN" altLang="en-US" sz="3600" b="1" dirty="0">
              <a:solidFill>
                <a:srgbClr val="FE683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289021" y="3455773"/>
            <a:ext cx="3226767" cy="55399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 b="1" dirty="0">
                <a:solidFill>
                  <a:srgbClr val="FE6835"/>
                </a:solidFill>
                <a:latin typeface="+mn-lt"/>
                <a:ea typeface="+mn-ea"/>
                <a:cs typeface="+mn-ea"/>
                <a:sym typeface="+mn-lt"/>
              </a:rPr>
              <a:t>项目成果展示</a:t>
            </a:r>
            <a:endParaRPr lang="zh-CN" altLang="en-US" sz="3600" b="1" dirty="0">
              <a:solidFill>
                <a:srgbClr val="FE683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6289021" y="4566020"/>
            <a:ext cx="3226767" cy="55399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 b="1" dirty="0">
                <a:solidFill>
                  <a:srgbClr val="FE6835"/>
                </a:solidFill>
                <a:latin typeface="+mn-lt"/>
                <a:ea typeface="+mn-ea"/>
                <a:cs typeface="+mn-ea"/>
                <a:sym typeface="+mn-lt"/>
              </a:rPr>
              <a:t>项目不足之处</a:t>
            </a:r>
            <a:endParaRPr lang="zh-CN" altLang="en-US" sz="3600" b="1" dirty="0">
              <a:solidFill>
                <a:srgbClr val="FE683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88422" y="1206973"/>
            <a:ext cx="3486153" cy="650019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196484" y="2365230"/>
            <a:ext cx="3486153" cy="650019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192658" y="3394324"/>
            <a:ext cx="3486153" cy="650019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188422" y="4508639"/>
            <a:ext cx="3486153" cy="650019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1022" y="1022995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等腰三角形 8"/>
          <p:cNvSpPr/>
          <p:nvPr/>
        </p:nvSpPr>
        <p:spPr>
          <a:xfrm rot="4791972">
            <a:off x="2180604" y="444222"/>
            <a:ext cx="1328660" cy="114539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9203627">
            <a:off x="5557170" y="2269392"/>
            <a:ext cx="482380" cy="41584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/>
          <p:cNvSpPr txBox="1"/>
          <p:nvPr/>
        </p:nvSpPr>
        <p:spPr>
          <a:xfrm>
            <a:off x="5888956" y="2702928"/>
            <a:ext cx="3640853" cy="67710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项目工作概括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09182" y="2474763"/>
            <a:ext cx="3082391" cy="1640830"/>
            <a:chOff x="2183601" y="2511641"/>
            <a:chExt cx="3082391" cy="1640830"/>
          </a:xfrm>
        </p:grpSpPr>
        <p:sp>
          <p:nvSpPr>
            <p:cNvPr id="13" name="椭圆 12"/>
            <p:cNvSpPr/>
            <p:nvPr/>
          </p:nvSpPr>
          <p:spPr>
            <a:xfrm>
              <a:off x="2433188" y="2585398"/>
              <a:ext cx="2832804" cy="1567073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38679" y="2950425"/>
              <a:ext cx="23423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Part one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83601" y="2511641"/>
              <a:ext cx="2832804" cy="1567073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5516327" y="3380036"/>
            <a:ext cx="4386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等腰三角形 15"/>
          <p:cNvSpPr/>
          <p:nvPr/>
        </p:nvSpPr>
        <p:spPr>
          <a:xfrm rot="11700000">
            <a:off x="8620785" y="5343220"/>
            <a:ext cx="1010625" cy="868969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41047" y="605471"/>
            <a:ext cx="3802085" cy="554212"/>
            <a:chOff x="241047" y="605471"/>
            <a:chExt cx="3802085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323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项目工作概括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-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总览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59276" y="1841360"/>
            <a:ext cx="3799574" cy="1587639"/>
            <a:chOff x="1678075" y="1971988"/>
            <a:chExt cx="3799574" cy="1587639"/>
          </a:xfrm>
        </p:grpSpPr>
        <p:sp>
          <p:nvSpPr>
            <p:cNvPr id="6" name="矩形 5"/>
            <p:cNvSpPr/>
            <p:nvPr/>
          </p:nvSpPr>
          <p:spPr>
            <a:xfrm>
              <a:off x="1810001" y="2102616"/>
              <a:ext cx="3667648" cy="1457011"/>
            </a:xfrm>
            <a:prstGeom prst="rect">
              <a:avLst/>
            </a:pr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78075" y="1971988"/>
              <a:ext cx="3667648" cy="1457011"/>
            </a:xfrm>
            <a:prstGeom prst="rect">
              <a:avLst/>
            </a:prstGeom>
            <a:solidFill>
              <a:srgbClr val="F8F8F8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17785" y="4100489"/>
            <a:ext cx="3799574" cy="1587639"/>
            <a:chOff x="1678075" y="1971988"/>
            <a:chExt cx="3799574" cy="1587639"/>
          </a:xfrm>
        </p:grpSpPr>
        <p:sp>
          <p:nvSpPr>
            <p:cNvPr id="9" name="矩形 8"/>
            <p:cNvSpPr/>
            <p:nvPr/>
          </p:nvSpPr>
          <p:spPr>
            <a:xfrm>
              <a:off x="1810001" y="2102616"/>
              <a:ext cx="3667648" cy="1457011"/>
            </a:xfrm>
            <a:prstGeom prst="rect">
              <a:avLst/>
            </a:pr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78075" y="1971988"/>
              <a:ext cx="3667648" cy="1457011"/>
            </a:xfrm>
            <a:prstGeom prst="rect">
              <a:avLst/>
            </a:prstGeom>
            <a:solidFill>
              <a:srgbClr val="F8F8F8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05928" y="1841360"/>
            <a:ext cx="3799574" cy="1587639"/>
            <a:chOff x="1678075" y="1971988"/>
            <a:chExt cx="3799574" cy="1587639"/>
          </a:xfrm>
        </p:grpSpPr>
        <p:sp>
          <p:nvSpPr>
            <p:cNvPr id="12" name="矩形 11"/>
            <p:cNvSpPr/>
            <p:nvPr/>
          </p:nvSpPr>
          <p:spPr>
            <a:xfrm>
              <a:off x="1810001" y="2102616"/>
              <a:ext cx="3667648" cy="1457011"/>
            </a:xfrm>
            <a:prstGeom prst="rect">
              <a:avLst/>
            </a:pr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78075" y="1971988"/>
              <a:ext cx="3667648" cy="1457011"/>
            </a:xfrm>
            <a:prstGeom prst="rect">
              <a:avLst/>
            </a:prstGeom>
            <a:solidFill>
              <a:srgbClr val="F8F8F8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93299" y="4100489"/>
            <a:ext cx="3799574" cy="1587639"/>
            <a:chOff x="1678075" y="1971988"/>
            <a:chExt cx="3799574" cy="1587639"/>
          </a:xfrm>
        </p:grpSpPr>
        <p:sp>
          <p:nvSpPr>
            <p:cNvPr id="15" name="矩形 14"/>
            <p:cNvSpPr/>
            <p:nvPr/>
          </p:nvSpPr>
          <p:spPr>
            <a:xfrm>
              <a:off x="1810001" y="2102616"/>
              <a:ext cx="3667648" cy="1457011"/>
            </a:xfrm>
            <a:prstGeom prst="rect">
              <a:avLst/>
            </a:pr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678075" y="1971988"/>
              <a:ext cx="3667648" cy="1457011"/>
            </a:xfrm>
            <a:prstGeom prst="rect">
              <a:avLst/>
            </a:prstGeom>
            <a:solidFill>
              <a:srgbClr val="F8F8F8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w1</a:t>
              </a:r>
              <a:endParaRPr lang="en-US" altLang="zh-CN"/>
            </a:p>
          </p:txBody>
        </p:sp>
      </p:grpSp>
      <p:sp>
        <p:nvSpPr>
          <p:cNvPr id="17" name="矩形 16"/>
          <p:cNvSpPr/>
          <p:nvPr/>
        </p:nvSpPr>
        <p:spPr>
          <a:xfrm>
            <a:off x="1754948" y="2304934"/>
            <a:ext cx="3214044" cy="102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分析项目的需求，让完成后的项目实际效果与项目要求一致，最后形成开发计划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49711" y="193080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需求分析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49711" y="4584846"/>
            <a:ext cx="3214044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lt"/>
              </a:rPr>
              <a:t>代码填写，并解决代码填写过程中的各种问题，逐步提升效率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44474" y="421072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代码编写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46293" y="2304934"/>
            <a:ext cx="321404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进行项目分工，然后进行详细设计及数据库设计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41056" y="193080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项目分工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41056" y="4584846"/>
            <a:ext cx="3214044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lt"/>
              </a:rPr>
              <a:t>进行项目测试，验证项目完整性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35819" y="4210721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项目测试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等腰三角形 24"/>
          <p:cNvSpPr/>
          <p:nvPr/>
        </p:nvSpPr>
        <p:spPr>
          <a:xfrm rot="4791972">
            <a:off x="6378114" y="69663"/>
            <a:ext cx="1016277" cy="876101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8151333">
            <a:off x="11477523" y="4903805"/>
            <a:ext cx="720504" cy="621124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1022" y="1022995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4791972">
            <a:off x="2180604" y="444222"/>
            <a:ext cx="1328660" cy="114539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9203627">
            <a:off x="5557170" y="2269392"/>
            <a:ext cx="482380" cy="41584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5888956" y="2702928"/>
            <a:ext cx="3640853" cy="67710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09182" y="2474763"/>
            <a:ext cx="3082391" cy="1640830"/>
            <a:chOff x="2183601" y="2511641"/>
            <a:chExt cx="3082391" cy="1640830"/>
          </a:xfrm>
        </p:grpSpPr>
        <p:sp>
          <p:nvSpPr>
            <p:cNvPr id="13" name="椭圆 12"/>
            <p:cNvSpPr/>
            <p:nvPr/>
          </p:nvSpPr>
          <p:spPr>
            <a:xfrm>
              <a:off x="2433188" y="2585398"/>
              <a:ext cx="2832804" cy="1567073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38679" y="2950425"/>
              <a:ext cx="23439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Part two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83601" y="2511641"/>
              <a:ext cx="2832804" cy="1567073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516327" y="3380036"/>
            <a:ext cx="4386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We must accept finite disappointment, but we must never lose infinite hope.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等腰三角形 15"/>
          <p:cNvSpPr/>
          <p:nvPr/>
        </p:nvSpPr>
        <p:spPr>
          <a:xfrm rot="11700000">
            <a:off x="8620785" y="5343220"/>
            <a:ext cx="1010625" cy="868969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41047" y="614672"/>
            <a:ext cx="565301" cy="545011"/>
          </a:xfrm>
          <a:prstGeom prst="ellipse">
            <a:avLst/>
          </a:prstGeom>
          <a:solidFill>
            <a:srgbClr val="FE6835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524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6348" y="605471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项目模块完成情况总概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85166" y="3929063"/>
            <a:ext cx="5012515" cy="170544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24" name="矩形 23"/>
          <p:cNvSpPr/>
          <p:nvPr/>
        </p:nvSpPr>
        <p:spPr>
          <a:xfrm>
            <a:off x="4363857" y="1709950"/>
            <a:ext cx="5012515" cy="170544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grpSp>
        <p:nvGrpSpPr>
          <p:cNvPr id="15" name="组合 14"/>
          <p:cNvGrpSpPr/>
          <p:nvPr/>
        </p:nvGrpSpPr>
        <p:grpSpPr>
          <a:xfrm>
            <a:off x="2532500" y="1538979"/>
            <a:ext cx="6684810" cy="1668747"/>
            <a:chOff x="2532500" y="1349439"/>
            <a:chExt cx="6684810" cy="1668747"/>
          </a:xfrm>
        </p:grpSpPr>
        <p:grpSp>
          <p:nvGrpSpPr>
            <p:cNvPr id="8" name="组合 7"/>
            <p:cNvGrpSpPr/>
            <p:nvPr/>
          </p:nvGrpSpPr>
          <p:grpSpPr>
            <a:xfrm>
              <a:off x="2532500" y="1748771"/>
              <a:ext cx="1014884" cy="1027085"/>
              <a:chOff x="2130566" y="1989932"/>
              <a:chExt cx="1014884" cy="102708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41099" y="2080368"/>
                <a:ext cx="904351" cy="936649"/>
              </a:xfrm>
              <a:prstGeom prst="rect">
                <a:avLst/>
              </a:prstGeom>
              <a:solidFill>
                <a:srgbClr val="F8F8F8"/>
              </a:solidFill>
              <a:ln w="508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130566" y="1989932"/>
                <a:ext cx="904351" cy="936649"/>
              </a:xfrm>
              <a:prstGeom prst="rect">
                <a:avLst/>
              </a:prstGeom>
              <a:solidFill>
                <a:srgbClr val="FE6835"/>
              </a:solidFill>
              <a:ln w="508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4204795" y="1349439"/>
              <a:ext cx="5012515" cy="1668747"/>
            </a:xfrm>
            <a:prstGeom prst="rect">
              <a:avLst/>
            </a:prstGeom>
            <a:solidFill>
              <a:srgbClr val="72B8FF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32500" y="3786414"/>
            <a:ext cx="6684810" cy="1705443"/>
            <a:chOff x="2532500" y="3028322"/>
            <a:chExt cx="6684810" cy="1705443"/>
          </a:xfrm>
        </p:grpSpPr>
        <p:grpSp>
          <p:nvGrpSpPr>
            <p:cNvPr id="10" name="组合 9"/>
            <p:cNvGrpSpPr/>
            <p:nvPr/>
          </p:nvGrpSpPr>
          <p:grpSpPr>
            <a:xfrm>
              <a:off x="8202426" y="3451295"/>
              <a:ext cx="1014884" cy="1027085"/>
              <a:chOff x="2130566" y="1989932"/>
              <a:chExt cx="1014884" cy="1027085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241099" y="2080368"/>
                <a:ext cx="904351" cy="936649"/>
              </a:xfrm>
              <a:prstGeom prst="rect">
                <a:avLst/>
              </a:prstGeom>
              <a:solidFill>
                <a:srgbClr val="F8F8F8"/>
              </a:solidFill>
              <a:ln w="508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130566" y="1989932"/>
                <a:ext cx="904351" cy="936649"/>
              </a:xfrm>
              <a:prstGeom prst="rect">
                <a:avLst/>
              </a:prstGeom>
              <a:solidFill>
                <a:srgbClr val="FE6835"/>
              </a:solidFill>
              <a:ln w="508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532500" y="3028322"/>
              <a:ext cx="5012515" cy="1705443"/>
            </a:xfrm>
            <a:prstGeom prst="rect">
              <a:avLst/>
            </a:prstGeom>
            <a:solidFill>
              <a:srgbClr val="72B8FF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17" name="iconfont-1013-691958"/>
          <p:cNvSpPr>
            <a:spLocks noChangeAspect="1"/>
          </p:cNvSpPr>
          <p:nvPr/>
        </p:nvSpPr>
        <p:spPr bwMode="auto">
          <a:xfrm>
            <a:off x="2679832" y="2157018"/>
            <a:ext cx="609685" cy="569064"/>
          </a:xfrm>
          <a:custGeom>
            <a:avLst/>
            <a:gdLst>
              <a:gd name="T0" fmla="*/ 10425 w 10662"/>
              <a:gd name="T1" fmla="*/ 4930 h 9951"/>
              <a:gd name="T2" fmla="*/ 7631 w 10662"/>
              <a:gd name="T3" fmla="*/ 1373 h 9951"/>
              <a:gd name="T4" fmla="*/ 7278 w 10662"/>
              <a:gd name="T5" fmla="*/ 1156 h 9951"/>
              <a:gd name="T6" fmla="*/ 4295 w 10662"/>
              <a:gd name="T7" fmla="*/ 0 h 9951"/>
              <a:gd name="T8" fmla="*/ 3595 w 10662"/>
              <a:gd name="T9" fmla="*/ 85 h 9951"/>
              <a:gd name="T10" fmla="*/ 240 w 10662"/>
              <a:gd name="T11" fmla="*/ 4634 h 9951"/>
              <a:gd name="T12" fmla="*/ 2653 w 10662"/>
              <a:gd name="T13" fmla="*/ 7995 h 9951"/>
              <a:gd name="T14" fmla="*/ 3136 w 10662"/>
              <a:gd name="T15" fmla="*/ 8342 h 9951"/>
              <a:gd name="T16" fmla="*/ 7480 w 10662"/>
              <a:gd name="T17" fmla="*/ 9445 h 9951"/>
              <a:gd name="T18" fmla="*/ 10425 w 10662"/>
              <a:gd name="T19" fmla="*/ 4930 h 9951"/>
              <a:gd name="T20" fmla="*/ 2234 w 10662"/>
              <a:gd name="T21" fmla="*/ 6995 h 9951"/>
              <a:gd name="T22" fmla="*/ 833 w 10662"/>
              <a:gd name="T23" fmla="*/ 4206 h 9951"/>
              <a:gd name="T24" fmla="*/ 2743 w 10662"/>
              <a:gd name="T25" fmla="*/ 1038 h 9951"/>
              <a:gd name="T26" fmla="*/ 6150 w 10662"/>
              <a:gd name="T27" fmla="*/ 1111 h 9951"/>
              <a:gd name="T28" fmla="*/ 2234 w 10662"/>
              <a:gd name="T29" fmla="*/ 6995 h 9951"/>
              <a:gd name="T30" fmla="*/ 8265 w 10662"/>
              <a:gd name="T31" fmla="*/ 7124 h 9951"/>
              <a:gd name="T32" fmla="*/ 7426 w 10662"/>
              <a:gd name="T33" fmla="*/ 7858 h 9951"/>
              <a:gd name="T34" fmla="*/ 6489 w 10662"/>
              <a:gd name="T35" fmla="*/ 7964 h 9951"/>
              <a:gd name="T36" fmla="*/ 6489 w 10662"/>
              <a:gd name="T37" fmla="*/ 8515 h 9951"/>
              <a:gd name="T38" fmla="*/ 5904 w 10662"/>
              <a:gd name="T39" fmla="*/ 8515 h 9951"/>
              <a:gd name="T40" fmla="*/ 5904 w 10662"/>
              <a:gd name="T41" fmla="*/ 7956 h 9951"/>
              <a:gd name="T42" fmla="*/ 5136 w 10662"/>
              <a:gd name="T43" fmla="*/ 7887 h 9951"/>
              <a:gd name="T44" fmla="*/ 4629 w 10662"/>
              <a:gd name="T45" fmla="*/ 7744 h 9951"/>
              <a:gd name="T46" fmla="*/ 4066 w 10662"/>
              <a:gd name="T47" fmla="*/ 6823 h 9951"/>
              <a:gd name="T48" fmla="*/ 4063 w 10662"/>
              <a:gd name="T49" fmla="*/ 6347 h 9951"/>
              <a:gd name="T50" fmla="*/ 4922 w 10662"/>
              <a:gd name="T51" fmla="*/ 6347 h 9951"/>
              <a:gd name="T52" fmla="*/ 4939 w 10662"/>
              <a:gd name="T53" fmla="*/ 6644 h 9951"/>
              <a:gd name="T54" fmla="*/ 5444 w 10662"/>
              <a:gd name="T55" fmla="*/ 7164 h 9951"/>
              <a:gd name="T56" fmla="*/ 5888 w 10662"/>
              <a:gd name="T57" fmla="*/ 7194 h 9951"/>
              <a:gd name="T58" fmla="*/ 5888 w 10662"/>
              <a:gd name="T59" fmla="*/ 5788 h 9951"/>
              <a:gd name="T60" fmla="*/ 5258 w 10662"/>
              <a:gd name="T61" fmla="*/ 5736 h 9951"/>
              <a:gd name="T62" fmla="*/ 4916 w 10662"/>
              <a:gd name="T63" fmla="*/ 5672 h 9951"/>
              <a:gd name="T64" fmla="*/ 4140 w 10662"/>
              <a:gd name="T65" fmla="*/ 4801 h 9951"/>
              <a:gd name="T66" fmla="*/ 4140 w 10662"/>
              <a:gd name="T67" fmla="*/ 3927 h 9951"/>
              <a:gd name="T68" fmla="*/ 5057 w 10662"/>
              <a:gd name="T69" fmla="*/ 3037 h 9951"/>
              <a:gd name="T70" fmla="*/ 5765 w 10662"/>
              <a:gd name="T71" fmla="*/ 2974 h 9951"/>
              <a:gd name="T72" fmla="*/ 5901 w 10662"/>
              <a:gd name="T73" fmla="*/ 2830 h 9951"/>
              <a:gd name="T74" fmla="*/ 5899 w 10662"/>
              <a:gd name="T75" fmla="*/ 2470 h 9951"/>
              <a:gd name="T76" fmla="*/ 6488 w 10662"/>
              <a:gd name="T77" fmla="*/ 2470 h 9951"/>
              <a:gd name="T78" fmla="*/ 6488 w 10662"/>
              <a:gd name="T79" fmla="*/ 2955 h 9951"/>
              <a:gd name="T80" fmla="*/ 7134 w 10662"/>
              <a:gd name="T81" fmla="*/ 3008 h 9951"/>
              <a:gd name="T82" fmla="*/ 7387 w 10662"/>
              <a:gd name="T83" fmla="*/ 3054 h 9951"/>
              <a:gd name="T84" fmla="*/ 8188 w 10662"/>
              <a:gd name="T85" fmla="*/ 4060 h 9951"/>
              <a:gd name="T86" fmla="*/ 8209 w 10662"/>
              <a:gd name="T87" fmla="*/ 4400 h 9951"/>
              <a:gd name="T88" fmla="*/ 7371 w 10662"/>
              <a:gd name="T89" fmla="*/ 4400 h 9951"/>
              <a:gd name="T90" fmla="*/ 6498 w 10662"/>
              <a:gd name="T91" fmla="*/ 3754 h 9951"/>
              <a:gd name="T92" fmla="*/ 6498 w 10662"/>
              <a:gd name="T93" fmla="*/ 5034 h 9951"/>
              <a:gd name="T94" fmla="*/ 6898 w 10662"/>
              <a:gd name="T95" fmla="*/ 5072 h 9951"/>
              <a:gd name="T96" fmla="*/ 7740 w 10662"/>
              <a:gd name="T97" fmla="*/ 5248 h 9951"/>
              <a:gd name="T98" fmla="*/ 8275 w 10662"/>
              <a:gd name="T99" fmla="*/ 5836 h 9951"/>
              <a:gd name="T100" fmla="*/ 8265 w 10662"/>
              <a:gd name="T101" fmla="*/ 7124 h 9951"/>
              <a:gd name="T102" fmla="*/ 7256 w 10662"/>
              <a:gd name="T103" fmla="*/ 5931 h 9951"/>
              <a:gd name="T104" fmla="*/ 6493 w 10662"/>
              <a:gd name="T105" fmla="*/ 5819 h 9951"/>
              <a:gd name="T106" fmla="*/ 6493 w 10662"/>
              <a:gd name="T107" fmla="*/ 7205 h 9951"/>
              <a:gd name="T108" fmla="*/ 6970 w 10662"/>
              <a:gd name="T109" fmla="*/ 7142 h 9951"/>
              <a:gd name="T110" fmla="*/ 7356 w 10662"/>
              <a:gd name="T111" fmla="*/ 6022 h 9951"/>
              <a:gd name="T112" fmla="*/ 7256 w 10662"/>
              <a:gd name="T113" fmla="*/ 5931 h 9951"/>
              <a:gd name="T114" fmla="*/ 5102 w 10662"/>
              <a:gd name="T115" fmla="*/ 4753 h 9951"/>
              <a:gd name="T116" fmla="*/ 5889 w 10662"/>
              <a:gd name="T117" fmla="*/ 5007 h 9951"/>
              <a:gd name="T118" fmla="*/ 5889 w 10662"/>
              <a:gd name="T119" fmla="*/ 3739 h 9951"/>
              <a:gd name="T120" fmla="*/ 5079 w 10662"/>
              <a:gd name="T121" fmla="*/ 4021 h 9951"/>
              <a:gd name="T122" fmla="*/ 5102 w 10662"/>
              <a:gd name="T123" fmla="*/ 4753 h 9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662" h="9951">
                <a:moveTo>
                  <a:pt x="10425" y="4930"/>
                </a:moveTo>
                <a:cubicBezTo>
                  <a:pt x="10223" y="3194"/>
                  <a:pt x="9249" y="2021"/>
                  <a:pt x="7631" y="1373"/>
                </a:cubicBezTo>
                <a:cubicBezTo>
                  <a:pt x="7504" y="1322"/>
                  <a:pt x="7377" y="1248"/>
                  <a:pt x="7278" y="1156"/>
                </a:cubicBezTo>
                <a:cubicBezTo>
                  <a:pt x="6472" y="407"/>
                  <a:pt x="5520" y="28"/>
                  <a:pt x="4295" y="0"/>
                </a:cubicBezTo>
                <a:cubicBezTo>
                  <a:pt x="4146" y="18"/>
                  <a:pt x="3867" y="33"/>
                  <a:pt x="3595" y="85"/>
                </a:cubicBezTo>
                <a:cubicBezTo>
                  <a:pt x="1471" y="491"/>
                  <a:pt x="0" y="2468"/>
                  <a:pt x="240" y="4634"/>
                </a:cubicBezTo>
                <a:cubicBezTo>
                  <a:pt x="412" y="6194"/>
                  <a:pt x="1251" y="7307"/>
                  <a:pt x="2653" y="7995"/>
                </a:cubicBezTo>
                <a:cubicBezTo>
                  <a:pt x="2838" y="8086"/>
                  <a:pt x="2991" y="8198"/>
                  <a:pt x="3136" y="8342"/>
                </a:cubicBezTo>
                <a:cubicBezTo>
                  <a:pt x="4368" y="9555"/>
                  <a:pt x="5832" y="9951"/>
                  <a:pt x="7480" y="9445"/>
                </a:cubicBezTo>
                <a:cubicBezTo>
                  <a:pt x="9447" y="8840"/>
                  <a:pt x="10662" y="6969"/>
                  <a:pt x="10425" y="4930"/>
                </a:cubicBezTo>
                <a:close/>
                <a:moveTo>
                  <a:pt x="2234" y="6995"/>
                </a:moveTo>
                <a:cubicBezTo>
                  <a:pt x="1582" y="6583"/>
                  <a:pt x="816" y="5521"/>
                  <a:pt x="833" y="4206"/>
                </a:cubicBezTo>
                <a:cubicBezTo>
                  <a:pt x="850" y="2790"/>
                  <a:pt x="1501" y="1720"/>
                  <a:pt x="2743" y="1038"/>
                </a:cubicBezTo>
                <a:cubicBezTo>
                  <a:pt x="3923" y="390"/>
                  <a:pt x="5338" y="565"/>
                  <a:pt x="6150" y="1111"/>
                </a:cubicBezTo>
                <a:cubicBezTo>
                  <a:pt x="3195" y="1106"/>
                  <a:pt x="1079" y="4283"/>
                  <a:pt x="2234" y="6995"/>
                </a:cubicBezTo>
                <a:close/>
                <a:moveTo>
                  <a:pt x="8265" y="7124"/>
                </a:moveTo>
                <a:cubicBezTo>
                  <a:pt x="8151" y="7551"/>
                  <a:pt x="7847" y="7784"/>
                  <a:pt x="7426" y="7858"/>
                </a:cubicBezTo>
                <a:cubicBezTo>
                  <a:pt x="7124" y="7911"/>
                  <a:pt x="6816" y="7928"/>
                  <a:pt x="6489" y="7964"/>
                </a:cubicBezTo>
                <a:lnTo>
                  <a:pt x="6489" y="8515"/>
                </a:lnTo>
                <a:lnTo>
                  <a:pt x="5904" y="8515"/>
                </a:lnTo>
                <a:lnTo>
                  <a:pt x="5904" y="7956"/>
                </a:lnTo>
                <a:cubicBezTo>
                  <a:pt x="5635" y="7933"/>
                  <a:pt x="5383" y="7924"/>
                  <a:pt x="5136" y="7887"/>
                </a:cubicBezTo>
                <a:cubicBezTo>
                  <a:pt x="4964" y="7860"/>
                  <a:pt x="4789" y="7813"/>
                  <a:pt x="4629" y="7744"/>
                </a:cubicBezTo>
                <a:cubicBezTo>
                  <a:pt x="4233" y="7571"/>
                  <a:pt x="4112" y="7213"/>
                  <a:pt x="4066" y="6823"/>
                </a:cubicBezTo>
                <a:cubicBezTo>
                  <a:pt x="4047" y="6669"/>
                  <a:pt x="4063" y="6512"/>
                  <a:pt x="4063" y="6347"/>
                </a:cubicBezTo>
                <a:lnTo>
                  <a:pt x="4922" y="6347"/>
                </a:lnTo>
                <a:cubicBezTo>
                  <a:pt x="4928" y="6446"/>
                  <a:pt x="4932" y="6545"/>
                  <a:pt x="4939" y="6644"/>
                </a:cubicBezTo>
                <a:cubicBezTo>
                  <a:pt x="4965" y="6998"/>
                  <a:pt x="5091" y="7129"/>
                  <a:pt x="5444" y="7164"/>
                </a:cubicBezTo>
                <a:cubicBezTo>
                  <a:pt x="5588" y="7178"/>
                  <a:pt x="5733" y="7184"/>
                  <a:pt x="5888" y="7194"/>
                </a:cubicBezTo>
                <a:lnTo>
                  <a:pt x="5888" y="5788"/>
                </a:lnTo>
                <a:cubicBezTo>
                  <a:pt x="5676" y="5771"/>
                  <a:pt x="5466" y="5758"/>
                  <a:pt x="5258" y="5736"/>
                </a:cubicBezTo>
                <a:cubicBezTo>
                  <a:pt x="5143" y="5723"/>
                  <a:pt x="5030" y="5696"/>
                  <a:pt x="4916" y="5672"/>
                </a:cubicBezTo>
                <a:cubicBezTo>
                  <a:pt x="4445" y="5572"/>
                  <a:pt x="4190" y="5264"/>
                  <a:pt x="4140" y="4801"/>
                </a:cubicBezTo>
                <a:cubicBezTo>
                  <a:pt x="4109" y="4513"/>
                  <a:pt x="4099" y="4213"/>
                  <a:pt x="4140" y="3927"/>
                </a:cubicBezTo>
                <a:cubicBezTo>
                  <a:pt x="4220" y="3375"/>
                  <a:pt x="4492" y="3126"/>
                  <a:pt x="5057" y="3037"/>
                </a:cubicBezTo>
                <a:cubicBezTo>
                  <a:pt x="5291" y="3000"/>
                  <a:pt x="5529" y="2986"/>
                  <a:pt x="5765" y="2974"/>
                </a:cubicBezTo>
                <a:cubicBezTo>
                  <a:pt x="5871" y="2969"/>
                  <a:pt x="5907" y="2934"/>
                  <a:pt x="5901" y="2830"/>
                </a:cubicBezTo>
                <a:cubicBezTo>
                  <a:pt x="5893" y="2714"/>
                  <a:pt x="5899" y="2598"/>
                  <a:pt x="5899" y="2470"/>
                </a:cubicBezTo>
                <a:lnTo>
                  <a:pt x="6488" y="2470"/>
                </a:lnTo>
                <a:lnTo>
                  <a:pt x="6488" y="2955"/>
                </a:lnTo>
                <a:cubicBezTo>
                  <a:pt x="6714" y="2973"/>
                  <a:pt x="6924" y="2988"/>
                  <a:pt x="7134" y="3008"/>
                </a:cubicBezTo>
                <a:cubicBezTo>
                  <a:pt x="7219" y="3017"/>
                  <a:pt x="7303" y="3035"/>
                  <a:pt x="7387" y="3054"/>
                </a:cubicBezTo>
                <a:cubicBezTo>
                  <a:pt x="7870" y="3164"/>
                  <a:pt x="8130" y="3379"/>
                  <a:pt x="8188" y="4060"/>
                </a:cubicBezTo>
                <a:cubicBezTo>
                  <a:pt x="8198" y="4169"/>
                  <a:pt x="8202" y="4279"/>
                  <a:pt x="8209" y="4400"/>
                </a:cubicBezTo>
                <a:lnTo>
                  <a:pt x="7371" y="4400"/>
                </a:lnTo>
                <a:cubicBezTo>
                  <a:pt x="7244" y="3843"/>
                  <a:pt x="7026" y="3681"/>
                  <a:pt x="6498" y="3754"/>
                </a:cubicBezTo>
                <a:lnTo>
                  <a:pt x="6498" y="5034"/>
                </a:lnTo>
                <a:cubicBezTo>
                  <a:pt x="6631" y="5046"/>
                  <a:pt x="6767" y="5048"/>
                  <a:pt x="6898" y="5072"/>
                </a:cubicBezTo>
                <a:cubicBezTo>
                  <a:pt x="7180" y="5124"/>
                  <a:pt x="7464" y="5172"/>
                  <a:pt x="7740" y="5248"/>
                </a:cubicBezTo>
                <a:cubicBezTo>
                  <a:pt x="8032" y="5329"/>
                  <a:pt x="8201" y="5549"/>
                  <a:pt x="8275" y="5836"/>
                </a:cubicBezTo>
                <a:cubicBezTo>
                  <a:pt x="8386" y="6265"/>
                  <a:pt x="8379" y="6697"/>
                  <a:pt x="8265" y="7124"/>
                </a:cubicBezTo>
                <a:close/>
                <a:moveTo>
                  <a:pt x="7256" y="5931"/>
                </a:moveTo>
                <a:cubicBezTo>
                  <a:pt x="7014" y="5811"/>
                  <a:pt x="6755" y="5817"/>
                  <a:pt x="6493" y="5819"/>
                </a:cubicBezTo>
                <a:lnTo>
                  <a:pt x="6493" y="7205"/>
                </a:lnTo>
                <a:cubicBezTo>
                  <a:pt x="6664" y="7184"/>
                  <a:pt x="6822" y="7181"/>
                  <a:pt x="6970" y="7142"/>
                </a:cubicBezTo>
                <a:cubicBezTo>
                  <a:pt x="7422" y="7025"/>
                  <a:pt x="7633" y="6400"/>
                  <a:pt x="7356" y="6022"/>
                </a:cubicBezTo>
                <a:cubicBezTo>
                  <a:pt x="7329" y="5986"/>
                  <a:pt x="7295" y="5950"/>
                  <a:pt x="7256" y="5931"/>
                </a:cubicBezTo>
                <a:close/>
                <a:moveTo>
                  <a:pt x="5102" y="4753"/>
                </a:moveTo>
                <a:cubicBezTo>
                  <a:pt x="5306" y="5009"/>
                  <a:pt x="5594" y="5009"/>
                  <a:pt x="5889" y="5007"/>
                </a:cubicBezTo>
                <a:lnTo>
                  <a:pt x="5889" y="3739"/>
                </a:lnTo>
                <a:cubicBezTo>
                  <a:pt x="5582" y="3748"/>
                  <a:pt x="5276" y="3733"/>
                  <a:pt x="5079" y="4021"/>
                </a:cubicBezTo>
                <a:cubicBezTo>
                  <a:pt x="4949" y="4211"/>
                  <a:pt x="4960" y="4574"/>
                  <a:pt x="5102" y="47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wo-overlapping-rectangular-boxes_20019"/>
          <p:cNvSpPr>
            <a:spLocks noChangeAspect="1"/>
          </p:cNvSpPr>
          <p:nvPr/>
        </p:nvSpPr>
        <p:spPr bwMode="auto">
          <a:xfrm>
            <a:off x="8349758" y="4483920"/>
            <a:ext cx="609685" cy="531847"/>
          </a:xfrm>
          <a:custGeom>
            <a:avLst/>
            <a:gdLst>
              <a:gd name="T0" fmla="*/ 4027 w 4826"/>
              <a:gd name="T1" fmla="*/ 1352 h 4216"/>
              <a:gd name="T2" fmla="*/ 4027 w 4826"/>
              <a:gd name="T3" fmla="*/ 0 h 4216"/>
              <a:gd name="T4" fmla="*/ 0 w 4826"/>
              <a:gd name="T5" fmla="*/ 0 h 4216"/>
              <a:gd name="T6" fmla="*/ 0 w 4826"/>
              <a:gd name="T7" fmla="*/ 2863 h 4216"/>
              <a:gd name="T8" fmla="*/ 799 w 4826"/>
              <a:gd name="T9" fmla="*/ 2863 h 4216"/>
              <a:gd name="T10" fmla="*/ 799 w 4826"/>
              <a:gd name="T11" fmla="*/ 4216 h 4216"/>
              <a:gd name="T12" fmla="*/ 4826 w 4826"/>
              <a:gd name="T13" fmla="*/ 4216 h 4216"/>
              <a:gd name="T14" fmla="*/ 4826 w 4826"/>
              <a:gd name="T15" fmla="*/ 1352 h 4216"/>
              <a:gd name="T16" fmla="*/ 4027 w 4826"/>
              <a:gd name="T17" fmla="*/ 1352 h 4216"/>
              <a:gd name="T18" fmla="*/ 799 w 4826"/>
              <a:gd name="T19" fmla="*/ 2704 h 4216"/>
              <a:gd name="T20" fmla="*/ 159 w 4826"/>
              <a:gd name="T21" fmla="*/ 2704 h 4216"/>
              <a:gd name="T22" fmla="*/ 159 w 4826"/>
              <a:gd name="T23" fmla="*/ 159 h 4216"/>
              <a:gd name="T24" fmla="*/ 3868 w 4826"/>
              <a:gd name="T25" fmla="*/ 159 h 4216"/>
              <a:gd name="T26" fmla="*/ 3868 w 4826"/>
              <a:gd name="T27" fmla="*/ 1352 h 4216"/>
              <a:gd name="T28" fmla="*/ 799 w 4826"/>
              <a:gd name="T29" fmla="*/ 1352 h 4216"/>
              <a:gd name="T30" fmla="*/ 799 w 4826"/>
              <a:gd name="T31" fmla="*/ 2704 h 4216"/>
              <a:gd name="T32" fmla="*/ 4667 w 4826"/>
              <a:gd name="T33" fmla="*/ 4056 h 4216"/>
              <a:gd name="T34" fmla="*/ 958 w 4826"/>
              <a:gd name="T35" fmla="*/ 4056 h 4216"/>
              <a:gd name="T36" fmla="*/ 958 w 4826"/>
              <a:gd name="T37" fmla="*/ 2863 h 4216"/>
              <a:gd name="T38" fmla="*/ 958 w 4826"/>
              <a:gd name="T39" fmla="*/ 2704 h 4216"/>
              <a:gd name="T40" fmla="*/ 958 w 4826"/>
              <a:gd name="T41" fmla="*/ 1511 h 4216"/>
              <a:gd name="T42" fmla="*/ 3868 w 4826"/>
              <a:gd name="T43" fmla="*/ 1511 h 4216"/>
              <a:gd name="T44" fmla="*/ 4027 w 4826"/>
              <a:gd name="T45" fmla="*/ 1511 h 4216"/>
              <a:gd name="T46" fmla="*/ 4667 w 4826"/>
              <a:gd name="T47" fmla="*/ 1511 h 4216"/>
              <a:gd name="T48" fmla="*/ 4667 w 4826"/>
              <a:gd name="T49" fmla="*/ 4056 h 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26" h="4216">
                <a:moveTo>
                  <a:pt x="4027" y="1352"/>
                </a:moveTo>
                <a:lnTo>
                  <a:pt x="4027" y="0"/>
                </a:lnTo>
                <a:lnTo>
                  <a:pt x="0" y="0"/>
                </a:lnTo>
                <a:lnTo>
                  <a:pt x="0" y="2863"/>
                </a:lnTo>
                <a:lnTo>
                  <a:pt x="799" y="2863"/>
                </a:lnTo>
                <a:lnTo>
                  <a:pt x="799" y="4216"/>
                </a:lnTo>
                <a:lnTo>
                  <a:pt x="4826" y="4216"/>
                </a:lnTo>
                <a:lnTo>
                  <a:pt x="4826" y="1352"/>
                </a:lnTo>
                <a:lnTo>
                  <a:pt x="4027" y="1352"/>
                </a:lnTo>
                <a:close/>
                <a:moveTo>
                  <a:pt x="799" y="2704"/>
                </a:moveTo>
                <a:lnTo>
                  <a:pt x="159" y="2704"/>
                </a:lnTo>
                <a:lnTo>
                  <a:pt x="159" y="159"/>
                </a:lnTo>
                <a:lnTo>
                  <a:pt x="3868" y="159"/>
                </a:lnTo>
                <a:lnTo>
                  <a:pt x="3868" y="1352"/>
                </a:lnTo>
                <a:lnTo>
                  <a:pt x="799" y="1352"/>
                </a:lnTo>
                <a:lnTo>
                  <a:pt x="799" y="2704"/>
                </a:lnTo>
                <a:close/>
                <a:moveTo>
                  <a:pt x="4667" y="4056"/>
                </a:moveTo>
                <a:lnTo>
                  <a:pt x="958" y="4056"/>
                </a:lnTo>
                <a:lnTo>
                  <a:pt x="958" y="2863"/>
                </a:lnTo>
                <a:lnTo>
                  <a:pt x="958" y="2704"/>
                </a:lnTo>
                <a:lnTo>
                  <a:pt x="958" y="1511"/>
                </a:lnTo>
                <a:lnTo>
                  <a:pt x="3868" y="1511"/>
                </a:lnTo>
                <a:lnTo>
                  <a:pt x="4027" y="1511"/>
                </a:lnTo>
                <a:lnTo>
                  <a:pt x="4667" y="1511"/>
                </a:lnTo>
                <a:lnTo>
                  <a:pt x="4667" y="4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矩形 18"/>
          <p:cNvSpPr/>
          <p:nvPr/>
        </p:nvSpPr>
        <p:spPr>
          <a:xfrm>
            <a:off x="4472409" y="2101007"/>
            <a:ext cx="44772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主要是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用户的展示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03165" y="170747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前端模块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75912" y="4313142"/>
            <a:ext cx="44772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主要是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管理员的管理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06668" y="391961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后端模块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等腰三角形 24"/>
          <p:cNvSpPr/>
          <p:nvPr/>
        </p:nvSpPr>
        <p:spPr>
          <a:xfrm rot="4791972">
            <a:off x="9916396" y="70729"/>
            <a:ext cx="1240601" cy="1069484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4791972">
            <a:off x="160563" y="4523673"/>
            <a:ext cx="1268200" cy="109327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9678805" y="5491857"/>
            <a:ext cx="1510319" cy="1320759"/>
            <a:chOff x="4933741" y="160774"/>
            <a:chExt cx="753032" cy="658519"/>
          </a:xfrm>
        </p:grpSpPr>
        <p:sp>
          <p:nvSpPr>
            <p:cNvPr id="27" name="椭圆 26"/>
            <p:cNvSpPr/>
            <p:nvPr/>
          </p:nvSpPr>
          <p:spPr>
            <a:xfrm>
              <a:off x="4933741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141209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348677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556145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933741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141209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348677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56145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933741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41209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348677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556145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33741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41209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48677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556145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 rot="1309584">
            <a:off x="-36029" y="2342159"/>
            <a:ext cx="1119450" cy="978948"/>
            <a:chOff x="4933741" y="160774"/>
            <a:chExt cx="753032" cy="658519"/>
          </a:xfrm>
        </p:grpSpPr>
        <p:sp>
          <p:nvSpPr>
            <p:cNvPr id="45" name="椭圆 44"/>
            <p:cNvSpPr/>
            <p:nvPr/>
          </p:nvSpPr>
          <p:spPr>
            <a:xfrm>
              <a:off x="4933741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141209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348677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556145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933741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141209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348677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556145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933741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141209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348677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56145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933741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141209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348677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556145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3" grpId="0" animBg="1"/>
      <p:bldP spid="24" grpId="0" animBg="1"/>
      <p:bldP spid="17" grpId="0" animBg="1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897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41047" y="605471"/>
            <a:ext cx="2186258" cy="554212"/>
            <a:chOff x="241047" y="605471"/>
            <a:chExt cx="2186258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模块细分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43198" y="1838847"/>
            <a:ext cx="9105604" cy="2554682"/>
            <a:chOff x="2123307" y="1686232"/>
            <a:chExt cx="7967436" cy="2958506"/>
          </a:xfrm>
        </p:grpSpPr>
        <p:grpSp>
          <p:nvGrpSpPr>
            <p:cNvPr id="5" name="Group 33"/>
            <p:cNvGrpSpPr>
              <a:grpSpLocks noChangeAspect="1"/>
            </p:cNvGrpSpPr>
            <p:nvPr/>
          </p:nvGrpSpPr>
          <p:grpSpPr>
            <a:xfrm>
              <a:off x="2123307" y="1686233"/>
              <a:ext cx="1871368" cy="1980688"/>
              <a:chOff x="1263334" y="1439274"/>
              <a:chExt cx="1555283" cy="1646138"/>
            </a:xfrm>
          </p:grpSpPr>
          <p:graphicFrame>
            <p:nvGraphicFramePr>
              <p:cNvPr id="6" name="Chart 61"/>
              <p:cNvGraphicFramePr/>
              <p:nvPr/>
            </p:nvGraphicFramePr>
            <p:xfrm>
              <a:off x="1263334" y="1439274"/>
              <a:ext cx="1555283" cy="164613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"/>
              </a:graphicData>
            </a:graphic>
          </p:graphicFrame>
          <p:sp>
            <p:nvSpPr>
              <p:cNvPr id="7" name="TextBox 67"/>
              <p:cNvSpPr txBox="1"/>
              <p:nvPr/>
            </p:nvSpPr>
            <p:spPr>
              <a:xfrm>
                <a:off x="1775024" y="2084607"/>
                <a:ext cx="531902" cy="35547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70%</a:t>
                </a:r>
                <a:endParaRPr lang="en-US" sz="14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Group 34"/>
            <p:cNvGrpSpPr>
              <a:grpSpLocks noChangeAspect="1"/>
            </p:cNvGrpSpPr>
            <p:nvPr/>
          </p:nvGrpSpPr>
          <p:grpSpPr>
            <a:xfrm>
              <a:off x="4155330" y="1686235"/>
              <a:ext cx="1871368" cy="1980689"/>
              <a:chOff x="2992668" y="1439274"/>
              <a:chExt cx="1555283" cy="1646138"/>
            </a:xfrm>
          </p:grpSpPr>
          <p:graphicFrame>
            <p:nvGraphicFramePr>
              <p:cNvPr id="9" name="Chart 63"/>
              <p:cNvGraphicFramePr/>
              <p:nvPr/>
            </p:nvGraphicFramePr>
            <p:xfrm>
              <a:off x="2992668" y="1439274"/>
              <a:ext cx="1555283" cy="164613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0" name="TextBox 68"/>
              <p:cNvSpPr txBox="1"/>
              <p:nvPr/>
            </p:nvSpPr>
            <p:spPr>
              <a:xfrm>
                <a:off x="3504358" y="2078410"/>
                <a:ext cx="531902" cy="35547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50%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" name="Group 35"/>
            <p:cNvGrpSpPr>
              <a:grpSpLocks noChangeAspect="1"/>
            </p:cNvGrpSpPr>
            <p:nvPr/>
          </p:nvGrpSpPr>
          <p:grpSpPr>
            <a:xfrm>
              <a:off x="6187353" y="1686233"/>
              <a:ext cx="1871368" cy="1980688"/>
              <a:chOff x="4659025" y="1439274"/>
              <a:chExt cx="1555283" cy="1646138"/>
            </a:xfrm>
          </p:grpSpPr>
          <p:graphicFrame>
            <p:nvGraphicFramePr>
              <p:cNvPr id="12" name="Chart 64"/>
              <p:cNvGraphicFramePr/>
              <p:nvPr/>
            </p:nvGraphicFramePr>
            <p:xfrm>
              <a:off x="4659025" y="1439274"/>
              <a:ext cx="1555283" cy="164613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3" name="TextBox 69"/>
              <p:cNvSpPr txBox="1"/>
              <p:nvPr/>
            </p:nvSpPr>
            <p:spPr>
              <a:xfrm>
                <a:off x="5170715" y="2101294"/>
                <a:ext cx="531902" cy="35547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90%</a:t>
                </a:r>
                <a:endPara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" name="Group 36"/>
            <p:cNvGrpSpPr>
              <a:grpSpLocks noChangeAspect="1"/>
            </p:cNvGrpSpPr>
            <p:nvPr/>
          </p:nvGrpSpPr>
          <p:grpSpPr>
            <a:xfrm>
              <a:off x="8219375" y="1686232"/>
              <a:ext cx="1871368" cy="1980689"/>
              <a:chOff x="6325383" y="1439273"/>
              <a:chExt cx="1555283" cy="1646139"/>
            </a:xfrm>
          </p:grpSpPr>
          <p:graphicFrame>
            <p:nvGraphicFramePr>
              <p:cNvPr id="15" name="Chart 65"/>
              <p:cNvGraphicFramePr/>
              <p:nvPr/>
            </p:nvGraphicFramePr>
            <p:xfrm>
              <a:off x="6325383" y="1439273"/>
              <a:ext cx="1555283" cy="164613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6" name="TextBox 70"/>
              <p:cNvSpPr txBox="1"/>
              <p:nvPr/>
            </p:nvSpPr>
            <p:spPr>
              <a:xfrm>
                <a:off x="6779912" y="2101295"/>
                <a:ext cx="666544" cy="35547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  <a:endParaRPr lang="en-US" sz="1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" name="TextBox 49"/>
            <p:cNvSpPr txBox="1"/>
            <p:nvPr/>
          </p:nvSpPr>
          <p:spPr>
            <a:xfrm>
              <a:off x="2861189" y="3676411"/>
              <a:ext cx="395607" cy="284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</a:rPr>
                <a:t>2024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4893211" y="3676411"/>
              <a:ext cx="395607" cy="284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2024</a:t>
              </a:r>
              <a:endParaRPr 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19" name="TextBox 51"/>
            <p:cNvSpPr txBox="1"/>
            <p:nvPr/>
          </p:nvSpPr>
          <p:spPr>
            <a:xfrm>
              <a:off x="6925233" y="3676411"/>
              <a:ext cx="395607" cy="284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2024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52"/>
            <p:cNvSpPr txBox="1"/>
            <p:nvPr/>
          </p:nvSpPr>
          <p:spPr>
            <a:xfrm>
              <a:off x="8957256" y="3676411"/>
              <a:ext cx="395607" cy="284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2024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1" name="Group 37"/>
            <p:cNvGrpSpPr/>
            <p:nvPr/>
          </p:nvGrpSpPr>
          <p:grpSpPr>
            <a:xfrm>
              <a:off x="2410907" y="4074415"/>
              <a:ext cx="1296168" cy="558403"/>
              <a:chOff x="654725" y="3050273"/>
              <a:chExt cx="1296168" cy="558403"/>
            </a:xfrm>
          </p:grpSpPr>
          <p:sp>
            <p:nvSpPr>
              <p:cNvPr id="22" name="Isosceles Triangle 38"/>
              <p:cNvSpPr/>
              <p:nvPr/>
            </p:nvSpPr>
            <p:spPr>
              <a:xfrm>
                <a:off x="1158914" y="3050273"/>
                <a:ext cx="287790" cy="21276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ound Same Side Corner Rectangle 54"/>
              <p:cNvSpPr/>
              <p:nvPr/>
            </p:nvSpPr>
            <p:spPr>
              <a:xfrm>
                <a:off x="654725" y="3187760"/>
                <a:ext cx="1296168" cy="420916"/>
              </a:xfrm>
              <a:prstGeom prst="round2Same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+mj-lt"/>
                  </a:rPr>
                  <a:t>图书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+mj-lt"/>
                  </a:rPr>
                  <a:t>分类</a:t>
                </a:r>
                <a:endParaRPr lang="zh-CN" altLang="en-US" sz="2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4" name="Group 55"/>
            <p:cNvGrpSpPr/>
            <p:nvPr/>
          </p:nvGrpSpPr>
          <p:grpSpPr>
            <a:xfrm>
              <a:off x="4442930" y="4086335"/>
              <a:ext cx="1296168" cy="558403"/>
              <a:chOff x="654725" y="3050273"/>
              <a:chExt cx="1296168" cy="558403"/>
            </a:xfrm>
          </p:grpSpPr>
          <p:sp>
            <p:nvSpPr>
              <p:cNvPr id="25" name="Isosceles Triangle 56"/>
              <p:cNvSpPr/>
              <p:nvPr/>
            </p:nvSpPr>
            <p:spPr>
              <a:xfrm>
                <a:off x="1158914" y="3050273"/>
                <a:ext cx="287790" cy="21276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ound Same Side Corner Rectangle 57"/>
              <p:cNvSpPr/>
              <p:nvPr/>
            </p:nvSpPr>
            <p:spPr>
              <a:xfrm>
                <a:off x="654725" y="3187759"/>
                <a:ext cx="1296168" cy="420917"/>
              </a:xfrm>
              <a:prstGeom prst="round2SameRect">
                <a:avLst/>
              </a:prstGeom>
              <a:solidFill>
                <a:srgbClr val="FE6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+mj-lt"/>
                  </a:rPr>
                  <a:t>首页</a:t>
                </a:r>
                <a:endParaRPr lang="zh-CN" altLang="en-US" sz="2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7" name="Group 62"/>
            <p:cNvGrpSpPr/>
            <p:nvPr/>
          </p:nvGrpSpPr>
          <p:grpSpPr>
            <a:xfrm>
              <a:off x="6474953" y="4074415"/>
              <a:ext cx="1296168" cy="558403"/>
              <a:chOff x="654725" y="3050273"/>
              <a:chExt cx="1296168" cy="558403"/>
            </a:xfrm>
          </p:grpSpPr>
          <p:sp>
            <p:nvSpPr>
              <p:cNvPr id="28" name="Isosceles Triangle 66"/>
              <p:cNvSpPr/>
              <p:nvPr/>
            </p:nvSpPr>
            <p:spPr>
              <a:xfrm>
                <a:off x="1158914" y="3050273"/>
                <a:ext cx="287790" cy="212761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Round Same Side Corner Rectangle 71"/>
              <p:cNvSpPr/>
              <p:nvPr/>
            </p:nvSpPr>
            <p:spPr>
              <a:xfrm>
                <a:off x="654725" y="3187760"/>
                <a:ext cx="1296168" cy="420916"/>
              </a:xfrm>
              <a:prstGeom prst="round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+mj-lt"/>
                  </a:rPr>
                  <a:t>后台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+mj-lt"/>
                  </a:rPr>
                  <a:t>管理</a:t>
                </a:r>
                <a:endParaRPr lang="zh-CN" altLang="en-US" sz="2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30" name="Group 72"/>
            <p:cNvGrpSpPr/>
            <p:nvPr/>
          </p:nvGrpSpPr>
          <p:grpSpPr>
            <a:xfrm>
              <a:off x="8506975" y="4074415"/>
              <a:ext cx="1296168" cy="558403"/>
              <a:chOff x="654725" y="3050273"/>
              <a:chExt cx="1296168" cy="558403"/>
            </a:xfrm>
          </p:grpSpPr>
          <p:sp>
            <p:nvSpPr>
              <p:cNvPr id="31" name="Isosceles Triangle 73"/>
              <p:cNvSpPr/>
              <p:nvPr/>
            </p:nvSpPr>
            <p:spPr>
              <a:xfrm>
                <a:off x="1158914" y="3050273"/>
                <a:ext cx="287790" cy="212761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Round Same Side Corner Rectangle 74"/>
              <p:cNvSpPr/>
              <p:nvPr/>
            </p:nvSpPr>
            <p:spPr>
              <a:xfrm>
                <a:off x="654725" y="3187760"/>
                <a:ext cx="1296168" cy="420916"/>
              </a:xfrm>
              <a:prstGeom prst="round2Same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+mj-lt"/>
                  </a:rPr>
                  <a:t>登录注册</a:t>
                </a:r>
                <a:endParaRPr lang="en-US" sz="2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1573239" y="4599414"/>
            <a:ext cx="2078614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实现的是图书的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分类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65501" y="4620000"/>
            <a:ext cx="2078614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实现的是用户的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使用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58118" y="4621521"/>
            <a:ext cx="2078614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实现管理员的后台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管理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50275" y="4641850"/>
            <a:ext cx="209804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实现的是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用户的注册登录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</p:bldLst>
  </p:timing>
</p:sld>
</file>

<file path=ppt/tags/tag1.xml><?xml version="1.0" encoding="utf-8"?>
<p:tagLst xmlns:p="http://schemas.openxmlformats.org/presentationml/2006/main">
  <p:tag name="ISLIDE.VECTOR" val="#379126;#378999;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ISLIDE.VECTOR" val="#379126;#378999;"/>
</p:tagLst>
</file>

<file path=ppt/tags/tag14.xml><?xml version="1.0" encoding="utf-8"?>
<p:tagLst xmlns:p="http://schemas.openxmlformats.org/presentationml/2006/main">
  <p:tag name="commondata" val="eyJoZGlkIjoiYjJiYzA1YTYwYzhkZDQ1NGZiODg3MzJjMWEwOTZjYzEifQ=="/>
</p:tagLst>
</file>

<file path=ppt/tags/tag2.xml><?xml version="1.0" encoding="utf-8"?>
<p:tagLst xmlns:p="http://schemas.openxmlformats.org/presentationml/2006/main">
  <p:tag name="ISLIDE.VECTOR" val="#379126;#378999;"/>
</p:tagLst>
</file>

<file path=ppt/tags/tag3.xml><?xml version="1.0" encoding="utf-8"?>
<p:tagLst xmlns:p="http://schemas.openxmlformats.org/presentationml/2006/main">
  <p:tag name="ISLIDE.ICON" val="#368820;#368813;#172501;"/>
</p:tagLst>
</file>

<file path=ppt/tags/tag4.xml><?xml version="1.0" encoding="utf-8"?>
<p:tagLst xmlns:p="http://schemas.openxmlformats.org/presentationml/2006/main">
  <p:tag name="ISLIDE.VECTOR" val="#379126;#378999;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1895</Words>
  <Application>WPS 演示</Application>
  <PresentationFormat>宽屏</PresentationFormat>
  <Paragraphs>294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方正粗黑宋简体</vt:lpstr>
      <vt:lpstr>微软雅黑</vt:lpstr>
      <vt:lpstr>等线</vt:lpstr>
      <vt:lpstr>等线 Light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36吴广延</cp:lastModifiedBy>
  <cp:revision>110</cp:revision>
  <dcterms:created xsi:type="dcterms:W3CDTF">2020-09-18T10:26:00Z</dcterms:created>
  <dcterms:modified xsi:type="dcterms:W3CDTF">2024-01-15T01:22:18Z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21DA33F0AF2949DAB0411CF10F7DC421_12</vt:lpwstr>
  </property>
  <property fmtid="{D5CDD505-2E9C-101B-9397-08002B2CF9AE}" pid="3" name="KSOProductBuildVer">
    <vt:lpwstr>2052-12.1.0.16120</vt:lpwstr>
  </property>
</Properties>
</file>