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4"/>
  </p:notesMasterIdLst>
  <p:handoutMasterIdLst>
    <p:handoutMasterId r:id="rId35"/>
  </p:handoutMasterIdLst>
  <p:sldIdLst>
    <p:sldId id="256" r:id="rId5"/>
    <p:sldId id="286" r:id="rId6"/>
    <p:sldId id="304" r:id="rId7"/>
    <p:sldId id="280" r:id="rId8"/>
    <p:sldId id="287" r:id="rId9"/>
    <p:sldId id="293" r:id="rId10"/>
    <p:sldId id="277" r:id="rId11"/>
    <p:sldId id="278" r:id="rId12"/>
    <p:sldId id="285" r:id="rId13"/>
    <p:sldId id="288" r:id="rId14"/>
    <p:sldId id="275" r:id="rId15"/>
    <p:sldId id="289" r:id="rId16"/>
    <p:sldId id="299" r:id="rId17"/>
    <p:sldId id="300" r:id="rId18"/>
    <p:sldId id="297" r:id="rId19"/>
    <p:sldId id="298" r:id="rId20"/>
    <p:sldId id="295" r:id="rId21"/>
    <p:sldId id="294" r:id="rId22"/>
    <p:sldId id="296" r:id="rId23"/>
    <p:sldId id="283" r:id="rId24"/>
    <p:sldId id="284" r:id="rId25"/>
    <p:sldId id="290" r:id="rId26"/>
    <p:sldId id="276" r:id="rId27"/>
    <p:sldId id="291" r:id="rId28"/>
    <p:sldId id="302" r:id="rId29"/>
    <p:sldId id="303" r:id="rId30"/>
    <p:sldId id="292" r:id="rId31"/>
    <p:sldId id="301" r:id="rId32"/>
    <p:sldId id="274" r:id="rId33"/>
  </p:sldIdLst>
  <p:sldSz cx="12192000" cy="6858000"/>
  <p:notesSz cx="6858000" cy="9715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193A8-4C10-6A42-E06D-7CB75A520FC9}" v="132" dt="2019-11-18T03:19:21.711"/>
    <p1510:client id="{63CE2FBF-F054-BECC-7DE9-681E4031A0A7}" v="108" dt="2019-11-13T22:45:03.367"/>
    <p1510:client id="{86AD781B-F3CB-86D8-4A5F-A8507202B716}" v="79" dt="2019-11-19T17:32:51.403"/>
    <p1510:client id="{8EF35D33-A709-669A-0850-588840C1EFB0}" v="535" dt="2019-11-20T04:00:10.075"/>
    <p1510:client id="{968F2D2A-CC47-412B-864A-9F1CFF13010F}" v="14" dt="2019-11-17T19:11:01.141"/>
    <p1510:client id="{A3AAE1B2-BEF2-B2E4-2DC2-E4F6464F768F}" v="32" dt="2019-11-20T17:51:38.607"/>
    <p1510:client id="{ABDE6926-622C-A80D-456F-6476260060ED}" v="63" dt="2019-11-17T21:00:46.157"/>
    <p1510:client id="{B3F8E2AD-402B-4408-BD09-B3841D15A41A}" v="32" dt="2019-11-17T18:30:46.355"/>
    <p1510:client id="{B79BB8EB-AAD5-670C-2F54-24650791F669}" v="35" dt="2019-11-20T19:21:54.221"/>
    <p1510:client id="{B7F2960B-07B2-4902-A112-476483E64773}" v="635" dt="2019-11-17T20:59:30.424"/>
    <p1510:client id="{BC1617D5-CDB1-4311-BCF5-C8A66DC574E3}" v="77" dt="2019-11-17T19:46:06.750"/>
    <p1510:client id="{C384A3D6-7C15-4F98-961C-6FBF1346A9A9}" v="293" dt="2019-11-17T18:29:17.954"/>
    <p1510:client id="{CAF1EC04-421E-2AE6-8E77-C2A219E56515}" v="145" dt="2019-11-20T21:15:41.488"/>
    <p1510:client id="{D9158FC2-311D-42A1-8592-05F1B263D1A2}" v="2" dt="2019-11-17T20:13:13.994"/>
    <p1510:client id="{F1C0EFBA-BFFF-3912-9182-B9C420AD3268}" v="91" dt="2019-11-20T19:06:34.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F0912-B83A-42C6-BB23-7A690E7AC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3D5DC4-1380-4B24-BDBD-DA7EA6CBC5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7B97B-9619-4AC8-82FF-73C4D5713A4E}" type="datetimeFigureOut">
              <a:rPr lang="en-US" smtClean="0"/>
              <a:t>11/20/2019</a:t>
            </a:fld>
            <a:endParaRPr lang="en-US"/>
          </a:p>
        </p:txBody>
      </p:sp>
      <p:sp>
        <p:nvSpPr>
          <p:cNvPr id="4" name="Footer Placeholder 3">
            <a:extLst>
              <a:ext uri="{FF2B5EF4-FFF2-40B4-BE49-F238E27FC236}">
                <a16:creationId xmlns:a16="http://schemas.microsoft.com/office/drawing/2014/main" id="{123334A9-4ADD-4E49-92B8-B060BCE554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E3E284-A085-4213-BAFF-1E760A903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EF27E8-CC73-4BD4-BE7E-584FE3DD710D}" type="slidenum">
              <a:rPr lang="en-US" smtClean="0"/>
              <a:t>‹#›</a:t>
            </a:fld>
            <a:endParaRPr lang="en-US"/>
          </a:p>
        </p:txBody>
      </p:sp>
    </p:spTree>
    <p:extLst>
      <p:ext uri="{BB962C8B-B14F-4D97-AF65-F5344CB8AC3E}">
        <p14:creationId xmlns:p14="http://schemas.microsoft.com/office/powerpoint/2010/main" val="382764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B5C6-863E-4100-B40A-8ADE734BFBC6}"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5B5E6-9E00-4F32-96FF-298B8A177D37}" type="slidenum">
              <a:rPr lang="en-US" smtClean="0"/>
              <a:t>‹#›</a:t>
            </a:fld>
            <a:endParaRPr lang="en-US"/>
          </a:p>
        </p:txBody>
      </p:sp>
    </p:spTree>
    <p:extLst>
      <p:ext uri="{BB962C8B-B14F-4D97-AF65-F5344CB8AC3E}">
        <p14:creationId xmlns:p14="http://schemas.microsoft.com/office/powerpoint/2010/main" val="87763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85B5E6-9E00-4F32-96FF-298B8A177D37}" type="slidenum">
              <a:rPr lang="en-US" smtClean="0"/>
              <a:t>1</a:t>
            </a:fld>
            <a:endParaRPr lang="en-US"/>
          </a:p>
        </p:txBody>
      </p:sp>
    </p:spTree>
    <p:extLst>
      <p:ext uri="{BB962C8B-B14F-4D97-AF65-F5344CB8AC3E}">
        <p14:creationId xmlns:p14="http://schemas.microsoft.com/office/powerpoint/2010/main" val="387990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Savanah</a:t>
            </a:r>
          </a:p>
          <a:p>
            <a:endParaRPr lang="en-US">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11</a:t>
            </a:fld>
            <a:endParaRPr lang="en-US"/>
          </a:p>
        </p:txBody>
      </p:sp>
    </p:spTree>
    <p:extLst>
      <p:ext uri="{BB962C8B-B14F-4D97-AF65-F5344CB8AC3E}">
        <p14:creationId xmlns:p14="http://schemas.microsoft.com/office/powerpoint/2010/main" val="4197073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12</a:t>
            </a:fld>
            <a:endParaRPr lang="en-US"/>
          </a:p>
        </p:txBody>
      </p:sp>
    </p:spTree>
    <p:extLst>
      <p:ext uri="{BB962C8B-B14F-4D97-AF65-F5344CB8AC3E}">
        <p14:creationId xmlns:p14="http://schemas.microsoft.com/office/powerpoint/2010/main" val="353563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13</a:t>
            </a:fld>
            <a:endParaRPr lang="en-US"/>
          </a:p>
        </p:txBody>
      </p:sp>
    </p:spTree>
    <p:extLst>
      <p:ext uri="{BB962C8B-B14F-4D97-AF65-F5344CB8AC3E}">
        <p14:creationId xmlns:p14="http://schemas.microsoft.com/office/powerpoint/2010/main" val="94503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14</a:t>
            </a:fld>
            <a:endParaRPr lang="en-US"/>
          </a:p>
        </p:txBody>
      </p:sp>
    </p:spTree>
    <p:extLst>
      <p:ext uri="{BB962C8B-B14F-4D97-AF65-F5344CB8AC3E}">
        <p14:creationId xmlns:p14="http://schemas.microsoft.com/office/powerpoint/2010/main" val="3323493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15</a:t>
            </a:fld>
            <a:endParaRPr lang="en-US"/>
          </a:p>
        </p:txBody>
      </p:sp>
    </p:spTree>
    <p:extLst>
      <p:ext uri="{BB962C8B-B14F-4D97-AF65-F5344CB8AC3E}">
        <p14:creationId xmlns:p14="http://schemas.microsoft.com/office/powerpoint/2010/main" val="2087041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16</a:t>
            </a:fld>
            <a:endParaRPr lang="en-US"/>
          </a:p>
        </p:txBody>
      </p:sp>
    </p:spTree>
    <p:extLst>
      <p:ext uri="{BB962C8B-B14F-4D97-AF65-F5344CB8AC3E}">
        <p14:creationId xmlns:p14="http://schemas.microsoft.com/office/powerpoint/2010/main" val="3184961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17</a:t>
            </a:fld>
            <a:endParaRPr lang="en-US"/>
          </a:p>
        </p:txBody>
      </p:sp>
    </p:spTree>
    <p:extLst>
      <p:ext uri="{BB962C8B-B14F-4D97-AF65-F5344CB8AC3E}">
        <p14:creationId xmlns:p14="http://schemas.microsoft.com/office/powerpoint/2010/main" val="1149351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18</a:t>
            </a:fld>
            <a:endParaRPr lang="en-US"/>
          </a:p>
        </p:txBody>
      </p:sp>
    </p:spTree>
    <p:extLst>
      <p:ext uri="{BB962C8B-B14F-4D97-AF65-F5344CB8AC3E}">
        <p14:creationId xmlns:p14="http://schemas.microsoft.com/office/powerpoint/2010/main" val="3865687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19</a:t>
            </a:fld>
            <a:endParaRPr lang="en-US"/>
          </a:p>
        </p:txBody>
      </p:sp>
    </p:spTree>
    <p:extLst>
      <p:ext uri="{BB962C8B-B14F-4D97-AF65-F5344CB8AC3E}">
        <p14:creationId xmlns:p14="http://schemas.microsoft.com/office/powerpoint/2010/main" val="3155028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20</a:t>
            </a:fld>
            <a:endParaRPr lang="en-US"/>
          </a:p>
        </p:txBody>
      </p:sp>
    </p:spTree>
    <p:extLst>
      <p:ext uri="{BB962C8B-B14F-4D97-AF65-F5344CB8AC3E}">
        <p14:creationId xmlns:p14="http://schemas.microsoft.com/office/powerpoint/2010/main" val="268065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2</a:t>
            </a:fld>
            <a:endParaRPr lang="en-US"/>
          </a:p>
        </p:txBody>
      </p:sp>
    </p:spTree>
    <p:extLst>
      <p:ext uri="{BB962C8B-B14F-4D97-AF65-F5344CB8AC3E}">
        <p14:creationId xmlns:p14="http://schemas.microsoft.com/office/powerpoint/2010/main" val="3656302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21</a:t>
            </a:fld>
            <a:endParaRPr lang="en-US"/>
          </a:p>
        </p:txBody>
      </p:sp>
    </p:spTree>
    <p:extLst>
      <p:ext uri="{BB962C8B-B14F-4D97-AF65-F5344CB8AC3E}">
        <p14:creationId xmlns:p14="http://schemas.microsoft.com/office/powerpoint/2010/main" val="352699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Will</a:t>
            </a:r>
          </a:p>
        </p:txBody>
      </p:sp>
      <p:sp>
        <p:nvSpPr>
          <p:cNvPr id="4" name="Slide Number Placeholder 3"/>
          <p:cNvSpPr>
            <a:spLocks noGrp="1"/>
          </p:cNvSpPr>
          <p:nvPr>
            <p:ph type="sldNum" sz="quarter" idx="5"/>
          </p:nvPr>
        </p:nvSpPr>
        <p:spPr/>
        <p:txBody>
          <a:bodyPr/>
          <a:lstStyle/>
          <a:p>
            <a:fld id="{D085B5E6-9E00-4F32-96FF-298B8A177D37}" type="slidenum">
              <a:rPr lang="en-US" smtClean="0"/>
              <a:t>22</a:t>
            </a:fld>
            <a:endParaRPr lang="en-US"/>
          </a:p>
        </p:txBody>
      </p:sp>
    </p:spTree>
    <p:extLst>
      <p:ext uri="{BB962C8B-B14F-4D97-AF65-F5344CB8AC3E}">
        <p14:creationId xmlns:p14="http://schemas.microsoft.com/office/powerpoint/2010/main" val="3808316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Will</a:t>
            </a:r>
          </a:p>
        </p:txBody>
      </p:sp>
      <p:sp>
        <p:nvSpPr>
          <p:cNvPr id="4" name="Slide Number Placeholder 3"/>
          <p:cNvSpPr>
            <a:spLocks noGrp="1"/>
          </p:cNvSpPr>
          <p:nvPr>
            <p:ph type="sldNum" sz="quarter" idx="5"/>
          </p:nvPr>
        </p:nvSpPr>
        <p:spPr/>
        <p:txBody>
          <a:bodyPr/>
          <a:lstStyle/>
          <a:p>
            <a:fld id="{D085B5E6-9E00-4F32-96FF-298B8A177D37}" type="slidenum">
              <a:rPr lang="en-US" smtClean="0"/>
              <a:t>23</a:t>
            </a:fld>
            <a:endParaRPr lang="en-US"/>
          </a:p>
        </p:txBody>
      </p:sp>
    </p:spTree>
    <p:extLst>
      <p:ext uri="{BB962C8B-B14F-4D97-AF65-F5344CB8AC3E}">
        <p14:creationId xmlns:p14="http://schemas.microsoft.com/office/powerpoint/2010/main" val="3348218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Savanah</a:t>
            </a:r>
          </a:p>
        </p:txBody>
      </p:sp>
      <p:sp>
        <p:nvSpPr>
          <p:cNvPr id="4" name="Slide Number Placeholder 3"/>
          <p:cNvSpPr>
            <a:spLocks noGrp="1"/>
          </p:cNvSpPr>
          <p:nvPr>
            <p:ph type="sldNum" sz="quarter" idx="5"/>
          </p:nvPr>
        </p:nvSpPr>
        <p:spPr/>
        <p:txBody>
          <a:bodyPr/>
          <a:lstStyle/>
          <a:p>
            <a:fld id="{D085B5E6-9E00-4F32-96FF-298B8A177D37}" type="slidenum">
              <a:rPr lang="en-US" smtClean="0"/>
              <a:t>24</a:t>
            </a:fld>
            <a:endParaRPr lang="en-US"/>
          </a:p>
        </p:txBody>
      </p:sp>
    </p:spTree>
    <p:extLst>
      <p:ext uri="{BB962C8B-B14F-4D97-AF65-F5344CB8AC3E}">
        <p14:creationId xmlns:p14="http://schemas.microsoft.com/office/powerpoint/2010/main" val="3439697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Savanah</a:t>
            </a:r>
          </a:p>
          <a:p>
            <a:endParaRPr lang="en-US">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25</a:t>
            </a:fld>
            <a:endParaRPr lang="en-US"/>
          </a:p>
        </p:txBody>
      </p:sp>
    </p:spTree>
    <p:extLst>
      <p:ext uri="{BB962C8B-B14F-4D97-AF65-F5344CB8AC3E}">
        <p14:creationId xmlns:p14="http://schemas.microsoft.com/office/powerpoint/2010/main" val="4109413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Ben</a:t>
            </a:r>
          </a:p>
        </p:txBody>
      </p:sp>
      <p:sp>
        <p:nvSpPr>
          <p:cNvPr id="4" name="Slide Number Placeholder 3"/>
          <p:cNvSpPr>
            <a:spLocks noGrp="1"/>
          </p:cNvSpPr>
          <p:nvPr>
            <p:ph type="sldNum" sz="quarter" idx="5"/>
          </p:nvPr>
        </p:nvSpPr>
        <p:spPr/>
        <p:txBody>
          <a:bodyPr/>
          <a:lstStyle/>
          <a:p>
            <a:fld id="{D085B5E6-9E00-4F32-96FF-298B8A177D37}" type="slidenum">
              <a:rPr lang="en-US" smtClean="0"/>
              <a:t>26</a:t>
            </a:fld>
            <a:endParaRPr lang="en-US"/>
          </a:p>
        </p:txBody>
      </p:sp>
    </p:spTree>
    <p:extLst>
      <p:ext uri="{BB962C8B-B14F-4D97-AF65-F5344CB8AC3E}">
        <p14:creationId xmlns:p14="http://schemas.microsoft.com/office/powerpoint/2010/main" val="298600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Ben</a:t>
            </a:r>
          </a:p>
        </p:txBody>
      </p:sp>
      <p:sp>
        <p:nvSpPr>
          <p:cNvPr id="4" name="Slide Number Placeholder 3"/>
          <p:cNvSpPr>
            <a:spLocks noGrp="1"/>
          </p:cNvSpPr>
          <p:nvPr>
            <p:ph type="sldNum" sz="quarter" idx="5"/>
          </p:nvPr>
        </p:nvSpPr>
        <p:spPr/>
        <p:txBody>
          <a:bodyPr/>
          <a:lstStyle/>
          <a:p>
            <a:fld id="{D085B5E6-9E00-4F32-96FF-298B8A177D37}" type="slidenum">
              <a:rPr lang="en-US" smtClean="0"/>
              <a:t>27</a:t>
            </a:fld>
            <a:endParaRPr lang="en-US"/>
          </a:p>
        </p:txBody>
      </p:sp>
    </p:spTree>
    <p:extLst>
      <p:ext uri="{BB962C8B-B14F-4D97-AF65-F5344CB8AC3E}">
        <p14:creationId xmlns:p14="http://schemas.microsoft.com/office/powerpoint/2010/main" val="2534644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85B5E6-9E00-4F32-96FF-298B8A177D37}" type="slidenum">
              <a:rPr lang="en-US" smtClean="0"/>
              <a:t>29</a:t>
            </a:fld>
            <a:endParaRPr lang="en-US"/>
          </a:p>
        </p:txBody>
      </p:sp>
    </p:spTree>
    <p:extLst>
      <p:ext uri="{BB962C8B-B14F-4D97-AF65-F5344CB8AC3E}">
        <p14:creationId xmlns:p14="http://schemas.microsoft.com/office/powerpoint/2010/main" val="3181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3</a:t>
            </a:fld>
            <a:endParaRPr lang="en-US"/>
          </a:p>
        </p:txBody>
      </p:sp>
    </p:spTree>
    <p:extLst>
      <p:ext uri="{BB962C8B-B14F-4D97-AF65-F5344CB8AC3E}">
        <p14:creationId xmlns:p14="http://schemas.microsoft.com/office/powerpoint/2010/main" val="74936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4</a:t>
            </a:fld>
            <a:endParaRPr lang="en-US"/>
          </a:p>
        </p:txBody>
      </p:sp>
    </p:spTree>
    <p:extLst>
      <p:ext uri="{BB962C8B-B14F-4D97-AF65-F5344CB8AC3E}">
        <p14:creationId xmlns:p14="http://schemas.microsoft.com/office/powerpoint/2010/main" val="18082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5</a:t>
            </a:fld>
            <a:endParaRPr lang="en-US"/>
          </a:p>
        </p:txBody>
      </p:sp>
    </p:spTree>
    <p:extLst>
      <p:ext uri="{BB962C8B-B14F-4D97-AF65-F5344CB8AC3E}">
        <p14:creationId xmlns:p14="http://schemas.microsoft.com/office/powerpoint/2010/main" val="1151786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7</a:t>
            </a:fld>
            <a:endParaRPr lang="en-US"/>
          </a:p>
        </p:txBody>
      </p:sp>
    </p:spTree>
    <p:extLst>
      <p:ext uri="{BB962C8B-B14F-4D97-AF65-F5344CB8AC3E}">
        <p14:creationId xmlns:p14="http://schemas.microsoft.com/office/powerpoint/2010/main" val="385055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8</a:t>
            </a:fld>
            <a:endParaRPr lang="en-US"/>
          </a:p>
        </p:txBody>
      </p:sp>
    </p:spTree>
    <p:extLst>
      <p:ext uri="{BB962C8B-B14F-4D97-AF65-F5344CB8AC3E}">
        <p14:creationId xmlns:p14="http://schemas.microsoft.com/office/powerpoint/2010/main" val="272110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a:t>
            </a:r>
          </a:p>
        </p:txBody>
      </p:sp>
      <p:sp>
        <p:nvSpPr>
          <p:cNvPr id="4" name="Slide Number Placeholder 3"/>
          <p:cNvSpPr>
            <a:spLocks noGrp="1"/>
          </p:cNvSpPr>
          <p:nvPr>
            <p:ph type="sldNum" sz="quarter" idx="5"/>
          </p:nvPr>
        </p:nvSpPr>
        <p:spPr/>
        <p:txBody>
          <a:bodyPr/>
          <a:lstStyle/>
          <a:p>
            <a:fld id="{D085B5E6-9E00-4F32-96FF-298B8A177D37}" type="slidenum">
              <a:rPr lang="en-US" smtClean="0"/>
              <a:t>9</a:t>
            </a:fld>
            <a:endParaRPr lang="en-US"/>
          </a:p>
        </p:txBody>
      </p:sp>
    </p:spTree>
    <p:extLst>
      <p:ext uri="{BB962C8B-B14F-4D97-AF65-F5344CB8AC3E}">
        <p14:creationId xmlns:p14="http://schemas.microsoft.com/office/powerpoint/2010/main" val="4054101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Savanah</a:t>
            </a:r>
          </a:p>
          <a:p>
            <a:endParaRPr lang="en-US">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10</a:t>
            </a:fld>
            <a:endParaRPr lang="en-US"/>
          </a:p>
        </p:txBody>
      </p:sp>
    </p:spTree>
    <p:extLst>
      <p:ext uri="{BB962C8B-B14F-4D97-AF65-F5344CB8AC3E}">
        <p14:creationId xmlns:p14="http://schemas.microsoft.com/office/powerpoint/2010/main" val="205310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11/20/2019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11/20/2019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a:t>Project 4 Group 2</a:t>
            </a:r>
            <a:endParaRPr lang="en-US" b="1">
              <a:cs typeface="Calibri Light"/>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a:solidFill>
                  <a:schemeClr val="accent1">
                    <a:lumMod val="40000"/>
                    <a:lumOff val="60000"/>
                  </a:schemeClr>
                </a:solidFill>
              </a:rPr>
              <a:t>Benjamin Benoit, Maxwell Jones, Savanah </a:t>
            </a:r>
            <a:r>
              <a:rPr lang="en-US" err="1">
                <a:solidFill>
                  <a:schemeClr val="accent1">
                    <a:lumMod val="40000"/>
                    <a:lumOff val="60000"/>
                  </a:schemeClr>
                </a:solidFill>
              </a:rPr>
              <a:t>kennedy</a:t>
            </a:r>
            <a:r>
              <a:rPr lang="en-US">
                <a:solidFill>
                  <a:schemeClr val="accent1">
                    <a:lumMod val="40000"/>
                    <a:lumOff val="60000"/>
                  </a:schemeClr>
                </a:solidFill>
              </a:rPr>
              <a:t>, will grise</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3ADA-6449-4BDD-85E4-D28A37767398}"/>
              </a:ext>
            </a:extLst>
          </p:cNvPr>
          <p:cNvSpPr>
            <a:spLocks noGrp="1"/>
          </p:cNvSpPr>
          <p:nvPr>
            <p:ph type="title"/>
          </p:nvPr>
        </p:nvSpPr>
        <p:spPr/>
        <p:txBody>
          <a:bodyPr/>
          <a:lstStyle/>
          <a:p>
            <a:r>
              <a:rPr lang="en-US">
                <a:cs typeface="Calibri Light"/>
              </a:rPr>
              <a:t>Question 2</a:t>
            </a:r>
            <a:endParaRPr lang="en-US"/>
          </a:p>
        </p:txBody>
      </p:sp>
      <p:sp>
        <p:nvSpPr>
          <p:cNvPr id="3" name="Content Placeholder 2">
            <a:extLst>
              <a:ext uri="{FF2B5EF4-FFF2-40B4-BE49-F238E27FC236}">
                <a16:creationId xmlns:a16="http://schemas.microsoft.com/office/drawing/2014/main" id="{FC67BABE-559F-45C4-BC09-A6FED4A1D4EB}"/>
              </a:ext>
            </a:extLst>
          </p:cNvPr>
          <p:cNvSpPr>
            <a:spLocks noGrp="1"/>
          </p:cNvSpPr>
          <p:nvPr>
            <p:ph idx="1"/>
          </p:nvPr>
        </p:nvSpPr>
        <p:spPr/>
        <p:txBody>
          <a:bodyPr>
            <a:normAutofit/>
          </a:bodyPr>
          <a:lstStyle/>
          <a:p>
            <a:r>
              <a:rPr lang="en-US" sz="2400">
                <a:ea typeface="+mn-lt"/>
                <a:cs typeface="+mn-lt"/>
              </a:rPr>
              <a:t>Is there any evidence on the computer that the user may have been associated with drugs or other illegal activities? </a:t>
            </a:r>
            <a:endParaRPr lang="en-US" sz="2400"/>
          </a:p>
        </p:txBody>
      </p:sp>
    </p:spTree>
    <p:extLst>
      <p:ext uri="{BB962C8B-B14F-4D97-AF65-F5344CB8AC3E}">
        <p14:creationId xmlns:p14="http://schemas.microsoft.com/office/powerpoint/2010/main" val="234372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8712-9B0F-4D19-B74A-CB1AD4B34455}"/>
              </a:ext>
            </a:extLst>
          </p:cNvPr>
          <p:cNvSpPr>
            <a:spLocks noGrp="1"/>
          </p:cNvSpPr>
          <p:nvPr>
            <p:ph type="title"/>
          </p:nvPr>
        </p:nvSpPr>
        <p:spPr/>
        <p:txBody>
          <a:bodyPr>
            <a:normAutofit fontScale="90000"/>
          </a:bodyPr>
          <a:lstStyle/>
          <a:p>
            <a:r>
              <a:rPr lang="en-US">
                <a:ea typeface="+mj-lt"/>
                <a:cs typeface="+mj-lt"/>
              </a:rPr>
              <a:t>evidence on the computer that the user may have been associated with drugs or other illegal activities</a:t>
            </a:r>
            <a:endParaRPr lang="en-US"/>
          </a:p>
        </p:txBody>
      </p:sp>
      <p:pic>
        <p:nvPicPr>
          <p:cNvPr id="4" name="Picture 4" descr="A close up of a device&#10;&#10;Description generated with high confidence">
            <a:extLst>
              <a:ext uri="{FF2B5EF4-FFF2-40B4-BE49-F238E27FC236}">
                <a16:creationId xmlns:a16="http://schemas.microsoft.com/office/drawing/2014/main" id="{8CE2849A-DE4C-4D15-A1CF-B9B91570373D}"/>
              </a:ext>
            </a:extLst>
          </p:cNvPr>
          <p:cNvPicPr>
            <a:picLocks noGrp="1" noChangeAspect="1"/>
          </p:cNvPicPr>
          <p:nvPr>
            <p:ph idx="1"/>
          </p:nvPr>
        </p:nvPicPr>
        <p:blipFill>
          <a:blip r:embed="rId3"/>
          <a:stretch>
            <a:fillRect/>
          </a:stretch>
        </p:blipFill>
        <p:spPr>
          <a:xfrm>
            <a:off x="617449" y="2347473"/>
            <a:ext cx="2619375" cy="1743075"/>
          </a:xfrm>
        </p:spPr>
      </p:pic>
      <p:pic>
        <p:nvPicPr>
          <p:cNvPr id="6" name="Picture 6" descr="A bag sitting on top of a table&#10;&#10;Description generated with high confidence">
            <a:extLst>
              <a:ext uri="{FF2B5EF4-FFF2-40B4-BE49-F238E27FC236}">
                <a16:creationId xmlns:a16="http://schemas.microsoft.com/office/drawing/2014/main" id="{D7A00BB5-91D8-4057-A699-DD416F089BE1}"/>
              </a:ext>
            </a:extLst>
          </p:cNvPr>
          <p:cNvPicPr>
            <a:picLocks noChangeAspect="1"/>
          </p:cNvPicPr>
          <p:nvPr/>
        </p:nvPicPr>
        <p:blipFill>
          <a:blip r:embed="rId4"/>
          <a:stretch>
            <a:fillRect/>
          </a:stretch>
        </p:blipFill>
        <p:spPr>
          <a:xfrm>
            <a:off x="4321834" y="2272415"/>
            <a:ext cx="2743200" cy="1824340"/>
          </a:xfrm>
          <a:prstGeom prst="rect">
            <a:avLst/>
          </a:prstGeom>
        </p:spPr>
      </p:pic>
      <p:pic>
        <p:nvPicPr>
          <p:cNvPr id="8" name="Picture 8" descr="A desktop computer sitting on top of a desk&#10;&#10;Description generated with high confidence">
            <a:extLst>
              <a:ext uri="{FF2B5EF4-FFF2-40B4-BE49-F238E27FC236}">
                <a16:creationId xmlns:a16="http://schemas.microsoft.com/office/drawing/2014/main" id="{6AC474DA-AF05-4766-AE2C-60C882EDF07D}"/>
              </a:ext>
            </a:extLst>
          </p:cNvPr>
          <p:cNvPicPr>
            <a:picLocks noChangeAspect="1"/>
          </p:cNvPicPr>
          <p:nvPr/>
        </p:nvPicPr>
        <p:blipFill>
          <a:blip r:embed="rId5"/>
          <a:stretch>
            <a:fillRect/>
          </a:stretch>
        </p:blipFill>
        <p:spPr>
          <a:xfrm>
            <a:off x="8462513" y="2055694"/>
            <a:ext cx="2412522" cy="2272159"/>
          </a:xfrm>
          <a:prstGeom prst="rect">
            <a:avLst/>
          </a:prstGeom>
        </p:spPr>
      </p:pic>
      <p:pic>
        <p:nvPicPr>
          <p:cNvPr id="10" name="Picture 10" descr="A picture containing weapon&#10;&#10;Description generated with very high confidence">
            <a:extLst>
              <a:ext uri="{FF2B5EF4-FFF2-40B4-BE49-F238E27FC236}">
                <a16:creationId xmlns:a16="http://schemas.microsoft.com/office/drawing/2014/main" id="{E2BDAF64-3C29-41F5-8681-D6A0165C7B4B}"/>
              </a:ext>
            </a:extLst>
          </p:cNvPr>
          <p:cNvPicPr>
            <a:picLocks noChangeAspect="1"/>
          </p:cNvPicPr>
          <p:nvPr/>
        </p:nvPicPr>
        <p:blipFill>
          <a:blip r:embed="rId6"/>
          <a:stretch>
            <a:fillRect/>
          </a:stretch>
        </p:blipFill>
        <p:spPr>
          <a:xfrm>
            <a:off x="615531" y="4330281"/>
            <a:ext cx="2622070" cy="1921174"/>
          </a:xfrm>
          <a:prstGeom prst="rect">
            <a:avLst/>
          </a:prstGeom>
        </p:spPr>
      </p:pic>
      <p:pic>
        <p:nvPicPr>
          <p:cNvPr id="12" name="Picture 12" descr="A picture containing indoor, oven, sitting, sink&#10;&#10;Description generated with very high confidence">
            <a:extLst>
              <a:ext uri="{FF2B5EF4-FFF2-40B4-BE49-F238E27FC236}">
                <a16:creationId xmlns:a16="http://schemas.microsoft.com/office/drawing/2014/main" id="{E90D0995-6A3B-45AE-9475-56DF36DA5974}"/>
              </a:ext>
            </a:extLst>
          </p:cNvPr>
          <p:cNvPicPr>
            <a:picLocks noChangeAspect="1"/>
          </p:cNvPicPr>
          <p:nvPr/>
        </p:nvPicPr>
        <p:blipFill>
          <a:blip r:embed="rId7"/>
          <a:stretch>
            <a:fillRect/>
          </a:stretch>
        </p:blipFill>
        <p:spPr>
          <a:xfrm>
            <a:off x="4321834" y="4426075"/>
            <a:ext cx="2743200" cy="1830229"/>
          </a:xfrm>
          <a:prstGeom prst="rect">
            <a:avLst/>
          </a:prstGeom>
        </p:spPr>
      </p:pic>
    </p:spTree>
    <p:extLst>
      <p:ext uri="{BB962C8B-B14F-4D97-AF65-F5344CB8AC3E}">
        <p14:creationId xmlns:p14="http://schemas.microsoft.com/office/powerpoint/2010/main" val="213739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2D44-3A08-44C3-B5DE-7879D781EC2E}"/>
              </a:ext>
            </a:extLst>
          </p:cNvPr>
          <p:cNvSpPr>
            <a:spLocks noGrp="1"/>
          </p:cNvSpPr>
          <p:nvPr>
            <p:ph type="title"/>
          </p:nvPr>
        </p:nvSpPr>
        <p:spPr/>
        <p:txBody>
          <a:bodyPr>
            <a:normAutofit/>
          </a:bodyPr>
          <a:lstStyle/>
          <a:p>
            <a:r>
              <a:rPr lang="en-US">
                <a:cs typeface="Calibri Light"/>
              </a:rPr>
              <a:t>Question 3</a:t>
            </a:r>
            <a:endParaRPr lang="en-US"/>
          </a:p>
        </p:txBody>
      </p:sp>
      <p:sp>
        <p:nvSpPr>
          <p:cNvPr id="3" name="Content Placeholder 2">
            <a:extLst>
              <a:ext uri="{FF2B5EF4-FFF2-40B4-BE49-F238E27FC236}">
                <a16:creationId xmlns:a16="http://schemas.microsoft.com/office/drawing/2014/main" id="{4183B1BA-2080-4615-B82E-8B34CDA800D4}"/>
              </a:ext>
            </a:extLst>
          </p:cNvPr>
          <p:cNvSpPr>
            <a:spLocks noGrp="1"/>
          </p:cNvSpPr>
          <p:nvPr>
            <p:ph idx="1"/>
          </p:nvPr>
        </p:nvSpPr>
        <p:spPr/>
        <p:txBody>
          <a:bodyPr>
            <a:normAutofit/>
          </a:bodyPr>
          <a:lstStyle/>
          <a:p>
            <a:r>
              <a:rPr lang="en-US" sz="2400">
                <a:ea typeface="+mn-lt"/>
                <a:cs typeface="+mn-lt"/>
              </a:rPr>
              <a:t>Is there any evidence that the user may have been trying to cover their tracks or delete evidence from the computer?</a:t>
            </a:r>
            <a:endParaRPr lang="en-US" sz="2400"/>
          </a:p>
        </p:txBody>
      </p:sp>
    </p:spTree>
    <p:extLst>
      <p:ext uri="{BB962C8B-B14F-4D97-AF65-F5344CB8AC3E}">
        <p14:creationId xmlns:p14="http://schemas.microsoft.com/office/powerpoint/2010/main" val="222169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9337-2963-4EB0-A4D3-7883543D5E52}"/>
              </a:ext>
            </a:extLst>
          </p:cNvPr>
          <p:cNvSpPr>
            <a:spLocks noGrp="1"/>
          </p:cNvSpPr>
          <p:nvPr>
            <p:ph type="title"/>
          </p:nvPr>
        </p:nvSpPr>
        <p:spPr/>
        <p:txBody>
          <a:bodyPr/>
          <a:lstStyle/>
          <a:p>
            <a:r>
              <a:rPr lang="en-US">
                <a:cs typeface="Calibri Light"/>
              </a:rPr>
              <a:t>New operating system</a:t>
            </a:r>
          </a:p>
        </p:txBody>
      </p:sp>
      <p:pic>
        <p:nvPicPr>
          <p:cNvPr id="3" name="Picture 3" descr="A screenshot of a cell phone&#10;&#10;Description generated with very high confidence">
            <a:extLst>
              <a:ext uri="{FF2B5EF4-FFF2-40B4-BE49-F238E27FC236}">
                <a16:creationId xmlns:a16="http://schemas.microsoft.com/office/drawing/2014/main" id="{E9A12304-8246-461C-AAE1-A34632E4C227}"/>
              </a:ext>
            </a:extLst>
          </p:cNvPr>
          <p:cNvPicPr>
            <a:picLocks noChangeAspect="1"/>
          </p:cNvPicPr>
          <p:nvPr/>
        </p:nvPicPr>
        <p:blipFill>
          <a:blip r:embed="rId3"/>
          <a:stretch>
            <a:fillRect/>
          </a:stretch>
        </p:blipFill>
        <p:spPr>
          <a:xfrm>
            <a:off x="109269" y="2455825"/>
            <a:ext cx="11973463" cy="1960726"/>
          </a:xfrm>
          <a:prstGeom prst="rect">
            <a:avLst/>
          </a:prstGeom>
        </p:spPr>
      </p:pic>
    </p:spTree>
    <p:extLst>
      <p:ext uri="{BB962C8B-B14F-4D97-AF65-F5344CB8AC3E}">
        <p14:creationId xmlns:p14="http://schemas.microsoft.com/office/powerpoint/2010/main" val="10412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A7D4-A36F-4CB4-B0F0-8391041717A5}"/>
              </a:ext>
            </a:extLst>
          </p:cNvPr>
          <p:cNvSpPr>
            <a:spLocks noGrp="1"/>
          </p:cNvSpPr>
          <p:nvPr>
            <p:ph type="title"/>
          </p:nvPr>
        </p:nvSpPr>
        <p:spPr/>
        <p:txBody>
          <a:bodyPr/>
          <a:lstStyle/>
          <a:p>
            <a:r>
              <a:rPr lang="en-US">
                <a:cs typeface="Calibri Light"/>
              </a:rPr>
              <a:t>Autopsy files not matching up with </a:t>
            </a:r>
            <a:r>
              <a:rPr lang="en-US" err="1">
                <a:cs typeface="Calibri Light"/>
              </a:rPr>
              <a:t>os</a:t>
            </a:r>
            <a:r>
              <a:rPr lang="en-US">
                <a:cs typeface="Calibri Light"/>
              </a:rPr>
              <a:t> date</a:t>
            </a:r>
            <a:endParaRPr lang="en-US"/>
          </a:p>
        </p:txBody>
      </p:sp>
      <p:pic>
        <p:nvPicPr>
          <p:cNvPr id="3" name="Picture 3" descr="A screenshot of a cell phone&#10;&#10;Description generated with high confidence">
            <a:extLst>
              <a:ext uri="{FF2B5EF4-FFF2-40B4-BE49-F238E27FC236}">
                <a16:creationId xmlns:a16="http://schemas.microsoft.com/office/drawing/2014/main" id="{475524C3-29A8-457C-A88C-5FF52916A9ED}"/>
              </a:ext>
            </a:extLst>
          </p:cNvPr>
          <p:cNvPicPr>
            <a:picLocks noChangeAspect="1"/>
          </p:cNvPicPr>
          <p:nvPr/>
        </p:nvPicPr>
        <p:blipFill>
          <a:blip r:embed="rId3"/>
          <a:stretch>
            <a:fillRect/>
          </a:stretch>
        </p:blipFill>
        <p:spPr>
          <a:xfrm>
            <a:off x="-5750" y="1944161"/>
            <a:ext cx="12275388" cy="1474431"/>
          </a:xfrm>
          <a:prstGeom prst="rect">
            <a:avLst/>
          </a:prstGeom>
        </p:spPr>
      </p:pic>
      <p:pic>
        <p:nvPicPr>
          <p:cNvPr id="5" name="Picture 5" descr="A picture containing photo, table, bird&#10;&#10;Description generated with very high confidence">
            <a:extLst>
              <a:ext uri="{FF2B5EF4-FFF2-40B4-BE49-F238E27FC236}">
                <a16:creationId xmlns:a16="http://schemas.microsoft.com/office/drawing/2014/main" id="{D491369F-33E2-4280-B72A-5318773C514B}"/>
              </a:ext>
            </a:extLst>
          </p:cNvPr>
          <p:cNvPicPr>
            <a:picLocks noChangeAspect="1"/>
          </p:cNvPicPr>
          <p:nvPr/>
        </p:nvPicPr>
        <p:blipFill>
          <a:blip r:embed="rId4"/>
          <a:stretch>
            <a:fillRect/>
          </a:stretch>
        </p:blipFill>
        <p:spPr>
          <a:xfrm>
            <a:off x="2783457" y="4285119"/>
            <a:ext cx="6970143" cy="1939612"/>
          </a:xfrm>
          <a:prstGeom prst="rect">
            <a:avLst/>
          </a:prstGeom>
        </p:spPr>
      </p:pic>
    </p:spTree>
    <p:extLst>
      <p:ext uri="{BB962C8B-B14F-4D97-AF65-F5344CB8AC3E}">
        <p14:creationId xmlns:p14="http://schemas.microsoft.com/office/powerpoint/2010/main" val="71545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D5B8-9A53-4935-ADEA-AF76D55491CE}"/>
              </a:ext>
            </a:extLst>
          </p:cNvPr>
          <p:cNvSpPr>
            <a:spLocks noGrp="1"/>
          </p:cNvSpPr>
          <p:nvPr>
            <p:ph type="title"/>
          </p:nvPr>
        </p:nvSpPr>
        <p:spPr/>
        <p:txBody>
          <a:bodyPr/>
          <a:lstStyle/>
          <a:p>
            <a:r>
              <a:rPr lang="en-US">
                <a:cs typeface="Calibri Light"/>
              </a:rPr>
              <a:t>Autopsy recycling bin file carving</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83807063-0B61-4A7D-81A5-C92BD53D1C49}"/>
              </a:ext>
            </a:extLst>
          </p:cNvPr>
          <p:cNvPicPr>
            <a:picLocks noChangeAspect="1"/>
          </p:cNvPicPr>
          <p:nvPr/>
        </p:nvPicPr>
        <p:blipFill>
          <a:blip r:embed="rId3"/>
          <a:stretch>
            <a:fillRect/>
          </a:stretch>
        </p:blipFill>
        <p:spPr>
          <a:xfrm>
            <a:off x="109269" y="2761031"/>
            <a:ext cx="11973463" cy="1954163"/>
          </a:xfrm>
          <a:prstGeom prst="rect">
            <a:avLst/>
          </a:prstGeom>
        </p:spPr>
      </p:pic>
    </p:spTree>
    <p:extLst>
      <p:ext uri="{BB962C8B-B14F-4D97-AF65-F5344CB8AC3E}">
        <p14:creationId xmlns:p14="http://schemas.microsoft.com/office/powerpoint/2010/main" val="88331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FC91-21E5-4DB1-A645-08BBB9CFB741}"/>
              </a:ext>
            </a:extLst>
          </p:cNvPr>
          <p:cNvSpPr>
            <a:spLocks noGrp="1"/>
          </p:cNvSpPr>
          <p:nvPr>
            <p:ph type="title"/>
          </p:nvPr>
        </p:nvSpPr>
        <p:spPr/>
        <p:txBody>
          <a:bodyPr/>
          <a:lstStyle/>
          <a:p>
            <a:r>
              <a:rPr lang="en-US">
                <a:cs typeface="Calibri Light"/>
              </a:rPr>
              <a:t>Autopsy Letter 2.rtf</a:t>
            </a:r>
            <a:endParaRPr lang="en-US"/>
          </a:p>
        </p:txBody>
      </p:sp>
      <p:pic>
        <p:nvPicPr>
          <p:cNvPr id="3" name="Picture 3" descr="A screenshot of a social media post&#10;&#10;Description generated with very high confidence">
            <a:extLst>
              <a:ext uri="{FF2B5EF4-FFF2-40B4-BE49-F238E27FC236}">
                <a16:creationId xmlns:a16="http://schemas.microsoft.com/office/drawing/2014/main" id="{DBA6CCD4-A7A8-4EB8-AD36-BFB83A2AC0D2}"/>
              </a:ext>
            </a:extLst>
          </p:cNvPr>
          <p:cNvPicPr>
            <a:picLocks noChangeAspect="1"/>
          </p:cNvPicPr>
          <p:nvPr/>
        </p:nvPicPr>
        <p:blipFill>
          <a:blip r:embed="rId3"/>
          <a:stretch>
            <a:fillRect/>
          </a:stretch>
        </p:blipFill>
        <p:spPr>
          <a:xfrm>
            <a:off x="540590" y="2638448"/>
            <a:ext cx="11412746" cy="675329"/>
          </a:xfrm>
          <a:prstGeom prst="rect">
            <a:avLst/>
          </a:prstGeom>
        </p:spPr>
      </p:pic>
    </p:spTree>
    <p:extLst>
      <p:ext uri="{BB962C8B-B14F-4D97-AF65-F5344CB8AC3E}">
        <p14:creationId xmlns:p14="http://schemas.microsoft.com/office/powerpoint/2010/main" val="248778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B836-28A4-477E-A9EE-2E46FF4AFC28}"/>
              </a:ext>
            </a:extLst>
          </p:cNvPr>
          <p:cNvSpPr>
            <a:spLocks noGrp="1"/>
          </p:cNvSpPr>
          <p:nvPr>
            <p:ph type="title"/>
          </p:nvPr>
        </p:nvSpPr>
        <p:spPr/>
        <p:txBody>
          <a:bodyPr/>
          <a:lstStyle/>
          <a:p>
            <a:r>
              <a:rPr lang="en-US">
                <a:cs typeface="Calibri Light"/>
              </a:rPr>
              <a:t>Sdelete.zip</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8997D622-CB55-4A99-B711-3B3228C83F21}"/>
              </a:ext>
            </a:extLst>
          </p:cNvPr>
          <p:cNvPicPr>
            <a:picLocks noChangeAspect="1"/>
          </p:cNvPicPr>
          <p:nvPr/>
        </p:nvPicPr>
        <p:blipFill>
          <a:blip r:embed="rId3"/>
          <a:stretch>
            <a:fillRect/>
          </a:stretch>
        </p:blipFill>
        <p:spPr>
          <a:xfrm>
            <a:off x="94891" y="1790141"/>
            <a:ext cx="6222519" cy="2788887"/>
          </a:xfrm>
          <a:prstGeom prst="rect">
            <a:avLst/>
          </a:prstGeom>
        </p:spPr>
      </p:pic>
      <p:pic>
        <p:nvPicPr>
          <p:cNvPr id="5" name="Picture 5" descr="A picture containing table, bird&#10;&#10;Description generated with very high confidence">
            <a:extLst>
              <a:ext uri="{FF2B5EF4-FFF2-40B4-BE49-F238E27FC236}">
                <a16:creationId xmlns:a16="http://schemas.microsoft.com/office/drawing/2014/main" id="{2B6A790A-D979-40C4-9D40-3F6CCFF2DFB5}"/>
              </a:ext>
            </a:extLst>
          </p:cNvPr>
          <p:cNvPicPr>
            <a:picLocks noChangeAspect="1"/>
          </p:cNvPicPr>
          <p:nvPr/>
        </p:nvPicPr>
        <p:blipFill>
          <a:blip r:embed="rId4"/>
          <a:stretch>
            <a:fillRect/>
          </a:stretch>
        </p:blipFill>
        <p:spPr>
          <a:xfrm>
            <a:off x="6449683" y="2442707"/>
            <a:ext cx="5633049" cy="1512511"/>
          </a:xfrm>
          <a:prstGeom prst="rect">
            <a:avLst/>
          </a:prstGeom>
        </p:spPr>
      </p:pic>
    </p:spTree>
    <p:extLst>
      <p:ext uri="{BB962C8B-B14F-4D97-AF65-F5344CB8AC3E}">
        <p14:creationId xmlns:p14="http://schemas.microsoft.com/office/powerpoint/2010/main" val="318077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6622-D8DA-4DF0-A5A8-052EFC39DACC}"/>
              </a:ext>
            </a:extLst>
          </p:cNvPr>
          <p:cNvSpPr>
            <a:spLocks noGrp="1"/>
          </p:cNvSpPr>
          <p:nvPr>
            <p:ph type="title"/>
          </p:nvPr>
        </p:nvSpPr>
        <p:spPr/>
        <p:txBody>
          <a:bodyPr/>
          <a:lstStyle/>
          <a:p>
            <a:r>
              <a:rPr lang="en-US" err="1">
                <a:cs typeface="Calibri Light"/>
              </a:rPr>
              <a:t>Sdelete</a:t>
            </a:r>
            <a:r>
              <a:rPr lang="en-US">
                <a:cs typeface="Calibri Light"/>
              </a:rPr>
              <a:t> batch file</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ED579B13-247E-4D01-B0C1-61934B8FBC02}"/>
              </a:ext>
            </a:extLst>
          </p:cNvPr>
          <p:cNvPicPr>
            <a:picLocks noChangeAspect="1"/>
          </p:cNvPicPr>
          <p:nvPr/>
        </p:nvPicPr>
        <p:blipFill>
          <a:blip r:embed="rId3"/>
          <a:stretch>
            <a:fillRect/>
          </a:stretch>
        </p:blipFill>
        <p:spPr>
          <a:xfrm>
            <a:off x="511834" y="2076830"/>
            <a:ext cx="11182708" cy="1927962"/>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9D4ADDE8-71AD-48AC-9337-0AB520484743}"/>
              </a:ext>
            </a:extLst>
          </p:cNvPr>
          <p:cNvPicPr>
            <a:picLocks noChangeAspect="1"/>
          </p:cNvPicPr>
          <p:nvPr/>
        </p:nvPicPr>
        <p:blipFill>
          <a:blip r:embed="rId4"/>
          <a:stretch>
            <a:fillRect/>
          </a:stretch>
        </p:blipFill>
        <p:spPr>
          <a:xfrm>
            <a:off x="2378645" y="4214631"/>
            <a:ext cx="3524070" cy="2468773"/>
          </a:xfrm>
          <a:prstGeom prst="rect">
            <a:avLst/>
          </a:prstGeom>
        </p:spPr>
      </p:pic>
      <p:pic>
        <p:nvPicPr>
          <p:cNvPr id="7" name="Picture 7" descr="A picture containing table, wooden, room&#10;&#10;Description generated with very high confidence">
            <a:extLst>
              <a:ext uri="{FF2B5EF4-FFF2-40B4-BE49-F238E27FC236}">
                <a16:creationId xmlns:a16="http://schemas.microsoft.com/office/drawing/2014/main" id="{1E0C2786-8E55-4599-9120-1C02A58713F1}"/>
              </a:ext>
            </a:extLst>
          </p:cNvPr>
          <p:cNvPicPr>
            <a:picLocks noChangeAspect="1"/>
          </p:cNvPicPr>
          <p:nvPr/>
        </p:nvPicPr>
        <p:blipFill>
          <a:blip r:embed="rId5"/>
          <a:stretch>
            <a:fillRect/>
          </a:stretch>
        </p:blipFill>
        <p:spPr>
          <a:xfrm>
            <a:off x="6090249" y="4515002"/>
            <a:ext cx="6021237" cy="1681127"/>
          </a:xfrm>
          <a:prstGeom prst="rect">
            <a:avLst/>
          </a:prstGeom>
        </p:spPr>
      </p:pic>
    </p:spTree>
    <p:extLst>
      <p:ext uri="{BB962C8B-B14F-4D97-AF65-F5344CB8AC3E}">
        <p14:creationId xmlns:p14="http://schemas.microsoft.com/office/powerpoint/2010/main" val="323676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4BF3-35D9-46F1-919B-ECEC1CD69AC6}"/>
              </a:ext>
            </a:extLst>
          </p:cNvPr>
          <p:cNvSpPr>
            <a:spLocks noGrp="1"/>
          </p:cNvSpPr>
          <p:nvPr>
            <p:ph type="title"/>
          </p:nvPr>
        </p:nvSpPr>
        <p:spPr/>
        <p:txBody>
          <a:bodyPr/>
          <a:lstStyle/>
          <a:p>
            <a:r>
              <a:rPr lang="en-US">
                <a:cs typeface="Calibri Light"/>
              </a:rPr>
              <a:t>Eraser.exe registry explorer \run</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C4E7E4D0-9A64-4B07-99B8-1803E434A21F}"/>
              </a:ext>
            </a:extLst>
          </p:cNvPr>
          <p:cNvPicPr>
            <a:picLocks noChangeAspect="1"/>
          </p:cNvPicPr>
          <p:nvPr/>
        </p:nvPicPr>
        <p:blipFill>
          <a:blip r:embed="rId3"/>
          <a:stretch>
            <a:fillRect/>
          </a:stretch>
        </p:blipFill>
        <p:spPr>
          <a:xfrm>
            <a:off x="799382" y="2068985"/>
            <a:ext cx="10276935" cy="1670483"/>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1C938FDB-9476-4C30-8809-7B2ED99A43C7}"/>
              </a:ext>
            </a:extLst>
          </p:cNvPr>
          <p:cNvPicPr>
            <a:picLocks noChangeAspect="1"/>
          </p:cNvPicPr>
          <p:nvPr/>
        </p:nvPicPr>
        <p:blipFill>
          <a:blip r:embed="rId4"/>
          <a:stretch>
            <a:fillRect/>
          </a:stretch>
        </p:blipFill>
        <p:spPr>
          <a:xfrm>
            <a:off x="2855345" y="4191531"/>
            <a:ext cx="6495689" cy="2083657"/>
          </a:xfrm>
          <a:prstGeom prst="rect">
            <a:avLst/>
          </a:prstGeom>
        </p:spPr>
      </p:pic>
    </p:spTree>
    <p:extLst>
      <p:ext uri="{BB962C8B-B14F-4D97-AF65-F5344CB8AC3E}">
        <p14:creationId xmlns:p14="http://schemas.microsoft.com/office/powerpoint/2010/main" val="412388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4EED-6D29-4785-806A-D6812FA94D86}"/>
              </a:ext>
            </a:extLst>
          </p:cNvPr>
          <p:cNvSpPr>
            <a:spLocks noGrp="1"/>
          </p:cNvSpPr>
          <p:nvPr>
            <p:ph type="title"/>
          </p:nvPr>
        </p:nvSpPr>
        <p:spPr/>
        <p:txBody>
          <a:bodyPr/>
          <a:lstStyle/>
          <a:p>
            <a:r>
              <a:rPr lang="en-US">
                <a:cs typeface="Calibri Light"/>
              </a:rPr>
              <a:t>Project overview</a:t>
            </a:r>
            <a:endParaRPr lang="en-US"/>
          </a:p>
        </p:txBody>
      </p:sp>
      <p:sp>
        <p:nvSpPr>
          <p:cNvPr id="3" name="Content Placeholder 2">
            <a:extLst>
              <a:ext uri="{FF2B5EF4-FFF2-40B4-BE49-F238E27FC236}">
                <a16:creationId xmlns:a16="http://schemas.microsoft.com/office/drawing/2014/main" id="{54986913-BF6D-473E-AE16-556463E02F0D}"/>
              </a:ext>
            </a:extLst>
          </p:cNvPr>
          <p:cNvSpPr>
            <a:spLocks noGrp="1"/>
          </p:cNvSpPr>
          <p:nvPr>
            <p:ph idx="1"/>
          </p:nvPr>
        </p:nvSpPr>
        <p:spPr/>
        <p:txBody>
          <a:bodyPr>
            <a:normAutofit/>
          </a:bodyPr>
          <a:lstStyle/>
          <a:p>
            <a:r>
              <a:rPr lang="en-US" sz="2800">
                <a:ea typeface="+mn-lt"/>
                <a:cs typeface="+mn-lt"/>
              </a:rPr>
              <a:t>The Louisville Metro Police Department has recovered a desktop PC on March 2, 2016 from a suspected drug dealer, Perry Winkler a few months ago. The desktop was found in the dumpster and was slightly damaged, but the hard drive was still intact. We are tasked to find the location of Perry Winkler and any evidence Perry Winkler tried to get rid of.</a:t>
            </a:r>
          </a:p>
        </p:txBody>
      </p:sp>
    </p:spTree>
    <p:extLst>
      <p:ext uri="{BB962C8B-B14F-4D97-AF65-F5344CB8AC3E}">
        <p14:creationId xmlns:p14="http://schemas.microsoft.com/office/powerpoint/2010/main" val="262723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8467-802F-452C-8F65-FEB9EF238DC4}"/>
              </a:ext>
            </a:extLst>
          </p:cNvPr>
          <p:cNvSpPr>
            <a:spLocks noGrp="1"/>
          </p:cNvSpPr>
          <p:nvPr>
            <p:ph type="title"/>
          </p:nvPr>
        </p:nvSpPr>
        <p:spPr/>
        <p:txBody>
          <a:bodyPr/>
          <a:lstStyle/>
          <a:p>
            <a:pPr algn="ctr"/>
            <a:r>
              <a:rPr lang="en-US">
                <a:cs typeface="Calibri Light"/>
              </a:rPr>
              <a:t>Prefetch file looking at eraser.exe with pecmd.exe</a:t>
            </a:r>
          </a:p>
        </p:txBody>
      </p:sp>
      <p:pic>
        <p:nvPicPr>
          <p:cNvPr id="4" name="Picture 2" descr="A screenshot of a cell phone&#10;&#10;Description generated with very high confidence">
            <a:extLst>
              <a:ext uri="{FF2B5EF4-FFF2-40B4-BE49-F238E27FC236}">
                <a16:creationId xmlns:a16="http://schemas.microsoft.com/office/drawing/2014/main" id="{E44807A5-928B-4267-B3FE-B3025D5E48AD}"/>
              </a:ext>
            </a:extLst>
          </p:cNvPr>
          <p:cNvPicPr>
            <a:picLocks noChangeAspect="1"/>
          </p:cNvPicPr>
          <p:nvPr/>
        </p:nvPicPr>
        <p:blipFill>
          <a:blip r:embed="rId3"/>
          <a:stretch>
            <a:fillRect/>
          </a:stretch>
        </p:blipFill>
        <p:spPr>
          <a:xfrm>
            <a:off x="4550" y="2387274"/>
            <a:ext cx="12114663" cy="650438"/>
          </a:xfrm>
          <a:prstGeom prst="rect">
            <a:avLst/>
          </a:prstGeom>
        </p:spPr>
      </p:pic>
    </p:spTree>
    <p:extLst>
      <p:ext uri="{BB962C8B-B14F-4D97-AF65-F5344CB8AC3E}">
        <p14:creationId xmlns:p14="http://schemas.microsoft.com/office/powerpoint/2010/main" val="256838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0A0E-D84E-4D15-9C04-742361883550}"/>
              </a:ext>
            </a:extLst>
          </p:cNvPr>
          <p:cNvSpPr>
            <a:spLocks noGrp="1"/>
          </p:cNvSpPr>
          <p:nvPr>
            <p:ph type="title"/>
          </p:nvPr>
        </p:nvSpPr>
        <p:spPr/>
        <p:txBody>
          <a:bodyPr/>
          <a:lstStyle/>
          <a:p>
            <a:r>
              <a:rPr lang="en-US">
                <a:cs typeface="Calibri Light"/>
              </a:rPr>
              <a:t>Autopsy \results\Extracted\web search</a:t>
            </a:r>
            <a:endParaRPr lang="en-US"/>
          </a:p>
        </p:txBody>
      </p:sp>
      <p:pic>
        <p:nvPicPr>
          <p:cNvPr id="4" name="Picture 2" descr="A close up of text on a white background&#10;&#10;Description generated with very high confidence">
            <a:extLst>
              <a:ext uri="{FF2B5EF4-FFF2-40B4-BE49-F238E27FC236}">
                <a16:creationId xmlns:a16="http://schemas.microsoft.com/office/drawing/2014/main" id="{1AE04EEA-DB9D-414D-9AE3-F7DE3A814B64}"/>
              </a:ext>
            </a:extLst>
          </p:cNvPr>
          <p:cNvPicPr>
            <a:picLocks noChangeAspect="1"/>
          </p:cNvPicPr>
          <p:nvPr/>
        </p:nvPicPr>
        <p:blipFill>
          <a:blip r:embed="rId3"/>
          <a:stretch>
            <a:fillRect/>
          </a:stretch>
        </p:blipFill>
        <p:spPr>
          <a:xfrm>
            <a:off x="1687774" y="2258428"/>
            <a:ext cx="8122692" cy="4547532"/>
          </a:xfrm>
          <a:prstGeom prst="rect">
            <a:avLst/>
          </a:prstGeom>
        </p:spPr>
      </p:pic>
    </p:spTree>
    <p:extLst>
      <p:ext uri="{BB962C8B-B14F-4D97-AF65-F5344CB8AC3E}">
        <p14:creationId xmlns:p14="http://schemas.microsoft.com/office/powerpoint/2010/main" val="84110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4640-3873-4A1F-B814-D86B49E8FFBF}"/>
              </a:ext>
            </a:extLst>
          </p:cNvPr>
          <p:cNvSpPr>
            <a:spLocks noGrp="1"/>
          </p:cNvSpPr>
          <p:nvPr>
            <p:ph type="title"/>
          </p:nvPr>
        </p:nvSpPr>
        <p:spPr/>
        <p:txBody>
          <a:bodyPr/>
          <a:lstStyle/>
          <a:p>
            <a:r>
              <a:rPr lang="en-US">
                <a:cs typeface="Calibri Light"/>
              </a:rPr>
              <a:t>Question 4</a:t>
            </a:r>
            <a:endParaRPr lang="en-US"/>
          </a:p>
        </p:txBody>
      </p:sp>
      <p:sp>
        <p:nvSpPr>
          <p:cNvPr id="3" name="Content Placeholder 2">
            <a:extLst>
              <a:ext uri="{FF2B5EF4-FFF2-40B4-BE49-F238E27FC236}">
                <a16:creationId xmlns:a16="http://schemas.microsoft.com/office/drawing/2014/main" id="{3B6D3CE2-DEEF-432E-BF60-A676C3AA7A15}"/>
              </a:ext>
            </a:extLst>
          </p:cNvPr>
          <p:cNvSpPr>
            <a:spLocks noGrp="1"/>
          </p:cNvSpPr>
          <p:nvPr>
            <p:ph idx="1"/>
          </p:nvPr>
        </p:nvSpPr>
        <p:spPr/>
        <p:txBody>
          <a:bodyPr>
            <a:normAutofit/>
          </a:bodyPr>
          <a:lstStyle/>
          <a:p>
            <a:r>
              <a:rPr lang="en-US" sz="2400">
                <a:ea typeface="+mn-lt"/>
                <a:cs typeface="+mn-lt"/>
              </a:rPr>
              <a:t>Can you identify any additional items (such as USB devices) that may contain pertinent evidence? If so, what are they? Include as much identifying information about each device as possible. </a:t>
            </a:r>
          </a:p>
        </p:txBody>
      </p:sp>
    </p:spTree>
    <p:extLst>
      <p:ext uri="{BB962C8B-B14F-4D97-AF65-F5344CB8AC3E}">
        <p14:creationId xmlns:p14="http://schemas.microsoft.com/office/powerpoint/2010/main" val="859327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2D5B-818B-465F-91FE-B6951DFAAB16}"/>
              </a:ext>
            </a:extLst>
          </p:cNvPr>
          <p:cNvSpPr>
            <a:spLocks noGrp="1"/>
          </p:cNvSpPr>
          <p:nvPr>
            <p:ph type="title"/>
          </p:nvPr>
        </p:nvSpPr>
        <p:spPr/>
        <p:txBody>
          <a:bodyPr/>
          <a:lstStyle/>
          <a:p>
            <a:r>
              <a:rPr lang="en-US">
                <a:cs typeface="Calibri Light"/>
              </a:rPr>
              <a:t>REMOVABLE devices </a:t>
            </a:r>
          </a:p>
        </p:txBody>
      </p:sp>
      <p:sp>
        <p:nvSpPr>
          <p:cNvPr id="3" name="Content Placeholder 2">
            <a:extLst>
              <a:ext uri="{FF2B5EF4-FFF2-40B4-BE49-F238E27FC236}">
                <a16:creationId xmlns:a16="http://schemas.microsoft.com/office/drawing/2014/main" id="{9652DD44-C9FB-4946-96E7-B2F180C1DC8E}"/>
              </a:ext>
            </a:extLst>
          </p:cNvPr>
          <p:cNvSpPr>
            <a:spLocks noGrp="1"/>
          </p:cNvSpPr>
          <p:nvPr>
            <p:ph idx="1"/>
          </p:nvPr>
        </p:nvSpPr>
        <p:spPr>
          <a:xfrm>
            <a:off x="641413" y="2216048"/>
            <a:ext cx="10131425" cy="3649133"/>
          </a:xfrm>
        </p:spPr>
        <p:txBody>
          <a:bodyPr vert="horz" lIns="91440" tIns="45720" rIns="91440" bIns="45720" rtlCol="0" anchor="ctr">
            <a:noAutofit/>
          </a:bodyPr>
          <a:lstStyle/>
          <a:p>
            <a:endParaRPr lang="en-US">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sz="1500">
              <a:cs typeface="Calibri"/>
            </a:endParaRPr>
          </a:p>
          <a:p>
            <a:pPr>
              <a:buClr>
                <a:srgbClr val="FFFFFF"/>
              </a:buClr>
            </a:pPr>
            <a:r>
              <a:rPr lang="en-US" sz="1500">
                <a:cs typeface="Calibri"/>
              </a:rPr>
              <a:t>THERE ARE TWO USB DEVICES ACCORDING TO USBSTOR IN THE SYSTEM HIVE. </a:t>
            </a:r>
          </a:p>
          <a:p>
            <a:pPr>
              <a:buClr>
                <a:srgbClr val="FFFFFF"/>
              </a:buClr>
            </a:pPr>
            <a:r>
              <a:rPr lang="en-US" sz="1500">
                <a:cs typeface="Calibri"/>
              </a:rPr>
              <a:t>THE TWO DEVICES ARE A KINGSTON DT 101 G2 USB AND A SANDISK CRUZER USB</a:t>
            </a:r>
          </a:p>
          <a:p>
            <a:pPr>
              <a:buClr>
                <a:srgbClr val="FFFFFF"/>
              </a:buClr>
            </a:pPr>
            <a:r>
              <a:rPr lang="en-US" sz="1500">
                <a:cs typeface="Calibri"/>
              </a:rPr>
              <a:t>BOTH DEVICES ARE USED TO STORE IMAGES </a:t>
            </a:r>
          </a:p>
          <a:p>
            <a:pPr>
              <a:buClr>
                <a:srgbClr val="FFFFFF"/>
              </a:buClr>
            </a:pPr>
            <a:r>
              <a:rPr lang="en-US" sz="1500">
                <a:cs typeface="Calibri"/>
              </a:rPr>
              <a:t>THE KINGSTON USB WITH VOLUME SERIAL NUMBER IS 3AA4C98B AND IT CONTAINS THE CAR1.JPG AND THE CAR2.JPG</a:t>
            </a:r>
          </a:p>
          <a:p>
            <a:pPr>
              <a:buClr>
                <a:srgbClr val="FFFFFF"/>
              </a:buClr>
            </a:pPr>
            <a:r>
              <a:rPr lang="en-US" sz="1500">
                <a:cs typeface="Calibri"/>
              </a:rPr>
              <a:t>THESE IMAGES SHOW PHOTOS OF VEHICLES WHICH MAY HAVE BEEN USED FOR CRIMINAL ACTIVITY</a:t>
            </a:r>
          </a:p>
          <a:p>
            <a:pPr>
              <a:buClr>
                <a:srgbClr val="FFFFFF"/>
              </a:buClr>
            </a:pPr>
            <a:r>
              <a:rPr lang="en-US" sz="1500">
                <a:cs typeface="Calibri"/>
              </a:rPr>
              <a:t>THE SANDISK DRIVE HAS A VOLUME SERIAL NUMBER OF </a:t>
            </a:r>
            <a:r>
              <a:rPr lang="en-US" sz="1500">
                <a:ea typeface="+mn-lt"/>
                <a:cs typeface="+mn-lt"/>
              </a:rPr>
              <a:t>A0C9328E AND IT CONTAINS THE IMAGE mike's desk.jpg</a:t>
            </a:r>
          </a:p>
          <a:p>
            <a:pPr>
              <a:buClr>
                <a:srgbClr val="FFFFFF"/>
              </a:buClr>
            </a:pPr>
            <a:r>
              <a:rPr lang="en-US" sz="1500">
                <a:cs typeface="Calibri"/>
              </a:rPr>
              <a:t>THE mike's desk.jpg SHOWS THE DESK OF A POTENTIAL ACCOMPLICE OF MR. WINKLER WITH A LARGE BAG OF DRUGS, A ROLL OF CASH AND A COMPUTER</a:t>
            </a:r>
          </a:p>
          <a:p>
            <a:pPr>
              <a:buClr>
                <a:srgbClr val="FFFFFF"/>
              </a:buClr>
            </a:pPr>
            <a:r>
              <a:rPr lang="en-US" sz="1500">
                <a:cs typeface="Calibri"/>
              </a:rPr>
              <a:t>THESE USBS NEED TO BE FOUND AS THEY CONTAIN POTENTIAL EVIDENCE WHICH COULD PROVE USEFUL TO THE CASE</a:t>
            </a:r>
          </a:p>
          <a:p>
            <a:pPr marL="0" indent="0">
              <a:buClr>
                <a:srgbClr val="FFFFFF"/>
              </a:buClr>
              <a:buNone/>
            </a:pPr>
            <a:endParaRPr lang="en-US" sz="1500">
              <a:cs typeface="Calibri"/>
            </a:endParaRPr>
          </a:p>
          <a:p>
            <a:pPr>
              <a:buClr>
                <a:srgbClr val="FFFFFF"/>
              </a:buClr>
            </a:pPr>
            <a:endParaRPr lang="en-US" sz="1500">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p:txBody>
      </p:sp>
    </p:spTree>
    <p:extLst>
      <p:ext uri="{BB962C8B-B14F-4D97-AF65-F5344CB8AC3E}">
        <p14:creationId xmlns:p14="http://schemas.microsoft.com/office/powerpoint/2010/main" val="4262017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9E6B-15C1-4F40-BBF3-F781F7DDA957}"/>
              </a:ext>
            </a:extLst>
          </p:cNvPr>
          <p:cNvSpPr>
            <a:spLocks noGrp="1"/>
          </p:cNvSpPr>
          <p:nvPr>
            <p:ph type="title"/>
          </p:nvPr>
        </p:nvSpPr>
        <p:spPr/>
        <p:txBody>
          <a:bodyPr/>
          <a:lstStyle/>
          <a:p>
            <a:r>
              <a:rPr lang="en-US">
                <a:cs typeface="Calibri Light"/>
              </a:rPr>
              <a:t>Question 5</a:t>
            </a:r>
            <a:endParaRPr lang="en-US"/>
          </a:p>
        </p:txBody>
      </p:sp>
      <p:sp>
        <p:nvSpPr>
          <p:cNvPr id="3" name="Content Placeholder 2">
            <a:extLst>
              <a:ext uri="{FF2B5EF4-FFF2-40B4-BE49-F238E27FC236}">
                <a16:creationId xmlns:a16="http://schemas.microsoft.com/office/drawing/2014/main" id="{52F24402-FB89-4628-8E30-85603CCF29F6}"/>
              </a:ext>
            </a:extLst>
          </p:cNvPr>
          <p:cNvSpPr>
            <a:spLocks noGrp="1"/>
          </p:cNvSpPr>
          <p:nvPr>
            <p:ph idx="1"/>
          </p:nvPr>
        </p:nvSpPr>
        <p:spPr/>
        <p:txBody>
          <a:bodyPr>
            <a:normAutofit/>
          </a:bodyPr>
          <a:lstStyle/>
          <a:p>
            <a:r>
              <a:rPr lang="en-US" sz="2400">
                <a:ea typeface="+mn-lt"/>
                <a:cs typeface="+mn-lt"/>
              </a:rPr>
              <a:t>Is there any evidence on the computer that the user may have been planning to go on the run? If so, can you determine where the user was planning to go? a. If the user was planning to run, is there evidence that anyone might be traveling with them? If so, can you determine the identity of the accomplice(s)? </a:t>
            </a:r>
          </a:p>
        </p:txBody>
      </p:sp>
    </p:spTree>
    <p:extLst>
      <p:ext uri="{BB962C8B-B14F-4D97-AF65-F5344CB8AC3E}">
        <p14:creationId xmlns:p14="http://schemas.microsoft.com/office/powerpoint/2010/main" val="695998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7F37-F548-4A6E-A686-0CC022E5FC4C}"/>
              </a:ext>
            </a:extLst>
          </p:cNvPr>
          <p:cNvSpPr>
            <a:spLocks noGrp="1"/>
          </p:cNvSpPr>
          <p:nvPr>
            <p:ph type="title"/>
          </p:nvPr>
        </p:nvSpPr>
        <p:spPr/>
        <p:txBody>
          <a:bodyPr/>
          <a:lstStyle/>
          <a:p>
            <a:r>
              <a:rPr lang="en-US">
                <a:cs typeface="Calibri Light"/>
              </a:rPr>
              <a:t>Autopsy email investigation</a:t>
            </a:r>
            <a:endParaRPr lang="en-US"/>
          </a:p>
        </p:txBody>
      </p:sp>
      <p:pic>
        <p:nvPicPr>
          <p:cNvPr id="3" name="Picture 3" descr="A picture containing bird&#10;&#10;Description generated with very high confidence">
            <a:extLst>
              <a:ext uri="{FF2B5EF4-FFF2-40B4-BE49-F238E27FC236}">
                <a16:creationId xmlns:a16="http://schemas.microsoft.com/office/drawing/2014/main" id="{DC1B02BF-02CD-4C8C-BD88-A31DF0B1D737}"/>
              </a:ext>
            </a:extLst>
          </p:cNvPr>
          <p:cNvPicPr>
            <a:picLocks noChangeAspect="1"/>
          </p:cNvPicPr>
          <p:nvPr/>
        </p:nvPicPr>
        <p:blipFill>
          <a:blip r:embed="rId3"/>
          <a:stretch>
            <a:fillRect/>
          </a:stretch>
        </p:blipFill>
        <p:spPr>
          <a:xfrm>
            <a:off x="163774" y="2233695"/>
            <a:ext cx="11875825" cy="2390609"/>
          </a:xfrm>
          <a:prstGeom prst="rect">
            <a:avLst/>
          </a:prstGeom>
        </p:spPr>
      </p:pic>
      <p:pic>
        <p:nvPicPr>
          <p:cNvPr id="5" name="Picture 5" descr="A screen shot of a computer&#10;&#10;Description generated with high confidence">
            <a:extLst>
              <a:ext uri="{FF2B5EF4-FFF2-40B4-BE49-F238E27FC236}">
                <a16:creationId xmlns:a16="http://schemas.microsoft.com/office/drawing/2014/main" id="{224E5155-83D5-4D37-9778-22C381200B2D}"/>
              </a:ext>
            </a:extLst>
          </p:cNvPr>
          <p:cNvPicPr>
            <a:picLocks noChangeAspect="1"/>
          </p:cNvPicPr>
          <p:nvPr/>
        </p:nvPicPr>
        <p:blipFill>
          <a:blip r:embed="rId4"/>
          <a:stretch>
            <a:fillRect/>
          </a:stretch>
        </p:blipFill>
        <p:spPr>
          <a:xfrm>
            <a:off x="994012" y="5119929"/>
            <a:ext cx="8679976" cy="1042292"/>
          </a:xfrm>
          <a:prstGeom prst="rect">
            <a:avLst/>
          </a:prstGeom>
        </p:spPr>
      </p:pic>
    </p:spTree>
    <p:extLst>
      <p:ext uri="{BB962C8B-B14F-4D97-AF65-F5344CB8AC3E}">
        <p14:creationId xmlns:p14="http://schemas.microsoft.com/office/powerpoint/2010/main" val="659932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AB3A-C90E-450E-A099-7A6AF900CC0A}"/>
              </a:ext>
            </a:extLst>
          </p:cNvPr>
          <p:cNvSpPr>
            <a:spLocks noGrp="1"/>
          </p:cNvSpPr>
          <p:nvPr>
            <p:ph type="title"/>
          </p:nvPr>
        </p:nvSpPr>
        <p:spPr/>
        <p:txBody>
          <a:bodyPr/>
          <a:lstStyle/>
          <a:p>
            <a:r>
              <a:rPr lang="en-US">
                <a:cs typeface="Calibri Light"/>
              </a:rPr>
              <a:t>Question 6 </a:t>
            </a:r>
            <a:endParaRPr lang="en-US"/>
          </a:p>
        </p:txBody>
      </p:sp>
      <p:sp>
        <p:nvSpPr>
          <p:cNvPr id="3" name="Content Placeholder 2">
            <a:extLst>
              <a:ext uri="{FF2B5EF4-FFF2-40B4-BE49-F238E27FC236}">
                <a16:creationId xmlns:a16="http://schemas.microsoft.com/office/drawing/2014/main" id="{3A6EAA0D-F85B-4C91-9B06-267530360A2A}"/>
              </a:ext>
            </a:extLst>
          </p:cNvPr>
          <p:cNvSpPr>
            <a:spLocks noGrp="1"/>
          </p:cNvSpPr>
          <p:nvPr>
            <p:ph idx="1"/>
          </p:nvPr>
        </p:nvSpPr>
        <p:spPr/>
        <p:txBody>
          <a:bodyPr>
            <a:normAutofit/>
          </a:bodyPr>
          <a:lstStyle/>
          <a:p>
            <a:r>
              <a:rPr lang="en-US" sz="2400">
                <a:ea typeface="+mn-lt"/>
                <a:cs typeface="+mn-lt"/>
              </a:rPr>
              <a:t>What other evidence did you locate on the computer that may assist LMPD in its investigation (e.g. files that point to additional leads, accomplices, or any other activity not targeted by the initial investigation)?</a:t>
            </a:r>
          </a:p>
        </p:txBody>
      </p:sp>
    </p:spTree>
    <p:extLst>
      <p:ext uri="{BB962C8B-B14F-4D97-AF65-F5344CB8AC3E}">
        <p14:creationId xmlns:p14="http://schemas.microsoft.com/office/powerpoint/2010/main" val="12558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A635-FE8B-4B0B-A207-6F323EB247CB}"/>
              </a:ext>
            </a:extLst>
          </p:cNvPr>
          <p:cNvSpPr>
            <a:spLocks noGrp="1"/>
          </p:cNvSpPr>
          <p:nvPr>
            <p:ph type="title"/>
          </p:nvPr>
        </p:nvSpPr>
        <p:spPr/>
        <p:txBody>
          <a:bodyPr/>
          <a:lstStyle/>
          <a:p>
            <a:r>
              <a:rPr lang="en-US">
                <a:cs typeface="Calibri Light"/>
              </a:rPr>
              <a:t>Question 6</a:t>
            </a:r>
            <a:endParaRPr lang="en-US"/>
          </a:p>
        </p:txBody>
      </p:sp>
      <p:pic>
        <p:nvPicPr>
          <p:cNvPr id="10" name="Picture 10" descr="A screenshot of a computer&#10;&#10;Description generated with very high confidence">
            <a:extLst>
              <a:ext uri="{FF2B5EF4-FFF2-40B4-BE49-F238E27FC236}">
                <a16:creationId xmlns:a16="http://schemas.microsoft.com/office/drawing/2014/main" id="{D88405F5-ACC6-4F20-AB4C-670DC7ACFC8C}"/>
              </a:ext>
            </a:extLst>
          </p:cNvPr>
          <p:cNvPicPr>
            <a:picLocks noChangeAspect="1"/>
          </p:cNvPicPr>
          <p:nvPr/>
        </p:nvPicPr>
        <p:blipFill>
          <a:blip r:embed="rId3"/>
          <a:stretch>
            <a:fillRect/>
          </a:stretch>
        </p:blipFill>
        <p:spPr>
          <a:xfrm>
            <a:off x="5563796" y="4165468"/>
            <a:ext cx="5379308" cy="2355333"/>
          </a:xfrm>
          <a:prstGeom prst="rect">
            <a:avLst/>
          </a:prstGeom>
        </p:spPr>
      </p:pic>
      <p:pic>
        <p:nvPicPr>
          <p:cNvPr id="16" name="Picture 16" descr="A screenshot of a cell phone&#10;&#10;Description generated with very high confidence">
            <a:extLst>
              <a:ext uri="{FF2B5EF4-FFF2-40B4-BE49-F238E27FC236}">
                <a16:creationId xmlns:a16="http://schemas.microsoft.com/office/drawing/2014/main" id="{CA6512E7-26C1-4254-A797-C59DE8160113}"/>
              </a:ext>
            </a:extLst>
          </p:cNvPr>
          <p:cNvPicPr>
            <a:picLocks noChangeAspect="1"/>
          </p:cNvPicPr>
          <p:nvPr/>
        </p:nvPicPr>
        <p:blipFill>
          <a:blip r:embed="rId4"/>
          <a:stretch>
            <a:fillRect/>
          </a:stretch>
        </p:blipFill>
        <p:spPr>
          <a:xfrm>
            <a:off x="193589" y="5369709"/>
            <a:ext cx="4802659" cy="1133367"/>
          </a:xfrm>
          <a:prstGeom prst="rect">
            <a:avLst/>
          </a:prstGeom>
        </p:spPr>
      </p:pic>
      <p:pic>
        <p:nvPicPr>
          <p:cNvPr id="20" name="Picture 20" descr="A screenshot of a cell phone&#10;&#10;Description generated with very high confidence">
            <a:extLst>
              <a:ext uri="{FF2B5EF4-FFF2-40B4-BE49-F238E27FC236}">
                <a16:creationId xmlns:a16="http://schemas.microsoft.com/office/drawing/2014/main" id="{E6FB9BB8-BB28-431E-B225-08C6FDCA116B}"/>
              </a:ext>
            </a:extLst>
          </p:cNvPr>
          <p:cNvPicPr>
            <a:picLocks noGrp="1" noChangeAspect="1"/>
          </p:cNvPicPr>
          <p:nvPr>
            <p:ph idx="1"/>
          </p:nvPr>
        </p:nvPicPr>
        <p:blipFill>
          <a:blip r:embed="rId5"/>
          <a:stretch>
            <a:fillRect/>
          </a:stretch>
        </p:blipFill>
        <p:spPr>
          <a:xfrm>
            <a:off x="5744049" y="1454092"/>
            <a:ext cx="5822607" cy="1235676"/>
          </a:xfrm>
        </p:spPr>
      </p:pic>
      <p:pic>
        <p:nvPicPr>
          <p:cNvPr id="22" name="Picture 22" descr="A screenshot of a social media post&#10;&#10;Description generated with very high confidence">
            <a:extLst>
              <a:ext uri="{FF2B5EF4-FFF2-40B4-BE49-F238E27FC236}">
                <a16:creationId xmlns:a16="http://schemas.microsoft.com/office/drawing/2014/main" id="{33DD7880-4734-4C8A-8D20-F8CFEBC9F16F}"/>
              </a:ext>
            </a:extLst>
          </p:cNvPr>
          <p:cNvPicPr>
            <a:picLocks noChangeAspect="1"/>
          </p:cNvPicPr>
          <p:nvPr/>
        </p:nvPicPr>
        <p:blipFill>
          <a:blip r:embed="rId6"/>
          <a:stretch>
            <a:fillRect/>
          </a:stretch>
        </p:blipFill>
        <p:spPr>
          <a:xfrm>
            <a:off x="306860" y="1633780"/>
            <a:ext cx="4751172" cy="2354767"/>
          </a:xfrm>
          <a:prstGeom prst="rect">
            <a:avLst/>
          </a:prstGeom>
        </p:spPr>
      </p:pic>
      <p:pic>
        <p:nvPicPr>
          <p:cNvPr id="24" name="Picture 24" descr="A screenshot of a cell phone&#10;&#10;Description generated with very high confidence">
            <a:extLst>
              <a:ext uri="{FF2B5EF4-FFF2-40B4-BE49-F238E27FC236}">
                <a16:creationId xmlns:a16="http://schemas.microsoft.com/office/drawing/2014/main" id="{B6159F9F-9955-46D9-89C3-20DC55FF692F}"/>
              </a:ext>
            </a:extLst>
          </p:cNvPr>
          <p:cNvPicPr>
            <a:picLocks noChangeAspect="1"/>
          </p:cNvPicPr>
          <p:nvPr/>
        </p:nvPicPr>
        <p:blipFill>
          <a:blip r:embed="rId7"/>
          <a:stretch>
            <a:fillRect/>
          </a:stretch>
        </p:blipFill>
        <p:spPr>
          <a:xfrm>
            <a:off x="255374" y="4125913"/>
            <a:ext cx="4679091" cy="1087823"/>
          </a:xfrm>
          <a:prstGeom prst="rect">
            <a:avLst/>
          </a:prstGeom>
        </p:spPr>
      </p:pic>
      <p:pic>
        <p:nvPicPr>
          <p:cNvPr id="26" name="Picture 26" descr="A close up of a logo&#10;&#10;Description generated with high confidence">
            <a:extLst>
              <a:ext uri="{FF2B5EF4-FFF2-40B4-BE49-F238E27FC236}">
                <a16:creationId xmlns:a16="http://schemas.microsoft.com/office/drawing/2014/main" id="{3772BA27-D419-4E80-941E-5F4CC467A221}"/>
              </a:ext>
            </a:extLst>
          </p:cNvPr>
          <p:cNvPicPr>
            <a:picLocks noChangeAspect="1"/>
          </p:cNvPicPr>
          <p:nvPr/>
        </p:nvPicPr>
        <p:blipFill>
          <a:blip r:embed="rId8"/>
          <a:stretch>
            <a:fillRect/>
          </a:stretch>
        </p:blipFill>
        <p:spPr>
          <a:xfrm>
            <a:off x="5887995" y="2806260"/>
            <a:ext cx="4926227" cy="915968"/>
          </a:xfrm>
          <a:prstGeom prst="rect">
            <a:avLst/>
          </a:prstGeom>
        </p:spPr>
      </p:pic>
    </p:spTree>
    <p:extLst>
      <p:ext uri="{BB962C8B-B14F-4D97-AF65-F5344CB8AC3E}">
        <p14:creationId xmlns:p14="http://schemas.microsoft.com/office/powerpoint/2010/main" val="1632481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BCF2-0376-4FCA-B35C-B57D9F682D26}"/>
              </a:ext>
            </a:extLst>
          </p:cNvPr>
          <p:cNvSpPr>
            <a:spLocks noGrp="1"/>
          </p:cNvSpPr>
          <p:nvPr>
            <p:ph type="title"/>
          </p:nvPr>
        </p:nvSpPr>
        <p:spPr>
          <a:xfrm>
            <a:off x="1332782" y="2694317"/>
            <a:ext cx="10131425" cy="1456267"/>
          </a:xfrm>
        </p:spPr>
        <p:txBody>
          <a:bodyPr/>
          <a:lstStyle/>
          <a:p>
            <a:r>
              <a:rPr lang="en-US">
                <a:cs typeface="Calibri Light"/>
              </a:rPr>
              <a:t>Questions?</a:t>
            </a:r>
            <a:endParaRPr lang="en-US"/>
          </a:p>
        </p:txBody>
      </p:sp>
    </p:spTree>
    <p:extLst>
      <p:ext uri="{BB962C8B-B14F-4D97-AF65-F5344CB8AC3E}">
        <p14:creationId xmlns:p14="http://schemas.microsoft.com/office/powerpoint/2010/main" val="329301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endParaRPr lang="en-US">
              <a:solidFill>
                <a:schemeClr val="accent1">
                  <a:lumMod val="40000"/>
                  <a:lumOff val="60000"/>
                </a:schemeClr>
              </a:solidFill>
              <a:cs typeface="Calibri"/>
            </a:endParaRP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B689-4BB2-454C-B00D-BC01615C7870}"/>
              </a:ext>
            </a:extLst>
          </p:cNvPr>
          <p:cNvSpPr>
            <a:spLocks noGrp="1"/>
          </p:cNvSpPr>
          <p:nvPr>
            <p:ph type="title"/>
          </p:nvPr>
        </p:nvSpPr>
        <p:spPr/>
        <p:txBody>
          <a:bodyPr/>
          <a:lstStyle/>
          <a:p>
            <a:r>
              <a:rPr lang="en-US">
                <a:cs typeface="Calibri Light"/>
              </a:rPr>
              <a:t>Tools used during the analysis</a:t>
            </a:r>
            <a:endParaRPr lang="en-US"/>
          </a:p>
        </p:txBody>
      </p:sp>
      <p:sp>
        <p:nvSpPr>
          <p:cNvPr id="3" name="Content Placeholder 2">
            <a:extLst>
              <a:ext uri="{FF2B5EF4-FFF2-40B4-BE49-F238E27FC236}">
                <a16:creationId xmlns:a16="http://schemas.microsoft.com/office/drawing/2014/main" id="{93B64C21-7373-4CD7-97DE-CCF3C881F304}"/>
              </a:ext>
            </a:extLst>
          </p:cNvPr>
          <p:cNvSpPr>
            <a:spLocks noGrp="1"/>
          </p:cNvSpPr>
          <p:nvPr>
            <p:ph idx="1"/>
          </p:nvPr>
        </p:nvSpPr>
        <p:spPr/>
        <p:txBody>
          <a:bodyPr/>
          <a:lstStyle/>
          <a:p>
            <a:r>
              <a:rPr lang="en-US" sz="2400">
                <a:ea typeface="+mn-lt"/>
                <a:cs typeface="+mn-lt"/>
              </a:rPr>
              <a:t>The programs used for this analysis were FTK Imager, Autopsy, Arsenal Image Mounter, $</a:t>
            </a:r>
            <a:r>
              <a:rPr lang="en-US" sz="2400" err="1">
                <a:ea typeface="+mn-lt"/>
                <a:cs typeface="+mn-lt"/>
              </a:rPr>
              <a:t>I_Parse</a:t>
            </a:r>
            <a:r>
              <a:rPr lang="en-US" sz="2400">
                <a:ea typeface="+mn-lt"/>
                <a:cs typeface="+mn-lt"/>
              </a:rPr>
              <a:t>, Registry Explorer, </a:t>
            </a:r>
            <a:r>
              <a:rPr lang="en-US" sz="2400" err="1">
                <a:ea typeface="+mn-lt"/>
                <a:cs typeface="+mn-lt"/>
              </a:rPr>
              <a:t>RegRipper</a:t>
            </a:r>
            <a:r>
              <a:rPr lang="en-US" sz="2400">
                <a:ea typeface="+mn-lt"/>
                <a:cs typeface="+mn-lt"/>
              </a:rPr>
              <a:t>, </a:t>
            </a:r>
            <a:r>
              <a:rPr lang="en-US" sz="2400" err="1">
                <a:ea typeface="+mn-lt"/>
                <a:cs typeface="+mn-lt"/>
              </a:rPr>
              <a:t>LECmd</a:t>
            </a:r>
            <a:r>
              <a:rPr lang="en-US" sz="2400">
                <a:ea typeface="+mn-lt"/>
                <a:cs typeface="+mn-lt"/>
              </a:rPr>
              <a:t>, </a:t>
            </a:r>
            <a:r>
              <a:rPr lang="en-US" sz="2400" err="1">
                <a:ea typeface="+mn-lt"/>
                <a:cs typeface="+mn-lt"/>
              </a:rPr>
              <a:t>JLECmd</a:t>
            </a:r>
            <a:r>
              <a:rPr lang="en-US" sz="2400">
                <a:ea typeface="+mn-lt"/>
                <a:cs typeface="+mn-lt"/>
              </a:rPr>
              <a:t>, </a:t>
            </a:r>
            <a:r>
              <a:rPr lang="en-US" sz="2400" err="1">
                <a:ea typeface="+mn-lt"/>
                <a:cs typeface="+mn-lt"/>
              </a:rPr>
              <a:t>PECmd</a:t>
            </a:r>
            <a:r>
              <a:rPr lang="en-US" sz="2400">
                <a:ea typeface="+mn-lt"/>
                <a:cs typeface="+mn-lt"/>
              </a:rPr>
              <a:t>, Excel for parsed data, Notepad, XML Notepad, Notepad++.</a:t>
            </a:r>
          </a:p>
        </p:txBody>
      </p:sp>
    </p:spTree>
    <p:extLst>
      <p:ext uri="{BB962C8B-B14F-4D97-AF65-F5344CB8AC3E}">
        <p14:creationId xmlns:p14="http://schemas.microsoft.com/office/powerpoint/2010/main" val="253707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990F-0012-472C-9ED4-2995983B39A8}"/>
              </a:ext>
            </a:extLst>
          </p:cNvPr>
          <p:cNvSpPr>
            <a:spLocks noGrp="1"/>
          </p:cNvSpPr>
          <p:nvPr>
            <p:ph type="title"/>
          </p:nvPr>
        </p:nvSpPr>
        <p:spPr/>
        <p:txBody>
          <a:bodyPr/>
          <a:lstStyle/>
          <a:p>
            <a:r>
              <a:rPr lang="en-US">
                <a:cs typeface="Calibri Light"/>
              </a:rPr>
              <a:t>Getting the image and verifying</a:t>
            </a:r>
            <a:endParaRPr lang="en-US"/>
          </a:p>
        </p:txBody>
      </p:sp>
      <p:sp>
        <p:nvSpPr>
          <p:cNvPr id="3" name="Content Placeholder 2">
            <a:extLst>
              <a:ext uri="{FF2B5EF4-FFF2-40B4-BE49-F238E27FC236}">
                <a16:creationId xmlns:a16="http://schemas.microsoft.com/office/drawing/2014/main" id="{EE6F60D0-15B6-46AC-B045-584665E5BC38}"/>
              </a:ext>
            </a:extLst>
          </p:cNvPr>
          <p:cNvSpPr>
            <a:spLocks noGrp="1"/>
          </p:cNvSpPr>
          <p:nvPr>
            <p:ph idx="1"/>
          </p:nvPr>
        </p:nvSpPr>
        <p:spPr/>
        <p:txBody>
          <a:bodyPr/>
          <a:lstStyle/>
          <a:p>
            <a:r>
              <a:rPr lang="en-US" sz="2400" b="1">
                <a:ea typeface="+mn-lt"/>
                <a:cs typeface="+mn-lt"/>
              </a:rPr>
              <a:t>Immediately after downloading the LMPD.E01 image, we imported the image into FTK Imager and verified that the hash values matched to ensure image integrity so that nothing was lost or dropped during the image download. The computed and stored hash matched.</a:t>
            </a:r>
            <a:endParaRPr lang="en-US" sz="2400">
              <a:ea typeface="+mn-lt"/>
              <a:cs typeface="+mn-lt"/>
            </a:endParaRPr>
          </a:p>
          <a:p>
            <a:r>
              <a:rPr lang="en-US" sz="2400" b="1">
                <a:ea typeface="+mn-lt"/>
                <a:cs typeface="+mn-lt"/>
              </a:rPr>
              <a:t>MD5 Computed Hash – 7817995d647a2ec34b39db1e5fc35771</a:t>
            </a:r>
            <a:endParaRPr lang="en-US" sz="2400">
              <a:ea typeface="+mn-lt"/>
              <a:cs typeface="+mn-lt"/>
            </a:endParaRPr>
          </a:p>
          <a:p>
            <a:r>
              <a:rPr lang="en-US" sz="2400" b="1">
                <a:ea typeface="+mn-lt"/>
                <a:cs typeface="+mn-lt"/>
              </a:rPr>
              <a:t>MD5 Stored Verification Hash - 7817995d647a2ec34b39db1e5fc35771</a:t>
            </a:r>
            <a:endParaRPr lang="en-US" sz="2400">
              <a:ea typeface="+mn-lt"/>
              <a:cs typeface="+mn-lt"/>
            </a:endParaRPr>
          </a:p>
          <a:p>
            <a:endParaRPr lang="en-US">
              <a:cs typeface="Calibri"/>
            </a:endParaRPr>
          </a:p>
        </p:txBody>
      </p:sp>
    </p:spTree>
    <p:extLst>
      <p:ext uri="{BB962C8B-B14F-4D97-AF65-F5344CB8AC3E}">
        <p14:creationId xmlns:p14="http://schemas.microsoft.com/office/powerpoint/2010/main" val="202309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0510-9ACB-410E-88FC-5E8B09F2EC42}"/>
              </a:ext>
            </a:extLst>
          </p:cNvPr>
          <p:cNvSpPr>
            <a:spLocks noGrp="1"/>
          </p:cNvSpPr>
          <p:nvPr>
            <p:ph type="title"/>
          </p:nvPr>
        </p:nvSpPr>
        <p:spPr/>
        <p:txBody>
          <a:bodyPr/>
          <a:lstStyle/>
          <a:p>
            <a:r>
              <a:rPr lang="en-US">
                <a:cs typeface="Calibri Light"/>
              </a:rPr>
              <a:t>Question 1</a:t>
            </a:r>
            <a:endParaRPr lang="en-US"/>
          </a:p>
        </p:txBody>
      </p:sp>
      <p:sp>
        <p:nvSpPr>
          <p:cNvPr id="3" name="Content Placeholder 2">
            <a:extLst>
              <a:ext uri="{FF2B5EF4-FFF2-40B4-BE49-F238E27FC236}">
                <a16:creationId xmlns:a16="http://schemas.microsoft.com/office/drawing/2014/main" id="{2869766A-7745-4C35-81F2-764DA172AB6D}"/>
              </a:ext>
            </a:extLst>
          </p:cNvPr>
          <p:cNvSpPr>
            <a:spLocks noGrp="1"/>
          </p:cNvSpPr>
          <p:nvPr>
            <p:ph idx="1"/>
          </p:nvPr>
        </p:nvSpPr>
        <p:spPr/>
        <p:txBody>
          <a:bodyPr>
            <a:normAutofit/>
          </a:bodyPr>
          <a:lstStyle/>
          <a:p>
            <a:r>
              <a:rPr lang="en-US" sz="2400">
                <a:ea typeface="+mn-lt"/>
                <a:cs typeface="+mn-lt"/>
              </a:rPr>
              <a:t>What identifying information did you find on the hard drive to help determine the owner or user of the computer? Does the computer appear to have used by Perry Winkler?</a:t>
            </a:r>
            <a:endParaRPr lang="en-US" sz="2400"/>
          </a:p>
        </p:txBody>
      </p:sp>
    </p:spTree>
    <p:extLst>
      <p:ext uri="{BB962C8B-B14F-4D97-AF65-F5344CB8AC3E}">
        <p14:creationId xmlns:p14="http://schemas.microsoft.com/office/powerpoint/2010/main" val="419224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D72A-12DA-42B6-97C1-CBFDF2D550AF}"/>
              </a:ext>
            </a:extLst>
          </p:cNvPr>
          <p:cNvSpPr>
            <a:spLocks noGrp="1"/>
          </p:cNvSpPr>
          <p:nvPr>
            <p:ph type="title"/>
          </p:nvPr>
        </p:nvSpPr>
        <p:spPr/>
        <p:txBody>
          <a:bodyPr/>
          <a:lstStyle/>
          <a:p>
            <a:r>
              <a:rPr lang="en-US">
                <a:cs typeface="Calibri Light"/>
              </a:rPr>
              <a:t>Autopsy operating system information</a:t>
            </a:r>
          </a:p>
        </p:txBody>
      </p:sp>
      <p:pic>
        <p:nvPicPr>
          <p:cNvPr id="6" name="Picture 6" descr="A screenshot of a cell phone&#10;&#10;Description generated with very high confidence">
            <a:extLst>
              <a:ext uri="{FF2B5EF4-FFF2-40B4-BE49-F238E27FC236}">
                <a16:creationId xmlns:a16="http://schemas.microsoft.com/office/drawing/2014/main" id="{DAF656C2-0D0D-4FA2-A937-ED3336251298}"/>
              </a:ext>
            </a:extLst>
          </p:cNvPr>
          <p:cNvPicPr>
            <a:picLocks noChangeAspect="1"/>
          </p:cNvPicPr>
          <p:nvPr/>
        </p:nvPicPr>
        <p:blipFill>
          <a:blip r:embed="rId2"/>
          <a:stretch>
            <a:fillRect/>
          </a:stretch>
        </p:blipFill>
        <p:spPr>
          <a:xfrm>
            <a:off x="195533" y="3278248"/>
            <a:ext cx="11786557" cy="1307919"/>
          </a:xfrm>
          <a:prstGeom prst="rect">
            <a:avLst/>
          </a:prstGeom>
        </p:spPr>
      </p:pic>
    </p:spTree>
    <p:extLst>
      <p:ext uri="{BB962C8B-B14F-4D97-AF65-F5344CB8AC3E}">
        <p14:creationId xmlns:p14="http://schemas.microsoft.com/office/powerpoint/2010/main" val="274813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2398-C934-479C-BC96-3E42264C3779}"/>
              </a:ext>
            </a:extLst>
          </p:cNvPr>
          <p:cNvSpPr>
            <a:spLocks noGrp="1"/>
          </p:cNvSpPr>
          <p:nvPr>
            <p:ph type="title"/>
          </p:nvPr>
        </p:nvSpPr>
        <p:spPr/>
        <p:txBody>
          <a:bodyPr/>
          <a:lstStyle/>
          <a:p>
            <a:r>
              <a:rPr lang="en-US">
                <a:cs typeface="Calibri Light"/>
              </a:rPr>
              <a:t>User Perry with </a:t>
            </a:r>
            <a:r>
              <a:rPr lang="en-US" err="1">
                <a:cs typeface="Calibri Light"/>
              </a:rPr>
              <a:t>ftk</a:t>
            </a:r>
            <a:r>
              <a:rPr lang="en-US">
                <a:cs typeface="Calibri Light"/>
              </a:rPr>
              <a:t> imager</a:t>
            </a:r>
            <a:endParaRPr lang="en-US"/>
          </a:p>
        </p:txBody>
      </p:sp>
      <p:pic>
        <p:nvPicPr>
          <p:cNvPr id="4" name="Picture 4" descr="A screenshot of a map&#10;&#10;Description generated with very high confidence">
            <a:extLst>
              <a:ext uri="{FF2B5EF4-FFF2-40B4-BE49-F238E27FC236}">
                <a16:creationId xmlns:a16="http://schemas.microsoft.com/office/drawing/2014/main" id="{C4F0BB9B-08E5-4419-8103-ECD21A6A35BC}"/>
              </a:ext>
            </a:extLst>
          </p:cNvPr>
          <p:cNvPicPr>
            <a:picLocks noChangeAspect="1"/>
          </p:cNvPicPr>
          <p:nvPr/>
        </p:nvPicPr>
        <p:blipFill>
          <a:blip r:embed="rId3"/>
          <a:stretch>
            <a:fillRect/>
          </a:stretch>
        </p:blipFill>
        <p:spPr>
          <a:xfrm>
            <a:off x="1302589" y="1713361"/>
            <a:ext cx="7007911" cy="5140253"/>
          </a:xfrm>
          <a:prstGeom prst="rect">
            <a:avLst/>
          </a:prstGeom>
        </p:spPr>
      </p:pic>
    </p:spTree>
    <p:extLst>
      <p:ext uri="{BB962C8B-B14F-4D97-AF65-F5344CB8AC3E}">
        <p14:creationId xmlns:p14="http://schemas.microsoft.com/office/powerpoint/2010/main" val="114677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C91CB80B-21A4-492B-892B-4AAC7086FA25}"/>
              </a:ext>
            </a:extLst>
          </p:cNvPr>
          <p:cNvPicPr>
            <a:picLocks noChangeAspect="1"/>
          </p:cNvPicPr>
          <p:nvPr/>
        </p:nvPicPr>
        <p:blipFill>
          <a:blip r:embed="rId3"/>
          <a:stretch>
            <a:fillRect/>
          </a:stretch>
        </p:blipFill>
        <p:spPr>
          <a:xfrm>
            <a:off x="-2747" y="2044395"/>
            <a:ext cx="12189125" cy="2113217"/>
          </a:xfrm>
          <a:prstGeom prst="rect">
            <a:avLst/>
          </a:prstGeom>
        </p:spPr>
      </p:pic>
      <p:pic>
        <p:nvPicPr>
          <p:cNvPr id="4" name="Picture 4">
            <a:extLst>
              <a:ext uri="{FF2B5EF4-FFF2-40B4-BE49-F238E27FC236}">
                <a16:creationId xmlns:a16="http://schemas.microsoft.com/office/drawing/2014/main" id="{BDB7C1A4-5521-45E7-9483-101054D0364C}"/>
              </a:ext>
            </a:extLst>
          </p:cNvPr>
          <p:cNvPicPr>
            <a:picLocks noChangeAspect="1"/>
          </p:cNvPicPr>
          <p:nvPr/>
        </p:nvPicPr>
        <p:blipFill>
          <a:blip r:embed="rId4"/>
          <a:stretch>
            <a:fillRect/>
          </a:stretch>
        </p:blipFill>
        <p:spPr>
          <a:xfrm>
            <a:off x="-8755" y="4705214"/>
            <a:ext cx="12203502" cy="960582"/>
          </a:xfrm>
          <a:prstGeom prst="rect">
            <a:avLst/>
          </a:prstGeom>
        </p:spPr>
      </p:pic>
      <p:sp>
        <p:nvSpPr>
          <p:cNvPr id="3" name="Title 1">
            <a:extLst>
              <a:ext uri="{FF2B5EF4-FFF2-40B4-BE49-F238E27FC236}">
                <a16:creationId xmlns:a16="http://schemas.microsoft.com/office/drawing/2014/main" id="{B8ADA239-16B5-4850-95F9-BEAA19F9637C}"/>
              </a:ext>
            </a:extLst>
          </p:cNvPr>
          <p:cNvSpPr txBox="1">
            <a:spLocks/>
          </p:cNvSpPr>
          <p:nvPr/>
        </p:nvSpPr>
        <p:spPr>
          <a:xfrm>
            <a:off x="685801" y="609600"/>
            <a:ext cx="10131425" cy="842118"/>
          </a:xfrm>
          <a:prstGeom prst="rect">
            <a:avLst/>
          </a:prstGeom>
        </p:spPr>
        <p:txBody>
          <a:bodyPr anchor="t"/>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cs typeface="Calibri Light"/>
              </a:rPr>
              <a:t>User Perry with Registry explorer</a:t>
            </a:r>
          </a:p>
        </p:txBody>
      </p:sp>
    </p:spTree>
    <p:extLst>
      <p:ext uri="{BB962C8B-B14F-4D97-AF65-F5344CB8AC3E}">
        <p14:creationId xmlns:p14="http://schemas.microsoft.com/office/powerpoint/2010/main" val="175965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65A7-88FC-4C1A-BEC4-BE7882ED1EE1}"/>
              </a:ext>
            </a:extLst>
          </p:cNvPr>
          <p:cNvSpPr>
            <a:spLocks noGrp="1"/>
          </p:cNvSpPr>
          <p:nvPr>
            <p:ph type="title"/>
          </p:nvPr>
        </p:nvSpPr>
        <p:spPr/>
        <p:txBody>
          <a:bodyPr/>
          <a:lstStyle/>
          <a:p>
            <a:r>
              <a:rPr lang="en-US">
                <a:ea typeface="+mj-lt"/>
                <a:cs typeface="+mj-lt"/>
              </a:rPr>
              <a:t>USER PERRY WITH </a:t>
            </a:r>
            <a:r>
              <a:rPr lang="en-US" err="1">
                <a:ea typeface="+mj-lt"/>
                <a:cs typeface="+mj-lt"/>
              </a:rPr>
              <a:t>Regripper</a:t>
            </a:r>
            <a:r>
              <a:rPr lang="en-US">
                <a:ea typeface="+mj-lt"/>
                <a:cs typeface="+mj-lt"/>
              </a:rPr>
              <a:t> </a:t>
            </a:r>
            <a:r>
              <a:rPr lang="en-US" err="1">
                <a:ea typeface="+mj-lt"/>
                <a:cs typeface="+mj-lt"/>
              </a:rPr>
              <a:t>sam</a:t>
            </a:r>
            <a:r>
              <a:rPr lang="en-US">
                <a:ea typeface="+mj-lt"/>
                <a:cs typeface="+mj-lt"/>
              </a:rPr>
              <a:t> hive</a:t>
            </a:r>
          </a:p>
        </p:txBody>
      </p:sp>
      <p:pic>
        <p:nvPicPr>
          <p:cNvPr id="3" name="Picture 3" descr="A screenshot of a cell phone&#10;&#10;Description generated with very high confidence">
            <a:extLst>
              <a:ext uri="{FF2B5EF4-FFF2-40B4-BE49-F238E27FC236}">
                <a16:creationId xmlns:a16="http://schemas.microsoft.com/office/drawing/2014/main" id="{CDE55752-1118-42AE-9690-3DD661CE854E}"/>
              </a:ext>
            </a:extLst>
          </p:cNvPr>
          <p:cNvPicPr>
            <a:picLocks noChangeAspect="1"/>
          </p:cNvPicPr>
          <p:nvPr/>
        </p:nvPicPr>
        <p:blipFill>
          <a:blip r:embed="rId3"/>
          <a:stretch>
            <a:fillRect/>
          </a:stretch>
        </p:blipFill>
        <p:spPr>
          <a:xfrm>
            <a:off x="1801505" y="1975115"/>
            <a:ext cx="8498005" cy="4397652"/>
          </a:xfrm>
          <a:prstGeom prst="rect">
            <a:avLst/>
          </a:prstGeom>
        </p:spPr>
      </p:pic>
    </p:spTree>
    <p:extLst>
      <p:ext uri="{BB962C8B-B14F-4D97-AF65-F5344CB8AC3E}">
        <p14:creationId xmlns:p14="http://schemas.microsoft.com/office/powerpoint/2010/main" val="1065699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3532CA5814C04E98ED6C2040380D42" ma:contentTypeVersion="2" ma:contentTypeDescription="Create a new document." ma:contentTypeScope="" ma:versionID="e4a31fa4edd6d2e1671b4db9fd391301">
  <xsd:schema xmlns:xsd="http://www.w3.org/2001/XMLSchema" xmlns:xs="http://www.w3.org/2001/XMLSchema" xmlns:p="http://schemas.microsoft.com/office/2006/metadata/properties" xmlns:ns2="a646e527-5364-4102-8ece-709cd9b06e9b" targetNamespace="http://schemas.microsoft.com/office/2006/metadata/properties" ma:root="true" ma:fieldsID="f216c4eebe571933009225a333bd8729" ns2:_="">
    <xsd:import namespace="a646e527-5364-4102-8ece-709cd9b06e9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46e527-5364-4102-8ece-709cd9b06e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5F0233-9DA7-4DBD-9FCD-94781336F1AC}">
  <ds:schemaRefs>
    <ds:schemaRef ds:uri="a646e527-5364-4102-8ece-709cd9b06e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2C47A85-C19E-4256-8429-038D0FDE2DE5}">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EF6A1A-C688-4464-AB07-AB68677D09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29</Slides>
  <Notes>27</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Celestial</vt:lpstr>
      <vt:lpstr>Project 4 Group 2</vt:lpstr>
      <vt:lpstr>Project overview</vt:lpstr>
      <vt:lpstr>Tools used during the analysis</vt:lpstr>
      <vt:lpstr>Getting the image and verifying</vt:lpstr>
      <vt:lpstr>Question 1</vt:lpstr>
      <vt:lpstr>Autopsy operating system information</vt:lpstr>
      <vt:lpstr>User Perry with ftk imager</vt:lpstr>
      <vt:lpstr>PowerPoint Presentation</vt:lpstr>
      <vt:lpstr>USER PERRY WITH Regripper sam hive</vt:lpstr>
      <vt:lpstr>Question 2</vt:lpstr>
      <vt:lpstr>evidence on the computer that the user may have been associated with drugs or other illegal activities</vt:lpstr>
      <vt:lpstr>Question 3</vt:lpstr>
      <vt:lpstr>New operating system</vt:lpstr>
      <vt:lpstr>Autopsy files not matching up with os date</vt:lpstr>
      <vt:lpstr>Autopsy recycling bin file carving</vt:lpstr>
      <vt:lpstr>Autopsy Letter 2.rtf</vt:lpstr>
      <vt:lpstr>Sdelete.zip</vt:lpstr>
      <vt:lpstr>Sdelete batch file</vt:lpstr>
      <vt:lpstr>Eraser.exe registry explorer \run</vt:lpstr>
      <vt:lpstr>Prefetch file looking at eraser.exe with pecmd.exe</vt:lpstr>
      <vt:lpstr>Autopsy \results\Extracted\web search</vt:lpstr>
      <vt:lpstr>Question 4</vt:lpstr>
      <vt:lpstr>REMOVABLE devices </vt:lpstr>
      <vt:lpstr>Question 5</vt:lpstr>
      <vt:lpstr>Autopsy email investigation</vt:lpstr>
      <vt:lpstr>Question 6 </vt:lpstr>
      <vt:lpstr>Question 6</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Celestial Design</dc:title>
  <dc:creator/>
  <cp:revision>1</cp:revision>
  <dcterms:created xsi:type="dcterms:W3CDTF">2019-11-13T22:42:53Z</dcterms:created>
  <dcterms:modified xsi:type="dcterms:W3CDTF">2019-11-20T21:16:14Z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2019-04-01T22:39:43.0089704Z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c08b12af-717c-4ae9-a989-12bcb17fb5af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0x010100F83532CA5814C04E98ED6C2040380D42</vt:lpwstr>
  </property>
</Properties>
</file>