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9" r:id="rId5"/>
    <p:sldId id="267" r:id="rId6"/>
    <p:sldId id="258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5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1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62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05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6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1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3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3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3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FD9B4B-5508-4EB9-8ED3-A265933AFADE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2123-BD5E-4AE3-B6DB-CC18AE8EE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01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tp.denx.de/pub/u-boo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04833"/>
          </a:xfrm>
        </p:spPr>
        <p:txBody>
          <a:bodyPr/>
          <a:lstStyle/>
          <a:p>
            <a:r>
              <a:rPr lang="en-US" altLang="zh-CN" dirty="0" err="1" smtClean="0"/>
              <a:t>BootLoader-Uboot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011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</a:rPr>
              <a:t>武高生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8293" y="5213445"/>
            <a:ext cx="416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wugsh15@lzu.edu.cn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U-boot</a:t>
            </a:r>
            <a:r>
              <a:rPr lang="zh-CN"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85926"/>
            <a:ext cx="8946541" cy="5086350"/>
          </a:xfrm>
        </p:spPr>
        <p:txBody>
          <a:bodyPr/>
          <a:lstStyle/>
          <a:p>
            <a:r>
              <a:rPr lang="zh-CN" altLang="en-US" sz="2800" dirty="0" smtClean="0"/>
              <a:t>这里</a:t>
            </a:r>
            <a:r>
              <a:rPr lang="en-US" altLang="zh-CN" sz="2800" dirty="0" smtClean="0"/>
              <a:t>U-boot</a:t>
            </a:r>
            <a:r>
              <a:rPr lang="zh-CN" altLang="en-US" sz="2800" dirty="0" smtClean="0"/>
              <a:t>启动流程，</a:t>
            </a:r>
            <a:r>
              <a:rPr lang="zh-CN" altLang="en-US" sz="2800" dirty="0"/>
              <a:t>指</a:t>
            </a:r>
            <a:r>
              <a:rPr lang="zh-CN" altLang="en-US" sz="2800" dirty="0" smtClean="0"/>
              <a:t>的是从上电开机执行</a:t>
            </a:r>
            <a:r>
              <a:rPr lang="en-US" altLang="zh-CN" sz="2800" dirty="0" smtClean="0"/>
              <a:t>u-boot，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u-boot</a:t>
            </a:r>
            <a:r>
              <a:rPr lang="zh-CN" altLang="en-US" sz="2800" dirty="0" smtClean="0"/>
              <a:t>加载操作系统的过程。这一过程可以分为两个阶段。</a:t>
            </a:r>
            <a:endParaRPr lang="en-US" altLang="zh-CN" sz="2800" dirty="0" smtClean="0"/>
          </a:p>
          <a:p>
            <a:r>
              <a:rPr lang="zh-CN" altLang="en-US" sz="2800" dirty="0" smtClean="0"/>
              <a:t>第一阶段的功能：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硬件设备的初始化。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加载</a:t>
            </a:r>
            <a:r>
              <a:rPr lang="en-US" altLang="zh-CN" sz="2000" dirty="0" smtClean="0"/>
              <a:t>u-boot</a:t>
            </a:r>
            <a:r>
              <a:rPr lang="zh-CN" altLang="en-US" sz="2000" dirty="0" smtClean="0"/>
              <a:t>第二阶段的代码到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空间。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设置好栈。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跳转</a:t>
            </a:r>
            <a:r>
              <a:rPr lang="zh-CN" altLang="en-US" sz="2000" dirty="0" smtClean="0"/>
              <a:t>到第二阶段代码入口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042" y="2617117"/>
            <a:ext cx="2546537" cy="41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U-boot</a:t>
            </a:r>
            <a:r>
              <a:rPr lang="zh-CN" altLang="en-US" dirty="0"/>
              <a:t>启动流程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第二阶段的功能：</a:t>
            </a:r>
          </a:p>
          <a:p>
            <a:pPr lvl="1"/>
            <a:r>
              <a:rPr lang="zh-CN" altLang="en-US" sz="2400" dirty="0"/>
              <a:t>初始化本阶段使用的硬件设备。</a:t>
            </a:r>
          </a:p>
          <a:p>
            <a:pPr lvl="1"/>
            <a:r>
              <a:rPr lang="zh-CN" altLang="en-US" sz="2400" dirty="0"/>
              <a:t>检测系统内存映射。</a:t>
            </a:r>
          </a:p>
          <a:p>
            <a:pPr lvl="1"/>
            <a:r>
              <a:rPr lang="zh-CN" altLang="en-US" sz="2400" dirty="0"/>
              <a:t>将内核从</a:t>
            </a:r>
            <a:r>
              <a:rPr lang="en-US" altLang="zh-CN" sz="2400" dirty="0"/>
              <a:t>Flash</a:t>
            </a:r>
            <a:r>
              <a:rPr lang="zh-CN" altLang="en-US" sz="2400" dirty="0"/>
              <a:t>读取到</a:t>
            </a:r>
            <a:r>
              <a:rPr lang="en-US" altLang="zh-CN" sz="2400" dirty="0"/>
              <a:t>RAM</a:t>
            </a:r>
            <a:r>
              <a:rPr lang="zh-CN" altLang="en-US" sz="2400" dirty="0"/>
              <a:t>中。</a:t>
            </a:r>
          </a:p>
          <a:p>
            <a:pPr lvl="1"/>
            <a:r>
              <a:rPr lang="zh-CN" altLang="en-US" sz="2400" dirty="0"/>
              <a:t>为内核设置启动参数。</a:t>
            </a:r>
          </a:p>
          <a:p>
            <a:pPr lvl="1"/>
            <a:r>
              <a:rPr lang="zh-CN" altLang="en-US" sz="2400" dirty="0"/>
              <a:t>调用内核。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62" y="235002"/>
            <a:ext cx="3525253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U-boot</a:t>
            </a:r>
            <a:r>
              <a:rPr lang="zh-CN" altLang="en-US" dirty="0" smtClean="0"/>
              <a:t>的命令集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）获取</a:t>
            </a:r>
            <a:r>
              <a:rPr lang="zh-CN" altLang="en-US" dirty="0" smtClean="0"/>
              <a:t>帮助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命令</a:t>
            </a:r>
            <a:r>
              <a:rPr lang="zh-CN" altLang="en-US" dirty="0"/>
              <a:t>：</a:t>
            </a:r>
            <a:r>
              <a:rPr lang="en-US" altLang="zh-CN" dirty="0"/>
              <a:t>help </a:t>
            </a:r>
            <a:r>
              <a:rPr lang="zh-CN" altLang="en-US" dirty="0"/>
              <a:t>或 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功能：查看当前</a:t>
            </a:r>
            <a:r>
              <a:rPr lang="en-US" altLang="zh-CN" dirty="0"/>
              <a:t>U-boot</a:t>
            </a:r>
            <a:r>
              <a:rPr lang="zh-CN" altLang="en-US" dirty="0"/>
              <a:t>版本中支持的所有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）环境</a:t>
            </a:r>
            <a:r>
              <a:rPr lang="zh-CN" altLang="en-US" dirty="0"/>
              <a:t>变量（</a:t>
            </a:r>
            <a:r>
              <a:rPr lang="en-US" altLang="zh-CN" dirty="0"/>
              <a:t>environment variables</a:t>
            </a:r>
            <a:r>
              <a:rPr lang="zh-CN" altLang="en-US" dirty="0"/>
              <a:t>，简称</a:t>
            </a:r>
            <a:r>
              <a:rPr lang="en-US" altLang="zh-CN" dirty="0"/>
              <a:t>ENV</a:t>
            </a:r>
            <a:r>
              <a:rPr lang="zh-CN" altLang="en-US" dirty="0"/>
              <a:t>）与相关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printenv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setenv、saveenv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）网络命令：</a:t>
            </a:r>
            <a:r>
              <a:rPr lang="en-US" altLang="zh-CN" dirty="0"/>
              <a:t>ping 、</a:t>
            </a:r>
            <a:r>
              <a:rPr lang="en-US" altLang="zh-CN" dirty="0" err="1" smtClean="0"/>
              <a:t>dhcp、nfs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tftpboot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bootp、rarpboot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err="1"/>
              <a:t>dhcp</a:t>
            </a:r>
            <a:r>
              <a:rPr lang="en-US" altLang="zh-CN" dirty="0"/>
              <a:t>    - boot image via network using DHCP/TFTP protocol</a:t>
            </a:r>
          </a:p>
          <a:p>
            <a:pPr lvl="2"/>
            <a:r>
              <a:rPr lang="en-US" altLang="zh-CN" dirty="0" err="1"/>
              <a:t>rarpboot</a:t>
            </a:r>
            <a:r>
              <a:rPr lang="en-US" altLang="zh-CN" dirty="0"/>
              <a:t>- boot image via network using RARP/TFTP protocol</a:t>
            </a:r>
          </a:p>
          <a:p>
            <a:pPr lvl="2"/>
            <a:r>
              <a:rPr lang="en-US" altLang="zh-CN" dirty="0" err="1"/>
              <a:t>nfs</a:t>
            </a:r>
            <a:r>
              <a:rPr lang="en-US" altLang="zh-CN" dirty="0"/>
              <a:t>     - boot image via network using NFS protocol</a:t>
            </a:r>
          </a:p>
          <a:p>
            <a:pPr lvl="2"/>
            <a:r>
              <a:rPr lang="en-US" altLang="zh-CN" dirty="0" err="1" smtClean="0"/>
              <a:t>Tftpboot</a:t>
            </a:r>
            <a:r>
              <a:rPr lang="en-US" altLang="zh-CN" dirty="0" smtClean="0"/>
              <a:t> - </a:t>
            </a:r>
            <a:r>
              <a:rPr lang="en-US" altLang="zh-CN" dirty="0"/>
              <a:t>boot image via network using TFTP protocol</a:t>
            </a:r>
          </a:p>
          <a:p>
            <a:pPr lvl="2"/>
            <a:r>
              <a:rPr lang="en-US" altLang="zh-CN" dirty="0" err="1"/>
              <a:t>bootp</a:t>
            </a:r>
            <a:r>
              <a:rPr lang="en-US" altLang="zh-CN" dirty="0"/>
              <a:t>   - boot image via network using BOOTP/TFTP protocol</a:t>
            </a:r>
          </a:p>
          <a:p>
            <a:pPr marL="4000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U-boot</a:t>
            </a:r>
            <a:r>
              <a:rPr lang="zh-CN" altLang="en-US" dirty="0"/>
              <a:t>的命令集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7648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（4）Nand Flash</a:t>
            </a:r>
            <a:r>
              <a:rPr lang="zh-CN" altLang="en-US" dirty="0" smtClean="0"/>
              <a:t>操作指令：</a:t>
            </a:r>
            <a:endParaRPr lang="zh-CN" altLang="en-US" dirty="0"/>
          </a:p>
          <a:p>
            <a:pPr lvl="1"/>
            <a:r>
              <a:rPr lang="en-US" altLang="zh-CN" dirty="0" err="1"/>
              <a:t>nand</a:t>
            </a:r>
            <a:r>
              <a:rPr lang="en-US" altLang="zh-CN" dirty="0"/>
              <a:t> info	</a:t>
            </a:r>
            <a:r>
              <a:rPr lang="zh-CN" altLang="en-US" dirty="0"/>
              <a:t>显示可使用的</a:t>
            </a:r>
            <a:r>
              <a:rPr lang="en-US" altLang="zh-CN" dirty="0" err="1"/>
              <a:t>Nand</a:t>
            </a:r>
            <a:r>
              <a:rPr lang="en-US" altLang="zh-CN" dirty="0"/>
              <a:t> Flash</a:t>
            </a:r>
          </a:p>
          <a:p>
            <a:pPr lvl="1"/>
            <a:r>
              <a:rPr lang="en-US" altLang="zh-CN" dirty="0" err="1"/>
              <a:t>nand</a:t>
            </a:r>
            <a:r>
              <a:rPr lang="en-US" altLang="zh-CN" dirty="0"/>
              <a:t> device [dev]	</a:t>
            </a:r>
            <a:r>
              <a:rPr lang="zh-CN" altLang="en-US" dirty="0"/>
              <a:t>显示或设定当前使用的</a:t>
            </a:r>
            <a:r>
              <a:rPr lang="en-US" altLang="zh-CN" dirty="0" err="1"/>
              <a:t>Nand</a:t>
            </a:r>
            <a:r>
              <a:rPr lang="en-US" altLang="zh-CN" dirty="0"/>
              <a:t> Flash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/>
              <a:t>）内存</a:t>
            </a:r>
            <a:r>
              <a:rPr lang="en-US" altLang="zh-CN" dirty="0"/>
              <a:t>/</a:t>
            </a:r>
            <a:r>
              <a:rPr lang="zh-CN" altLang="en-US" dirty="0"/>
              <a:t>寄存器</a:t>
            </a:r>
            <a:r>
              <a:rPr lang="zh-CN" altLang="en-US" dirty="0" smtClean="0"/>
              <a:t>操作指令：</a:t>
            </a:r>
            <a:r>
              <a:rPr lang="en-US" altLang="zh-CN" dirty="0" err="1" smtClean="0"/>
              <a:t>nm、mm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md、cp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操作指令：</a:t>
            </a:r>
            <a:r>
              <a:rPr lang="en-US" altLang="zh-CN" dirty="0" err="1"/>
              <a:t>usb</a:t>
            </a:r>
            <a:r>
              <a:rPr lang="en-US" altLang="zh-CN" dirty="0"/>
              <a:t> reset	</a:t>
            </a:r>
            <a:r>
              <a:rPr lang="zh-CN" altLang="en-US" dirty="0"/>
              <a:t>、</a:t>
            </a:r>
            <a:r>
              <a:rPr lang="en-US" altLang="zh-CN" dirty="0" err="1" smtClean="0"/>
              <a:t>usb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stop、usb</a:t>
            </a:r>
            <a:r>
              <a:rPr lang="en-US" altLang="zh-CN" dirty="0" smtClean="0"/>
              <a:t> </a:t>
            </a:r>
            <a:r>
              <a:rPr lang="en-US" altLang="zh-CN" dirty="0"/>
              <a:t>tree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卡（</a:t>
            </a:r>
            <a:r>
              <a:rPr lang="en-US" altLang="zh-CN" dirty="0" smtClean="0"/>
              <a:t>MMC</a:t>
            </a:r>
            <a:r>
              <a:rPr lang="zh-CN" altLang="en-US" dirty="0" smtClean="0"/>
              <a:t>）指令：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mmc </a:t>
            </a:r>
            <a:r>
              <a:rPr lang="en-US" altLang="zh-CN" dirty="0" err="1"/>
              <a:t>init</a:t>
            </a:r>
            <a:r>
              <a:rPr lang="en-US" altLang="zh-CN" dirty="0"/>
              <a:t> [dev] - </a:t>
            </a:r>
            <a:r>
              <a:rPr lang="zh-CN" altLang="en-US" dirty="0"/>
              <a:t>初始化</a:t>
            </a:r>
            <a:r>
              <a:rPr lang="en-US" altLang="zh-CN" dirty="0"/>
              <a:t>MMC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mmc </a:t>
            </a:r>
            <a:r>
              <a:rPr lang="en-US" altLang="zh-CN" dirty="0"/>
              <a:t>device [dev] - </a:t>
            </a:r>
            <a:r>
              <a:rPr lang="zh-CN" altLang="en-US" dirty="0"/>
              <a:t>查看和设置当前设备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FAT</a:t>
            </a:r>
            <a:r>
              <a:rPr lang="zh-CN" altLang="en-US" dirty="0" smtClean="0"/>
              <a:t>文件系统指令：</a:t>
            </a:r>
            <a:r>
              <a:rPr lang="en-US" altLang="zh-CN" dirty="0" err="1" smtClean="0"/>
              <a:t>fatinfo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fatload、fatls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9</a:t>
            </a:r>
            <a:r>
              <a:rPr lang="zh-CN" altLang="en-US" dirty="0" smtClean="0"/>
              <a:t>）系统引导指令：</a:t>
            </a:r>
            <a:r>
              <a:rPr lang="en-US" altLang="zh-CN" dirty="0" err="1" smtClean="0"/>
              <a:t>boot、bootd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bootm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/>
              <a:t>）系统重启</a:t>
            </a:r>
            <a:r>
              <a:rPr lang="zh-CN" altLang="en-US" dirty="0" smtClean="0"/>
              <a:t>指令：</a:t>
            </a:r>
            <a:r>
              <a:rPr lang="en-US" altLang="zh-CN" dirty="0" smtClean="0"/>
              <a:t>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3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Uboot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Uboot</a:t>
            </a:r>
            <a:r>
              <a:rPr lang="zh-CN" altLang="en-US" dirty="0" smtClean="0"/>
              <a:t>源码下载。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配置交叉编译工具。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 ：</a:t>
            </a:r>
            <a:r>
              <a:rPr lang="en-US" altLang="zh-CN" dirty="0" smtClean="0"/>
              <a:t>make </a:t>
            </a:r>
            <a:r>
              <a:rPr lang="en-US" altLang="zh-CN" dirty="0"/>
              <a:t>ARCH=arm </a:t>
            </a:r>
            <a:r>
              <a:rPr lang="en-US" altLang="zh-CN" dirty="0" smtClean="0"/>
              <a:t>CROSS_COMPILE=（arm-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-） </a:t>
            </a:r>
            <a:r>
              <a:rPr lang="en-US" altLang="zh-CN" dirty="0"/>
              <a:t>vexpress_ca9x4_defconfig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编译源码：</a:t>
            </a:r>
            <a:r>
              <a:rPr lang="en-US" altLang="zh-CN" dirty="0" smtClean="0"/>
              <a:t>make </a:t>
            </a:r>
            <a:r>
              <a:rPr lang="en-US" altLang="zh-CN" dirty="0"/>
              <a:t>ARCH=arm </a:t>
            </a:r>
            <a:r>
              <a:rPr lang="en-US" altLang="zh-CN" dirty="0" smtClean="0"/>
              <a:t>CROSS_COMPILE=（arm-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-）</a:t>
            </a:r>
          </a:p>
          <a:p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en-US" altLang="zh-CN" dirty="0" err="1"/>
              <a:t>qemu</a:t>
            </a:r>
            <a:r>
              <a:rPr lang="en-US" altLang="zh-CN" dirty="0"/>
              <a:t>-system-arm -M vexpress-a9 \</a:t>
            </a:r>
          </a:p>
          <a:p>
            <a:r>
              <a:rPr lang="en-US" altLang="zh-CN" dirty="0"/>
              <a:t>     -kernel u-boot \</a:t>
            </a:r>
          </a:p>
          <a:p>
            <a:r>
              <a:rPr lang="en-US" altLang="zh-CN" dirty="0"/>
              <a:t>     -</a:t>
            </a:r>
            <a:r>
              <a:rPr lang="en-US" altLang="zh-CN" dirty="0" err="1"/>
              <a:t>nographic</a:t>
            </a:r>
            <a:r>
              <a:rPr lang="en-US" altLang="zh-CN" dirty="0"/>
              <a:t> \</a:t>
            </a:r>
          </a:p>
          <a:p>
            <a:r>
              <a:rPr lang="en-US" altLang="zh-CN" dirty="0"/>
              <a:t>     -m 512M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0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4000" b="1" dirty="0" smtClean="0"/>
          </a:p>
          <a:p>
            <a:pPr algn="ctr"/>
            <a:endParaRPr lang="en-US" altLang="zh-CN" sz="4000" b="1" dirty="0"/>
          </a:p>
          <a:p>
            <a:pPr algn="ctr"/>
            <a:r>
              <a:rPr lang="zh-CN" altLang="en-US" sz="8000" b="1" i="1" dirty="0" smtClean="0"/>
              <a:t>谢谢！</a:t>
            </a:r>
            <a:endParaRPr lang="zh-CN" altLang="en-US" sz="8000" b="1" i="1" dirty="0"/>
          </a:p>
        </p:txBody>
      </p:sp>
    </p:spTree>
    <p:extLst>
      <p:ext uri="{BB962C8B-B14F-4D97-AF65-F5344CB8AC3E}">
        <p14:creationId xmlns:p14="http://schemas.microsoft.com/office/powerpoint/2010/main" val="34858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嵌入式存储设备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0229"/>
          </a:xfrm>
        </p:spPr>
        <p:txBody>
          <a:bodyPr/>
          <a:lstStyle/>
          <a:p>
            <a:r>
              <a:rPr lang="zh-CN" altLang="en-US" dirty="0" smtClean="0"/>
              <a:t>一个嵌入式的存储设备通常包括四个分区：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第一分区：存放</a:t>
            </a:r>
            <a:r>
              <a:rPr lang="en-US" altLang="zh-CN" dirty="0" smtClean="0"/>
              <a:t>U-boot。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分区：存放</a:t>
            </a:r>
            <a:r>
              <a:rPr lang="en-US" altLang="zh-CN" dirty="0" smtClean="0"/>
              <a:t>u-boot</a:t>
            </a:r>
            <a:r>
              <a:rPr lang="zh-CN" altLang="en-US" dirty="0" smtClean="0"/>
              <a:t>要传给系统内核的参数。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第三分区： 系统内核（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第四分区：根文件系统。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09" y="4114444"/>
            <a:ext cx="62388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746658" cy="437517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简介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Boot </a:t>
            </a:r>
            <a:r>
              <a:rPr lang="en-US" altLang="zh-CN" sz="2400" dirty="0"/>
              <a:t>Loader </a:t>
            </a:r>
            <a:r>
              <a:rPr lang="zh-CN" altLang="en-US" sz="2400" dirty="0"/>
              <a:t>是在操作系统内核运行之前运行的一段小程序。通过这段小程序，我们可以初始化硬件设备、建立内存空间的映射图，从而将系统的软硬件环境带到一个合适的状态，以便为最终调用操作系统内核准备好正确的</a:t>
            </a:r>
            <a:r>
              <a:rPr lang="zh-CN" altLang="en-US" sz="2400" dirty="0" smtClean="0"/>
              <a:t>环境。</a:t>
            </a:r>
            <a:endParaRPr lang="en-US" altLang="zh-CN" sz="2400" dirty="0" smtClean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9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746658" cy="4375178"/>
          </a:xfrm>
        </p:spPr>
        <p:txBody>
          <a:bodyPr>
            <a:normAutofit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altLang="zh-CN" sz="2800" dirty="0" smtClean="0"/>
              <a:t>	</a:t>
            </a:r>
            <a:r>
              <a:rPr lang="zh-CN" altLang="en-US" b="1" dirty="0">
                <a:solidFill>
                  <a:prstClr val="white"/>
                </a:solidFill>
              </a:rPr>
              <a:t>作用</a:t>
            </a:r>
            <a:r>
              <a:rPr lang="en-US" altLang="zh-CN" b="1" dirty="0">
                <a:solidFill>
                  <a:prstClr val="white"/>
                </a:solidFill>
              </a:rPr>
              <a:t>: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600" dirty="0">
                <a:solidFill>
                  <a:prstClr val="white"/>
                </a:solidFill>
              </a:rPr>
              <a:t>	</a:t>
            </a:r>
            <a:r>
              <a:rPr lang="zh-CN" altLang="en-US" sz="1800" dirty="0">
                <a:solidFill>
                  <a:prstClr val="white"/>
                </a:solidFill>
              </a:rPr>
              <a:t>其实</a:t>
            </a:r>
            <a:r>
              <a:rPr lang="en-US" altLang="zh-CN" sz="1800" dirty="0">
                <a:solidFill>
                  <a:prstClr val="white"/>
                </a:solidFill>
              </a:rPr>
              <a:t>bootloader</a:t>
            </a:r>
            <a:r>
              <a:rPr lang="zh-CN" altLang="en-US" sz="1800" dirty="0">
                <a:solidFill>
                  <a:prstClr val="white"/>
                </a:solidFill>
              </a:rPr>
              <a:t>主要的必须的作用只有一个</a:t>
            </a:r>
            <a:r>
              <a:rPr lang="en-US" altLang="zh-CN" sz="1800" dirty="0">
                <a:solidFill>
                  <a:prstClr val="white"/>
                </a:solidFill>
              </a:rPr>
              <a:t>:</a:t>
            </a:r>
            <a:r>
              <a:rPr lang="zh-CN" altLang="en-US" sz="1800" dirty="0">
                <a:solidFill>
                  <a:prstClr val="white"/>
                </a:solidFill>
              </a:rPr>
              <a:t>就是把操作系统映像文件拷贝到</a:t>
            </a:r>
            <a:r>
              <a:rPr lang="en-US" altLang="zh-CN" sz="1800" dirty="0">
                <a:solidFill>
                  <a:prstClr val="white"/>
                </a:solidFill>
              </a:rPr>
              <a:t>RAM</a:t>
            </a:r>
            <a:r>
              <a:rPr lang="zh-CN" altLang="en-US" sz="1800" dirty="0">
                <a:solidFill>
                  <a:prstClr val="white"/>
                </a:solidFill>
              </a:rPr>
              <a:t>中去，然后跳转到它的入口处去执行。</a:t>
            </a:r>
            <a:endParaRPr lang="en-US" altLang="zh-CN" sz="1800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800" dirty="0">
                <a:solidFill>
                  <a:prstClr val="white"/>
                </a:solidFill>
              </a:rPr>
              <a:t>	</a:t>
            </a:r>
            <a:r>
              <a:rPr lang="zh-CN" altLang="en-US" sz="1800" dirty="0" smtClean="0">
                <a:solidFill>
                  <a:prstClr val="white"/>
                </a:solidFill>
              </a:rPr>
              <a:t>操作系统</a:t>
            </a:r>
            <a:r>
              <a:rPr lang="zh-CN" altLang="en-US" sz="1800" dirty="0">
                <a:solidFill>
                  <a:prstClr val="white"/>
                </a:solidFill>
              </a:rPr>
              <a:t>文件的来源，可以是</a:t>
            </a:r>
            <a:r>
              <a:rPr lang="en-US" altLang="zh-CN" sz="1800" dirty="0" err="1">
                <a:solidFill>
                  <a:prstClr val="white"/>
                </a:solidFill>
              </a:rPr>
              <a:t>flash,sd</a:t>
            </a:r>
            <a:r>
              <a:rPr lang="en-US" altLang="zh-CN" sz="1800" dirty="0">
                <a:solidFill>
                  <a:prstClr val="white"/>
                </a:solidFill>
              </a:rPr>
              <a:t> </a:t>
            </a:r>
            <a:r>
              <a:rPr lang="en-US" altLang="zh-CN" sz="1800" dirty="0" err="1">
                <a:solidFill>
                  <a:prstClr val="white"/>
                </a:solidFill>
              </a:rPr>
              <a:t>card,PC</a:t>
            </a:r>
            <a:r>
              <a:rPr lang="en-US" altLang="zh-CN" sz="1800" dirty="0">
                <a:solidFill>
                  <a:prstClr val="white"/>
                </a:solidFill>
              </a:rPr>
              <a:t>(</a:t>
            </a:r>
            <a:r>
              <a:rPr lang="zh-CN" altLang="en-US" sz="1800" dirty="0">
                <a:solidFill>
                  <a:prstClr val="white"/>
                </a:solidFill>
              </a:rPr>
              <a:t>可以通过网络，</a:t>
            </a:r>
            <a:r>
              <a:rPr lang="en-US" altLang="zh-CN" sz="1800" dirty="0">
                <a:solidFill>
                  <a:prstClr val="white"/>
                </a:solidFill>
              </a:rPr>
              <a:t>USB</a:t>
            </a:r>
            <a:r>
              <a:rPr lang="zh-CN" altLang="en-US" sz="1800" dirty="0">
                <a:solidFill>
                  <a:prstClr val="white"/>
                </a:solidFill>
              </a:rPr>
              <a:t>，甚至串口传输）</a:t>
            </a:r>
            <a:r>
              <a:rPr lang="zh-CN" altLang="en-US" sz="1800" dirty="0" smtClean="0">
                <a:solidFill>
                  <a:prstClr val="white"/>
                </a:solidFill>
              </a:rPr>
              <a:t>等等</a:t>
            </a:r>
            <a:r>
              <a:rPr lang="zh-CN" altLang="en-US" sz="1800" dirty="0">
                <a:solidFill>
                  <a:prstClr val="white"/>
                </a:solidFill>
              </a:rPr>
              <a:t>。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zh-CN" altLang="en-US" sz="1800" dirty="0" smtClean="0">
                <a:solidFill>
                  <a:prstClr val="white"/>
                </a:solidFill>
              </a:rPr>
              <a:t>现在</a:t>
            </a:r>
            <a:r>
              <a:rPr lang="zh-CN" altLang="en-US" sz="1800" dirty="0">
                <a:solidFill>
                  <a:prstClr val="white"/>
                </a:solidFill>
              </a:rPr>
              <a:t>的</a:t>
            </a:r>
            <a:r>
              <a:rPr lang="en-US" altLang="zh-CN" sz="1800" dirty="0">
                <a:solidFill>
                  <a:prstClr val="white"/>
                </a:solidFill>
              </a:rPr>
              <a:t>bootloader</a:t>
            </a:r>
            <a:r>
              <a:rPr lang="zh-CN" altLang="en-US" sz="1800" dirty="0">
                <a:solidFill>
                  <a:prstClr val="white"/>
                </a:solidFill>
              </a:rPr>
              <a:t>还常常会加入以下功能：</a:t>
            </a:r>
          </a:p>
          <a:p>
            <a:pPr marL="400050" lvl="1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600" dirty="0">
                <a:solidFill>
                  <a:prstClr val="white"/>
                </a:solidFill>
              </a:rPr>
              <a:t>1.</a:t>
            </a:r>
            <a:r>
              <a:rPr lang="zh-CN" altLang="en-US" sz="1600" dirty="0">
                <a:solidFill>
                  <a:prstClr val="white"/>
                </a:solidFill>
              </a:rPr>
              <a:t>将操作系统映像文件写入</a:t>
            </a:r>
            <a:r>
              <a:rPr lang="en-US" altLang="zh-CN" sz="1600" dirty="0">
                <a:solidFill>
                  <a:prstClr val="white"/>
                </a:solidFill>
              </a:rPr>
              <a:t>FLASH/</a:t>
            </a:r>
            <a:r>
              <a:rPr lang="zh-CN" altLang="en-US" sz="1600" dirty="0">
                <a:solidFill>
                  <a:prstClr val="white"/>
                </a:solidFill>
              </a:rPr>
              <a:t>硬盘等：读取过来的操作系统文件，除了可以拷贝到</a:t>
            </a:r>
            <a:r>
              <a:rPr lang="en-US" altLang="zh-CN" sz="1600" dirty="0">
                <a:solidFill>
                  <a:prstClr val="white"/>
                </a:solidFill>
              </a:rPr>
              <a:t>RAM</a:t>
            </a:r>
            <a:r>
              <a:rPr lang="zh-CN" altLang="en-US" sz="1600" dirty="0">
                <a:solidFill>
                  <a:prstClr val="white"/>
                </a:solidFill>
              </a:rPr>
              <a:t>中直接运行，还可以烧录到</a:t>
            </a:r>
            <a:r>
              <a:rPr lang="en-US" altLang="zh-CN" sz="1600" dirty="0">
                <a:solidFill>
                  <a:prstClr val="white"/>
                </a:solidFill>
              </a:rPr>
              <a:t>FLASH</a:t>
            </a:r>
            <a:r>
              <a:rPr lang="zh-CN" altLang="en-US" sz="1600" dirty="0">
                <a:solidFill>
                  <a:prstClr val="white"/>
                </a:solidFill>
              </a:rPr>
              <a:t>，或者写入硬盘永久保存，这样下次就可以直接从本机来读取操作系统映像。</a:t>
            </a:r>
          </a:p>
          <a:p>
            <a:pPr marL="400050" lvl="1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600" dirty="0">
                <a:solidFill>
                  <a:prstClr val="white"/>
                </a:solidFill>
              </a:rPr>
              <a:t>2.</a:t>
            </a:r>
            <a:r>
              <a:rPr lang="zh-CN" altLang="en-US" sz="1600" dirty="0">
                <a:solidFill>
                  <a:prstClr val="white"/>
                </a:solidFill>
              </a:rPr>
              <a:t>硬件诊断：如同</a:t>
            </a:r>
            <a:r>
              <a:rPr lang="en-US" altLang="zh-CN" sz="1600" dirty="0">
                <a:solidFill>
                  <a:prstClr val="white"/>
                </a:solidFill>
              </a:rPr>
              <a:t>PC</a:t>
            </a:r>
            <a:r>
              <a:rPr lang="zh-CN" altLang="en-US" sz="1600" dirty="0">
                <a:solidFill>
                  <a:prstClr val="white"/>
                </a:solidFill>
              </a:rPr>
              <a:t>的</a:t>
            </a:r>
            <a:r>
              <a:rPr lang="en-US" altLang="zh-CN" sz="1600" dirty="0">
                <a:solidFill>
                  <a:prstClr val="white"/>
                </a:solidFill>
              </a:rPr>
              <a:t>BIOS</a:t>
            </a:r>
            <a:r>
              <a:rPr lang="zh-CN" altLang="en-US" sz="1600" dirty="0">
                <a:solidFill>
                  <a:prstClr val="white"/>
                </a:solidFill>
              </a:rPr>
              <a:t>一样，检测硬件是否正常功能。</a:t>
            </a:r>
          </a:p>
          <a:p>
            <a:pPr marL="400050" lvl="1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altLang="zh-CN" sz="1600" dirty="0">
                <a:solidFill>
                  <a:prstClr val="white"/>
                </a:solidFill>
              </a:rPr>
              <a:t>3.</a:t>
            </a:r>
            <a:r>
              <a:rPr lang="zh-CN" altLang="en-US" sz="1600" dirty="0">
                <a:solidFill>
                  <a:prstClr val="white"/>
                </a:solidFill>
              </a:rPr>
              <a:t>显示一个</a:t>
            </a:r>
            <a:r>
              <a:rPr lang="en-US" altLang="zh-CN" sz="1600" dirty="0">
                <a:solidFill>
                  <a:prstClr val="white"/>
                </a:solidFill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</a:rPr>
              <a:t>，因为拷贝操作系统文件和启动操作系统需要时间，所以产品化的设备，一般需要在这段时间显示一个</a:t>
            </a:r>
            <a:r>
              <a:rPr lang="en-US" altLang="zh-CN" sz="1600" dirty="0">
                <a:solidFill>
                  <a:prstClr val="white"/>
                </a:solidFill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</a:rPr>
              <a:t>。</a:t>
            </a:r>
            <a:endParaRPr lang="en-US" altLang="zh-CN" sz="1600" dirty="0">
              <a:solidFill>
                <a:prstClr val="white"/>
              </a:solidFill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0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Bootloader</a:t>
            </a:r>
            <a:r>
              <a:rPr lang="zh-CN" altLang="en-US" dirty="0" smtClean="0"/>
              <a:t>的启动方式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376193" cy="4805082"/>
          </a:xfrm>
        </p:spPr>
        <p:txBody>
          <a:bodyPr/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网络启动方式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磁盘启动方式。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en-US" altLang="zh-CN" sz="2400" dirty="0" smtClean="0"/>
              <a:t>. Flash</a:t>
            </a:r>
            <a:r>
              <a:rPr lang="zh-CN" altLang="en-US" sz="2400" dirty="0" smtClean="0"/>
              <a:t>启动方式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052918"/>
            <a:ext cx="4837949" cy="3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266" y="2430379"/>
            <a:ext cx="7965952" cy="35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BootLoader</a:t>
            </a:r>
            <a:r>
              <a:rPr lang="en-US" altLang="zh-CN" sz="4000" dirty="0"/>
              <a:t> </a:t>
            </a:r>
            <a:r>
              <a:rPr lang="zh-CN" altLang="en-US" sz="4000" dirty="0"/>
              <a:t>所支持的 </a:t>
            </a:r>
            <a:r>
              <a:rPr lang="en-US" altLang="zh-CN" sz="4000" dirty="0"/>
              <a:t>CPU </a:t>
            </a:r>
            <a:r>
              <a:rPr lang="zh-CN" altLang="en-US" sz="4000" dirty="0"/>
              <a:t>和嵌入式板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9448383" cy="411928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每</a:t>
            </a:r>
            <a:r>
              <a:rPr lang="zh-CN" altLang="en-US" sz="2400" dirty="0"/>
              <a:t>种不同的 </a:t>
            </a:r>
            <a:r>
              <a:rPr lang="en-US" altLang="zh-CN" sz="2400" dirty="0"/>
              <a:t>CPU </a:t>
            </a:r>
            <a:r>
              <a:rPr lang="zh-CN" altLang="en-US" sz="2400" dirty="0"/>
              <a:t>体系结构都有不同的</a:t>
            </a:r>
            <a:r>
              <a:rPr lang="en-US" altLang="zh-CN" sz="2400" dirty="0"/>
              <a:t>Boot Loader</a:t>
            </a:r>
            <a:r>
              <a:rPr lang="zh-CN" altLang="en-US" sz="2400" dirty="0"/>
              <a:t>。有些 </a:t>
            </a:r>
            <a:r>
              <a:rPr lang="en-US" altLang="zh-CN" sz="2400" dirty="0"/>
              <a:t>Boot Loader </a:t>
            </a:r>
            <a:r>
              <a:rPr lang="zh-CN" altLang="en-US" sz="2400" dirty="0"/>
              <a:t>也支持多种体系结构的 </a:t>
            </a:r>
            <a:r>
              <a:rPr lang="en-US" altLang="zh-CN" sz="2400" dirty="0"/>
              <a:t>CPU</a:t>
            </a:r>
            <a:r>
              <a:rPr lang="zh-CN" altLang="en-US" sz="2400" dirty="0"/>
              <a:t>，比如 </a:t>
            </a:r>
            <a:r>
              <a:rPr lang="en-US" altLang="zh-CN" sz="2400" dirty="0"/>
              <a:t>U-Boot </a:t>
            </a:r>
            <a:r>
              <a:rPr lang="zh-CN" altLang="en-US" sz="2400" dirty="0"/>
              <a:t>就同时支持 </a:t>
            </a:r>
            <a:r>
              <a:rPr lang="en-US" altLang="zh-CN" sz="2400" dirty="0"/>
              <a:t>ARM </a:t>
            </a:r>
            <a:r>
              <a:rPr lang="zh-CN" altLang="en-US" sz="2400" dirty="0"/>
              <a:t>体系结构和</a:t>
            </a:r>
            <a:r>
              <a:rPr lang="en-US" altLang="zh-CN" sz="2400" dirty="0"/>
              <a:t>MIPS </a:t>
            </a:r>
            <a:r>
              <a:rPr lang="zh-CN" altLang="en-US" sz="2400" dirty="0"/>
              <a:t>体系结构。除了依赖于 </a:t>
            </a:r>
            <a:r>
              <a:rPr lang="en-US" altLang="zh-CN" sz="2400" dirty="0"/>
              <a:t>CPU</a:t>
            </a:r>
            <a:r>
              <a:rPr lang="zh-CN" altLang="en-US" sz="2400" dirty="0"/>
              <a:t>的体系结构外，</a:t>
            </a:r>
            <a:r>
              <a:rPr lang="en-US" altLang="zh-CN" sz="2400" dirty="0"/>
              <a:t>Boot Loader </a:t>
            </a:r>
            <a:r>
              <a:rPr lang="zh-CN" altLang="en-US" sz="2400" dirty="0"/>
              <a:t>实际上也依赖于具体的嵌入式板级设备的配置。这也就是说，对于两块不同的嵌入式板而言，即使它们是基于同一种 </a:t>
            </a:r>
            <a:r>
              <a:rPr lang="en-US" altLang="zh-CN" sz="2400" dirty="0"/>
              <a:t>CPU </a:t>
            </a:r>
            <a:r>
              <a:rPr lang="zh-CN" altLang="en-US" sz="2400" dirty="0"/>
              <a:t>而构建的，要想让运行在一块板子上的 </a:t>
            </a:r>
            <a:r>
              <a:rPr lang="en-US" altLang="zh-CN" sz="2400" dirty="0"/>
              <a:t>Boot Loader </a:t>
            </a:r>
            <a:r>
              <a:rPr lang="zh-CN" altLang="en-US" sz="2400" dirty="0"/>
              <a:t>程序也能运行在另一块板子上，通常也都需要修改 </a:t>
            </a:r>
            <a:r>
              <a:rPr lang="en-US" altLang="zh-CN" sz="2400" dirty="0"/>
              <a:t>Boot Loader </a:t>
            </a:r>
            <a:r>
              <a:rPr lang="zh-CN" altLang="en-US" sz="2400" dirty="0"/>
              <a:t>的源程序。</a:t>
            </a:r>
          </a:p>
        </p:txBody>
      </p:sp>
    </p:spTree>
    <p:extLst>
      <p:ext uri="{BB962C8B-B14F-4D97-AF65-F5344CB8AC3E}">
        <p14:creationId xmlns:p14="http://schemas.microsoft.com/office/powerpoint/2010/main" val="2619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U-boot</a:t>
            </a:r>
            <a:r>
              <a:rPr lang="zh-CN" altLang="en-US" dirty="0" smtClean="0"/>
              <a:t>源码结构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源码下载：</a:t>
            </a:r>
            <a:r>
              <a:rPr lang="en-US" altLang="zh-CN" dirty="0">
                <a:hlinkClick r:id="rId2"/>
              </a:rPr>
              <a:t>http://ftp.denx.de/pub/u-boot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6" y="2448867"/>
            <a:ext cx="9591674" cy="42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U-boot</a:t>
            </a:r>
            <a:r>
              <a:rPr lang="zh-CN" altLang="en-US" dirty="0"/>
              <a:t>源码结构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855805"/>
            <a:ext cx="9912181" cy="28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1516</TotalTime>
  <Words>375</Words>
  <Application>Microsoft Office PowerPoint</Application>
  <PresentationFormat>宽屏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</vt:lpstr>
      <vt:lpstr>BootLoader-Uboot</vt:lpstr>
      <vt:lpstr>嵌入式存储设备 </vt:lpstr>
      <vt:lpstr>BootLoader</vt:lpstr>
      <vt:lpstr>BootLoader</vt:lpstr>
      <vt:lpstr>Bootloader的启动方式</vt:lpstr>
      <vt:lpstr>BootLoader的分类</vt:lpstr>
      <vt:lpstr>BootLoader 所支持的 CPU 和嵌入式板 </vt:lpstr>
      <vt:lpstr>U-boot源码结构</vt:lpstr>
      <vt:lpstr>U-boot源码结构</vt:lpstr>
      <vt:lpstr>U-boot启动流程</vt:lpstr>
      <vt:lpstr>U-boot启动流程</vt:lpstr>
      <vt:lpstr>U-boot的命令集</vt:lpstr>
      <vt:lpstr>U-boot的命令集</vt:lpstr>
      <vt:lpstr>Uboot实验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Bootloader-Uboot</dc:title>
  <dc:creator>wugsh</dc:creator>
  <cp:lastModifiedBy>wugsh</cp:lastModifiedBy>
  <cp:revision>123</cp:revision>
  <dcterms:created xsi:type="dcterms:W3CDTF">2017-10-10T13:54:15Z</dcterms:created>
  <dcterms:modified xsi:type="dcterms:W3CDTF">2017-10-16T03:27:30Z</dcterms:modified>
</cp:coreProperties>
</file>