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6"/>
  </p:notesMasterIdLst>
  <p:sldIdLst>
    <p:sldId id="257" r:id="rId2"/>
    <p:sldId id="258" r:id="rId3"/>
    <p:sldId id="259" r:id="rId4"/>
    <p:sldId id="263" r:id="rId5"/>
    <p:sldId id="264" r:id="rId6"/>
    <p:sldId id="265" r:id="rId7"/>
    <p:sldId id="267" r:id="rId8"/>
    <p:sldId id="260" r:id="rId9"/>
    <p:sldId id="268" r:id="rId10"/>
    <p:sldId id="269" r:id="rId11"/>
    <p:sldId id="270" r:id="rId12"/>
    <p:sldId id="272" r:id="rId13"/>
    <p:sldId id="271" r:id="rId14"/>
    <p:sldId id="277" r:id="rId15"/>
    <p:sldId id="280" r:id="rId16"/>
    <p:sldId id="279" r:id="rId17"/>
    <p:sldId id="278" r:id="rId18"/>
    <p:sldId id="292" r:id="rId19"/>
    <p:sldId id="281" r:id="rId20"/>
    <p:sldId id="293" r:id="rId21"/>
    <p:sldId id="294" r:id="rId22"/>
    <p:sldId id="282" r:id="rId23"/>
    <p:sldId id="261" r:id="rId24"/>
    <p:sldId id="283" r:id="rId25"/>
    <p:sldId id="284" r:id="rId26"/>
    <p:sldId id="285" r:id="rId27"/>
    <p:sldId id="266" r:id="rId28"/>
    <p:sldId id="286" r:id="rId29"/>
    <p:sldId id="288" r:id="rId30"/>
    <p:sldId id="289" r:id="rId31"/>
    <p:sldId id="290" r:id="rId32"/>
    <p:sldId id="262" r:id="rId33"/>
    <p:sldId id="287" r:id="rId34"/>
    <p:sldId id="291" r:id="rId35"/>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charset="0"/>
        <a:ea typeface="MS PGothic"/>
        <a:cs typeface="MS PGothic"/>
      </a:defRPr>
    </a:lvl1pPr>
    <a:lvl2pPr marL="457200" algn="l" rtl="0" fontAlgn="base">
      <a:spcBef>
        <a:spcPct val="0"/>
      </a:spcBef>
      <a:spcAft>
        <a:spcPct val="0"/>
      </a:spcAft>
      <a:defRPr sz="1600" kern="1200">
        <a:solidFill>
          <a:schemeClr val="tx1"/>
        </a:solidFill>
        <a:latin typeface="Arial" charset="0"/>
        <a:ea typeface="MS PGothic"/>
        <a:cs typeface="MS PGothic"/>
      </a:defRPr>
    </a:lvl2pPr>
    <a:lvl3pPr marL="914400" algn="l" rtl="0" fontAlgn="base">
      <a:spcBef>
        <a:spcPct val="0"/>
      </a:spcBef>
      <a:spcAft>
        <a:spcPct val="0"/>
      </a:spcAft>
      <a:defRPr sz="1600" kern="1200">
        <a:solidFill>
          <a:schemeClr val="tx1"/>
        </a:solidFill>
        <a:latin typeface="Arial" charset="0"/>
        <a:ea typeface="MS PGothic"/>
        <a:cs typeface="MS PGothic"/>
      </a:defRPr>
    </a:lvl3pPr>
    <a:lvl4pPr marL="1371600" algn="l" rtl="0" fontAlgn="base">
      <a:spcBef>
        <a:spcPct val="0"/>
      </a:spcBef>
      <a:spcAft>
        <a:spcPct val="0"/>
      </a:spcAft>
      <a:defRPr sz="1600" kern="1200">
        <a:solidFill>
          <a:schemeClr val="tx1"/>
        </a:solidFill>
        <a:latin typeface="Arial" charset="0"/>
        <a:ea typeface="MS PGothic"/>
        <a:cs typeface="MS PGothic"/>
      </a:defRPr>
    </a:lvl4pPr>
    <a:lvl5pPr marL="1828800" algn="l" rtl="0" fontAlgn="base">
      <a:spcBef>
        <a:spcPct val="0"/>
      </a:spcBef>
      <a:spcAft>
        <a:spcPct val="0"/>
      </a:spcAft>
      <a:defRPr sz="1600" kern="1200">
        <a:solidFill>
          <a:schemeClr val="tx1"/>
        </a:solidFill>
        <a:latin typeface="Arial" charset="0"/>
        <a:ea typeface="MS PGothic"/>
        <a:cs typeface="MS PGothic"/>
      </a:defRPr>
    </a:lvl5pPr>
    <a:lvl6pPr marL="2286000" algn="l" defTabSz="914400" rtl="0" eaLnBrk="1" latinLnBrk="0" hangingPunct="1">
      <a:defRPr sz="1600" kern="1200">
        <a:solidFill>
          <a:schemeClr val="tx1"/>
        </a:solidFill>
        <a:latin typeface="Arial" charset="0"/>
        <a:ea typeface="MS PGothic"/>
        <a:cs typeface="MS PGothic"/>
      </a:defRPr>
    </a:lvl6pPr>
    <a:lvl7pPr marL="2743200" algn="l" defTabSz="914400" rtl="0" eaLnBrk="1" latinLnBrk="0" hangingPunct="1">
      <a:defRPr sz="1600" kern="1200">
        <a:solidFill>
          <a:schemeClr val="tx1"/>
        </a:solidFill>
        <a:latin typeface="Arial" charset="0"/>
        <a:ea typeface="MS PGothic"/>
        <a:cs typeface="MS PGothic"/>
      </a:defRPr>
    </a:lvl7pPr>
    <a:lvl8pPr marL="3200400" algn="l" defTabSz="914400" rtl="0" eaLnBrk="1" latinLnBrk="0" hangingPunct="1">
      <a:defRPr sz="1600" kern="1200">
        <a:solidFill>
          <a:schemeClr val="tx1"/>
        </a:solidFill>
        <a:latin typeface="Arial" charset="0"/>
        <a:ea typeface="MS PGothic"/>
        <a:cs typeface="MS PGothic"/>
      </a:defRPr>
    </a:lvl8pPr>
    <a:lvl9pPr marL="3657600" algn="l" defTabSz="914400" rtl="0" eaLnBrk="1" latinLnBrk="0" hangingPunct="1">
      <a:defRPr sz="1600" kern="1200">
        <a:solidFill>
          <a:schemeClr val="tx1"/>
        </a:solidFill>
        <a:latin typeface="Arial" charset="0"/>
        <a:ea typeface="MS PGothic"/>
        <a:cs typeface="MS PGothic"/>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000"/>
    <a:srgbClr val="FF0066"/>
    <a:srgbClr val="FFFF66"/>
    <a:srgbClr val="3333FF"/>
    <a:srgbClr val="006600"/>
    <a:srgbClr val="CCECFF"/>
    <a:srgbClr val="FF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92" autoAdjust="0"/>
    <p:restoredTop sz="79154" autoAdjust="0"/>
  </p:normalViewPr>
  <p:slideViewPr>
    <p:cSldViewPr snapToGrid="0">
      <p:cViewPr varScale="1">
        <p:scale>
          <a:sx n="53" d="100"/>
          <a:sy n="53" d="100"/>
        </p:scale>
        <p:origin x="-1806" y="-96"/>
      </p:cViewPr>
      <p:guideLst>
        <p:guide orient="horz" pos="2160"/>
        <p:guide pos="2880"/>
      </p:guideLst>
    </p:cSldViewPr>
  </p:slideViewPr>
  <p:notesTextViewPr>
    <p:cViewPr>
      <p:scale>
        <a:sx n="100" d="100"/>
        <a:sy n="100" d="100"/>
      </p:scale>
      <p:origin x="0" y="0"/>
    </p:cViewPr>
  </p:notesText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spcAft>
                <a:spcPct val="0"/>
              </a:spcAft>
              <a:buClrTx/>
              <a:buFontTx/>
              <a:buNone/>
              <a:defRPr sz="1200">
                <a:ea typeface="MS PGothic" pitchFamily="34" charset="-128"/>
                <a:cs typeface="+mn-cs"/>
              </a:defRPr>
            </a:lvl1pPr>
          </a:lstStyle>
          <a:p>
            <a:pPr>
              <a:defRPr/>
            </a:pPr>
            <a:endParaRPr lang="en-US"/>
          </a:p>
        </p:txBody>
      </p:sp>
      <p:sp>
        <p:nvSpPr>
          <p:cNvPr id="727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spcAft>
                <a:spcPct val="0"/>
              </a:spcAft>
              <a:buClrTx/>
              <a:buFontTx/>
              <a:buNone/>
              <a:defRPr sz="1200">
                <a:ea typeface="MS PGothic" pitchFamily="34" charset="-128"/>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27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27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spcAft>
                <a:spcPct val="0"/>
              </a:spcAft>
              <a:buClrTx/>
              <a:buFontTx/>
              <a:buNone/>
              <a:defRPr sz="1200">
                <a:ea typeface="MS PGothic" pitchFamily="34" charset="-128"/>
                <a:cs typeface="+mn-cs"/>
              </a:defRPr>
            </a:lvl1pPr>
          </a:lstStyle>
          <a:p>
            <a:pPr>
              <a:defRPr/>
            </a:pPr>
            <a:endParaRPr lang="en-US"/>
          </a:p>
        </p:txBody>
      </p:sp>
      <p:sp>
        <p:nvSpPr>
          <p:cNvPr id="72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spcAft>
                <a:spcPct val="0"/>
              </a:spcAft>
              <a:buClrTx/>
              <a:buFontTx/>
              <a:buNone/>
              <a:defRPr sz="1200">
                <a:ea typeface="MS PGothic" pitchFamily="34" charset="-128"/>
                <a:cs typeface="+mn-cs"/>
              </a:defRPr>
            </a:lvl1pPr>
          </a:lstStyle>
          <a:p>
            <a:pPr>
              <a:defRPr/>
            </a:pPr>
            <a:fld id="{54148E9A-E1FB-4A1E-BFD1-1FE2C4AC3F3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p:spPr>
        <p:txBody>
          <a:bodyPr/>
          <a:lstStyle/>
          <a:p>
            <a:endParaRPr lang="en-US" smtClean="0"/>
          </a:p>
          <a:p>
            <a:endParaRPr lang="en-US" smtClean="0"/>
          </a:p>
          <a:p>
            <a:r>
              <a:rPr lang="en-US" smtClean="0"/>
              <a:t>Creates a single-line text entry control.</a:t>
            </a:r>
          </a:p>
          <a:p>
            <a:r>
              <a:rPr lang="en-US" smtClean="0"/>
              <a:t>Remarks</a:t>
            </a:r>
          </a:p>
          <a:p>
            <a:r>
              <a:rPr lang="en-US" smtClean="0"/>
              <a:t>The SIZE attribute sets the number of visible characters in the </a:t>
            </a:r>
            <a:r>
              <a:rPr lang="en-US" b="1" smtClean="0"/>
              <a:t>INPUT type=text</a:t>
            </a:r>
            <a:r>
              <a:rPr lang="en-US" smtClean="0"/>
              <a:t> element. The MAXLENGTH attribute sets the maximum number of characters that can be entered.</a:t>
            </a:r>
          </a:p>
          <a:p>
            <a:r>
              <a:rPr lang="en-US" smtClean="0"/>
              <a:t>The </a:t>
            </a:r>
            <a:r>
              <a:rPr lang="en-US" b="1" smtClean="0"/>
              <a:t>INPUT type=text</a:t>
            </a:r>
            <a:r>
              <a:rPr lang="en-US" smtClean="0"/>
              <a:t> element is available in HTML and script as of Internet Explorer 3.0.</a:t>
            </a:r>
          </a:p>
          <a:p>
            <a:r>
              <a:rPr lang="en-US" smtClean="0"/>
              <a:t>This element is an inline element.</a:t>
            </a:r>
          </a:p>
          <a:p>
            <a:r>
              <a:rPr lang="en-US" smtClean="0"/>
              <a:t>This element does not require a closing tag.</a:t>
            </a:r>
          </a:p>
          <a:p>
            <a:endParaRPr lang="en-US" smtClean="0"/>
          </a:p>
        </p:txBody>
      </p:sp>
      <p:sp>
        <p:nvSpPr>
          <p:cNvPr id="26627" name="Slide Number Placeholder 3"/>
          <p:cNvSpPr>
            <a:spLocks noGrp="1"/>
          </p:cNvSpPr>
          <p:nvPr>
            <p:ph type="sldNum" sz="quarter" idx="5"/>
          </p:nvPr>
        </p:nvSpPr>
        <p:spPr>
          <a:noFill/>
        </p:spPr>
        <p:txBody>
          <a:bodyPr/>
          <a:lstStyle/>
          <a:p>
            <a:fld id="{23C9AAB5-9F02-42F7-B6D4-27CE76FDDE12}" type="slidenum">
              <a:rPr lang="en-US" smtClean="0">
                <a:ea typeface="MS PGothic"/>
                <a:cs typeface="MS PGothic"/>
              </a:rPr>
              <a:pPr/>
              <a:t>10</a:t>
            </a:fld>
            <a:endParaRPr lang="en-US" smtClean="0">
              <a:ea typeface="MS PGothic"/>
              <a:cs typeface="MS PGothi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a:ln/>
        </p:spPr>
      </p:sp>
      <p:sp>
        <p:nvSpPr>
          <p:cNvPr id="62466" name="Notes Placeholder 2"/>
          <p:cNvSpPr>
            <a:spLocks noGrp="1"/>
          </p:cNvSpPr>
          <p:nvPr>
            <p:ph type="body" idx="1"/>
          </p:nvPr>
        </p:nvSpPr>
        <p:spPr>
          <a:noFill/>
          <a:ln/>
        </p:spPr>
        <p:txBody>
          <a:bodyPr/>
          <a:lstStyle/>
          <a:p>
            <a:r>
              <a:rPr lang="en-US" smtClean="0"/>
              <a:t>The default width of the </a:t>
            </a:r>
            <a:r>
              <a:rPr lang="en-US" b="1" smtClean="0"/>
              <a:t>MARQUEE</a:t>
            </a:r>
            <a:r>
              <a:rPr lang="en-US" smtClean="0"/>
              <a:t> element is equal to the width of its parent element. When a </a:t>
            </a:r>
            <a:r>
              <a:rPr lang="en-US" b="1" smtClean="0"/>
              <a:t>MARQUEE</a:t>
            </a:r>
            <a:r>
              <a:rPr lang="en-US" smtClean="0"/>
              <a:t> is in a TD that does not specify a width, you should explicitly set the width of </a:t>
            </a:r>
            <a:r>
              <a:rPr lang="en-US" b="1" smtClean="0"/>
              <a:t>MARQUEE</a:t>
            </a:r>
            <a:r>
              <a:rPr lang="en-US" smtClean="0"/>
              <a:t>. If neither the </a:t>
            </a:r>
            <a:r>
              <a:rPr lang="en-US" b="1" smtClean="0"/>
              <a:t>MARQUEE</a:t>
            </a:r>
            <a:r>
              <a:rPr lang="en-US" smtClean="0"/>
              <a:t> nor the </a:t>
            </a:r>
            <a:r>
              <a:rPr lang="en-US" b="1" smtClean="0"/>
              <a:t>TD</a:t>
            </a:r>
            <a:r>
              <a:rPr lang="en-US" smtClean="0"/>
              <a:t> has a width specified, the marquee is collapsed to a 1-pixel width.</a:t>
            </a:r>
          </a:p>
          <a:p>
            <a:r>
              <a:rPr lang="en-US" smtClean="0"/>
              <a:t>To create a vertically scrolling </a:t>
            </a:r>
            <a:r>
              <a:rPr lang="en-US" b="1" smtClean="0"/>
              <a:t>marquee</a:t>
            </a:r>
            <a:r>
              <a:rPr lang="en-US" smtClean="0"/>
              <a:t>, set its scrollLeft property to 0. To create a horizontally scrolling marquee, set its scrollTop property to 0, overriding any script setting.</a:t>
            </a:r>
          </a:p>
          <a:p>
            <a:r>
              <a:rPr lang="en-US" smtClean="0"/>
              <a:t>The </a:t>
            </a:r>
            <a:r>
              <a:rPr lang="en-US" b="1" smtClean="0"/>
              <a:t>scrollLeft</a:t>
            </a:r>
            <a:r>
              <a:rPr lang="en-US" smtClean="0"/>
              <a:t> and </a:t>
            </a:r>
            <a:r>
              <a:rPr lang="en-US" b="1" smtClean="0"/>
              <a:t>scrollTop</a:t>
            </a:r>
            <a:r>
              <a:rPr lang="en-US" smtClean="0"/>
              <a:t> properties are read-only while the </a:t>
            </a:r>
            <a:r>
              <a:rPr lang="en-US" b="1" smtClean="0"/>
              <a:t>marquee</a:t>
            </a:r>
            <a:r>
              <a:rPr lang="en-US" smtClean="0"/>
              <a:t> is scrolling. When not scrolling, </a:t>
            </a:r>
            <a:r>
              <a:rPr lang="en-US" b="1" smtClean="0"/>
              <a:t>scrollLeft</a:t>
            </a:r>
            <a:r>
              <a:rPr lang="en-US" smtClean="0"/>
              <a:t> is read/write for a </a:t>
            </a:r>
            <a:r>
              <a:rPr lang="en-US" b="1" smtClean="0"/>
              <a:t>marquee</a:t>
            </a:r>
            <a:r>
              <a:rPr lang="en-US" smtClean="0"/>
              <a:t> set to scroll horizontally and </a:t>
            </a:r>
            <a:r>
              <a:rPr lang="en-US" b="1" smtClean="0"/>
              <a:t>scrollTop</a:t>
            </a:r>
            <a:r>
              <a:rPr lang="en-US" smtClean="0"/>
              <a:t> is read/write for a </a:t>
            </a:r>
            <a:r>
              <a:rPr lang="en-US" b="1" smtClean="0"/>
              <a:t>marquee</a:t>
            </a:r>
            <a:r>
              <a:rPr lang="en-US" smtClean="0"/>
              <a:t> set to scroll vertically. </a:t>
            </a:r>
          </a:p>
          <a:p>
            <a:r>
              <a:rPr lang="en-US" smtClean="0"/>
              <a:t>This element is available in HTML as of Internet Explorer 3.0, and in script as of Internet Explorer 4.0.</a:t>
            </a:r>
          </a:p>
          <a:p>
            <a:r>
              <a:rPr lang="en-US" smtClean="0"/>
              <a:t>This element is a block element.</a:t>
            </a:r>
          </a:p>
          <a:p>
            <a:r>
              <a:rPr lang="en-US" smtClean="0"/>
              <a:t>This element requires a closing tag.</a:t>
            </a:r>
          </a:p>
        </p:txBody>
      </p:sp>
      <p:sp>
        <p:nvSpPr>
          <p:cNvPr id="62467" name="Slide Number Placeholder 3"/>
          <p:cNvSpPr>
            <a:spLocks noGrp="1"/>
          </p:cNvSpPr>
          <p:nvPr>
            <p:ph type="sldNum" sz="quarter" idx="5"/>
          </p:nvPr>
        </p:nvSpPr>
        <p:spPr>
          <a:noFill/>
        </p:spPr>
        <p:txBody>
          <a:bodyPr/>
          <a:lstStyle/>
          <a:p>
            <a:fld id="{0DA8FF08-9C93-4A70-8045-97F313C2E4CE}" type="slidenum">
              <a:rPr lang="en-US" smtClean="0">
                <a:ea typeface="MS PGothic"/>
                <a:cs typeface="MS PGothic"/>
              </a:rPr>
              <a:pPr/>
              <a:t>33</a:t>
            </a:fld>
            <a:endParaRPr lang="en-US" smtClean="0">
              <a:ea typeface="MS PGothic"/>
              <a:cs typeface="MS P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p:spPr>
        <p:txBody>
          <a:bodyPr/>
          <a:lstStyle/>
          <a:p>
            <a:r>
              <a:rPr lang="en-US" smtClean="0"/>
              <a:t>Creates a single-line text entry control similar to the INPUT type=text control, except that text is not displayed as the user enters it.</a:t>
            </a:r>
          </a:p>
          <a:p>
            <a:r>
              <a:rPr lang="en-US" smtClean="0"/>
              <a:t>Members Table</a:t>
            </a:r>
          </a:p>
          <a:p>
            <a:r>
              <a:rPr lang="en-US" smtClean="0"/>
              <a:t>The </a:t>
            </a:r>
            <a:r>
              <a:rPr lang="en-US" b="1" smtClean="0"/>
              <a:t>INPUT type=password</a:t>
            </a:r>
            <a:r>
              <a:rPr lang="en-US" smtClean="0"/>
              <a:t> element is available in HTML and script as of Internet Explorer 3.0.</a:t>
            </a:r>
          </a:p>
          <a:p>
            <a:r>
              <a:rPr lang="en-US" smtClean="0"/>
              <a:t>This element is an inline element.</a:t>
            </a:r>
          </a:p>
          <a:p>
            <a:r>
              <a:rPr lang="en-US" smtClean="0"/>
              <a:t>This element does not require a closing tag.</a:t>
            </a:r>
          </a:p>
          <a:p>
            <a:endParaRPr lang="en-US" smtClean="0"/>
          </a:p>
        </p:txBody>
      </p:sp>
      <p:sp>
        <p:nvSpPr>
          <p:cNvPr id="28675" name="Slide Number Placeholder 3"/>
          <p:cNvSpPr>
            <a:spLocks noGrp="1"/>
          </p:cNvSpPr>
          <p:nvPr>
            <p:ph type="sldNum" sz="quarter" idx="5"/>
          </p:nvPr>
        </p:nvSpPr>
        <p:spPr>
          <a:noFill/>
        </p:spPr>
        <p:txBody>
          <a:bodyPr/>
          <a:lstStyle/>
          <a:p>
            <a:fld id="{6493A1F0-0A79-444D-AA1C-E82E60FB0423}" type="slidenum">
              <a:rPr lang="en-US" smtClean="0">
                <a:ea typeface="MS PGothic"/>
                <a:cs typeface="MS PGothic"/>
              </a:rPr>
              <a:pPr/>
              <a:t>11</a:t>
            </a:fld>
            <a:endParaRPr lang="en-US" smtClean="0">
              <a:ea typeface="MS PGothic"/>
              <a:cs typeface="MS PGothic"/>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p:spPr>
        <p:txBody>
          <a:bodyPr/>
          <a:lstStyle/>
          <a:p>
            <a:r>
              <a:rPr lang="en-US" smtClean="0"/>
              <a:t>Creates a check box control.</a:t>
            </a:r>
          </a:p>
          <a:p>
            <a:r>
              <a:rPr lang="en-US" smtClean="0"/>
              <a:t>When an </a:t>
            </a:r>
            <a:r>
              <a:rPr lang="en-US" b="1" smtClean="0"/>
              <a:t>INPUT type=checkbox</a:t>
            </a:r>
            <a:r>
              <a:rPr lang="en-US" smtClean="0"/>
              <a:t> element is selected, a name/value pair is submitted with the FORM. The default value of </a:t>
            </a:r>
            <a:r>
              <a:rPr lang="en-US" b="1" smtClean="0"/>
              <a:t>INPUT type=checkbox</a:t>
            </a:r>
            <a:r>
              <a:rPr lang="en-US" smtClean="0"/>
              <a:t> is on.</a:t>
            </a:r>
          </a:p>
          <a:p>
            <a:r>
              <a:rPr lang="en-US" smtClean="0"/>
              <a:t>The </a:t>
            </a:r>
            <a:r>
              <a:rPr lang="en-US" b="1" smtClean="0"/>
              <a:t>height</a:t>
            </a:r>
            <a:r>
              <a:rPr lang="en-US" smtClean="0"/>
              <a:t> and </a:t>
            </a:r>
            <a:r>
              <a:rPr lang="en-US" b="1" smtClean="0"/>
              <a:t>width</a:t>
            </a:r>
            <a:r>
              <a:rPr lang="en-US" smtClean="0"/>
              <a:t> styles are exposed to the </a:t>
            </a:r>
            <a:r>
              <a:rPr lang="en-US" b="1" smtClean="0"/>
              <a:t>INPUT type=checkbox</a:t>
            </a:r>
            <a:r>
              <a:rPr lang="en-US" smtClean="0"/>
              <a:t> element as of Internet Explorer 5. The size of the element is set based on the values provided by the author, except when a given size is below a particular minimum. The size is calculated as follows: </a:t>
            </a:r>
          </a:p>
          <a:p>
            <a:r>
              <a:rPr lang="en-US" smtClean="0"/>
              <a:t>If the </a:t>
            </a:r>
            <a:r>
              <a:rPr lang="en-US" b="1" smtClean="0"/>
              <a:t>height</a:t>
            </a:r>
            <a:r>
              <a:rPr lang="en-US" smtClean="0"/>
              <a:t> or </a:t>
            </a:r>
            <a:r>
              <a:rPr lang="en-US" b="1" smtClean="0"/>
              <a:t>width</a:t>
            </a:r>
            <a:r>
              <a:rPr lang="en-US" smtClean="0"/>
              <a:t> is greater than 20 pixels, the padding around the check box is set to 4 pixels, and the inner height or width is set to 8 pixels. </a:t>
            </a:r>
          </a:p>
          <a:p>
            <a:r>
              <a:rPr lang="en-US" smtClean="0"/>
              <a:t>If the </a:t>
            </a:r>
            <a:r>
              <a:rPr lang="en-US" b="1" smtClean="0"/>
              <a:t>height</a:t>
            </a:r>
            <a:r>
              <a:rPr lang="en-US" smtClean="0"/>
              <a:t> or </a:t>
            </a:r>
            <a:r>
              <a:rPr lang="en-US" b="1" smtClean="0"/>
              <a:t>width</a:t>
            </a:r>
            <a:r>
              <a:rPr lang="en-US" smtClean="0"/>
              <a:t> is less than 20 pixels but greater than 13 pixels, the padding around the check box is equal to one half the specified </a:t>
            </a:r>
            <a:r>
              <a:rPr lang="en-US" b="1" smtClean="0"/>
              <a:t>height</a:t>
            </a:r>
            <a:r>
              <a:rPr lang="en-US" smtClean="0"/>
              <a:t> or </a:t>
            </a:r>
            <a:r>
              <a:rPr lang="en-US" b="1" smtClean="0"/>
              <a:t>width</a:t>
            </a:r>
            <a:r>
              <a:rPr lang="en-US" smtClean="0"/>
              <a:t> minus 13. For example, if the specified </a:t>
            </a:r>
            <a:r>
              <a:rPr lang="en-US" b="1" smtClean="0"/>
              <a:t>width</a:t>
            </a:r>
            <a:r>
              <a:rPr lang="en-US" smtClean="0"/>
              <a:t> of the check box is 17, the equation would be: (17-13)/2. </a:t>
            </a:r>
          </a:p>
          <a:p>
            <a:r>
              <a:rPr lang="en-US" smtClean="0"/>
              <a:t>If the </a:t>
            </a:r>
            <a:r>
              <a:rPr lang="en-US" b="1" smtClean="0"/>
              <a:t>height</a:t>
            </a:r>
            <a:r>
              <a:rPr lang="en-US" smtClean="0"/>
              <a:t> or </a:t>
            </a:r>
            <a:r>
              <a:rPr lang="en-US" b="1" smtClean="0"/>
              <a:t>width</a:t>
            </a:r>
            <a:r>
              <a:rPr lang="en-US" smtClean="0"/>
              <a:t> is less than 12 pixels, the padding around the check box is set to 0 and the inner width is set to the value specified by the author. </a:t>
            </a:r>
          </a:p>
          <a:p>
            <a:r>
              <a:rPr lang="en-US" smtClean="0"/>
              <a:t>This element is available in HTML and script as of Internet Explorer 3.0.</a:t>
            </a:r>
          </a:p>
          <a:p>
            <a:r>
              <a:rPr lang="en-US" smtClean="0"/>
              <a:t>This element is an inline element.</a:t>
            </a:r>
          </a:p>
          <a:p>
            <a:r>
              <a:rPr lang="en-US" smtClean="0"/>
              <a:t>This element does not require a closing tag.</a:t>
            </a:r>
          </a:p>
          <a:p>
            <a:endParaRPr lang="en-US" smtClean="0"/>
          </a:p>
        </p:txBody>
      </p:sp>
      <p:sp>
        <p:nvSpPr>
          <p:cNvPr id="32771" name="Slide Number Placeholder 3"/>
          <p:cNvSpPr>
            <a:spLocks noGrp="1"/>
          </p:cNvSpPr>
          <p:nvPr>
            <p:ph type="sldNum" sz="quarter" idx="5"/>
          </p:nvPr>
        </p:nvSpPr>
        <p:spPr>
          <a:noFill/>
        </p:spPr>
        <p:txBody>
          <a:bodyPr/>
          <a:lstStyle/>
          <a:p>
            <a:fld id="{8922C82A-50D5-48C3-AE2A-4582AB05CFBB}" type="slidenum">
              <a:rPr lang="en-US" smtClean="0">
                <a:ea typeface="MS PGothic"/>
                <a:cs typeface="MS PGothic"/>
              </a:rPr>
              <a:pPr/>
              <a:t>12</a:t>
            </a:fld>
            <a:endParaRPr lang="en-US" smtClean="0">
              <a:ea typeface="MS PGothic"/>
              <a:cs typeface="MS PGothic"/>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p:spPr>
        <p:txBody>
          <a:bodyPr/>
          <a:lstStyle/>
          <a:p>
            <a:r>
              <a:rPr lang="en-US" sz="1000" smtClean="0"/>
              <a:t>Creates a radio button control. </a:t>
            </a:r>
          </a:p>
          <a:p>
            <a:r>
              <a:rPr lang="en-US" sz="1000" smtClean="0"/>
              <a:t>Use a radio button control to limit a user's selection to a single value within a set of values. To do this, you must link together each button in a set of radio buttons by assigning each button the same </a:t>
            </a:r>
            <a:r>
              <a:rPr lang="en-US" sz="1000" b="1" smtClean="0"/>
              <a:t>name</a:t>
            </a:r>
            <a:r>
              <a:rPr lang="en-US" sz="1000" smtClean="0"/>
              <a:t>.</a:t>
            </a:r>
          </a:p>
          <a:p>
            <a:r>
              <a:rPr lang="en-US" sz="1000" smtClean="0"/>
              <a:t>When a user submits a form, a selected radio button only generates a name/value pair in the form data if the button has a value. </a:t>
            </a:r>
          </a:p>
          <a:p>
            <a:r>
              <a:rPr lang="en-US" sz="1000" smtClean="0"/>
              <a:t>To select a radio button as the default button in a set, set the checked property of the button to true.</a:t>
            </a:r>
          </a:p>
          <a:p>
            <a:r>
              <a:rPr lang="en-US" sz="1000" smtClean="0"/>
              <a:t>A user can select a radio button only if the button has a </a:t>
            </a:r>
            <a:r>
              <a:rPr lang="en-US" sz="1000" b="1" smtClean="0"/>
              <a:t>name</a:t>
            </a:r>
            <a:r>
              <a:rPr lang="en-US" sz="1000" smtClean="0"/>
              <a:t>. To clear a selected radio button, a user must select another button in the set.</a:t>
            </a:r>
          </a:p>
          <a:p>
            <a:r>
              <a:rPr lang="en-US" sz="1000" smtClean="0"/>
              <a:t>The </a:t>
            </a:r>
            <a:r>
              <a:rPr lang="en-US" sz="1000" b="1" smtClean="0"/>
              <a:t>INPUT type=radio</a:t>
            </a:r>
            <a:r>
              <a:rPr lang="en-US" sz="1000" smtClean="0"/>
              <a:t> element is available in HTML and script as of Internet Explorer 3.0.</a:t>
            </a:r>
          </a:p>
          <a:p>
            <a:r>
              <a:rPr lang="en-US" sz="1000" smtClean="0"/>
              <a:t>This element is an inline element.</a:t>
            </a:r>
          </a:p>
          <a:p>
            <a:r>
              <a:rPr lang="en-US" sz="1000" smtClean="0"/>
              <a:t>This element does not require a closing tag.</a:t>
            </a:r>
          </a:p>
        </p:txBody>
      </p:sp>
      <p:sp>
        <p:nvSpPr>
          <p:cNvPr id="34819" name="Slide Number Placeholder 3"/>
          <p:cNvSpPr>
            <a:spLocks noGrp="1"/>
          </p:cNvSpPr>
          <p:nvPr>
            <p:ph type="sldNum" sz="quarter" idx="5"/>
          </p:nvPr>
        </p:nvSpPr>
        <p:spPr>
          <a:noFill/>
        </p:spPr>
        <p:txBody>
          <a:bodyPr/>
          <a:lstStyle/>
          <a:p>
            <a:fld id="{8F34E9E9-D3DA-41D6-A143-CD82B7DA7530}" type="slidenum">
              <a:rPr lang="en-US" smtClean="0">
                <a:ea typeface="MS PGothic"/>
                <a:cs typeface="MS PGothic"/>
              </a:rPr>
              <a:pPr/>
              <a:t>13</a:t>
            </a:fld>
            <a:endParaRPr lang="en-US" smtClean="0">
              <a:ea typeface="MS PGothic"/>
              <a:cs typeface="MS PGothic"/>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pPr>
              <a:defRPr/>
            </a:pPr>
            <a:r>
              <a:rPr lang="en-US" smtClean="0"/>
              <a:t>Creates a file upload object with a text box and Browse button.</a:t>
            </a:r>
          </a:p>
          <a:p>
            <a:pPr>
              <a:defRPr/>
            </a:pPr>
            <a:r>
              <a:rPr lang="en-US" smtClean="0"/>
              <a:t>For a file upload to take place: </a:t>
            </a:r>
          </a:p>
          <a:p>
            <a:pPr>
              <a:defRPr/>
            </a:pPr>
            <a:r>
              <a:rPr lang="en-US" smtClean="0"/>
              <a:t>The </a:t>
            </a:r>
            <a:r>
              <a:rPr lang="en-US" b="1" smtClean="0"/>
              <a:t>INPUT type=file</a:t>
            </a:r>
            <a:r>
              <a:rPr lang="en-US" smtClean="0"/>
              <a:t> element must be enclosed within a FORM element. </a:t>
            </a:r>
          </a:p>
          <a:p>
            <a:pPr>
              <a:defRPr/>
            </a:pPr>
            <a:r>
              <a:rPr lang="en-US" smtClean="0"/>
              <a:t>A value must be specified for the NAME attribute of the </a:t>
            </a:r>
            <a:r>
              <a:rPr lang="en-US" b="1" smtClean="0"/>
              <a:t>INPUT type=file</a:t>
            </a:r>
            <a:r>
              <a:rPr lang="en-US" smtClean="0"/>
              <a:t> element. </a:t>
            </a:r>
          </a:p>
          <a:p>
            <a:pPr>
              <a:defRPr/>
            </a:pPr>
            <a:r>
              <a:rPr lang="en-US" smtClean="0"/>
              <a:t>The METHOD attribute of the </a:t>
            </a:r>
            <a:r>
              <a:rPr lang="en-US" b="1" smtClean="0"/>
              <a:t>FORM</a:t>
            </a:r>
            <a:r>
              <a:rPr lang="en-US" smtClean="0"/>
              <a:t> element must be set to post. </a:t>
            </a:r>
          </a:p>
          <a:p>
            <a:pPr>
              <a:defRPr/>
            </a:pPr>
            <a:r>
              <a:rPr lang="en-US" smtClean="0"/>
              <a:t>The ENCTYPE attribute of the </a:t>
            </a:r>
            <a:r>
              <a:rPr lang="en-US" b="1" smtClean="0"/>
              <a:t>FORM</a:t>
            </a:r>
            <a:r>
              <a:rPr lang="en-US" smtClean="0"/>
              <a:t> element must be set to multipart/form-data. </a:t>
            </a:r>
          </a:p>
          <a:p>
            <a:pPr>
              <a:defRPr/>
            </a:pPr>
            <a:r>
              <a:rPr lang="en-US" smtClean="0"/>
              <a:t>To handle a file upload to the server, a server-side process must be running that can handle multipart/form-data submissions. For example, the Microsoft Posting Acceptor allows Microsoft Internet Information Server (IIS) to accept file uploads. Additional Common Gateway Interface (CGI) scripts that can handle multipart/form-data submissions are available on the Web.</a:t>
            </a:r>
          </a:p>
          <a:p>
            <a:pPr>
              <a:defRPr/>
            </a:pPr>
            <a:r>
              <a:rPr lang="en-US" smtClean="0"/>
              <a:t>The </a:t>
            </a:r>
            <a:r>
              <a:rPr lang="en-US" b="1" smtClean="0"/>
              <a:t>INPUT type=file</a:t>
            </a:r>
            <a:r>
              <a:rPr lang="en-US" smtClean="0"/>
              <a:t> element is available in HTML and script as of Internet Explorer 4.0. The file upload add-on is required to use the </a:t>
            </a:r>
            <a:r>
              <a:rPr lang="en-US" b="1" smtClean="0"/>
              <a:t>INPUT type=file</a:t>
            </a:r>
            <a:r>
              <a:rPr lang="en-US" smtClean="0"/>
              <a:t> element in Internet Explorer 3.02. Users can enter a file path in the text box or click the Browse button to browse the file system.</a:t>
            </a:r>
          </a:p>
          <a:p>
            <a:pPr>
              <a:defRPr/>
            </a:pPr>
            <a:r>
              <a:rPr lang="en-US" smtClean="0"/>
              <a:t>When a file is uploaded, the file name is also submitted. The path of the file is available only to the machine within the Local Machine security zone. The value property returns only the file name to machines outside the Local Machine security zone. See About URL Security Zones for more information on security zones. </a:t>
            </a:r>
          </a:p>
          <a:p>
            <a:pPr>
              <a:defRPr/>
            </a:pPr>
            <a:r>
              <a:rPr lang="en-US" smtClean="0"/>
              <a:t>This element is an inline element.</a:t>
            </a:r>
          </a:p>
          <a:p>
            <a:pPr>
              <a:defRPr/>
            </a:pPr>
            <a:r>
              <a:rPr lang="en-US" smtClean="0"/>
              <a:t>This element does not require a closing tag.</a:t>
            </a:r>
          </a:p>
          <a:p>
            <a:pPr>
              <a:defRPr/>
            </a:pPr>
            <a:endParaRPr lang="en-US"/>
          </a:p>
        </p:txBody>
      </p:sp>
      <p:sp>
        <p:nvSpPr>
          <p:cNvPr id="36867" name="Slide Number Placeholder 3"/>
          <p:cNvSpPr>
            <a:spLocks noGrp="1"/>
          </p:cNvSpPr>
          <p:nvPr>
            <p:ph type="sldNum" sz="quarter" idx="5"/>
          </p:nvPr>
        </p:nvSpPr>
        <p:spPr>
          <a:noFill/>
        </p:spPr>
        <p:txBody>
          <a:bodyPr/>
          <a:lstStyle/>
          <a:p>
            <a:fld id="{FA2C087B-81E2-4BA9-B967-9F1B421477AB}" type="slidenum">
              <a:rPr lang="en-US" smtClean="0">
                <a:ea typeface="MS PGothic"/>
                <a:cs typeface="MS PGothic"/>
              </a:rPr>
              <a:pPr/>
              <a:t>14</a:t>
            </a:fld>
            <a:endParaRPr lang="en-US" smtClean="0">
              <a:ea typeface="MS PGothic"/>
              <a:cs typeface="MS PGothic"/>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r>
              <a:rPr lang="en-US" sz="1000" smtClean="0">
                <a:latin typeface="+mj-lt"/>
              </a:rPr>
              <a:t>Creates a button that, when clicked, submits the form. </a:t>
            </a:r>
          </a:p>
          <a:p>
            <a:pPr>
              <a:defRPr/>
            </a:pPr>
            <a:r>
              <a:rPr lang="en-US" sz="1000" smtClean="0">
                <a:latin typeface="+mj-lt"/>
              </a:rPr>
              <a:t>Use the VALUE attribute to create a button with a display label that cannot be edited by the user. The default label is Submit Query. If the user clicks the Submit button to submit the form, and that button has a </a:t>
            </a:r>
            <a:r>
              <a:rPr lang="en-US" sz="1000" b="1" smtClean="0">
                <a:latin typeface="+mj-lt"/>
              </a:rPr>
              <a:t>name</a:t>
            </a:r>
            <a:r>
              <a:rPr lang="en-US" sz="1000" smtClean="0">
                <a:latin typeface="+mj-lt"/>
              </a:rPr>
              <a:t> attribute specified, that button contributes a name/value pair to the submitted data.</a:t>
            </a:r>
          </a:p>
          <a:p>
            <a:pPr>
              <a:defRPr/>
            </a:pPr>
            <a:r>
              <a:rPr lang="en-US" sz="1000" smtClean="0">
                <a:latin typeface="+mj-lt"/>
              </a:rPr>
              <a:t>If the </a:t>
            </a:r>
            <a:r>
              <a:rPr lang="en-US" sz="1000" b="1" smtClean="0">
                <a:latin typeface="+mj-lt"/>
              </a:rPr>
              <a:t>INPUT type=submit</a:t>
            </a:r>
            <a:r>
              <a:rPr lang="en-US" sz="1000" smtClean="0">
                <a:latin typeface="+mj-lt"/>
              </a:rPr>
              <a:t> element is part of a FORM element, it appears as a button with a dark border, which indicates the user can press ENTER to submit the form.</a:t>
            </a:r>
          </a:p>
          <a:p>
            <a:pPr>
              <a:defRPr/>
            </a:pPr>
            <a:r>
              <a:rPr lang="en-US" sz="1000" smtClean="0">
                <a:latin typeface="+mj-lt"/>
              </a:rPr>
              <a:t>When there is more than one </a:t>
            </a:r>
            <a:r>
              <a:rPr lang="en-US" sz="1000" b="1" smtClean="0">
                <a:latin typeface="+mj-lt"/>
              </a:rPr>
              <a:t>INPUT type=submit</a:t>
            </a:r>
            <a:r>
              <a:rPr lang="en-US" sz="1000" smtClean="0">
                <a:latin typeface="+mj-lt"/>
              </a:rPr>
              <a:t> in the same form, pressing enter submits the form using the first </a:t>
            </a:r>
            <a:r>
              <a:rPr lang="en-US" sz="1000" b="1" smtClean="0">
                <a:latin typeface="+mj-lt"/>
              </a:rPr>
              <a:t>INPUT type=submit</a:t>
            </a:r>
            <a:r>
              <a:rPr lang="en-US" sz="1000" smtClean="0">
                <a:latin typeface="+mj-lt"/>
              </a:rPr>
              <a:t>, unless another </a:t>
            </a:r>
            <a:r>
              <a:rPr lang="en-US" sz="1000" b="1" smtClean="0">
                <a:latin typeface="+mj-lt"/>
              </a:rPr>
              <a:t>INPUT type=submit</a:t>
            </a:r>
            <a:r>
              <a:rPr lang="en-US" sz="1000" smtClean="0">
                <a:latin typeface="+mj-lt"/>
              </a:rPr>
              <a:t> has focus. When another </a:t>
            </a:r>
            <a:r>
              <a:rPr lang="en-US" sz="1000" b="1" smtClean="0">
                <a:latin typeface="+mj-lt"/>
              </a:rPr>
              <a:t>INPUT type=submit</a:t>
            </a:r>
            <a:r>
              <a:rPr lang="en-US" sz="1000" smtClean="0">
                <a:latin typeface="+mj-lt"/>
              </a:rPr>
              <a:t> has focus, pressing enter submits the form using that </a:t>
            </a:r>
            <a:r>
              <a:rPr lang="en-US" sz="1000" b="1" smtClean="0">
                <a:latin typeface="+mj-lt"/>
              </a:rPr>
              <a:t>INPUT type=submit</a:t>
            </a:r>
            <a:r>
              <a:rPr lang="en-US" sz="1000" smtClean="0">
                <a:latin typeface="+mj-lt"/>
              </a:rPr>
              <a:t>.</a:t>
            </a:r>
          </a:p>
          <a:p>
            <a:pPr>
              <a:defRPr/>
            </a:pPr>
            <a:r>
              <a:rPr lang="en-US" sz="1000" smtClean="0">
                <a:latin typeface="+mj-lt"/>
              </a:rPr>
              <a:t>The </a:t>
            </a:r>
            <a:r>
              <a:rPr lang="en-US" sz="1000" b="1" smtClean="0">
                <a:latin typeface="+mj-lt"/>
              </a:rPr>
              <a:t>INPUT type=submit</a:t>
            </a:r>
            <a:r>
              <a:rPr lang="en-US" sz="1000" smtClean="0">
                <a:latin typeface="+mj-lt"/>
              </a:rPr>
              <a:t> element is available in HTML and script as of Internet Explorer 3.0.</a:t>
            </a:r>
          </a:p>
          <a:p>
            <a:pPr>
              <a:defRPr/>
            </a:pPr>
            <a:r>
              <a:rPr lang="en-US" sz="1000" smtClean="0">
                <a:latin typeface="+mj-lt"/>
              </a:rPr>
              <a:t>This element is an inline element.</a:t>
            </a:r>
          </a:p>
          <a:p>
            <a:pPr>
              <a:defRPr/>
            </a:pPr>
            <a:r>
              <a:rPr lang="en-US" sz="1000" smtClean="0">
                <a:latin typeface="+mj-lt"/>
              </a:rPr>
              <a:t>This element does not require a closing tag.</a:t>
            </a:r>
          </a:p>
          <a:p>
            <a:pPr>
              <a:defRPr/>
            </a:pPr>
            <a:endParaRPr lang="en-US"/>
          </a:p>
        </p:txBody>
      </p:sp>
      <p:sp>
        <p:nvSpPr>
          <p:cNvPr id="38915" name="Slide Number Placeholder 3"/>
          <p:cNvSpPr>
            <a:spLocks noGrp="1"/>
          </p:cNvSpPr>
          <p:nvPr>
            <p:ph type="sldNum" sz="quarter" idx="5"/>
          </p:nvPr>
        </p:nvSpPr>
        <p:spPr>
          <a:noFill/>
        </p:spPr>
        <p:txBody>
          <a:bodyPr/>
          <a:lstStyle/>
          <a:p>
            <a:fld id="{1A9B7A2B-E35D-42AE-9635-4A5A702491DE}" type="slidenum">
              <a:rPr lang="en-US" smtClean="0">
                <a:ea typeface="MS PGothic"/>
                <a:cs typeface="MS PGothic"/>
              </a:rPr>
              <a:pPr/>
              <a:t>15</a:t>
            </a:fld>
            <a:endParaRPr lang="en-US" smtClean="0">
              <a:ea typeface="MS PGothic"/>
              <a:cs typeface="MS PGothic"/>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p:spPr>
        <p:txBody>
          <a:bodyPr/>
          <a:lstStyle/>
          <a:p>
            <a:r>
              <a:rPr lang="en-US" smtClean="0"/>
              <a:t>Creates a button that, when clicked, resets the form's controls to their initial values. </a:t>
            </a:r>
          </a:p>
          <a:p>
            <a:r>
              <a:rPr lang="en-US" smtClean="0"/>
              <a:t>The value property specifies the label displayed on the Reset button the same way it specifies it on the INPUT type=submit button.</a:t>
            </a:r>
          </a:p>
          <a:p>
            <a:r>
              <a:rPr lang="en-US" smtClean="0"/>
              <a:t>The </a:t>
            </a:r>
            <a:r>
              <a:rPr lang="en-US" b="1" smtClean="0"/>
              <a:t>INPUT type=reset</a:t>
            </a:r>
            <a:r>
              <a:rPr lang="en-US" smtClean="0"/>
              <a:t> element is available in HTML and script as of Internet Explorer 3.0.</a:t>
            </a:r>
          </a:p>
          <a:p>
            <a:r>
              <a:rPr lang="en-US" smtClean="0"/>
              <a:t>This element is an inline element.</a:t>
            </a:r>
          </a:p>
          <a:p>
            <a:r>
              <a:rPr lang="en-US" smtClean="0"/>
              <a:t>This element does not require a closing tag.</a:t>
            </a:r>
          </a:p>
          <a:p>
            <a:endParaRPr lang="en-US" smtClean="0"/>
          </a:p>
        </p:txBody>
      </p:sp>
      <p:sp>
        <p:nvSpPr>
          <p:cNvPr id="40963" name="Slide Number Placeholder 3"/>
          <p:cNvSpPr>
            <a:spLocks noGrp="1"/>
          </p:cNvSpPr>
          <p:nvPr>
            <p:ph type="sldNum" sz="quarter" idx="5"/>
          </p:nvPr>
        </p:nvSpPr>
        <p:spPr>
          <a:noFill/>
        </p:spPr>
        <p:txBody>
          <a:bodyPr/>
          <a:lstStyle/>
          <a:p>
            <a:fld id="{CD1F90C8-E5D6-4B6B-9040-EDC0297DA7A6}" type="slidenum">
              <a:rPr lang="en-US" smtClean="0">
                <a:ea typeface="MS PGothic"/>
                <a:cs typeface="MS PGothic"/>
              </a:rPr>
              <a:pPr/>
              <a:t>16</a:t>
            </a:fld>
            <a:endParaRPr lang="en-US" smtClean="0">
              <a:ea typeface="MS PGothic"/>
              <a:cs typeface="MS PGothic"/>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p:spPr>
        <p:txBody>
          <a:bodyPr/>
          <a:lstStyle/>
          <a:p>
            <a:r>
              <a:rPr lang="en-US" smtClean="0"/>
              <a:t>Specifies a container for rich HTML that is rendered as a button.</a:t>
            </a:r>
          </a:p>
          <a:p>
            <a:r>
              <a:rPr lang="en-US" smtClean="0"/>
              <a:t>When the </a:t>
            </a:r>
            <a:r>
              <a:rPr lang="en-US" b="1" smtClean="0"/>
              <a:t>BUTTON</a:t>
            </a:r>
            <a:r>
              <a:rPr lang="en-US" smtClean="0"/>
              <a:t> element is submitted in a form, the innerText value is submitted.</a:t>
            </a:r>
          </a:p>
          <a:p>
            <a:r>
              <a:rPr lang="en-US" smtClean="0"/>
              <a:t>This element is available in HTML and script as of Internet Explorer 4.0.</a:t>
            </a:r>
          </a:p>
          <a:p>
            <a:r>
              <a:rPr lang="en-US" smtClean="0"/>
              <a:t>This element is an inline element.</a:t>
            </a:r>
          </a:p>
          <a:p>
            <a:r>
              <a:rPr lang="en-US" smtClean="0"/>
              <a:t>This element requires a closing tag.</a:t>
            </a:r>
          </a:p>
          <a:p>
            <a:endParaRPr lang="en-US" smtClean="0"/>
          </a:p>
        </p:txBody>
      </p:sp>
      <p:sp>
        <p:nvSpPr>
          <p:cNvPr id="43011" name="Slide Number Placeholder 3"/>
          <p:cNvSpPr>
            <a:spLocks noGrp="1"/>
          </p:cNvSpPr>
          <p:nvPr>
            <p:ph type="sldNum" sz="quarter" idx="5"/>
          </p:nvPr>
        </p:nvSpPr>
        <p:spPr>
          <a:noFill/>
        </p:spPr>
        <p:txBody>
          <a:bodyPr/>
          <a:lstStyle/>
          <a:p>
            <a:fld id="{5E24F3AE-80D9-41C2-8ACC-94A17075871F}" type="slidenum">
              <a:rPr lang="en-US" smtClean="0">
                <a:ea typeface="MS PGothic"/>
                <a:cs typeface="MS PGothic"/>
              </a:rPr>
              <a:pPr/>
              <a:t>17</a:t>
            </a:fld>
            <a:endParaRPr lang="en-US" smtClean="0">
              <a:ea typeface="MS PGothic"/>
              <a:cs typeface="MS PGothic"/>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ln/>
        </p:spPr>
      </p:sp>
      <p:sp>
        <p:nvSpPr>
          <p:cNvPr id="46082" name="Notes Placeholder 2"/>
          <p:cNvSpPr>
            <a:spLocks noGrp="1"/>
          </p:cNvSpPr>
          <p:nvPr>
            <p:ph type="body" idx="1"/>
          </p:nvPr>
        </p:nvSpPr>
        <p:spPr>
          <a:noFill/>
          <a:ln/>
        </p:spPr>
        <p:txBody>
          <a:bodyPr/>
          <a:lstStyle/>
          <a:p>
            <a:r>
              <a:rPr lang="en-US" smtClean="0"/>
              <a:t>Specifies a multiline text input control.</a:t>
            </a:r>
          </a:p>
          <a:p>
            <a:r>
              <a:rPr lang="en-US" smtClean="0"/>
              <a:t>The default font is fixed pitch.</a:t>
            </a:r>
          </a:p>
          <a:p>
            <a:r>
              <a:rPr lang="en-US" smtClean="0"/>
              <a:t>The </a:t>
            </a:r>
            <a:r>
              <a:rPr lang="en-US" b="1" smtClean="0"/>
              <a:t>TEXTAREA</a:t>
            </a:r>
            <a:r>
              <a:rPr lang="en-US" smtClean="0"/>
              <a:t> element is available in HTML and script as of Internet Explorer 3.0.</a:t>
            </a:r>
          </a:p>
          <a:p>
            <a:r>
              <a:rPr lang="en-US" smtClean="0"/>
              <a:t>This element is an inline element.</a:t>
            </a:r>
          </a:p>
          <a:p>
            <a:r>
              <a:rPr lang="en-US" smtClean="0"/>
              <a:t>This element requires a closing tag.</a:t>
            </a:r>
          </a:p>
          <a:p>
            <a:endParaRPr lang="en-US" smtClean="0"/>
          </a:p>
        </p:txBody>
      </p:sp>
      <p:sp>
        <p:nvSpPr>
          <p:cNvPr id="46083" name="Slide Number Placeholder 3"/>
          <p:cNvSpPr>
            <a:spLocks noGrp="1"/>
          </p:cNvSpPr>
          <p:nvPr>
            <p:ph type="sldNum" sz="quarter" idx="5"/>
          </p:nvPr>
        </p:nvSpPr>
        <p:spPr>
          <a:noFill/>
        </p:spPr>
        <p:txBody>
          <a:bodyPr/>
          <a:lstStyle/>
          <a:p>
            <a:fld id="{396BC2BC-9B10-47E3-8C4B-5E9800289A60}" type="slidenum">
              <a:rPr lang="en-US" smtClean="0">
                <a:ea typeface="MS PGothic"/>
                <a:cs typeface="MS PGothic"/>
              </a:rPr>
              <a:pPr/>
              <a:t>18</a:t>
            </a:fld>
            <a:endParaRPr lang="en-US" smtClean="0">
              <a:ea typeface="MS PGothic"/>
              <a:cs typeface="MS PGothic"/>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EXTUR~21"/>
          <p:cNvPicPr>
            <a:picLocks noChangeAspect="1" noChangeArrowheads="1"/>
          </p:cNvPicPr>
          <p:nvPr/>
        </p:nvPicPr>
        <p:blipFill>
          <a:blip r:embed="rId2"/>
          <a:srcRect/>
          <a:stretch>
            <a:fillRect/>
          </a:stretch>
        </p:blipFill>
        <p:spPr bwMode="auto">
          <a:xfrm>
            <a:off x="0" y="1690688"/>
            <a:ext cx="9144000" cy="3475037"/>
          </a:xfrm>
          <a:prstGeom prst="rect">
            <a:avLst/>
          </a:prstGeom>
          <a:noFill/>
          <a:ln w="9525">
            <a:noFill/>
            <a:miter lim="800000"/>
            <a:headEnd/>
            <a:tailEnd/>
          </a:ln>
        </p:spPr>
      </p:pic>
      <p:sp>
        <p:nvSpPr>
          <p:cNvPr id="5" name="Rectangle 3"/>
          <p:cNvSpPr>
            <a:spLocks noChangeArrowheads="1"/>
          </p:cNvSpPr>
          <p:nvPr/>
        </p:nvSpPr>
        <p:spPr bwMode="blackWhite">
          <a:xfrm>
            <a:off x="0" y="0"/>
            <a:ext cx="9140825" cy="1692275"/>
          </a:xfrm>
          <a:prstGeom prst="rect">
            <a:avLst/>
          </a:prstGeom>
          <a:solidFill>
            <a:schemeClr val="accent1"/>
          </a:solidFill>
          <a:ln w="3175">
            <a:solidFill>
              <a:schemeClr val="accent1"/>
            </a:solidFill>
            <a:miter lim="800000"/>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ea typeface="MS PGothic" pitchFamily="34" charset="-128"/>
              <a:cs typeface="+mn-cs"/>
            </a:endParaRPr>
          </a:p>
        </p:txBody>
      </p:sp>
      <p:sp>
        <p:nvSpPr>
          <p:cNvPr id="6" name="Rectangle 4"/>
          <p:cNvSpPr>
            <a:spLocks noChangeArrowheads="1"/>
          </p:cNvSpPr>
          <p:nvPr/>
        </p:nvSpPr>
        <p:spPr bwMode="blackWhite">
          <a:xfrm>
            <a:off x="0" y="5164138"/>
            <a:ext cx="9140825" cy="1692275"/>
          </a:xfrm>
          <a:prstGeom prst="rect">
            <a:avLst/>
          </a:prstGeom>
          <a:solidFill>
            <a:schemeClr val="accent1"/>
          </a:solidFill>
          <a:ln w="3175">
            <a:solidFill>
              <a:schemeClr val="accent1"/>
            </a:solidFill>
            <a:miter lim="800000"/>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ea typeface="MS PGothic" pitchFamily="34" charset="-128"/>
              <a:cs typeface="+mn-cs"/>
            </a:endParaRPr>
          </a:p>
        </p:txBody>
      </p:sp>
      <p:sp>
        <p:nvSpPr>
          <p:cNvPr id="7" name="Rectangle 8"/>
          <p:cNvSpPr>
            <a:spLocks noChangeArrowheads="1"/>
          </p:cNvSpPr>
          <p:nvPr/>
        </p:nvSpPr>
        <p:spPr bwMode="black">
          <a:xfrm>
            <a:off x="2006600" y="1287463"/>
            <a:ext cx="4103688" cy="306387"/>
          </a:xfrm>
          <a:prstGeom prst="rect">
            <a:avLst/>
          </a:prstGeom>
          <a:noFill/>
          <a:ln w="9525" algn="ctr">
            <a:noFill/>
            <a:miter lim="800000"/>
            <a:headEnd/>
            <a:tailEnd/>
          </a:ln>
          <a:effectLst/>
        </p:spPr>
        <p:txBody>
          <a:bodyPr lIns="18284" tIns="18284" rIns="18284" bIns="18284" anchor="ctr"/>
          <a:lstStyle/>
          <a:p>
            <a:pPr marL="342900" indent="-342900">
              <a:lnSpc>
                <a:spcPct val="98000"/>
              </a:lnSpc>
              <a:spcBef>
                <a:spcPct val="20000"/>
              </a:spcBef>
              <a:defRPr/>
            </a:pPr>
            <a:r>
              <a:rPr lang="en-US" sz="1800" dirty="0" err="1" smtClean="0">
                <a:solidFill>
                  <a:srgbClr val="FFFFFF"/>
                </a:solidFill>
                <a:ea typeface="MS PGothic" pitchFamily="34" charset="-128"/>
                <a:cs typeface="+mn-cs"/>
              </a:rPr>
              <a:t>Thiết</a:t>
            </a:r>
            <a:r>
              <a:rPr lang="en-US" sz="1800" dirty="0" smtClean="0">
                <a:solidFill>
                  <a:srgbClr val="FFFFFF"/>
                </a:solidFill>
                <a:ea typeface="MS PGothic" pitchFamily="34" charset="-128"/>
                <a:cs typeface="+mn-cs"/>
              </a:rPr>
              <a:t> </a:t>
            </a:r>
            <a:r>
              <a:rPr lang="en-US" sz="1800" dirty="0" err="1">
                <a:solidFill>
                  <a:srgbClr val="FFFFFF"/>
                </a:solidFill>
                <a:ea typeface="MS PGothic" pitchFamily="34" charset="-128"/>
                <a:cs typeface="+mn-cs"/>
              </a:rPr>
              <a:t>kế</a:t>
            </a:r>
            <a:r>
              <a:rPr lang="en-US" sz="1800" dirty="0">
                <a:solidFill>
                  <a:srgbClr val="FFFFFF"/>
                </a:solidFill>
                <a:ea typeface="MS PGothic" pitchFamily="34" charset="-128"/>
                <a:cs typeface="+mn-cs"/>
              </a:rPr>
              <a:t> </a:t>
            </a:r>
            <a:r>
              <a:rPr lang="en-US" sz="1800" dirty="0" smtClean="0">
                <a:solidFill>
                  <a:srgbClr val="FFFFFF"/>
                </a:solidFill>
                <a:ea typeface="MS PGothic" pitchFamily="34" charset="-128"/>
                <a:cs typeface="+mn-cs"/>
              </a:rPr>
              <a:t>Web</a:t>
            </a:r>
            <a:endParaRPr lang="en-US" sz="1800" dirty="0">
              <a:solidFill>
                <a:srgbClr val="FFFFFF"/>
              </a:solidFill>
              <a:ea typeface="MS PGothic" pitchFamily="34" charset="-128"/>
              <a:cs typeface="+mn-cs"/>
            </a:endParaRPr>
          </a:p>
        </p:txBody>
      </p:sp>
      <p:sp>
        <p:nvSpPr>
          <p:cNvPr id="8" name="Line 11"/>
          <p:cNvSpPr>
            <a:spLocks noChangeShapeType="1"/>
          </p:cNvSpPr>
          <p:nvPr/>
        </p:nvSpPr>
        <p:spPr bwMode="black">
          <a:xfrm flipV="1">
            <a:off x="1863725" y="4217988"/>
            <a:ext cx="0" cy="933450"/>
          </a:xfrm>
          <a:prstGeom prst="line">
            <a:avLst/>
          </a:prstGeom>
          <a:noFill/>
          <a:ln w="12700">
            <a:solidFill>
              <a:schemeClr val="bg2"/>
            </a:solidFill>
            <a:round/>
            <a:headEnd/>
            <a:tailEnd/>
          </a:ln>
          <a:effectLst/>
        </p:spPr>
        <p:txBody>
          <a:bodyPr/>
          <a:lstStyle/>
          <a:p>
            <a:pPr algn="ctr">
              <a:lnSpc>
                <a:spcPct val="80000"/>
              </a:lnSpc>
              <a:spcBef>
                <a:spcPct val="25000"/>
              </a:spcBef>
              <a:spcAft>
                <a:spcPct val="15000"/>
              </a:spcAft>
              <a:buClr>
                <a:srgbClr val="6CA6B8"/>
              </a:buClr>
              <a:buFont typeface="Arial" charset="0"/>
              <a:buChar char="–"/>
              <a:defRPr/>
            </a:pPr>
            <a:endParaRPr lang="en-US">
              <a:ea typeface="MS PGothic" pitchFamily="34" charset="-128"/>
              <a:cs typeface="+mn-cs"/>
            </a:endParaRPr>
          </a:p>
        </p:txBody>
      </p:sp>
      <p:sp>
        <p:nvSpPr>
          <p:cNvPr id="9" name="Line 12"/>
          <p:cNvSpPr>
            <a:spLocks noChangeShapeType="1"/>
          </p:cNvSpPr>
          <p:nvPr/>
        </p:nvSpPr>
        <p:spPr bwMode="black">
          <a:xfrm flipV="1">
            <a:off x="1862138" y="1362075"/>
            <a:ext cx="0" cy="328613"/>
          </a:xfrm>
          <a:prstGeom prst="line">
            <a:avLst/>
          </a:prstGeom>
          <a:noFill/>
          <a:ln w="12700">
            <a:solidFill>
              <a:srgbClr val="FFFFFF"/>
            </a:solidFill>
            <a:round/>
            <a:headEnd/>
            <a:tailEnd/>
          </a:ln>
          <a:effectLst/>
        </p:spPr>
        <p:txBody>
          <a:bodyPr/>
          <a:lstStyle/>
          <a:p>
            <a:pPr algn="ctr">
              <a:lnSpc>
                <a:spcPct val="80000"/>
              </a:lnSpc>
              <a:spcBef>
                <a:spcPct val="25000"/>
              </a:spcBef>
              <a:spcAft>
                <a:spcPct val="15000"/>
              </a:spcAft>
              <a:buClr>
                <a:srgbClr val="6CA6B8"/>
              </a:buClr>
              <a:buFont typeface="Arial" charset="0"/>
              <a:buChar char="–"/>
              <a:defRPr/>
            </a:pPr>
            <a:endParaRPr lang="en-US">
              <a:ea typeface="MS PGothic" pitchFamily="34" charset="-128"/>
              <a:cs typeface="+mn-cs"/>
            </a:endParaRPr>
          </a:p>
        </p:txBody>
      </p:sp>
      <p:sp>
        <p:nvSpPr>
          <p:cNvPr id="10" name="Rectangle 13"/>
          <p:cNvSpPr>
            <a:spLocks noChangeArrowheads="1"/>
          </p:cNvSpPr>
          <p:nvPr/>
        </p:nvSpPr>
        <p:spPr bwMode="black">
          <a:xfrm>
            <a:off x="6934200" y="6248400"/>
            <a:ext cx="2133600" cy="246063"/>
          </a:xfrm>
          <a:prstGeom prst="rect">
            <a:avLst/>
          </a:prstGeom>
          <a:noFill/>
          <a:ln w="9525">
            <a:noFill/>
            <a:miter lim="800000"/>
            <a:headEnd/>
            <a:tailEnd/>
          </a:ln>
          <a:effectLst/>
        </p:spPr>
        <p:txBody>
          <a:bodyPr lIns="91424" tIns="45712" rIns="91424" bIns="45712">
            <a:spAutoFit/>
          </a:bodyPr>
          <a:lstStyle/>
          <a:p>
            <a:pPr algn="r" eaLnBrk="0" hangingPunct="0">
              <a:defRPr/>
            </a:pPr>
            <a:r>
              <a:rPr lang="en-US" sz="1000" dirty="0">
                <a:solidFill>
                  <a:srgbClr val="FFFFFF"/>
                </a:solidFill>
                <a:ea typeface="MS PGothic" pitchFamily="34" charset="-128"/>
                <a:cs typeface="+mn-cs"/>
              </a:rPr>
              <a:t>© </a:t>
            </a:r>
            <a:r>
              <a:rPr lang="en-US" sz="1000" dirty="0" smtClean="0">
                <a:solidFill>
                  <a:srgbClr val="FFFFFF"/>
                </a:solidFill>
                <a:ea typeface="MS PGothic" pitchFamily="34" charset="-128"/>
                <a:cs typeface="+mn-cs"/>
              </a:rPr>
              <a:t>2016 </a:t>
            </a:r>
            <a:r>
              <a:rPr lang="en-US" sz="1000" dirty="0" err="1">
                <a:solidFill>
                  <a:srgbClr val="FFFFFF"/>
                </a:solidFill>
                <a:ea typeface="MS PGothic" pitchFamily="34" charset="-128"/>
                <a:cs typeface="+mn-cs"/>
              </a:rPr>
              <a:t>Khoa</a:t>
            </a:r>
            <a:r>
              <a:rPr lang="en-US" sz="1000" dirty="0">
                <a:solidFill>
                  <a:srgbClr val="FFFFFF"/>
                </a:solidFill>
                <a:ea typeface="MS PGothic" pitchFamily="34" charset="-128"/>
                <a:cs typeface="+mn-cs"/>
              </a:rPr>
              <a:t> </a:t>
            </a:r>
            <a:r>
              <a:rPr lang="en-US" sz="1000" dirty="0" err="1">
                <a:solidFill>
                  <a:srgbClr val="FFFFFF"/>
                </a:solidFill>
                <a:ea typeface="MS PGothic" pitchFamily="34" charset="-128"/>
                <a:cs typeface="+mn-cs"/>
              </a:rPr>
              <a:t>Công</a:t>
            </a:r>
            <a:r>
              <a:rPr lang="en-US" sz="1000" dirty="0">
                <a:solidFill>
                  <a:srgbClr val="FFFFFF"/>
                </a:solidFill>
                <a:ea typeface="MS PGothic" pitchFamily="34" charset="-128"/>
                <a:cs typeface="+mn-cs"/>
              </a:rPr>
              <a:t> </a:t>
            </a:r>
            <a:r>
              <a:rPr lang="en-US" sz="1000" dirty="0" err="1">
                <a:solidFill>
                  <a:srgbClr val="FFFFFF"/>
                </a:solidFill>
                <a:ea typeface="MS PGothic" pitchFamily="34" charset="-128"/>
                <a:cs typeface="+mn-cs"/>
              </a:rPr>
              <a:t>nghệ</a:t>
            </a:r>
            <a:r>
              <a:rPr lang="en-US" sz="1000" dirty="0">
                <a:solidFill>
                  <a:srgbClr val="FFFFFF"/>
                </a:solidFill>
                <a:ea typeface="MS PGothic" pitchFamily="34" charset="-128"/>
                <a:cs typeface="+mn-cs"/>
              </a:rPr>
              <a:t> </a:t>
            </a:r>
            <a:r>
              <a:rPr lang="en-US" sz="1000" dirty="0" err="1">
                <a:solidFill>
                  <a:srgbClr val="FFFFFF"/>
                </a:solidFill>
                <a:ea typeface="MS PGothic" pitchFamily="34" charset="-128"/>
                <a:cs typeface="+mn-cs"/>
              </a:rPr>
              <a:t>thông</a:t>
            </a:r>
            <a:r>
              <a:rPr lang="en-US" sz="1000" dirty="0">
                <a:solidFill>
                  <a:srgbClr val="FFFFFF"/>
                </a:solidFill>
                <a:ea typeface="MS PGothic" pitchFamily="34" charset="-128"/>
                <a:cs typeface="+mn-cs"/>
              </a:rPr>
              <a:t> tin</a:t>
            </a:r>
          </a:p>
        </p:txBody>
      </p:sp>
      <p:sp>
        <p:nvSpPr>
          <p:cNvPr id="11" name="TextBox 10"/>
          <p:cNvSpPr txBox="1"/>
          <p:nvPr userDrawn="1"/>
        </p:nvSpPr>
        <p:spPr>
          <a:xfrm>
            <a:off x="2667000" y="5410200"/>
            <a:ext cx="5715000" cy="436563"/>
          </a:xfrm>
          <a:prstGeom prst="rect">
            <a:avLst/>
          </a:prstGeom>
          <a:noFill/>
        </p:spPr>
        <p:txBody>
          <a:bodyPr>
            <a:spAutoFit/>
          </a:bodyPr>
          <a:lstStyle/>
          <a:p>
            <a:pPr algn="r">
              <a:lnSpc>
                <a:spcPct val="80000"/>
              </a:lnSpc>
              <a:spcBef>
                <a:spcPct val="25000"/>
              </a:spcBef>
              <a:spcAft>
                <a:spcPct val="15000"/>
              </a:spcAft>
              <a:buClr>
                <a:srgbClr val="6CA6B8"/>
              </a:buClr>
              <a:buFont typeface="Arial" charset="0"/>
              <a:buNone/>
              <a:defRPr/>
            </a:pPr>
            <a:r>
              <a:rPr lang="en-US" sz="2800" b="1" i="1" dirty="0" err="1">
                <a:solidFill>
                  <a:schemeClr val="bg1"/>
                </a:solidFill>
                <a:effectLst>
                  <a:outerShdw blurRad="38100" dist="38100" dir="2700000" algn="tl">
                    <a:srgbClr val="000000">
                      <a:alpha val="43137"/>
                    </a:srgbClr>
                  </a:outerShdw>
                </a:effectLst>
                <a:ea typeface="MS PGothic" pitchFamily="34" charset="-128"/>
                <a:cs typeface="+mn-cs"/>
              </a:rPr>
              <a:t>Khoa</a:t>
            </a:r>
            <a:r>
              <a:rPr lang="en-US" sz="2800" b="1" i="1" dirty="0">
                <a:solidFill>
                  <a:schemeClr val="bg1"/>
                </a:solidFill>
                <a:effectLst>
                  <a:outerShdw blurRad="38100" dist="38100" dir="2700000" algn="tl">
                    <a:srgbClr val="000000">
                      <a:alpha val="43137"/>
                    </a:srgbClr>
                  </a:outerShdw>
                </a:effectLst>
                <a:ea typeface="MS PGothic" pitchFamily="34" charset="-128"/>
                <a:cs typeface="+mn-cs"/>
              </a:rPr>
              <a:t> CNTT </a:t>
            </a:r>
          </a:p>
        </p:txBody>
      </p:sp>
      <p:sp>
        <p:nvSpPr>
          <p:cNvPr id="8197" name="Rectangle 5"/>
          <p:cNvSpPr>
            <a:spLocks noGrp="1" noChangeArrowheads="1"/>
          </p:cNvSpPr>
          <p:nvPr>
            <p:ph type="ctrTitle"/>
          </p:nvPr>
        </p:nvSpPr>
        <p:spPr bwMode="black">
          <a:xfrm>
            <a:off x="390525" y="2291645"/>
            <a:ext cx="7954963" cy="1672344"/>
          </a:xfrm>
        </p:spPr>
        <p:txBody>
          <a:bodyPr anchor="t"/>
          <a:lstStyle>
            <a:lvl1pPr>
              <a:lnSpc>
                <a:spcPct val="150000"/>
              </a:lnSpc>
              <a:defRPr>
                <a:solidFill>
                  <a:schemeClr val="tx1"/>
                </a:solidFill>
              </a:defRPr>
            </a:lvl1pPr>
          </a:lstStyle>
          <a:p>
            <a:r>
              <a:rPr lang="en-US" smtClean="0"/>
              <a:t>Click to edit Master title style</a:t>
            </a:r>
            <a:endParaRPr lang="en-US"/>
          </a:p>
        </p:txBody>
      </p:sp>
      <p:sp>
        <p:nvSpPr>
          <p:cNvPr id="8198" name="Rectangle 6"/>
          <p:cNvSpPr>
            <a:spLocks noGrp="1" noChangeArrowheads="1"/>
          </p:cNvSpPr>
          <p:nvPr>
            <p:ph type="subTitle" idx="1"/>
          </p:nvPr>
        </p:nvSpPr>
        <p:spPr bwMode="black">
          <a:xfrm>
            <a:off x="1949450" y="4106863"/>
            <a:ext cx="6400800" cy="998537"/>
          </a:xfrm>
        </p:spPr>
        <p:txBody>
          <a:bodyPr/>
          <a:lstStyle>
            <a:lvl1pPr marL="0" indent="0">
              <a:lnSpc>
                <a:spcPct val="90000"/>
              </a:lnSpc>
              <a:spcBef>
                <a:spcPct val="0"/>
              </a:spcBef>
              <a:spcAft>
                <a:spcPct val="0"/>
              </a:spcAft>
              <a:buFont typeface="Wingdings" pitchFamily="2" charset="2"/>
              <a:buNone/>
              <a:defRPr b="0">
                <a:solidFill>
                  <a:srgbClr val="6CA6B8"/>
                </a:solidFill>
              </a:defRPr>
            </a:lvl1pPr>
          </a:lstStyle>
          <a:p>
            <a:r>
              <a:rPr lang="en-US" smtClean="0"/>
              <a:t>Click to edit Master subtitle style</a:t>
            </a:r>
            <a:endParaRPr lang="en-US"/>
          </a:p>
        </p:txBody>
      </p:sp>
      <p:sp>
        <p:nvSpPr>
          <p:cNvPr id="12" name="Rectangle 9"/>
          <p:cNvSpPr>
            <a:spLocks noGrp="1" noChangeArrowheads="1"/>
          </p:cNvSpPr>
          <p:nvPr>
            <p:ph type="ftr" sz="quarter" idx="10"/>
          </p:nvPr>
        </p:nvSpPr>
        <p:spPr>
          <a:xfrm>
            <a:off x="2024063" y="6221413"/>
            <a:ext cx="2897187" cy="311150"/>
          </a:xfrm>
        </p:spPr>
        <p:txBody>
          <a:bodyPr/>
          <a:lstStyle>
            <a:lvl1pPr>
              <a:defRPr sz="1300"/>
            </a:lvl1pPr>
          </a:lstStyle>
          <a:p>
            <a:pPr>
              <a:defRPr/>
            </a:pPr>
            <a:endParaRPr lang="en-US"/>
          </a:p>
        </p:txBody>
      </p:sp>
      <p:sp>
        <p:nvSpPr>
          <p:cNvPr id="13" name="Rectangle 10"/>
          <p:cNvSpPr>
            <a:spLocks noGrp="1" noChangeArrowheads="1"/>
          </p:cNvSpPr>
          <p:nvPr>
            <p:ph type="dt" sz="quarter" idx="11"/>
          </p:nvPr>
        </p:nvSpPr>
        <p:spPr bwMode="auto">
          <a:xfrm>
            <a:off x="5391150" y="6221413"/>
            <a:ext cx="1619250" cy="311150"/>
          </a:xfrm>
          <a:prstGeom prst="rect">
            <a:avLst/>
          </a:prstGeom>
          <a:ln>
            <a:miter lim="800000"/>
            <a:headEnd/>
            <a:tailEnd/>
          </a:ln>
        </p:spPr>
        <p:txBody>
          <a:bodyPr vert="horz" wrap="square" lIns="91424" tIns="45712" rIns="91424" bIns="45712" numCol="1" anchor="t" anchorCtr="0" compatLnSpc="1">
            <a:prstTxWarp prst="textNoShape">
              <a:avLst/>
            </a:prstTxWarp>
          </a:bodyPr>
          <a:lstStyle>
            <a:lvl1pPr algn="l">
              <a:lnSpc>
                <a:spcPct val="100000"/>
              </a:lnSpc>
              <a:spcBef>
                <a:spcPct val="0"/>
              </a:spcBef>
              <a:spcAft>
                <a:spcPct val="0"/>
              </a:spcAft>
              <a:buClrTx/>
              <a:buFontTx/>
              <a:buNone/>
              <a:defRPr sz="1300">
                <a:solidFill>
                  <a:srgbClr val="FFFFFF"/>
                </a:solidFill>
                <a:ea typeface="MS PGothic" pitchFamily="34" charset="-128"/>
                <a:cs typeface="+mn-cs"/>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B7EFBDEB-61B2-4BF1-959F-B74146242E21}"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4925" y="871538"/>
            <a:ext cx="2076450" cy="4806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871538"/>
            <a:ext cx="6078537" cy="4806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8A07ED6F-7C8C-4FFB-BFF8-A3C2CCBB02A7}"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871538"/>
            <a:ext cx="824547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76413"/>
            <a:ext cx="3811588"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776413"/>
            <a:ext cx="3811587"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F686C133-92FD-49D4-98E0-A1E5F81C0F97}"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50800" dist="38100" dir="2700000" algn="tl" rotWithShape="0">
                    <a:schemeClr val="bg1">
                      <a:lumMod val="65000"/>
                      <a:alpha val="40000"/>
                    </a:scheme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5FF77BDB-4987-4259-9F9B-7BC6A20FE09F}"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842C479-22CA-4523-B7E8-B400E2E17298}"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6413"/>
            <a:ext cx="3811588"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776413"/>
            <a:ext cx="3811587"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F1493CAB-6654-4E97-BC70-F7DB4A4D1803}"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29FEE037-BB39-4DC9-B5EE-C9B367A6F450}" type="slidenum">
              <a:rPr lang="en-US"/>
              <a:pPr>
                <a:defRPr/>
              </a:pPr>
              <a:t>‹#›</a:t>
            </a:fld>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A9B3BD6C-B028-46D9-AAE5-7B59806EFD9C}" type="slidenum">
              <a:rPr lang="en-US"/>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DF43F6BB-586B-4B53-9320-28F90FEA2D3D}" type="slidenum">
              <a:rPr lang="en-US"/>
              <a:pPr>
                <a:defRPr/>
              </a:pPr>
              <a:t>‹#›</a:t>
            </a:fld>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2B8A34A1-E9DD-4B84-BDCD-5DDE01024892}"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099F464A-3293-42DA-966A-A2FB12DB8255}"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21"/>
          <p:cNvPicPr>
            <a:picLocks noChangeArrowheads="1"/>
          </p:cNvPicPr>
          <p:nvPr/>
        </p:nvPicPr>
        <p:blipFill>
          <a:blip r:embed="rId14"/>
          <a:srcRect b="467"/>
          <a:stretch>
            <a:fillRect/>
          </a:stretch>
        </p:blipFill>
        <p:spPr bwMode="auto">
          <a:xfrm>
            <a:off x="0" y="6470650"/>
            <a:ext cx="9144000" cy="385763"/>
          </a:xfrm>
          <a:prstGeom prst="rect">
            <a:avLst/>
          </a:prstGeom>
          <a:noFill/>
          <a:ln w="9525">
            <a:noFill/>
            <a:miter lim="800000"/>
            <a:headEnd/>
            <a:tailEnd/>
          </a:ln>
        </p:spPr>
      </p:pic>
      <p:pic>
        <p:nvPicPr>
          <p:cNvPr id="1027" name="Picture 3" descr="21"/>
          <p:cNvPicPr>
            <a:picLocks noChangeAspect="1" noChangeArrowheads="1"/>
          </p:cNvPicPr>
          <p:nvPr/>
        </p:nvPicPr>
        <p:blipFill>
          <a:blip r:embed="rId15"/>
          <a:srcRect/>
          <a:stretch>
            <a:fillRect/>
          </a:stretch>
        </p:blipFill>
        <p:spPr bwMode="auto">
          <a:xfrm>
            <a:off x="0" y="0"/>
            <a:ext cx="9144000" cy="384175"/>
          </a:xfrm>
          <a:prstGeom prst="rect">
            <a:avLst/>
          </a:prstGeom>
          <a:noFill/>
          <a:ln w="9525">
            <a:noFill/>
            <a:miter lim="800000"/>
            <a:headEnd/>
            <a:tailEnd/>
          </a:ln>
        </p:spPr>
      </p:pic>
      <p:sp>
        <p:nvSpPr>
          <p:cNvPr id="1028" name="Rectangle 4"/>
          <p:cNvSpPr>
            <a:spLocks noGrp="1" noChangeArrowheads="1"/>
          </p:cNvSpPr>
          <p:nvPr>
            <p:ph type="title"/>
          </p:nvPr>
        </p:nvSpPr>
        <p:spPr bwMode="auto">
          <a:xfrm>
            <a:off x="153988" y="581025"/>
            <a:ext cx="8677275" cy="498475"/>
          </a:xfrm>
          <a:prstGeom prst="rect">
            <a:avLst/>
          </a:prstGeom>
          <a:noFill/>
          <a:ln w="9525" algn="ctr">
            <a:noFill/>
            <a:miter lim="800000"/>
            <a:headEnd/>
            <a:tailEnd/>
          </a:ln>
        </p:spPr>
        <p:txBody>
          <a:bodyPr vert="horz" wrap="square" lIns="91424" tIns="45712" rIns="91424" bIns="45712"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434975" y="1249363"/>
            <a:ext cx="8407400" cy="5040312"/>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Text Box 6"/>
          <p:cNvSpPr txBox="1">
            <a:spLocks noChangeArrowheads="1"/>
          </p:cNvSpPr>
          <p:nvPr/>
        </p:nvSpPr>
        <p:spPr bwMode="black">
          <a:xfrm>
            <a:off x="990600" y="52388"/>
            <a:ext cx="7434263" cy="307975"/>
          </a:xfrm>
          <a:prstGeom prst="rect">
            <a:avLst/>
          </a:prstGeom>
          <a:noFill/>
          <a:ln w="9525">
            <a:noFill/>
            <a:miter lim="800000"/>
            <a:headEnd/>
            <a:tailEnd/>
          </a:ln>
          <a:effectLst/>
        </p:spPr>
        <p:txBody>
          <a:bodyPr lIns="91424" tIns="45712" rIns="91424" bIns="45712">
            <a:spAutoFit/>
          </a:bodyPr>
          <a:lstStyle/>
          <a:p>
            <a:pPr eaLnBrk="0" hangingPunct="0">
              <a:defRPr/>
            </a:pPr>
            <a:r>
              <a:rPr lang="en-US" sz="1400" dirty="0" err="1" smtClean="0">
                <a:solidFill>
                  <a:srgbClr val="FFFFFF"/>
                </a:solidFill>
                <a:ea typeface="MS PGothic" pitchFamily="34" charset="-128"/>
                <a:cs typeface="+mn-cs"/>
              </a:rPr>
              <a:t>Thiết</a:t>
            </a:r>
            <a:r>
              <a:rPr lang="en-US" sz="1400" dirty="0" smtClean="0">
                <a:solidFill>
                  <a:srgbClr val="FFFFFF"/>
                </a:solidFill>
                <a:ea typeface="MS PGothic" pitchFamily="34" charset="-128"/>
                <a:cs typeface="+mn-cs"/>
              </a:rPr>
              <a:t> </a:t>
            </a:r>
            <a:r>
              <a:rPr lang="en-US" sz="1400" dirty="0" err="1">
                <a:solidFill>
                  <a:srgbClr val="FFFFFF"/>
                </a:solidFill>
                <a:ea typeface="MS PGothic" pitchFamily="34" charset="-128"/>
                <a:cs typeface="+mn-cs"/>
              </a:rPr>
              <a:t>kế</a:t>
            </a:r>
            <a:r>
              <a:rPr lang="en-US" sz="1400" dirty="0">
                <a:solidFill>
                  <a:srgbClr val="FFFFFF"/>
                </a:solidFill>
                <a:ea typeface="MS PGothic" pitchFamily="34" charset="-128"/>
                <a:cs typeface="+mn-cs"/>
              </a:rPr>
              <a:t> Web 1 – </a:t>
            </a:r>
            <a:r>
              <a:rPr lang="en-US" sz="1400" dirty="0" err="1">
                <a:solidFill>
                  <a:srgbClr val="FFFFFF"/>
                </a:solidFill>
                <a:ea typeface="MS PGothic" pitchFamily="34" charset="-128"/>
                <a:cs typeface="+mn-cs"/>
              </a:rPr>
              <a:t>Bài</a:t>
            </a:r>
            <a:r>
              <a:rPr lang="en-US" sz="1400" dirty="0">
                <a:solidFill>
                  <a:srgbClr val="FFFFFF"/>
                </a:solidFill>
                <a:ea typeface="MS PGothic" pitchFamily="34" charset="-128"/>
                <a:cs typeface="+mn-cs"/>
              </a:rPr>
              <a:t> 5 : Form</a:t>
            </a:r>
          </a:p>
        </p:txBody>
      </p:sp>
      <p:sp>
        <p:nvSpPr>
          <p:cNvPr id="7175" name="Rectangle 7"/>
          <p:cNvSpPr>
            <a:spLocks noChangeArrowheads="1"/>
          </p:cNvSpPr>
          <p:nvPr/>
        </p:nvSpPr>
        <p:spPr bwMode="black">
          <a:xfrm>
            <a:off x="3743325" y="6546850"/>
            <a:ext cx="2352675" cy="246063"/>
          </a:xfrm>
          <a:prstGeom prst="rect">
            <a:avLst/>
          </a:prstGeom>
          <a:noFill/>
          <a:ln w="9525">
            <a:noFill/>
            <a:miter lim="800000"/>
            <a:headEnd/>
            <a:tailEnd/>
          </a:ln>
          <a:effectLst/>
        </p:spPr>
        <p:txBody>
          <a:bodyPr lIns="91424" tIns="45712" rIns="91424" bIns="45712">
            <a:spAutoFit/>
          </a:bodyPr>
          <a:lstStyle/>
          <a:p>
            <a:pPr algn="ctr" eaLnBrk="0" hangingPunct="0">
              <a:defRPr/>
            </a:pPr>
            <a:r>
              <a:rPr lang="en-US" sz="1000" dirty="0">
                <a:solidFill>
                  <a:srgbClr val="FFFFFF"/>
                </a:solidFill>
                <a:ea typeface="MS PGothic" pitchFamily="34" charset="-128"/>
                <a:cs typeface="+mn-cs"/>
              </a:rPr>
              <a:t>© </a:t>
            </a:r>
            <a:r>
              <a:rPr lang="en-US" sz="1000" dirty="0" smtClean="0">
                <a:solidFill>
                  <a:srgbClr val="FFFFFF"/>
                </a:solidFill>
                <a:ea typeface="MS PGothic" pitchFamily="34" charset="-128"/>
                <a:cs typeface="+mn-cs"/>
              </a:rPr>
              <a:t>2016 </a:t>
            </a:r>
            <a:r>
              <a:rPr lang="en-US" sz="1000" dirty="0" err="1">
                <a:solidFill>
                  <a:srgbClr val="FFFFFF"/>
                </a:solidFill>
                <a:ea typeface="MS PGothic" pitchFamily="34" charset="-128"/>
                <a:cs typeface="+mn-cs"/>
              </a:rPr>
              <a:t>Khoa</a:t>
            </a:r>
            <a:r>
              <a:rPr lang="en-US" sz="1000" dirty="0">
                <a:solidFill>
                  <a:srgbClr val="FFFFFF"/>
                </a:solidFill>
                <a:ea typeface="MS PGothic" pitchFamily="34" charset="-128"/>
                <a:cs typeface="+mn-cs"/>
              </a:rPr>
              <a:t> CNTT </a:t>
            </a:r>
          </a:p>
        </p:txBody>
      </p:sp>
      <p:sp>
        <p:nvSpPr>
          <p:cNvPr id="7177" name="Rectangle 9"/>
          <p:cNvSpPr>
            <a:spLocks noGrp="1" noChangeArrowheads="1"/>
          </p:cNvSpPr>
          <p:nvPr>
            <p:ph type="sldNum" sz="quarter" idx="4"/>
          </p:nvPr>
        </p:nvSpPr>
        <p:spPr bwMode="black">
          <a:xfrm>
            <a:off x="153988" y="6500813"/>
            <a:ext cx="1006475" cy="320675"/>
          </a:xfrm>
          <a:prstGeom prst="rect">
            <a:avLst/>
          </a:prstGeom>
          <a:noFill/>
          <a:ln w="9525" algn="ctr">
            <a:noFill/>
            <a:miter lim="800000"/>
            <a:headEnd/>
            <a:tailEnd/>
          </a:ln>
          <a:effectLst/>
        </p:spPr>
        <p:txBody>
          <a:bodyPr vert="horz" wrap="square" lIns="91424" tIns="45712" rIns="91424" bIns="45712" numCol="1" anchor="t" anchorCtr="0" compatLnSpc="1">
            <a:prstTxWarp prst="textNoShape">
              <a:avLst/>
            </a:prstTxWarp>
          </a:bodyPr>
          <a:lstStyle>
            <a:lvl1pPr algn="l">
              <a:lnSpc>
                <a:spcPct val="100000"/>
              </a:lnSpc>
              <a:spcBef>
                <a:spcPct val="50000"/>
              </a:spcBef>
              <a:spcAft>
                <a:spcPct val="0"/>
              </a:spcAft>
              <a:buClrTx/>
              <a:buFontTx/>
              <a:buNone/>
              <a:defRPr sz="1000" b="1">
                <a:solidFill>
                  <a:srgbClr val="FFFFFF"/>
                </a:solidFill>
                <a:ea typeface="MS PGothic" pitchFamily="34" charset="-128"/>
                <a:cs typeface="+mn-cs"/>
              </a:defRPr>
            </a:lvl1pPr>
          </a:lstStyle>
          <a:p>
            <a:pPr>
              <a:defRPr/>
            </a:pPr>
            <a:fld id="{B8FF8D90-A921-444A-82E0-E2922CC7C9D2}" type="slidenum">
              <a:rPr lang="en-US"/>
              <a:pPr>
                <a:defRPr/>
              </a:pPr>
              <a:t>‹#›</a:t>
            </a:fld>
            <a:endParaRPr lang="en-US"/>
          </a:p>
        </p:txBody>
      </p:sp>
      <p:sp>
        <p:nvSpPr>
          <p:cNvPr id="7178" name="Rectangle 10"/>
          <p:cNvSpPr>
            <a:spLocks noGrp="1" noChangeArrowheads="1"/>
          </p:cNvSpPr>
          <p:nvPr>
            <p:ph type="ftr" sz="quarter" idx="3"/>
          </p:nvPr>
        </p:nvSpPr>
        <p:spPr bwMode="auto">
          <a:xfrm>
            <a:off x="1293813" y="6510338"/>
            <a:ext cx="1906587" cy="304800"/>
          </a:xfrm>
          <a:prstGeom prst="rect">
            <a:avLst/>
          </a:prstGeom>
          <a:noFill/>
          <a:ln w="9525">
            <a:noFill/>
            <a:miter lim="800000"/>
            <a:headEnd/>
            <a:tailEnd/>
          </a:ln>
          <a:effectLst/>
        </p:spPr>
        <p:txBody>
          <a:bodyPr vert="horz" wrap="square" lIns="91424" tIns="45712" rIns="91424" bIns="45712" numCol="1" anchor="t" anchorCtr="0" compatLnSpc="1">
            <a:prstTxWarp prst="textNoShape">
              <a:avLst/>
            </a:prstTxWarp>
          </a:bodyPr>
          <a:lstStyle>
            <a:lvl1pPr algn="l">
              <a:lnSpc>
                <a:spcPct val="100000"/>
              </a:lnSpc>
              <a:spcBef>
                <a:spcPct val="0"/>
              </a:spcBef>
              <a:spcAft>
                <a:spcPct val="0"/>
              </a:spcAft>
              <a:buClrTx/>
              <a:buFontTx/>
              <a:buNone/>
              <a:defRPr sz="1000">
                <a:solidFill>
                  <a:srgbClr val="FFFFFF"/>
                </a:solidFill>
                <a:ea typeface="MS PGothic" pitchFamily="34" charset="-128"/>
                <a:cs typeface="+mn-cs"/>
              </a:defRPr>
            </a:lvl1pPr>
          </a:lstStyle>
          <a:p>
            <a:pPr>
              <a:defRPr/>
            </a:pPr>
            <a:endParaRPr lang="en-US"/>
          </a:p>
        </p:txBody>
      </p:sp>
      <p:sp>
        <p:nvSpPr>
          <p:cNvPr id="7179" name="Line 11"/>
          <p:cNvSpPr>
            <a:spLocks noChangeShapeType="1"/>
          </p:cNvSpPr>
          <p:nvPr/>
        </p:nvSpPr>
        <p:spPr bwMode="black">
          <a:xfrm>
            <a:off x="990600" y="147638"/>
            <a:ext cx="0" cy="234950"/>
          </a:xfrm>
          <a:prstGeom prst="line">
            <a:avLst/>
          </a:prstGeom>
          <a:noFill/>
          <a:ln w="9525">
            <a:solidFill>
              <a:srgbClr val="FFFFFF"/>
            </a:solidFill>
            <a:round/>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ea typeface="MS PGothic" pitchFamily="34" charset="-128"/>
              <a:cs typeface="+mn-cs"/>
            </a:endParaRPr>
          </a:p>
        </p:txBody>
      </p:sp>
      <p:sp>
        <p:nvSpPr>
          <p:cNvPr id="7180" name="Line 12"/>
          <p:cNvSpPr>
            <a:spLocks noChangeShapeType="1"/>
          </p:cNvSpPr>
          <p:nvPr/>
        </p:nvSpPr>
        <p:spPr bwMode="black">
          <a:xfrm>
            <a:off x="990600" y="6470650"/>
            <a:ext cx="0" cy="192088"/>
          </a:xfrm>
          <a:prstGeom prst="line">
            <a:avLst/>
          </a:prstGeom>
          <a:noFill/>
          <a:ln w="9525">
            <a:solidFill>
              <a:srgbClr val="FFFFFF"/>
            </a:solidFill>
            <a:round/>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ea typeface="MS PGothic" pitchFamily="34" charset="-128"/>
              <a:cs typeface="+mn-cs"/>
            </a:endParaRPr>
          </a:p>
        </p:txBody>
      </p:sp>
    </p:spTree>
  </p:cSld>
  <p:clrMap bg1="lt1" tx1="dk1" bg2="lt2" tx2="dk2" accent1="accent1" accent2="accent2" accent3="accent3" accent4="accent4" accent5="accent5" accent6="accent6" hlink="hlink" folHlink="folHlink"/>
  <p:sldLayoutIdLst>
    <p:sldLayoutId id="2147483664"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rtl="0" fontAlgn="base">
        <a:lnSpc>
          <a:spcPct val="90000"/>
        </a:lnSpc>
        <a:spcBef>
          <a:spcPct val="0"/>
        </a:spcBef>
        <a:spcAft>
          <a:spcPct val="0"/>
        </a:spcAft>
        <a:defRPr sz="2800">
          <a:solidFill>
            <a:srgbClr val="6CA6B8"/>
          </a:solidFill>
          <a:latin typeface="+mj-lt"/>
          <a:ea typeface="+mj-ea"/>
          <a:cs typeface="+mj-cs"/>
        </a:defRPr>
      </a:lvl1pPr>
      <a:lvl2pPr algn="l" rtl="0" fontAlgn="base">
        <a:lnSpc>
          <a:spcPct val="90000"/>
        </a:lnSpc>
        <a:spcBef>
          <a:spcPct val="0"/>
        </a:spcBef>
        <a:spcAft>
          <a:spcPct val="0"/>
        </a:spcAft>
        <a:defRPr sz="2800">
          <a:solidFill>
            <a:srgbClr val="6CA6B8"/>
          </a:solidFill>
          <a:latin typeface="Arial" charset="0"/>
          <a:cs typeface="Arial" charset="0"/>
        </a:defRPr>
      </a:lvl2pPr>
      <a:lvl3pPr algn="l" rtl="0" fontAlgn="base">
        <a:lnSpc>
          <a:spcPct val="90000"/>
        </a:lnSpc>
        <a:spcBef>
          <a:spcPct val="0"/>
        </a:spcBef>
        <a:spcAft>
          <a:spcPct val="0"/>
        </a:spcAft>
        <a:defRPr sz="2800">
          <a:solidFill>
            <a:srgbClr val="6CA6B8"/>
          </a:solidFill>
          <a:latin typeface="Arial" charset="0"/>
          <a:cs typeface="Arial" charset="0"/>
        </a:defRPr>
      </a:lvl3pPr>
      <a:lvl4pPr algn="l" rtl="0" fontAlgn="base">
        <a:lnSpc>
          <a:spcPct val="90000"/>
        </a:lnSpc>
        <a:spcBef>
          <a:spcPct val="0"/>
        </a:spcBef>
        <a:spcAft>
          <a:spcPct val="0"/>
        </a:spcAft>
        <a:defRPr sz="2800">
          <a:solidFill>
            <a:srgbClr val="6CA6B8"/>
          </a:solidFill>
          <a:latin typeface="Arial" charset="0"/>
          <a:cs typeface="Arial" charset="0"/>
        </a:defRPr>
      </a:lvl4pPr>
      <a:lvl5pPr algn="l" rtl="0" fontAlgn="base">
        <a:lnSpc>
          <a:spcPct val="90000"/>
        </a:lnSpc>
        <a:spcBef>
          <a:spcPct val="0"/>
        </a:spcBef>
        <a:spcAft>
          <a:spcPct val="0"/>
        </a:spcAft>
        <a:defRPr sz="2800">
          <a:solidFill>
            <a:srgbClr val="6CA6B8"/>
          </a:solidFill>
          <a:latin typeface="Arial" charset="0"/>
          <a:cs typeface="Arial" charset="0"/>
        </a:defRPr>
      </a:lvl5pPr>
      <a:lvl6pPr marL="457200" algn="l" rtl="0" eaLnBrk="1" fontAlgn="base" hangingPunct="1">
        <a:lnSpc>
          <a:spcPct val="90000"/>
        </a:lnSpc>
        <a:spcBef>
          <a:spcPct val="0"/>
        </a:spcBef>
        <a:spcAft>
          <a:spcPct val="0"/>
        </a:spcAft>
        <a:defRPr sz="2800">
          <a:solidFill>
            <a:srgbClr val="6CA6B8"/>
          </a:solidFill>
          <a:latin typeface="Arial" charset="0"/>
          <a:cs typeface="Arial" charset="0"/>
        </a:defRPr>
      </a:lvl6pPr>
      <a:lvl7pPr marL="914400" algn="l" rtl="0" eaLnBrk="1" fontAlgn="base" hangingPunct="1">
        <a:lnSpc>
          <a:spcPct val="90000"/>
        </a:lnSpc>
        <a:spcBef>
          <a:spcPct val="0"/>
        </a:spcBef>
        <a:spcAft>
          <a:spcPct val="0"/>
        </a:spcAft>
        <a:defRPr sz="2800">
          <a:solidFill>
            <a:srgbClr val="6CA6B8"/>
          </a:solidFill>
          <a:latin typeface="Arial" charset="0"/>
          <a:cs typeface="Arial" charset="0"/>
        </a:defRPr>
      </a:lvl7pPr>
      <a:lvl8pPr marL="1371600" algn="l" rtl="0" eaLnBrk="1" fontAlgn="base" hangingPunct="1">
        <a:lnSpc>
          <a:spcPct val="90000"/>
        </a:lnSpc>
        <a:spcBef>
          <a:spcPct val="0"/>
        </a:spcBef>
        <a:spcAft>
          <a:spcPct val="0"/>
        </a:spcAft>
        <a:defRPr sz="2800">
          <a:solidFill>
            <a:srgbClr val="6CA6B8"/>
          </a:solidFill>
          <a:latin typeface="Arial" charset="0"/>
          <a:cs typeface="Arial" charset="0"/>
        </a:defRPr>
      </a:lvl8pPr>
      <a:lvl9pPr marL="1828800" algn="l" rtl="0" eaLnBrk="1" fontAlgn="base" hangingPunct="1">
        <a:lnSpc>
          <a:spcPct val="90000"/>
        </a:lnSpc>
        <a:spcBef>
          <a:spcPct val="0"/>
        </a:spcBef>
        <a:spcAft>
          <a:spcPct val="0"/>
        </a:spcAft>
        <a:defRPr sz="2800">
          <a:solidFill>
            <a:srgbClr val="6CA6B8"/>
          </a:solidFill>
          <a:latin typeface="Arial" charset="0"/>
          <a:cs typeface="Arial" charset="0"/>
        </a:defRPr>
      </a:lvl9pPr>
    </p:titleStyle>
    <p:bodyStyle>
      <a:lvl1pPr marL="228600" indent="-228600" algn="l" rtl="0" fontAlgn="base">
        <a:spcBef>
          <a:spcPct val="35000"/>
        </a:spcBef>
        <a:spcAft>
          <a:spcPct val="15000"/>
        </a:spcAft>
        <a:buClr>
          <a:srgbClr val="6CA6B8"/>
        </a:buClr>
        <a:buFont typeface="Wingdings" pitchFamily="2" charset="2"/>
        <a:buChar char="§"/>
        <a:defRPr sz="2400">
          <a:solidFill>
            <a:schemeClr val="tx1"/>
          </a:solidFill>
          <a:latin typeface="+mn-lt"/>
          <a:ea typeface="+mn-ea"/>
          <a:cs typeface="+mn-cs"/>
        </a:defRPr>
      </a:lvl1pPr>
      <a:lvl2pPr marL="457200" indent="-227013" algn="l" rtl="0" fontAlgn="base">
        <a:spcBef>
          <a:spcPct val="25000"/>
        </a:spcBef>
        <a:spcAft>
          <a:spcPct val="15000"/>
        </a:spcAft>
        <a:buClr>
          <a:srgbClr val="6CA6B8"/>
        </a:buClr>
        <a:buFont typeface="Arial" charset="0"/>
        <a:buChar char="–"/>
        <a:defRPr sz="2200">
          <a:solidFill>
            <a:schemeClr val="tx1"/>
          </a:solidFill>
          <a:latin typeface="+mn-lt"/>
          <a:cs typeface="+mn-cs"/>
        </a:defRPr>
      </a:lvl2pPr>
      <a:lvl3pPr marL="682625" indent="-223838" algn="l" rtl="0" fontAlgn="base">
        <a:spcBef>
          <a:spcPct val="20000"/>
        </a:spcBef>
        <a:spcAft>
          <a:spcPct val="0"/>
        </a:spcAft>
        <a:buClr>
          <a:srgbClr val="6CA6B8"/>
        </a:buClr>
        <a:buChar char="•"/>
        <a:defRPr sz="2000">
          <a:solidFill>
            <a:schemeClr val="tx1"/>
          </a:solidFill>
          <a:latin typeface="+mn-lt"/>
          <a:cs typeface="+mn-cs"/>
        </a:defRPr>
      </a:lvl3pPr>
      <a:lvl4pPr marL="912813" indent="-228600" algn="l" rtl="0" fontAlgn="base">
        <a:spcBef>
          <a:spcPct val="20000"/>
        </a:spcBef>
        <a:spcAft>
          <a:spcPct val="0"/>
        </a:spcAft>
        <a:buClr>
          <a:srgbClr val="6CA6B8"/>
        </a:buClr>
        <a:buFont typeface="Arial" charset="0"/>
        <a:buChar char="–"/>
        <a:defRPr sz="2000">
          <a:solidFill>
            <a:schemeClr val="tx1"/>
          </a:solidFill>
          <a:latin typeface="+mn-lt"/>
          <a:cs typeface="+mn-cs"/>
        </a:defRPr>
      </a:lvl4pPr>
      <a:lvl5pPr marL="1143000" indent="-228600" algn="l" rtl="0" fontAlgn="base">
        <a:spcBef>
          <a:spcPct val="20000"/>
        </a:spcBef>
        <a:spcAft>
          <a:spcPct val="0"/>
        </a:spcAft>
        <a:buClr>
          <a:srgbClr val="6CA6B8"/>
        </a:buClr>
        <a:buFont typeface="Arial" charset="0"/>
        <a:buChar char="&gt;"/>
        <a:defRPr sz="2000">
          <a:solidFill>
            <a:schemeClr val="tx1"/>
          </a:solidFill>
          <a:latin typeface="+mn-lt"/>
          <a:cs typeface="+mn-cs"/>
        </a:defRPr>
      </a:lvl5pPr>
      <a:lvl6pPr marL="16002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6pPr>
      <a:lvl7pPr marL="20574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7pPr>
      <a:lvl8pPr marL="25146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8pPr>
      <a:lvl9pPr marL="29718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90525" y="2292350"/>
            <a:ext cx="7954963" cy="1671638"/>
          </a:xfrm>
        </p:spPr>
        <p:txBody>
          <a:bodyPr/>
          <a:lstStyle/>
          <a:p>
            <a:pPr>
              <a:defRPr/>
            </a:pPr>
            <a:r>
              <a:rPr lang="vi-VN" b="1" u="sng" dirty="0" smtClean="0">
                <a:solidFill>
                  <a:schemeClr val="bg1">
                    <a:lumMod val="65000"/>
                  </a:schemeClr>
                </a:solidFill>
              </a:rPr>
              <a:t>Bài </a:t>
            </a:r>
            <a:r>
              <a:rPr lang="en-US" b="1" u="sng" dirty="0" smtClean="0">
                <a:solidFill>
                  <a:schemeClr val="bg1">
                    <a:lumMod val="65000"/>
                  </a:schemeClr>
                </a:solidFill>
              </a:rPr>
              <a:t>5</a:t>
            </a:r>
            <a:br>
              <a:rPr lang="en-US" b="1" u="sng" dirty="0" smtClean="0">
                <a:solidFill>
                  <a:schemeClr val="bg1">
                    <a:lumMod val="65000"/>
                  </a:schemeClr>
                </a:solidFill>
              </a:rPr>
            </a:br>
            <a:r>
              <a:rPr lang="en-US" b="1" dirty="0" smtClean="0">
                <a:effectLst>
                  <a:outerShdw blurRad="50800" dist="38100" dir="5400000" algn="t" rotWithShape="0">
                    <a:prstClr val="black">
                      <a:alpha val="40000"/>
                    </a:prstClr>
                  </a:outerShdw>
                </a:effectLst>
              </a:rPr>
              <a:t>Form</a:t>
            </a:r>
            <a:endParaRPr lang="en-US" dirty="0"/>
          </a:p>
        </p:txBody>
      </p:sp>
      <p:sp>
        <p:nvSpPr>
          <p:cNvPr id="6" name="Subtitle 5"/>
          <p:cNvSpPr>
            <a:spLocks noGrp="1"/>
          </p:cNvSpPr>
          <p:nvPr>
            <p:ph type="subTitle" idx="1"/>
          </p:nvPr>
        </p:nvSpPr>
        <p:spPr/>
        <p:txBody>
          <a:bodyPr/>
          <a:lstStyle/>
          <a:p>
            <a:pPr>
              <a:defRPr/>
            </a:pPr>
            <a:endParaRPr lang="en-US" dirty="0" smtClean="0"/>
          </a:p>
          <a:p>
            <a:pPr>
              <a:defRPr/>
            </a:pPr>
            <a:r>
              <a:rPr lang="en-US" spc="600" dirty="0" err="1" smtClean="0">
                <a:solidFill>
                  <a:schemeClr val="tx2">
                    <a:lumMod val="75000"/>
                  </a:schemeClr>
                </a:solidFill>
              </a:rPr>
              <a:t>Nguyễn</a:t>
            </a:r>
            <a:r>
              <a:rPr lang="en-US" spc="600" dirty="0" smtClean="0">
                <a:solidFill>
                  <a:schemeClr val="tx2">
                    <a:lumMod val="75000"/>
                  </a:schemeClr>
                </a:solidFill>
              </a:rPr>
              <a:t> Cao </a:t>
            </a:r>
            <a:r>
              <a:rPr lang="en-US" spc="600" dirty="0" err="1" smtClean="0">
                <a:solidFill>
                  <a:schemeClr val="tx2">
                    <a:lumMod val="75000"/>
                  </a:schemeClr>
                </a:solidFill>
              </a:rPr>
              <a:t>Phong</a:t>
            </a:r>
            <a:endParaRPr lang="en-US" spc="600" dirty="0" smtClean="0">
              <a:solidFill>
                <a:schemeClr val="tx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Text Field</a:t>
            </a:r>
            <a:endParaRPr lang="en-US"/>
          </a:p>
        </p:txBody>
      </p:sp>
      <p:sp>
        <p:nvSpPr>
          <p:cNvPr id="3" name="Content Placeholder 2"/>
          <p:cNvSpPr>
            <a:spLocks noGrp="1"/>
          </p:cNvSpPr>
          <p:nvPr>
            <p:ph idx="1"/>
          </p:nvPr>
        </p:nvSpPr>
        <p:spPr>
          <a:xfrm>
            <a:off x="434975" y="1249363"/>
            <a:ext cx="8407400" cy="4965700"/>
          </a:xfrm>
        </p:spPr>
        <p:txBody>
          <a:bodyPr/>
          <a:lstStyle/>
          <a:p>
            <a:pPr>
              <a:defRPr/>
            </a:pPr>
            <a:r>
              <a:rPr lang="en-US" dirty="0" err="1" smtClean="0"/>
              <a:t>Dùng</a:t>
            </a:r>
            <a:r>
              <a:rPr lang="en-US" dirty="0" smtClean="0"/>
              <a:t> </a:t>
            </a:r>
            <a:r>
              <a:rPr lang="en-US" dirty="0" err="1" smtClean="0"/>
              <a:t>để</a:t>
            </a:r>
            <a:r>
              <a:rPr lang="en-US" dirty="0" smtClean="0"/>
              <a:t> </a:t>
            </a:r>
            <a:r>
              <a:rPr lang="en-US" dirty="0" err="1" smtClean="0"/>
              <a:t>nhập</a:t>
            </a:r>
            <a:r>
              <a:rPr lang="en-US" dirty="0" smtClean="0"/>
              <a:t> </a:t>
            </a:r>
            <a:r>
              <a:rPr lang="en-US" dirty="0" err="1" smtClean="0"/>
              <a:t>một</a:t>
            </a:r>
            <a:r>
              <a:rPr lang="en-US" dirty="0" smtClean="0"/>
              <a:t> </a:t>
            </a:r>
            <a:r>
              <a:rPr lang="en-US" dirty="0" err="1" smtClean="0"/>
              <a:t>dòng</a:t>
            </a:r>
            <a:r>
              <a:rPr lang="en-US" dirty="0" smtClean="0"/>
              <a:t> </a:t>
            </a:r>
            <a:r>
              <a:rPr lang="en-US" dirty="0" err="1" smtClean="0"/>
              <a:t>văn</a:t>
            </a:r>
            <a:r>
              <a:rPr lang="en-US" dirty="0" smtClean="0"/>
              <a:t> </a:t>
            </a:r>
            <a:r>
              <a:rPr lang="en-US" dirty="0" err="1" smtClean="0"/>
              <a:t>bản</a:t>
            </a:r>
            <a:endParaRPr lang="en-US" dirty="0" smtClean="0"/>
          </a:p>
          <a:p>
            <a:pPr>
              <a:defRPr/>
            </a:pPr>
            <a:r>
              <a:rPr lang="en-US" dirty="0" err="1" smtClean="0"/>
              <a:t>Cú</a:t>
            </a:r>
            <a:r>
              <a:rPr lang="en-US" dirty="0" smtClean="0"/>
              <a:t> </a:t>
            </a:r>
            <a:r>
              <a:rPr lang="en-US" dirty="0" err="1" smtClean="0"/>
              <a:t>pháp</a:t>
            </a:r>
            <a:endParaRPr lang="en-US" dirty="0" smtClean="0"/>
          </a:p>
          <a:p>
            <a:pPr>
              <a:lnSpc>
                <a:spcPct val="90000"/>
              </a:lnSpc>
              <a:buFont typeface="Wingdings" pitchFamily="2" charset="2"/>
              <a:buNone/>
              <a:defRPr/>
            </a:pPr>
            <a:r>
              <a:rPr lang="en-US" sz="1800" dirty="0" smtClean="0">
                <a:latin typeface="Courier New" pitchFamily="49" charset="0"/>
                <a:cs typeface="Courier New" pitchFamily="49" charset="0"/>
              </a:rPr>
              <a:t>	</a:t>
            </a:r>
            <a:r>
              <a:rPr lang="en-US" sz="1800" b="1" dirty="0" smtClean="0">
                <a:solidFill>
                  <a:schemeClr val="tx2">
                    <a:lumMod val="75000"/>
                  </a:schemeClr>
                </a:solidFill>
                <a:latin typeface="Courier New" pitchFamily="49" charset="0"/>
                <a:cs typeface="Courier New" pitchFamily="49" charset="0"/>
              </a:rPr>
              <a:t>&lt;INPUT</a:t>
            </a:r>
            <a:r>
              <a:rPr lang="en-US" sz="1800" dirty="0" smtClean="0">
                <a:solidFill>
                  <a:schemeClr val="tx2">
                    <a:lumMod val="75000"/>
                  </a:schemeClr>
                </a:solidFill>
                <a:latin typeface="Courier New" pitchFamily="49" charset="0"/>
                <a:cs typeface="Courier New" pitchFamily="49" charset="0"/>
              </a:rPr>
              <a:t/>
            </a:r>
            <a:br>
              <a:rPr lang="en-US" sz="1800" dirty="0" smtClean="0">
                <a:solidFill>
                  <a:schemeClr val="tx2">
                    <a:lumMod val="75000"/>
                  </a:schemeClr>
                </a:solidFill>
                <a:latin typeface="Courier New" pitchFamily="49" charset="0"/>
                <a:cs typeface="Courier New" pitchFamily="49" charset="0"/>
              </a:rPr>
            </a:br>
            <a:r>
              <a:rPr lang="en-US" sz="1800" b="1" dirty="0" smtClean="0">
                <a:solidFill>
                  <a:schemeClr val="tx2">
                    <a:lumMod val="75000"/>
                  </a:schemeClr>
                </a:solidFill>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TYPE		= “TEXT”</a:t>
            </a:r>
            <a:r>
              <a:rPr lang="en-US" sz="1800" dirty="0" smtClean="0">
                <a:solidFill>
                  <a:srgbClr val="FF0000"/>
                </a:solidFill>
                <a:latin typeface="Courier New" pitchFamily="49" charset="0"/>
                <a:cs typeface="Courier New" pitchFamily="49" charset="0"/>
              </a:rPr>
              <a:t/>
            </a:r>
            <a:br>
              <a:rPr lang="en-US" sz="1800" dirty="0" smtClean="0">
                <a:solidFill>
                  <a:srgbClr val="FF0000"/>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NAME		= </a:t>
            </a:r>
            <a:r>
              <a:rPr lang="en-US" sz="1800" i="1" dirty="0" smtClean="0">
                <a:solidFill>
                  <a:schemeClr val="tx2">
                    <a:lumMod val="75000"/>
                  </a:schemeClr>
                </a:solidFill>
                <a:latin typeface="Courier New" pitchFamily="49" charset="0"/>
                <a:cs typeface="Courier New" pitchFamily="49" charset="0"/>
              </a:rPr>
              <a:t>string</a:t>
            </a:r>
            <a:r>
              <a:rPr lang="en-US" sz="1800" dirty="0" smtClean="0">
                <a:solidFill>
                  <a:schemeClr val="tx2">
                    <a:lumMod val="75000"/>
                  </a:schemeClr>
                </a:solidFill>
                <a:latin typeface="Courier New" pitchFamily="49" charset="0"/>
                <a:cs typeface="Courier New" pitchFamily="49" charset="0"/>
              </a:rPr>
              <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READONLY</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SIZE		= </a:t>
            </a:r>
            <a:r>
              <a:rPr lang="en-US" sz="1800" i="1" dirty="0" smtClean="0">
                <a:solidFill>
                  <a:schemeClr val="tx2">
                    <a:lumMod val="75000"/>
                  </a:schemeClr>
                </a:solidFill>
                <a:latin typeface="Courier New" pitchFamily="49" charset="0"/>
                <a:cs typeface="Courier New" pitchFamily="49" charset="0"/>
              </a:rPr>
              <a:t>variant</a:t>
            </a:r>
            <a:br>
              <a:rPr lang="en-US" sz="1800" i="1" dirty="0" smtClean="0">
                <a:solidFill>
                  <a:schemeClr val="tx2">
                    <a:lumMod val="75000"/>
                  </a:schemeClr>
                </a:solidFill>
                <a:latin typeface="Courier New" pitchFamily="49" charset="0"/>
                <a:cs typeface="Courier New" pitchFamily="49" charset="0"/>
              </a:rPr>
            </a:br>
            <a:r>
              <a:rPr lang="en-US" sz="1800" i="1" dirty="0" smtClean="0">
                <a:solidFill>
                  <a:schemeClr val="tx2">
                    <a:lumMod val="75000"/>
                  </a:schemeClr>
                </a:solidFill>
                <a:latin typeface="Courier New" pitchFamily="49" charset="0"/>
                <a:cs typeface="Courier New" pitchFamily="49" charset="0"/>
              </a:rPr>
              <a:t>	MAXLENGTH	= long</a:t>
            </a:r>
            <a:r>
              <a:rPr lang="en-US" sz="1800" dirty="0" smtClean="0">
                <a:solidFill>
                  <a:schemeClr val="tx2">
                    <a:lumMod val="75000"/>
                  </a:schemeClr>
                </a:solidFill>
                <a:latin typeface="Courier New" pitchFamily="49" charset="0"/>
                <a:cs typeface="Courier New" pitchFamily="49" charset="0"/>
              </a:rPr>
              <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TABINDEX	= </a:t>
            </a:r>
            <a:r>
              <a:rPr lang="en-US" sz="1800" i="1" dirty="0" smtClean="0">
                <a:solidFill>
                  <a:schemeClr val="tx2">
                    <a:lumMod val="75000"/>
                  </a:schemeClr>
                </a:solidFill>
                <a:latin typeface="Courier New" pitchFamily="49" charset="0"/>
                <a:cs typeface="Courier New" pitchFamily="49" charset="0"/>
              </a:rPr>
              <a:t>integer</a:t>
            </a:r>
            <a:br>
              <a:rPr lang="en-US" sz="1800" i="1" dirty="0" smtClean="0">
                <a:solidFill>
                  <a:schemeClr val="tx2">
                    <a:lumMod val="75000"/>
                  </a:schemeClr>
                </a:solidFill>
                <a:latin typeface="Courier New" pitchFamily="49" charset="0"/>
                <a:cs typeface="Courier New" pitchFamily="49" charset="0"/>
              </a:rPr>
            </a:br>
            <a:r>
              <a:rPr lang="en-US" sz="1800" i="1" dirty="0" smtClean="0">
                <a:solidFill>
                  <a:schemeClr val="tx2">
                    <a:lumMod val="75000"/>
                  </a:schemeClr>
                </a:solidFill>
                <a:latin typeface="Courier New" pitchFamily="49" charset="0"/>
                <a:cs typeface="Courier New" pitchFamily="49" charset="0"/>
              </a:rPr>
              <a:t>	</a:t>
            </a:r>
            <a:r>
              <a:rPr lang="en-US" sz="1800" dirty="0" smtClean="0">
                <a:solidFill>
                  <a:srgbClr val="FF0000"/>
                </a:solidFill>
                <a:latin typeface="Courier New" pitchFamily="49" charset="0"/>
                <a:cs typeface="Courier New" pitchFamily="49" charset="0"/>
              </a:rPr>
              <a:t>VALUE		= </a:t>
            </a:r>
            <a:r>
              <a:rPr lang="en-US" sz="1800" i="1" dirty="0" smtClean="0">
                <a:solidFill>
                  <a:srgbClr val="FF0000"/>
                </a:solidFill>
                <a:latin typeface="Courier New" pitchFamily="49" charset="0"/>
                <a:cs typeface="Courier New" pitchFamily="49" charset="0"/>
              </a:rPr>
              <a:t>string</a:t>
            </a:r>
            <a:br>
              <a:rPr lang="en-US" sz="1800" i="1" dirty="0" smtClean="0">
                <a:solidFill>
                  <a:srgbClr val="FF0000"/>
                </a:solidFill>
                <a:latin typeface="Courier New" pitchFamily="49" charset="0"/>
                <a:cs typeface="Courier New" pitchFamily="49" charset="0"/>
              </a:rPr>
            </a:br>
            <a:r>
              <a:rPr lang="en-US" sz="1800" i="1" dirty="0" smtClean="0">
                <a:solidFill>
                  <a:srgbClr val="FF0000"/>
                </a:solidFill>
                <a:latin typeface="Courier New" pitchFamily="49" charset="0"/>
                <a:cs typeface="Courier New" pitchFamily="49" charset="0"/>
              </a:rPr>
              <a:t>	</a:t>
            </a:r>
            <a:r>
              <a:rPr lang="en-US" sz="1800" i="1" dirty="0" smtClean="0">
                <a:solidFill>
                  <a:schemeClr val="tx2">
                    <a:lumMod val="75000"/>
                  </a:schemeClr>
                </a:solidFill>
                <a:latin typeface="Courier New" pitchFamily="49" charset="0"/>
                <a:cs typeface="Courier New" pitchFamily="49" charset="0"/>
              </a:rPr>
              <a:t>…………</a:t>
            </a:r>
            <a:br>
              <a:rPr lang="en-US" sz="1800" i="1" dirty="0" smtClean="0">
                <a:solidFill>
                  <a:schemeClr val="tx2">
                    <a:lumMod val="75000"/>
                  </a:schemeClr>
                </a:solidFill>
                <a:latin typeface="Courier New" pitchFamily="49" charset="0"/>
                <a:cs typeface="Courier New" pitchFamily="49" charset="0"/>
              </a:rPr>
            </a:br>
            <a:r>
              <a:rPr lang="en-US" sz="1800" b="1" dirty="0" smtClean="0">
                <a:solidFill>
                  <a:schemeClr val="tx2">
                    <a:lumMod val="75000"/>
                  </a:schemeClr>
                </a:solidFill>
                <a:latin typeface="Courier New" pitchFamily="49" charset="0"/>
                <a:cs typeface="Courier New" pitchFamily="49" charset="0"/>
              </a:rPr>
              <a:t>&gt;</a:t>
            </a:r>
          </a:p>
          <a:p>
            <a:pPr>
              <a:defRPr/>
            </a:pPr>
            <a:r>
              <a:rPr lang="en-US" dirty="0" err="1" smtClean="0"/>
              <a:t>Ví</a:t>
            </a:r>
            <a:r>
              <a:rPr lang="en-US" dirty="0" smtClean="0"/>
              <a:t> </a:t>
            </a:r>
            <a:r>
              <a:rPr lang="en-US" dirty="0" err="1" smtClean="0"/>
              <a:t>dụ</a:t>
            </a:r>
            <a:r>
              <a:rPr lang="en-US" dirty="0" smtClean="0"/>
              <a:t> </a:t>
            </a:r>
          </a:p>
          <a:p>
            <a:pPr>
              <a:buFont typeface="Wingdings" pitchFamily="2" charset="2"/>
              <a:buNone/>
              <a:defRPr/>
            </a:pPr>
            <a:r>
              <a:rPr lang="en-US" sz="1600" dirty="0" smtClean="0">
                <a:solidFill>
                  <a:schemeClr val="tx2">
                    <a:lumMod val="75000"/>
                  </a:schemeClr>
                </a:solidFill>
                <a:latin typeface="Courier New" pitchFamily="49" charset="0"/>
                <a:cs typeface="Courier New" pitchFamily="49" charset="0"/>
              </a:rPr>
              <a:t>&lt;input </a:t>
            </a:r>
            <a:r>
              <a:rPr lang="en-US" sz="1600" dirty="0" smtClean="0">
                <a:latin typeface="Courier New" pitchFamily="49" charset="0"/>
                <a:cs typeface="Courier New" pitchFamily="49" charset="0"/>
              </a:rPr>
              <a:t>type=“</a:t>
            </a:r>
            <a:r>
              <a:rPr lang="en-US" sz="1600" b="1" dirty="0" smtClean="0">
                <a:latin typeface="Courier New" pitchFamily="49" charset="0"/>
                <a:cs typeface="Courier New" pitchFamily="49" charset="0"/>
              </a:rPr>
              <a:t>text</a:t>
            </a:r>
            <a:r>
              <a:rPr lang="en-US" sz="1600" dirty="0" smtClean="0">
                <a:latin typeface="Courier New" pitchFamily="49" charset="0"/>
                <a:cs typeface="Courier New" pitchFamily="49" charset="0"/>
              </a:rPr>
              <a:t>” name=“</a:t>
            </a:r>
            <a:r>
              <a:rPr lang="en-US" sz="1600" b="1" dirty="0" err="1" smtClean="0">
                <a:latin typeface="Courier New" pitchFamily="49" charset="0"/>
                <a:cs typeface="Courier New" pitchFamily="49" charset="0"/>
              </a:rPr>
              <a:t>txtName</a:t>
            </a:r>
            <a:r>
              <a:rPr lang="en-US" sz="1600" dirty="0" smtClean="0">
                <a:latin typeface="Courier New" pitchFamily="49" charset="0"/>
                <a:cs typeface="Courier New" pitchFamily="49" charset="0"/>
              </a:rPr>
              <a:t>” value=“</a:t>
            </a:r>
            <a:r>
              <a:rPr lang="en-US" sz="1600" b="1" dirty="0" smtClean="0">
                <a:latin typeface="Courier New" pitchFamily="49" charset="0"/>
                <a:cs typeface="Courier New" pitchFamily="49" charset="0"/>
              </a:rPr>
              <a:t>This is one line text with 301</a:t>
            </a:r>
            <a:r>
              <a:rPr lang="en-US" sz="1600" dirty="0" smtClean="0">
                <a:latin typeface="Courier New" pitchFamily="49" charset="0"/>
                <a:cs typeface="Courier New" pitchFamily="49" charset="0"/>
              </a:rPr>
              <a:t>” </a:t>
            </a:r>
            <a:r>
              <a:rPr lang="en-US" sz="1600" dirty="0" smtClean="0">
                <a:solidFill>
                  <a:srgbClr val="FF0000"/>
                </a:solidFill>
                <a:latin typeface="Courier New" pitchFamily="49" charset="0"/>
                <a:cs typeface="Courier New" pitchFamily="49" charset="0"/>
              </a:rPr>
              <a:t>size=“</a:t>
            </a:r>
            <a:r>
              <a:rPr lang="en-US" sz="1600" b="1" dirty="0" smtClean="0">
                <a:solidFill>
                  <a:srgbClr val="FF0000"/>
                </a:solidFill>
                <a:latin typeface="Courier New" pitchFamily="49" charset="0"/>
                <a:cs typeface="Courier New" pitchFamily="49" charset="0"/>
              </a:rPr>
              <a:t>20</a:t>
            </a:r>
            <a:r>
              <a:rPr lang="en-US" sz="1600" dirty="0" smtClean="0">
                <a:solidFill>
                  <a:srgbClr val="FF0000"/>
                </a:solidFill>
                <a:latin typeface="Courier New" pitchFamily="49" charset="0"/>
                <a:cs typeface="Courier New" pitchFamily="49" charset="0"/>
              </a:rPr>
              <a:t>” </a:t>
            </a:r>
            <a:r>
              <a:rPr lang="en-US" sz="1600" dirty="0" err="1" smtClean="0">
                <a:solidFill>
                  <a:srgbClr val="FF0000"/>
                </a:solidFill>
                <a:latin typeface="Courier New" pitchFamily="49" charset="0"/>
                <a:cs typeface="Courier New" pitchFamily="49" charset="0"/>
              </a:rPr>
              <a:t>maxlength</a:t>
            </a:r>
            <a:r>
              <a:rPr lang="en-US" sz="1600" dirty="0" smtClean="0">
                <a:solidFill>
                  <a:srgbClr val="FF00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30</a:t>
            </a:r>
            <a:r>
              <a:rPr lang="en-US" sz="1600" dirty="0" smtClean="0">
                <a:solidFill>
                  <a:srgbClr val="FF0000"/>
                </a:solidFill>
                <a:latin typeface="Courier New" pitchFamily="49" charset="0"/>
                <a:cs typeface="Courier New" pitchFamily="49" charset="0"/>
              </a:rPr>
              <a:t>”</a:t>
            </a:r>
            <a:r>
              <a:rPr lang="en-US" sz="1600" dirty="0" smtClean="0">
                <a:solidFill>
                  <a:schemeClr val="tx2">
                    <a:lumMod val="75000"/>
                  </a:schemeClr>
                </a:solidFill>
                <a:latin typeface="Courier New" pitchFamily="49" charset="0"/>
                <a:cs typeface="Courier New" pitchFamily="49" charset="0"/>
              </a:rPr>
              <a:t>&gt;</a:t>
            </a:r>
          </a:p>
          <a:p>
            <a:pPr>
              <a:buFont typeface="Wingdings" pitchFamily="2" charset="2"/>
              <a:buNone/>
              <a:defRPr/>
            </a:pPr>
            <a:endParaRPr lang="en-US" dirty="0"/>
          </a:p>
        </p:txBody>
      </p:sp>
      <p:sp>
        <p:nvSpPr>
          <p:cNvPr id="13" name="Rectangle 12"/>
          <p:cNvSpPr/>
          <p:nvPr/>
        </p:nvSpPr>
        <p:spPr bwMode="auto">
          <a:xfrm>
            <a:off x="571500" y="2262188"/>
            <a:ext cx="4445000" cy="2630487"/>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dirty="0">
              <a:ea typeface="MS PGothic" pitchFamily="34" charset="-128"/>
              <a:cs typeface="Arial" charset="0"/>
            </a:endParaRPr>
          </a:p>
        </p:txBody>
      </p:sp>
      <p:grpSp>
        <p:nvGrpSpPr>
          <p:cNvPr id="15" name="Group 14"/>
          <p:cNvGrpSpPr>
            <a:grpSpLocks/>
          </p:cNvGrpSpPr>
          <p:nvPr/>
        </p:nvGrpSpPr>
        <p:grpSpPr bwMode="auto">
          <a:xfrm>
            <a:off x="5461000" y="3657600"/>
            <a:ext cx="3275013" cy="1198563"/>
            <a:chOff x="5461685" y="4102443"/>
            <a:chExt cx="3274541" cy="1198606"/>
          </a:xfrm>
        </p:grpSpPr>
        <p:sp>
          <p:nvSpPr>
            <p:cNvPr id="14" name="Rectangle 13"/>
            <p:cNvSpPr/>
            <p:nvPr/>
          </p:nvSpPr>
          <p:spPr bwMode="auto">
            <a:xfrm>
              <a:off x="5461685" y="4102443"/>
              <a:ext cx="3274541" cy="1198606"/>
            </a:xfrm>
            <a:prstGeom prst="rect">
              <a:avLst/>
            </a:prstGeom>
            <a:noFill/>
            <a:ln w="9525" cap="flat" cmpd="sng" algn="ctr">
              <a:solidFill>
                <a:schemeClr val="bg1">
                  <a:lumMod val="5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grpSp>
          <p:nvGrpSpPr>
            <p:cNvPr id="2056" name="Group 11"/>
            <p:cNvGrpSpPr>
              <a:grpSpLocks/>
            </p:cNvGrpSpPr>
            <p:nvPr/>
          </p:nvGrpSpPr>
          <p:grpSpPr bwMode="auto">
            <a:xfrm>
              <a:off x="5537921" y="4251726"/>
              <a:ext cx="3178917" cy="877190"/>
              <a:chOff x="3153982" y="5669398"/>
              <a:chExt cx="3178917" cy="877190"/>
            </a:xfrm>
          </p:grpSpPr>
          <p:graphicFrame>
            <p:nvGraphicFramePr>
              <p:cNvPr id="2050" name="Object 2"/>
              <p:cNvGraphicFramePr>
                <a:graphicFrameLocks noChangeAspect="1"/>
              </p:cNvGraphicFramePr>
              <p:nvPr/>
            </p:nvGraphicFramePr>
            <p:xfrm>
              <a:off x="3153982" y="5875867"/>
              <a:ext cx="2397328" cy="434622"/>
            </p:xfrm>
            <a:graphic>
              <a:graphicData uri="http://schemas.openxmlformats.org/presentationml/2006/ole">
                <p:oleObj spid="_x0000_s2050" name="Bitmap Image" r:id="rId4" imgW="1838095" imgH="333333" progId="PBrush">
                  <p:embed/>
                </p:oleObj>
              </a:graphicData>
            </a:graphic>
          </p:graphicFrame>
          <p:sp>
            <p:nvSpPr>
              <p:cNvPr id="2057" name="Text Box 7"/>
              <p:cNvSpPr txBox="1">
                <a:spLocks noChangeArrowheads="1"/>
              </p:cNvSpPr>
              <p:nvPr/>
            </p:nvSpPr>
            <p:spPr bwMode="auto">
              <a:xfrm>
                <a:off x="5389042" y="5934074"/>
                <a:ext cx="943857" cy="307777"/>
              </a:xfrm>
              <a:prstGeom prst="rect">
                <a:avLst/>
              </a:prstGeom>
              <a:noFill/>
              <a:ln w="9525">
                <a:noFill/>
                <a:miter lim="800000"/>
                <a:headEnd/>
                <a:tailEnd/>
              </a:ln>
            </p:spPr>
            <p:txBody>
              <a:bodyPr>
                <a:spAutoFit/>
              </a:bodyPr>
              <a:lstStyle/>
              <a:p>
                <a:pPr>
                  <a:spcBef>
                    <a:spcPct val="50000"/>
                  </a:spcBef>
                </a:pPr>
                <a:r>
                  <a:rPr lang="en-US" sz="1400"/>
                  <a:t>t with 301</a:t>
                </a:r>
              </a:p>
            </p:txBody>
          </p:sp>
          <p:sp>
            <p:nvSpPr>
              <p:cNvPr id="7" name="Text Box 9"/>
              <p:cNvSpPr txBox="1">
                <a:spLocks noChangeArrowheads="1"/>
              </p:cNvSpPr>
              <p:nvPr/>
            </p:nvSpPr>
            <p:spPr bwMode="auto">
              <a:xfrm>
                <a:off x="4498354" y="5669345"/>
                <a:ext cx="409516" cy="254009"/>
              </a:xfrm>
              <a:prstGeom prst="rect">
                <a:avLst/>
              </a:prstGeom>
              <a:noFill/>
              <a:ln w="9525">
                <a:noFill/>
                <a:miter lim="800000"/>
                <a:headEnd/>
                <a:tailEnd/>
              </a:ln>
              <a:effectLst/>
            </p:spPr>
            <p:txBody>
              <a:bodyPr>
                <a:spAutoFit/>
              </a:bodyPr>
              <a:lstStyle/>
              <a:p>
                <a:pPr algn="ctr">
                  <a:spcBef>
                    <a:spcPct val="50000"/>
                  </a:spcBef>
                  <a:defRPr/>
                </a:pPr>
                <a:r>
                  <a:rPr lang="en-US" sz="1050">
                    <a:solidFill>
                      <a:srgbClr val="FF0000"/>
                    </a:solidFill>
                    <a:ea typeface="MS PGothic" pitchFamily="34" charset="-128"/>
                    <a:cs typeface="+mn-cs"/>
                  </a:rPr>
                  <a:t>20</a:t>
                </a:r>
              </a:p>
            </p:txBody>
          </p:sp>
          <p:sp>
            <p:nvSpPr>
              <p:cNvPr id="2059" name="Text Box 8"/>
              <p:cNvSpPr txBox="1">
                <a:spLocks noChangeArrowheads="1"/>
              </p:cNvSpPr>
              <p:nvPr/>
            </p:nvSpPr>
            <p:spPr bwMode="auto">
              <a:xfrm>
                <a:off x="4893398" y="6284978"/>
                <a:ext cx="439093" cy="261610"/>
              </a:xfrm>
              <a:prstGeom prst="rect">
                <a:avLst/>
              </a:prstGeom>
              <a:noFill/>
              <a:ln w="9525">
                <a:noFill/>
                <a:miter lim="800000"/>
                <a:headEnd/>
                <a:tailEnd/>
              </a:ln>
            </p:spPr>
            <p:txBody>
              <a:bodyPr>
                <a:spAutoFit/>
              </a:bodyPr>
              <a:lstStyle/>
              <a:p>
                <a:pPr algn="ctr">
                  <a:spcBef>
                    <a:spcPct val="50000"/>
                  </a:spcBef>
                </a:pPr>
                <a:r>
                  <a:rPr lang="en-US" sz="1100">
                    <a:solidFill>
                      <a:srgbClr val="FF0000"/>
                    </a:solidFill>
                  </a:rPr>
                  <a:t>30</a:t>
                </a:r>
              </a:p>
            </p:txBody>
          </p:sp>
          <p:sp>
            <p:nvSpPr>
              <p:cNvPr id="2060" name="Line 5"/>
              <p:cNvSpPr>
                <a:spLocks noChangeShapeType="1"/>
              </p:cNvSpPr>
              <p:nvPr/>
            </p:nvSpPr>
            <p:spPr bwMode="auto">
              <a:xfrm>
                <a:off x="3953933" y="5887155"/>
                <a:ext cx="1523414" cy="2124"/>
              </a:xfrm>
              <a:prstGeom prst="line">
                <a:avLst/>
              </a:prstGeom>
              <a:noFill/>
              <a:ln w="28575">
                <a:solidFill>
                  <a:srgbClr val="FF0000"/>
                </a:solidFill>
                <a:round/>
                <a:headEnd type="triangle" w="med" len="med"/>
                <a:tailEnd type="triangle" w="med" len="med"/>
              </a:ln>
            </p:spPr>
            <p:txBody>
              <a:bodyPr wrap="none"/>
              <a:lstStyle/>
              <a:p>
                <a:endParaRPr lang="en-US"/>
              </a:p>
            </p:txBody>
          </p:sp>
          <p:cxnSp>
            <p:nvCxnSpPr>
              <p:cNvPr id="2061" name="Straight Connector 10"/>
              <p:cNvCxnSpPr>
                <a:cxnSpLocks noChangeShapeType="1"/>
              </p:cNvCxnSpPr>
              <p:nvPr/>
            </p:nvCxnSpPr>
            <p:spPr bwMode="auto">
              <a:xfrm flipV="1">
                <a:off x="4010685" y="6332899"/>
                <a:ext cx="2172832" cy="4527"/>
              </a:xfrm>
              <a:prstGeom prst="line">
                <a:avLst/>
              </a:prstGeom>
              <a:noFill/>
              <a:ln w="28575" algn="ctr">
                <a:solidFill>
                  <a:srgbClr val="FF0000"/>
                </a:solidFill>
                <a:round/>
                <a:headEnd type="triangle" w="med" len="med"/>
                <a:tailEnd type="triangle" w="med" len="me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slide(fromBottom)">
                                      <p:cBhvr>
                                        <p:cTn id="12" dur="500"/>
                                        <p:tgtEl>
                                          <p:spTgt spid="3">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slide(fromBottom)">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checkerboard(across)">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Password Field</a:t>
            </a:r>
            <a:endParaRPr lang="en-US"/>
          </a:p>
        </p:txBody>
      </p:sp>
      <p:sp>
        <p:nvSpPr>
          <p:cNvPr id="3" name="Content Placeholder 2"/>
          <p:cNvSpPr>
            <a:spLocks noGrp="1"/>
          </p:cNvSpPr>
          <p:nvPr>
            <p:ph idx="1"/>
          </p:nvPr>
        </p:nvSpPr>
        <p:spPr/>
        <p:txBody>
          <a:bodyPr/>
          <a:lstStyle/>
          <a:p>
            <a:pPr>
              <a:defRPr/>
            </a:pPr>
            <a:r>
              <a:rPr lang="en-US" dirty="0" err="1" smtClean="0"/>
              <a:t>Dùng</a:t>
            </a:r>
            <a:r>
              <a:rPr lang="en-US" dirty="0" smtClean="0"/>
              <a:t> </a:t>
            </a:r>
            <a:r>
              <a:rPr lang="en-US" dirty="0" err="1" smtClean="0"/>
              <a:t>để</a:t>
            </a:r>
            <a:r>
              <a:rPr lang="en-US" dirty="0" smtClean="0"/>
              <a:t> </a:t>
            </a:r>
            <a:r>
              <a:rPr lang="en-US" dirty="0" err="1" smtClean="0"/>
              <a:t>nhập</a:t>
            </a:r>
            <a:r>
              <a:rPr lang="en-US" dirty="0" smtClean="0"/>
              <a:t> </a:t>
            </a:r>
            <a:r>
              <a:rPr lang="en-US" dirty="0" err="1" smtClean="0"/>
              <a:t>mật</a:t>
            </a:r>
            <a:r>
              <a:rPr lang="en-US" dirty="0" smtClean="0"/>
              <a:t> </a:t>
            </a:r>
            <a:r>
              <a:rPr lang="en-US" dirty="0" err="1" smtClean="0"/>
              <a:t>khẩu</a:t>
            </a:r>
            <a:endParaRPr lang="en-US" dirty="0" smtClean="0"/>
          </a:p>
          <a:p>
            <a:pPr>
              <a:defRPr/>
            </a:pPr>
            <a:r>
              <a:rPr lang="en-US" dirty="0" err="1" smtClean="0"/>
              <a:t>Cú</a:t>
            </a:r>
            <a:r>
              <a:rPr lang="en-US" dirty="0" smtClean="0"/>
              <a:t> </a:t>
            </a:r>
            <a:r>
              <a:rPr lang="en-US" dirty="0" err="1" smtClean="0"/>
              <a:t>pháp</a:t>
            </a:r>
            <a:endParaRPr lang="en-US" dirty="0" smtClean="0"/>
          </a:p>
          <a:p>
            <a:pPr>
              <a:buFont typeface="Wingdings" pitchFamily="2" charset="2"/>
              <a:buNone/>
              <a:defRPr/>
            </a:pPr>
            <a:r>
              <a:rPr lang="en-US" sz="1800" b="1" dirty="0" smtClean="0">
                <a:solidFill>
                  <a:srgbClr val="7889FB">
                    <a:lumMod val="75000"/>
                  </a:srgbClr>
                </a:solidFill>
                <a:latin typeface="Courier New" pitchFamily="49" charset="0"/>
                <a:cs typeface="Courier New" pitchFamily="49" charset="0"/>
              </a:rPr>
              <a:t>	&lt;INPUT</a:t>
            </a:r>
            <a:r>
              <a:rPr lang="en-US" sz="1800" dirty="0" smtClean="0">
                <a:solidFill>
                  <a:srgbClr val="7889FB">
                    <a:lumMod val="75000"/>
                  </a:srgbClr>
                </a:solidFill>
                <a:latin typeface="Courier New" pitchFamily="49" charset="0"/>
                <a:cs typeface="Courier New" pitchFamily="49" charset="0"/>
              </a:rPr>
              <a:t/>
            </a:r>
            <a:br>
              <a:rPr lang="en-US" sz="1800" dirty="0" smtClean="0">
                <a:solidFill>
                  <a:srgbClr val="7889FB">
                    <a:lumMod val="75000"/>
                  </a:srgbClr>
                </a:solidFill>
                <a:latin typeface="Courier New" pitchFamily="49" charset="0"/>
                <a:cs typeface="Courier New" pitchFamily="49" charset="0"/>
              </a:rPr>
            </a:br>
            <a:r>
              <a:rPr lang="en-US" sz="1800" b="1" dirty="0" smtClean="0">
                <a:solidFill>
                  <a:srgbClr val="7889FB">
                    <a:lumMod val="75000"/>
                  </a:srgbClr>
                </a:solidFill>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TYPE		= “PASSWORD”</a:t>
            </a:r>
            <a:r>
              <a:rPr lang="en-US" sz="1800" dirty="0" smtClean="0">
                <a:solidFill>
                  <a:srgbClr val="FF0000"/>
                </a:solidFill>
                <a:latin typeface="Courier New" pitchFamily="49" charset="0"/>
                <a:cs typeface="Courier New" pitchFamily="49" charset="0"/>
              </a:rPr>
              <a:t/>
            </a:r>
            <a:br>
              <a:rPr lang="en-US" sz="1800" dirty="0" smtClean="0">
                <a:solidFill>
                  <a:srgbClr val="FF0000"/>
                </a:solidFill>
                <a:latin typeface="Courier New" pitchFamily="49" charset="0"/>
                <a:cs typeface="Courier New" pitchFamily="49" charset="0"/>
              </a:rPr>
            </a:br>
            <a:r>
              <a:rPr lang="en-US" sz="1800" dirty="0" smtClean="0">
                <a:solidFill>
                  <a:srgbClr val="7889FB">
                    <a:lumMod val="75000"/>
                  </a:srgbClr>
                </a:solidFill>
                <a:latin typeface="Courier New" pitchFamily="49" charset="0"/>
                <a:cs typeface="Courier New" pitchFamily="49" charset="0"/>
              </a:rPr>
              <a:t>	NAME		= </a:t>
            </a:r>
            <a:r>
              <a:rPr lang="en-US" sz="1800" i="1" dirty="0" smtClean="0">
                <a:solidFill>
                  <a:srgbClr val="7889FB">
                    <a:lumMod val="75000"/>
                  </a:srgbClr>
                </a:solidFill>
                <a:latin typeface="Courier New" pitchFamily="49" charset="0"/>
                <a:cs typeface="Courier New" pitchFamily="49" charset="0"/>
              </a:rPr>
              <a:t>string</a:t>
            </a:r>
            <a:r>
              <a:rPr lang="en-US" sz="1800" dirty="0" smtClean="0">
                <a:solidFill>
                  <a:srgbClr val="7889FB">
                    <a:lumMod val="75000"/>
                  </a:srgbClr>
                </a:solidFill>
                <a:latin typeface="Courier New" pitchFamily="49" charset="0"/>
                <a:cs typeface="Courier New" pitchFamily="49" charset="0"/>
              </a:rPr>
              <a:t/>
            </a:r>
            <a:br>
              <a:rPr lang="en-US" sz="1800" dirty="0" smtClean="0">
                <a:solidFill>
                  <a:srgbClr val="7889FB">
                    <a:lumMod val="75000"/>
                  </a:srgbClr>
                </a:solidFill>
                <a:latin typeface="Courier New" pitchFamily="49" charset="0"/>
                <a:cs typeface="Courier New" pitchFamily="49" charset="0"/>
              </a:rPr>
            </a:br>
            <a:r>
              <a:rPr lang="en-US" sz="1800" dirty="0" smtClean="0">
                <a:solidFill>
                  <a:srgbClr val="7889FB">
                    <a:lumMod val="75000"/>
                  </a:srgbClr>
                </a:solidFill>
                <a:latin typeface="Courier New" pitchFamily="49" charset="0"/>
                <a:cs typeface="Courier New" pitchFamily="49" charset="0"/>
              </a:rPr>
              <a:t>	READONLY</a:t>
            </a:r>
            <a:br>
              <a:rPr lang="en-US" sz="1800" dirty="0" smtClean="0">
                <a:solidFill>
                  <a:srgbClr val="7889FB">
                    <a:lumMod val="75000"/>
                  </a:srgbClr>
                </a:solidFill>
                <a:latin typeface="Courier New" pitchFamily="49" charset="0"/>
                <a:cs typeface="Courier New" pitchFamily="49" charset="0"/>
              </a:rPr>
            </a:br>
            <a:r>
              <a:rPr lang="en-US" sz="1800" dirty="0" smtClean="0">
                <a:solidFill>
                  <a:srgbClr val="7889FB">
                    <a:lumMod val="75000"/>
                  </a:srgbClr>
                </a:solidFill>
                <a:latin typeface="Courier New" pitchFamily="49" charset="0"/>
                <a:cs typeface="Courier New" pitchFamily="49" charset="0"/>
              </a:rPr>
              <a:t>	SIZE		= </a:t>
            </a:r>
            <a:r>
              <a:rPr lang="en-US" sz="1800" i="1" dirty="0" smtClean="0">
                <a:solidFill>
                  <a:srgbClr val="7889FB">
                    <a:lumMod val="75000"/>
                  </a:srgbClr>
                </a:solidFill>
                <a:latin typeface="Courier New" pitchFamily="49" charset="0"/>
                <a:cs typeface="Courier New" pitchFamily="49" charset="0"/>
              </a:rPr>
              <a:t>variant</a:t>
            </a:r>
            <a:br>
              <a:rPr lang="en-US" sz="1800" i="1" dirty="0" smtClean="0">
                <a:solidFill>
                  <a:srgbClr val="7889FB">
                    <a:lumMod val="75000"/>
                  </a:srgbClr>
                </a:solidFill>
                <a:latin typeface="Courier New" pitchFamily="49" charset="0"/>
                <a:cs typeface="Courier New" pitchFamily="49" charset="0"/>
              </a:rPr>
            </a:br>
            <a:r>
              <a:rPr lang="en-US" sz="1800" i="1" dirty="0" smtClean="0">
                <a:solidFill>
                  <a:srgbClr val="7889FB">
                    <a:lumMod val="75000"/>
                  </a:srgbClr>
                </a:solidFill>
                <a:latin typeface="Courier New" pitchFamily="49" charset="0"/>
                <a:cs typeface="Courier New" pitchFamily="49" charset="0"/>
              </a:rPr>
              <a:t>	</a:t>
            </a:r>
            <a:r>
              <a:rPr lang="en-US" sz="1800" dirty="0" smtClean="0">
                <a:solidFill>
                  <a:srgbClr val="7889FB">
                    <a:lumMod val="75000"/>
                  </a:srgbClr>
                </a:solidFill>
                <a:latin typeface="Courier New" pitchFamily="49" charset="0"/>
                <a:cs typeface="Courier New" pitchFamily="49" charset="0"/>
              </a:rPr>
              <a:t>MAXLENGTH</a:t>
            </a:r>
            <a:r>
              <a:rPr lang="en-US" sz="1800" i="1" dirty="0" smtClean="0">
                <a:solidFill>
                  <a:srgbClr val="7889FB">
                    <a:lumMod val="75000"/>
                  </a:srgbClr>
                </a:solidFill>
                <a:latin typeface="Courier New" pitchFamily="49" charset="0"/>
                <a:cs typeface="Courier New" pitchFamily="49" charset="0"/>
              </a:rPr>
              <a:t>	= long</a:t>
            </a:r>
            <a:r>
              <a:rPr lang="en-US" sz="1800" dirty="0" smtClean="0">
                <a:solidFill>
                  <a:srgbClr val="7889FB">
                    <a:lumMod val="75000"/>
                  </a:srgbClr>
                </a:solidFill>
                <a:latin typeface="Courier New" pitchFamily="49" charset="0"/>
                <a:cs typeface="Courier New" pitchFamily="49" charset="0"/>
              </a:rPr>
              <a:t/>
            </a:r>
            <a:br>
              <a:rPr lang="en-US" sz="1800" dirty="0" smtClean="0">
                <a:solidFill>
                  <a:srgbClr val="7889FB">
                    <a:lumMod val="75000"/>
                  </a:srgbClr>
                </a:solidFill>
                <a:latin typeface="Courier New" pitchFamily="49" charset="0"/>
                <a:cs typeface="Courier New" pitchFamily="49" charset="0"/>
              </a:rPr>
            </a:br>
            <a:r>
              <a:rPr lang="en-US" sz="1800" dirty="0" smtClean="0">
                <a:solidFill>
                  <a:srgbClr val="7889FB">
                    <a:lumMod val="75000"/>
                  </a:srgbClr>
                </a:solidFill>
                <a:latin typeface="Courier New" pitchFamily="49" charset="0"/>
                <a:cs typeface="Courier New" pitchFamily="49" charset="0"/>
              </a:rPr>
              <a:t>	TABINDEX	= </a:t>
            </a:r>
            <a:r>
              <a:rPr lang="en-US" sz="1800" i="1" dirty="0" smtClean="0">
                <a:solidFill>
                  <a:srgbClr val="7889FB">
                    <a:lumMod val="75000"/>
                  </a:srgbClr>
                </a:solidFill>
                <a:latin typeface="Courier New" pitchFamily="49" charset="0"/>
                <a:cs typeface="Courier New" pitchFamily="49" charset="0"/>
              </a:rPr>
              <a:t>integer</a:t>
            </a:r>
            <a:br>
              <a:rPr lang="en-US" sz="1800" i="1" dirty="0" smtClean="0">
                <a:solidFill>
                  <a:srgbClr val="7889FB">
                    <a:lumMod val="75000"/>
                  </a:srgbClr>
                </a:solidFill>
                <a:latin typeface="Courier New" pitchFamily="49" charset="0"/>
                <a:cs typeface="Courier New" pitchFamily="49" charset="0"/>
              </a:rPr>
            </a:br>
            <a:r>
              <a:rPr lang="en-US" sz="1800" i="1" dirty="0" smtClean="0">
                <a:solidFill>
                  <a:srgbClr val="7889FB">
                    <a:lumMod val="75000"/>
                  </a:srgbClr>
                </a:solidFill>
                <a:latin typeface="Courier New" pitchFamily="49" charset="0"/>
                <a:cs typeface="Courier New" pitchFamily="49" charset="0"/>
              </a:rPr>
              <a:t>	</a:t>
            </a:r>
            <a:r>
              <a:rPr lang="en-US" sz="1800" dirty="0" smtClean="0">
                <a:solidFill>
                  <a:srgbClr val="FF0000"/>
                </a:solidFill>
                <a:latin typeface="Courier New" pitchFamily="49" charset="0"/>
                <a:cs typeface="Courier New" pitchFamily="49" charset="0"/>
              </a:rPr>
              <a:t>VALUE		= </a:t>
            </a:r>
            <a:r>
              <a:rPr lang="en-US" sz="1800" i="1" dirty="0" smtClean="0">
                <a:solidFill>
                  <a:srgbClr val="FF0000"/>
                </a:solidFill>
                <a:latin typeface="Courier New" pitchFamily="49" charset="0"/>
                <a:cs typeface="Courier New" pitchFamily="49" charset="0"/>
              </a:rPr>
              <a:t>string</a:t>
            </a:r>
            <a:br>
              <a:rPr lang="en-US" sz="1800" i="1" dirty="0" smtClean="0">
                <a:solidFill>
                  <a:srgbClr val="FF0000"/>
                </a:solidFill>
                <a:latin typeface="Courier New" pitchFamily="49" charset="0"/>
                <a:cs typeface="Courier New" pitchFamily="49" charset="0"/>
              </a:rPr>
            </a:br>
            <a:r>
              <a:rPr lang="en-US" sz="1800" i="1" dirty="0" smtClean="0">
                <a:solidFill>
                  <a:schemeClr val="tx2">
                    <a:lumMod val="75000"/>
                  </a:schemeClr>
                </a:solidFill>
                <a:latin typeface="Courier New" pitchFamily="49" charset="0"/>
                <a:cs typeface="Courier New" pitchFamily="49" charset="0"/>
              </a:rPr>
              <a:t>	…………</a:t>
            </a:r>
            <a:r>
              <a:rPr lang="en-US" sz="1800" i="1" dirty="0" smtClean="0">
                <a:solidFill>
                  <a:srgbClr val="7889FB">
                    <a:lumMod val="75000"/>
                  </a:srgbClr>
                </a:solidFill>
                <a:latin typeface="Courier New" pitchFamily="49" charset="0"/>
                <a:cs typeface="Courier New" pitchFamily="49" charset="0"/>
              </a:rPr>
              <a:t/>
            </a:r>
            <a:br>
              <a:rPr lang="en-US" sz="1800" i="1" dirty="0" smtClean="0">
                <a:solidFill>
                  <a:srgbClr val="7889FB">
                    <a:lumMod val="75000"/>
                  </a:srgbClr>
                </a:solidFill>
                <a:latin typeface="Courier New" pitchFamily="49" charset="0"/>
                <a:cs typeface="Courier New" pitchFamily="49" charset="0"/>
              </a:rPr>
            </a:br>
            <a:r>
              <a:rPr lang="en-US" sz="1800" b="1" dirty="0" smtClean="0">
                <a:solidFill>
                  <a:srgbClr val="7889FB">
                    <a:lumMod val="75000"/>
                  </a:srgbClr>
                </a:solidFill>
                <a:latin typeface="Courier New" pitchFamily="49" charset="0"/>
                <a:cs typeface="Courier New" pitchFamily="49" charset="0"/>
              </a:rPr>
              <a:t>&gt;</a:t>
            </a:r>
            <a:endParaRPr lang="en-US" dirty="0" smtClean="0"/>
          </a:p>
          <a:p>
            <a:pPr>
              <a:defRPr/>
            </a:pPr>
            <a:r>
              <a:rPr lang="en-US" dirty="0" err="1" smtClean="0"/>
              <a:t>Ví</a:t>
            </a:r>
            <a:r>
              <a:rPr lang="en-US" dirty="0" smtClean="0"/>
              <a:t> </a:t>
            </a:r>
            <a:r>
              <a:rPr lang="en-US" dirty="0" err="1" smtClean="0"/>
              <a:t>dụ</a:t>
            </a:r>
            <a:endParaRPr lang="en-US" dirty="0" smtClean="0"/>
          </a:p>
          <a:p>
            <a:pPr>
              <a:buFont typeface="Wingdings" pitchFamily="2" charset="2"/>
              <a:buNone/>
              <a:defRPr/>
            </a:pPr>
            <a:r>
              <a:rPr lang="en-US" sz="1600" dirty="0" smtClean="0">
                <a:solidFill>
                  <a:srgbClr val="7889FB">
                    <a:lumMod val="75000"/>
                  </a:srgbClr>
                </a:solidFill>
                <a:latin typeface="Courier New" pitchFamily="49" charset="0"/>
                <a:cs typeface="Courier New" pitchFamily="49" charset="0"/>
              </a:rPr>
              <a:t>&lt;input </a:t>
            </a:r>
            <a:r>
              <a:rPr lang="en-US" sz="1600" dirty="0" smtClean="0">
                <a:solidFill>
                  <a:srgbClr val="000000"/>
                </a:solidFill>
                <a:latin typeface="Courier New" pitchFamily="49" charset="0"/>
                <a:cs typeface="Courier New" pitchFamily="49" charset="0"/>
              </a:rPr>
              <a:t>type=“</a:t>
            </a:r>
            <a:r>
              <a:rPr lang="en-US" sz="1600" b="1" dirty="0" smtClean="0">
                <a:solidFill>
                  <a:srgbClr val="000000"/>
                </a:solidFill>
                <a:latin typeface="Courier New" pitchFamily="49" charset="0"/>
                <a:cs typeface="Courier New" pitchFamily="49" charset="0"/>
              </a:rPr>
              <a:t>Password</a:t>
            </a:r>
            <a:r>
              <a:rPr lang="en-US" sz="1600" dirty="0" smtClean="0">
                <a:solidFill>
                  <a:srgbClr val="000000"/>
                </a:solidFill>
                <a:latin typeface="Courier New" pitchFamily="49" charset="0"/>
                <a:cs typeface="Courier New" pitchFamily="49" charset="0"/>
              </a:rPr>
              <a:t>” name=“</a:t>
            </a:r>
            <a:r>
              <a:rPr lang="en-US" sz="1600" b="1" dirty="0" err="1" smtClean="0">
                <a:solidFill>
                  <a:srgbClr val="000000"/>
                </a:solidFill>
                <a:latin typeface="Courier New" pitchFamily="49" charset="0"/>
                <a:cs typeface="Courier New" pitchFamily="49" charset="0"/>
              </a:rPr>
              <a:t>txtPassword</a:t>
            </a:r>
            <a:r>
              <a:rPr lang="en-US" sz="1600" dirty="0" smtClean="0">
                <a:solidFill>
                  <a:srgbClr val="000000"/>
                </a:solidFill>
                <a:latin typeface="Courier New" pitchFamily="49" charset="0"/>
                <a:cs typeface="Courier New" pitchFamily="49" charset="0"/>
              </a:rPr>
              <a:t>” value=“</a:t>
            </a:r>
            <a:r>
              <a:rPr lang="en-US" sz="1600" b="1" dirty="0" smtClean="0">
                <a:solidFill>
                  <a:srgbClr val="000000"/>
                </a:solidFill>
                <a:latin typeface="Courier New" pitchFamily="49" charset="0"/>
                <a:cs typeface="Courier New" pitchFamily="49" charset="0"/>
              </a:rPr>
              <a:t>123456abc1234</a:t>
            </a:r>
            <a:r>
              <a:rPr lang="en-US" sz="1600" dirty="0" smtClean="0">
                <a:solidFill>
                  <a:srgbClr val="000000"/>
                </a:solidFill>
                <a:latin typeface="Courier New" pitchFamily="49" charset="0"/>
                <a:cs typeface="Courier New" pitchFamily="49" charset="0"/>
              </a:rPr>
              <a:t>” </a:t>
            </a:r>
            <a:r>
              <a:rPr lang="en-US" sz="1600" dirty="0" smtClean="0">
                <a:solidFill>
                  <a:srgbClr val="FF0000"/>
                </a:solidFill>
                <a:latin typeface="Courier New" pitchFamily="49" charset="0"/>
                <a:cs typeface="Courier New" pitchFamily="49" charset="0"/>
              </a:rPr>
              <a:t>size=“</a:t>
            </a:r>
            <a:r>
              <a:rPr lang="en-US" sz="1600" b="1" dirty="0" smtClean="0">
                <a:solidFill>
                  <a:srgbClr val="FF0000"/>
                </a:solidFill>
                <a:latin typeface="Courier New" pitchFamily="49" charset="0"/>
                <a:cs typeface="Courier New" pitchFamily="49" charset="0"/>
              </a:rPr>
              <a:t>20</a:t>
            </a:r>
            <a:r>
              <a:rPr lang="en-US" sz="1600" dirty="0" smtClean="0">
                <a:solidFill>
                  <a:srgbClr val="FF0000"/>
                </a:solidFill>
                <a:latin typeface="Courier New" pitchFamily="49" charset="0"/>
                <a:cs typeface="Courier New" pitchFamily="49" charset="0"/>
              </a:rPr>
              <a:t>” </a:t>
            </a:r>
            <a:r>
              <a:rPr lang="en-US" sz="1600" dirty="0" err="1" smtClean="0">
                <a:solidFill>
                  <a:srgbClr val="FF0000"/>
                </a:solidFill>
                <a:latin typeface="Courier New" pitchFamily="49" charset="0"/>
                <a:cs typeface="Courier New" pitchFamily="49" charset="0"/>
              </a:rPr>
              <a:t>maxlength</a:t>
            </a:r>
            <a:r>
              <a:rPr lang="en-US" sz="1600" dirty="0" smtClean="0">
                <a:solidFill>
                  <a:srgbClr val="FF00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30</a:t>
            </a:r>
            <a:r>
              <a:rPr lang="en-US" sz="1600" dirty="0" smtClean="0">
                <a:solidFill>
                  <a:srgbClr val="FF0000"/>
                </a:solidFill>
                <a:latin typeface="Courier New" pitchFamily="49" charset="0"/>
                <a:cs typeface="Courier New" pitchFamily="49" charset="0"/>
              </a:rPr>
              <a:t>”</a:t>
            </a:r>
            <a:r>
              <a:rPr lang="en-US" sz="1600" dirty="0" smtClean="0">
                <a:solidFill>
                  <a:srgbClr val="7889FB">
                    <a:lumMod val="75000"/>
                  </a:srgbClr>
                </a:solidFill>
                <a:latin typeface="Courier New" pitchFamily="49" charset="0"/>
                <a:cs typeface="Courier New" pitchFamily="49" charset="0"/>
              </a:rPr>
              <a:t>&gt;</a:t>
            </a:r>
          </a:p>
        </p:txBody>
      </p:sp>
      <p:pic>
        <p:nvPicPr>
          <p:cNvPr id="3075" name="Picture 3"/>
          <p:cNvPicPr>
            <a:picLocks noChangeAspect="1" noChangeArrowheads="1"/>
          </p:cNvPicPr>
          <p:nvPr/>
        </p:nvPicPr>
        <p:blipFill>
          <a:blip r:embed="rId3"/>
          <a:srcRect/>
          <a:stretch>
            <a:fillRect/>
          </a:stretch>
        </p:blipFill>
        <p:spPr bwMode="auto">
          <a:xfrm>
            <a:off x="5511800" y="4632325"/>
            <a:ext cx="3048000" cy="41116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571500" y="2262188"/>
            <a:ext cx="4445000" cy="2841625"/>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slide(fromBottom)">
                                      <p:cBhvr>
                                        <p:cTn id="12" dur="500"/>
                                        <p:tgtEl>
                                          <p:spTgt spid="3">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slide(fromBottom)">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checkerboard(across)">
                                      <p:cBhvr>
                                        <p:cTn id="2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Check box</a:t>
            </a:r>
            <a:endParaRPr lang="en-US"/>
          </a:p>
        </p:txBody>
      </p:sp>
      <p:sp>
        <p:nvSpPr>
          <p:cNvPr id="3" name="Content Placeholder 2"/>
          <p:cNvSpPr>
            <a:spLocks noGrp="1"/>
          </p:cNvSpPr>
          <p:nvPr>
            <p:ph idx="1"/>
          </p:nvPr>
        </p:nvSpPr>
        <p:spPr>
          <a:xfrm>
            <a:off x="434975" y="1249363"/>
            <a:ext cx="8407400" cy="2644775"/>
          </a:xfrm>
        </p:spPr>
        <p:txBody>
          <a:bodyPr/>
          <a:lstStyle/>
          <a:p>
            <a:pPr>
              <a:defRPr/>
            </a:pPr>
            <a:r>
              <a:rPr lang="en-US" smtClean="0"/>
              <a:t>Cú pháp</a:t>
            </a:r>
          </a:p>
          <a:p>
            <a:pPr>
              <a:buFont typeface="Wingdings" pitchFamily="2" charset="2"/>
              <a:buNone/>
              <a:defRPr/>
            </a:pPr>
            <a:r>
              <a:rPr lang="en-US" sz="1600" b="1" smtClean="0">
                <a:solidFill>
                  <a:schemeClr val="tx2">
                    <a:lumMod val="75000"/>
                  </a:schemeClr>
                </a:solidFill>
                <a:latin typeface="Courier New" pitchFamily="49" charset="0"/>
                <a:cs typeface="Courier New" pitchFamily="49" charset="0"/>
              </a:rPr>
              <a:t>	&lt;input</a:t>
            </a:r>
            <a:r>
              <a:rPr lang="en-US" sz="1600" smtClean="0">
                <a:solidFill>
                  <a:schemeClr val="tx2">
                    <a:lumMod val="75000"/>
                  </a:schemeClr>
                </a:solidFill>
                <a:latin typeface="Courier New" pitchFamily="49" charset="0"/>
                <a:cs typeface="Courier New" pitchFamily="49" charset="0"/>
              </a:rPr>
              <a:t/>
            </a:r>
            <a:br>
              <a:rPr lang="en-US" sz="1600" smtClean="0">
                <a:solidFill>
                  <a:schemeClr val="tx2">
                    <a:lumMod val="75000"/>
                  </a:schemeClr>
                </a:solidFill>
                <a:latin typeface="Courier New" pitchFamily="49" charset="0"/>
                <a:cs typeface="Courier New" pitchFamily="49" charset="0"/>
              </a:rPr>
            </a:br>
            <a:r>
              <a:rPr lang="en-US" sz="1600" b="1" smtClean="0">
                <a:solidFill>
                  <a:srgbClr val="FF0000"/>
                </a:solidFill>
                <a:latin typeface="Courier New" pitchFamily="49" charset="0"/>
                <a:cs typeface="Courier New" pitchFamily="49" charset="0"/>
              </a:rPr>
              <a:t>	TYPE 	= </a:t>
            </a:r>
            <a:r>
              <a:rPr lang="en-US" sz="1600" b="1" i="1" smtClean="0">
                <a:solidFill>
                  <a:srgbClr val="FF0000"/>
                </a:solidFill>
                <a:latin typeface="Courier New" pitchFamily="49" charset="0"/>
                <a:cs typeface="Courier New" pitchFamily="49" charset="0"/>
              </a:rPr>
              <a:t>“checkbox”</a:t>
            </a:r>
            <a:r>
              <a:rPr lang="en-US" sz="1600" i="1" smtClean="0">
                <a:solidFill>
                  <a:schemeClr val="tx2">
                    <a:lumMod val="75000"/>
                  </a:schemeClr>
                </a:solidFill>
                <a:latin typeface="Courier New" pitchFamily="49" charset="0"/>
                <a:cs typeface="Courier New" pitchFamily="49" charset="0"/>
              </a:rPr>
              <a:t/>
            </a:r>
            <a:br>
              <a:rPr lang="en-US" sz="1600" i="1" smtClean="0">
                <a:solidFill>
                  <a:schemeClr val="tx2">
                    <a:lumMod val="75000"/>
                  </a:schemeClr>
                </a:solidFill>
                <a:latin typeface="Courier New" pitchFamily="49" charset="0"/>
                <a:cs typeface="Courier New" pitchFamily="49" charset="0"/>
              </a:rPr>
            </a:br>
            <a:r>
              <a:rPr lang="en-US" sz="1600" smtClean="0">
                <a:solidFill>
                  <a:schemeClr val="tx2">
                    <a:lumMod val="75000"/>
                  </a:schemeClr>
                </a:solidFill>
                <a:latin typeface="Courier New" pitchFamily="49" charset="0"/>
                <a:cs typeface="Courier New" pitchFamily="49" charset="0"/>
              </a:rPr>
              <a:t>	NAME 	= </a:t>
            </a:r>
            <a:r>
              <a:rPr lang="en-US" sz="1600" i="1" smtClean="0">
                <a:solidFill>
                  <a:schemeClr val="tx2">
                    <a:lumMod val="75000"/>
                  </a:schemeClr>
                </a:solidFill>
                <a:latin typeface="Courier New" pitchFamily="49" charset="0"/>
                <a:cs typeface="Courier New" pitchFamily="49" charset="0"/>
              </a:rPr>
              <a:t>“text”</a:t>
            </a:r>
            <a:br>
              <a:rPr lang="en-US" sz="1600" i="1" smtClean="0">
                <a:solidFill>
                  <a:schemeClr val="tx2">
                    <a:lumMod val="75000"/>
                  </a:schemeClr>
                </a:solidFill>
                <a:latin typeface="Courier New" pitchFamily="49" charset="0"/>
                <a:cs typeface="Courier New" pitchFamily="49" charset="0"/>
              </a:rPr>
            </a:br>
            <a:r>
              <a:rPr lang="en-US" sz="1600" smtClean="0">
                <a:solidFill>
                  <a:schemeClr val="tx2">
                    <a:lumMod val="75000"/>
                  </a:schemeClr>
                </a:solidFill>
                <a:latin typeface="Courier New" pitchFamily="49" charset="0"/>
                <a:cs typeface="Courier New" pitchFamily="49" charset="0"/>
              </a:rPr>
              <a:t>	VALUE 	= </a:t>
            </a:r>
            <a:r>
              <a:rPr lang="en-US" sz="1600" i="1" smtClean="0">
                <a:solidFill>
                  <a:schemeClr val="tx2">
                    <a:lumMod val="75000"/>
                  </a:schemeClr>
                </a:solidFill>
                <a:latin typeface="Courier New" pitchFamily="49" charset="0"/>
                <a:cs typeface="Courier New" pitchFamily="49" charset="0"/>
              </a:rPr>
              <a:t>“text”</a:t>
            </a:r>
            <a:r>
              <a:rPr lang="en-US" sz="1600" smtClean="0">
                <a:solidFill>
                  <a:schemeClr val="tx2">
                    <a:lumMod val="75000"/>
                  </a:schemeClr>
                </a:solidFill>
                <a:latin typeface="Courier New" pitchFamily="49" charset="0"/>
                <a:cs typeface="Courier New" pitchFamily="49" charset="0"/>
              </a:rPr>
              <a:t/>
            </a:r>
            <a:br>
              <a:rPr lang="en-US" sz="1600" smtClean="0">
                <a:solidFill>
                  <a:schemeClr val="tx2">
                    <a:lumMod val="75000"/>
                  </a:schemeClr>
                </a:solidFill>
                <a:latin typeface="Courier New" pitchFamily="49" charset="0"/>
                <a:cs typeface="Courier New" pitchFamily="49" charset="0"/>
              </a:rPr>
            </a:br>
            <a:r>
              <a:rPr lang="en-US" sz="1600" smtClean="0">
                <a:solidFill>
                  <a:schemeClr val="tx2">
                    <a:lumMod val="75000"/>
                  </a:schemeClr>
                </a:solidFill>
                <a:latin typeface="Courier New" pitchFamily="49" charset="0"/>
                <a:cs typeface="Courier New" pitchFamily="49" charset="0"/>
              </a:rPr>
              <a:t>	[checked]</a:t>
            </a:r>
            <a:br>
              <a:rPr lang="en-US" sz="1600" smtClean="0">
                <a:solidFill>
                  <a:schemeClr val="tx2">
                    <a:lumMod val="75000"/>
                  </a:schemeClr>
                </a:solidFill>
                <a:latin typeface="Courier New" pitchFamily="49" charset="0"/>
                <a:cs typeface="Courier New" pitchFamily="49" charset="0"/>
              </a:rPr>
            </a:br>
            <a:r>
              <a:rPr lang="en-US" sz="1600" b="1" smtClean="0">
                <a:solidFill>
                  <a:schemeClr val="tx2">
                    <a:lumMod val="75000"/>
                  </a:schemeClr>
                </a:solidFill>
                <a:latin typeface="Courier New" pitchFamily="49" charset="0"/>
                <a:cs typeface="Courier New" pitchFamily="49" charset="0"/>
              </a:rPr>
              <a:t>&gt;</a:t>
            </a:r>
          </a:p>
          <a:p>
            <a:pPr>
              <a:defRPr/>
            </a:pPr>
            <a:r>
              <a:rPr lang="en-US" smtClean="0"/>
              <a:t>Ví dụ </a:t>
            </a:r>
            <a:endParaRPr lang="en-US"/>
          </a:p>
        </p:txBody>
      </p:sp>
      <p:sp>
        <p:nvSpPr>
          <p:cNvPr id="4" name="Rectangle 3"/>
          <p:cNvSpPr/>
          <p:nvPr/>
        </p:nvSpPr>
        <p:spPr>
          <a:xfrm>
            <a:off x="725488" y="3903663"/>
            <a:ext cx="7799080" cy="1569660"/>
          </a:xfrm>
          <a:prstGeom prst="rect">
            <a:avLst/>
          </a:prstGeom>
        </p:spPr>
        <p:txBody>
          <a:bodyPr wrap="square">
            <a:spAutoFit/>
          </a:bodyPr>
          <a:lstStyle/>
          <a:p>
            <a:pPr>
              <a:defRPr/>
            </a:pPr>
            <a:r>
              <a:rPr lang="en-US" sz="1200" dirty="0">
                <a:solidFill>
                  <a:schemeClr val="tx2">
                    <a:lumMod val="75000"/>
                  </a:schemeClr>
                </a:solidFill>
                <a:latin typeface="Courier New" pitchFamily="49" charset="0"/>
                <a:ea typeface="MS PGothic" pitchFamily="34" charset="-128"/>
                <a:cs typeface="Courier New" pitchFamily="49" charset="0"/>
              </a:rPr>
              <a:t>&lt;html&gt;</a:t>
            </a:r>
          </a:p>
          <a:p>
            <a:pPr>
              <a:defRPr/>
            </a:pPr>
            <a:r>
              <a:rPr lang="en-US" sz="1200" dirty="0">
                <a:solidFill>
                  <a:schemeClr val="tx2">
                    <a:lumMod val="75000"/>
                  </a:schemeClr>
                </a:solidFill>
                <a:latin typeface="Courier New" pitchFamily="49" charset="0"/>
                <a:ea typeface="MS PGothic" pitchFamily="34" charset="-128"/>
                <a:cs typeface="Courier New" pitchFamily="49" charset="0"/>
              </a:rPr>
              <a:t>     &lt;body&gt;</a:t>
            </a:r>
          </a:p>
          <a:p>
            <a:pPr>
              <a:defRPr/>
            </a:pPr>
            <a:r>
              <a:rPr lang="en-US" sz="1200" dirty="0">
                <a:solidFill>
                  <a:schemeClr val="tx2">
                    <a:lumMod val="75000"/>
                  </a:schemeClr>
                </a:solidFill>
                <a:latin typeface="Courier New" pitchFamily="49" charset="0"/>
                <a:ea typeface="MS PGothic" pitchFamily="34" charset="-128"/>
                <a:cs typeface="Courier New" pitchFamily="49" charset="0"/>
              </a:rPr>
              <a:t>	</a:t>
            </a:r>
            <a:r>
              <a:rPr lang="en-US" sz="1200" dirty="0">
                <a:latin typeface="Courier New" pitchFamily="49" charset="0"/>
                <a:ea typeface="MS PGothic" pitchFamily="34" charset="-128"/>
                <a:cs typeface="Courier New" pitchFamily="49" charset="0"/>
              </a:rPr>
              <a:t>Check box group : </a:t>
            </a:r>
            <a:r>
              <a:rPr lang="en-US" sz="1200" dirty="0">
                <a:solidFill>
                  <a:schemeClr val="tx2">
                    <a:lumMod val="75000"/>
                  </a:schemeClr>
                </a:solidFill>
                <a:latin typeface="Courier New" pitchFamily="49" charset="0"/>
                <a:ea typeface="MS PGothic" pitchFamily="34" charset="-128"/>
                <a:cs typeface="Courier New" pitchFamily="49" charset="0"/>
              </a:rPr>
              <a:t>&lt;</a:t>
            </a:r>
            <a:r>
              <a:rPr lang="en-US" sz="1200" dirty="0" err="1">
                <a:solidFill>
                  <a:schemeClr val="tx2">
                    <a:lumMod val="75000"/>
                  </a:schemeClr>
                </a:solidFill>
                <a:latin typeface="Courier New" pitchFamily="49" charset="0"/>
                <a:ea typeface="MS PGothic" pitchFamily="34" charset="-128"/>
                <a:cs typeface="Courier New" pitchFamily="49" charset="0"/>
              </a:rPr>
              <a:t>br</a:t>
            </a:r>
            <a:r>
              <a:rPr lang="en-US" sz="1200" dirty="0">
                <a:solidFill>
                  <a:schemeClr val="tx2">
                    <a:lumMod val="75000"/>
                  </a:schemeClr>
                </a:solidFill>
                <a:latin typeface="Courier New" pitchFamily="49" charset="0"/>
                <a:ea typeface="MS PGothic" pitchFamily="34" charset="-128"/>
                <a:cs typeface="Courier New" pitchFamily="49" charset="0"/>
              </a:rPr>
              <a:t>&gt;</a:t>
            </a:r>
          </a:p>
          <a:p>
            <a:pPr>
              <a:defRPr/>
            </a:pPr>
            <a:r>
              <a:rPr lang="en-US" sz="1200" dirty="0">
                <a:solidFill>
                  <a:schemeClr val="tx2">
                    <a:lumMod val="75000"/>
                  </a:schemeClr>
                </a:solidFill>
                <a:latin typeface="Courier New" pitchFamily="49" charset="0"/>
                <a:ea typeface="MS PGothic" pitchFamily="34" charset="-128"/>
                <a:cs typeface="Courier New" pitchFamily="49" charset="0"/>
              </a:rPr>
              <a:t>	</a:t>
            </a:r>
            <a:r>
              <a:rPr lang="en-US" sz="1200" dirty="0" err="1">
                <a:latin typeface="Courier New" pitchFamily="49" charset="0"/>
                <a:ea typeface="MS PGothic" pitchFamily="34" charset="-128"/>
                <a:cs typeface="Courier New" pitchFamily="49" charset="0"/>
              </a:rPr>
              <a:t>Anh</a:t>
            </a:r>
            <a:r>
              <a:rPr lang="en-US" sz="1200" dirty="0">
                <a:latin typeface="Courier New" pitchFamily="49" charset="0"/>
                <a:ea typeface="MS PGothic" pitchFamily="34" charset="-128"/>
                <a:cs typeface="Courier New" pitchFamily="49" charset="0"/>
              </a:rPr>
              <a:t> van: </a:t>
            </a:r>
            <a:r>
              <a:rPr lang="en-US" sz="1200" b="1" dirty="0">
                <a:solidFill>
                  <a:schemeClr val="tx2">
                    <a:lumMod val="75000"/>
                  </a:schemeClr>
                </a:solidFill>
                <a:latin typeface="Courier New" pitchFamily="49" charset="0"/>
                <a:ea typeface="MS PGothic" pitchFamily="34" charset="-128"/>
                <a:cs typeface="Courier New" pitchFamily="49" charset="0"/>
              </a:rPr>
              <a:t>&lt;input</a:t>
            </a:r>
            <a:r>
              <a:rPr lang="en-US" sz="1200" dirty="0">
                <a:solidFill>
                  <a:schemeClr val="tx2">
                    <a:lumMod val="75000"/>
                  </a:schemeClr>
                </a:solidFill>
                <a:latin typeface="Courier New" pitchFamily="49" charset="0"/>
                <a:ea typeface="MS PGothic" pitchFamily="34" charset="-128"/>
                <a:cs typeface="Courier New" pitchFamily="49" charset="0"/>
              </a:rPr>
              <a:t> type="</a:t>
            </a:r>
            <a:r>
              <a:rPr lang="en-US" sz="1200" dirty="0">
                <a:latin typeface="Courier New" pitchFamily="49" charset="0"/>
                <a:ea typeface="MS PGothic" pitchFamily="34" charset="-128"/>
                <a:cs typeface="Courier New" pitchFamily="49" charset="0"/>
              </a:rPr>
              <a:t>checkbox</a:t>
            </a:r>
            <a:r>
              <a:rPr lang="en-US" sz="1200" dirty="0">
                <a:solidFill>
                  <a:schemeClr val="tx2">
                    <a:lumMod val="75000"/>
                  </a:schemeClr>
                </a:solidFill>
                <a:latin typeface="Courier New" pitchFamily="49" charset="0"/>
                <a:ea typeface="MS PGothic" pitchFamily="34" charset="-128"/>
                <a:cs typeface="Courier New" pitchFamily="49" charset="0"/>
              </a:rPr>
              <a:t>" name="</a:t>
            </a:r>
            <a:r>
              <a:rPr lang="en-US" sz="1200" dirty="0" smtClean="0">
                <a:latin typeface="Courier New" pitchFamily="49" charset="0"/>
                <a:ea typeface="MS PGothic" pitchFamily="34" charset="-128"/>
                <a:cs typeface="Courier New" pitchFamily="49" charset="0"/>
              </a:rPr>
              <a:t>Languages1</a:t>
            </a:r>
            <a:r>
              <a:rPr lang="en-US" sz="1200" dirty="0" smtClean="0">
                <a:solidFill>
                  <a:schemeClr val="tx2">
                    <a:lumMod val="75000"/>
                  </a:schemeClr>
                </a:solidFill>
                <a:latin typeface="Courier New" pitchFamily="49" charset="0"/>
                <a:ea typeface="MS PGothic" pitchFamily="34" charset="-128"/>
                <a:cs typeface="Courier New" pitchFamily="49" charset="0"/>
              </a:rPr>
              <a:t>" </a:t>
            </a:r>
            <a:r>
              <a:rPr lang="en-US" sz="1200" dirty="0">
                <a:solidFill>
                  <a:schemeClr val="tx2">
                    <a:lumMod val="75000"/>
                  </a:schemeClr>
                </a:solidFill>
                <a:latin typeface="Courier New" pitchFamily="49" charset="0"/>
                <a:ea typeface="MS PGothic" pitchFamily="34" charset="-128"/>
                <a:cs typeface="Courier New" pitchFamily="49" charset="0"/>
              </a:rPr>
              <a:t>value="</a:t>
            </a:r>
            <a:r>
              <a:rPr lang="en-US" sz="1200" dirty="0">
                <a:latin typeface="Courier New" pitchFamily="49" charset="0"/>
                <a:ea typeface="MS PGothic" pitchFamily="34" charset="-128"/>
                <a:cs typeface="Courier New" pitchFamily="49" charset="0"/>
              </a:rPr>
              <a:t>En</a:t>
            </a:r>
            <a:r>
              <a:rPr lang="en-US" sz="1200" dirty="0">
                <a:solidFill>
                  <a:schemeClr val="tx2">
                    <a:lumMod val="75000"/>
                  </a:schemeClr>
                </a:solidFill>
                <a:latin typeface="Courier New" pitchFamily="49" charset="0"/>
                <a:ea typeface="MS PGothic" pitchFamily="34" charset="-128"/>
                <a:cs typeface="Courier New" pitchFamily="49" charset="0"/>
              </a:rPr>
              <a:t>"&gt;&lt;</a:t>
            </a:r>
            <a:r>
              <a:rPr lang="en-US" sz="1200" dirty="0" err="1">
                <a:solidFill>
                  <a:schemeClr val="tx2">
                    <a:lumMod val="75000"/>
                  </a:schemeClr>
                </a:solidFill>
                <a:latin typeface="Courier New" pitchFamily="49" charset="0"/>
                <a:ea typeface="MS PGothic" pitchFamily="34" charset="-128"/>
                <a:cs typeface="Courier New" pitchFamily="49" charset="0"/>
              </a:rPr>
              <a:t>br</a:t>
            </a:r>
            <a:r>
              <a:rPr lang="en-US" sz="1200" dirty="0">
                <a:solidFill>
                  <a:schemeClr val="tx2">
                    <a:lumMod val="75000"/>
                  </a:schemeClr>
                </a:solidFill>
                <a:latin typeface="Courier New" pitchFamily="49" charset="0"/>
                <a:ea typeface="MS PGothic" pitchFamily="34" charset="-128"/>
                <a:cs typeface="Courier New" pitchFamily="49" charset="0"/>
              </a:rPr>
              <a:t>&gt;</a:t>
            </a:r>
          </a:p>
          <a:p>
            <a:pPr>
              <a:defRPr/>
            </a:pPr>
            <a:r>
              <a:rPr lang="en-US" sz="1200" dirty="0">
                <a:solidFill>
                  <a:schemeClr val="tx2">
                    <a:lumMod val="75000"/>
                  </a:schemeClr>
                </a:solidFill>
                <a:latin typeface="Courier New" pitchFamily="49" charset="0"/>
                <a:ea typeface="MS PGothic" pitchFamily="34" charset="-128"/>
                <a:cs typeface="Courier New" pitchFamily="49" charset="0"/>
              </a:rPr>
              <a:t>	</a:t>
            </a:r>
            <a:r>
              <a:rPr lang="en-US" sz="1200" dirty="0" err="1">
                <a:latin typeface="Courier New" pitchFamily="49" charset="0"/>
                <a:ea typeface="MS PGothic" pitchFamily="34" charset="-128"/>
                <a:cs typeface="Courier New" pitchFamily="49" charset="0"/>
              </a:rPr>
              <a:t>Hoa</a:t>
            </a:r>
            <a:r>
              <a:rPr lang="en-US" sz="1200" dirty="0">
                <a:latin typeface="Courier New" pitchFamily="49" charset="0"/>
                <a:ea typeface="MS PGothic" pitchFamily="34" charset="-128"/>
                <a:cs typeface="Courier New" pitchFamily="49" charset="0"/>
              </a:rPr>
              <a:t>: </a:t>
            </a:r>
            <a:r>
              <a:rPr lang="en-US" sz="1200" b="1" dirty="0">
                <a:solidFill>
                  <a:schemeClr val="tx2">
                    <a:lumMod val="75000"/>
                  </a:schemeClr>
                </a:solidFill>
                <a:latin typeface="Courier New" pitchFamily="49" charset="0"/>
                <a:ea typeface="MS PGothic" pitchFamily="34" charset="-128"/>
                <a:cs typeface="Courier New" pitchFamily="49" charset="0"/>
              </a:rPr>
              <a:t>&lt;input</a:t>
            </a:r>
            <a:r>
              <a:rPr lang="en-US" sz="1200" dirty="0">
                <a:solidFill>
                  <a:schemeClr val="tx2">
                    <a:lumMod val="75000"/>
                  </a:schemeClr>
                </a:solidFill>
                <a:latin typeface="Courier New" pitchFamily="49" charset="0"/>
                <a:ea typeface="MS PGothic" pitchFamily="34" charset="-128"/>
                <a:cs typeface="Courier New" pitchFamily="49" charset="0"/>
              </a:rPr>
              <a:t> type="</a:t>
            </a:r>
            <a:r>
              <a:rPr lang="en-US" sz="1200" dirty="0">
                <a:latin typeface="Courier New" pitchFamily="49" charset="0"/>
                <a:ea typeface="MS PGothic" pitchFamily="34" charset="-128"/>
                <a:cs typeface="Courier New" pitchFamily="49" charset="0"/>
              </a:rPr>
              <a:t>checkbox</a:t>
            </a:r>
            <a:r>
              <a:rPr lang="en-US" sz="1200" dirty="0">
                <a:solidFill>
                  <a:schemeClr val="tx2">
                    <a:lumMod val="75000"/>
                  </a:schemeClr>
                </a:solidFill>
                <a:latin typeface="Courier New" pitchFamily="49" charset="0"/>
                <a:ea typeface="MS PGothic" pitchFamily="34" charset="-128"/>
                <a:cs typeface="Courier New" pitchFamily="49" charset="0"/>
              </a:rPr>
              <a:t>" name="</a:t>
            </a:r>
            <a:r>
              <a:rPr lang="en-US" sz="1200" dirty="0" smtClean="0">
                <a:latin typeface="Courier New" pitchFamily="49" charset="0"/>
                <a:ea typeface="MS PGothic" pitchFamily="34" charset="-128"/>
                <a:cs typeface="Courier New" pitchFamily="49" charset="0"/>
              </a:rPr>
              <a:t>Languages2</a:t>
            </a:r>
            <a:r>
              <a:rPr lang="en-US" sz="1200" dirty="0" smtClean="0">
                <a:solidFill>
                  <a:schemeClr val="tx2">
                    <a:lumMod val="75000"/>
                  </a:schemeClr>
                </a:solidFill>
                <a:latin typeface="Courier New" pitchFamily="49" charset="0"/>
                <a:ea typeface="MS PGothic" pitchFamily="34" charset="-128"/>
                <a:cs typeface="Courier New" pitchFamily="49" charset="0"/>
              </a:rPr>
              <a:t>" </a:t>
            </a:r>
            <a:r>
              <a:rPr lang="en-US" sz="1200" dirty="0">
                <a:solidFill>
                  <a:schemeClr val="tx2">
                    <a:lumMod val="75000"/>
                  </a:schemeClr>
                </a:solidFill>
                <a:latin typeface="Courier New" pitchFamily="49" charset="0"/>
                <a:ea typeface="MS PGothic" pitchFamily="34" charset="-128"/>
                <a:cs typeface="Courier New" pitchFamily="49" charset="0"/>
              </a:rPr>
              <a:t>value="</a:t>
            </a:r>
            <a:r>
              <a:rPr lang="en-US" sz="1200" dirty="0" err="1">
                <a:latin typeface="Courier New" pitchFamily="49" charset="0"/>
                <a:ea typeface="MS PGothic" pitchFamily="34" charset="-128"/>
                <a:cs typeface="Courier New" pitchFamily="49" charset="0"/>
              </a:rPr>
              <a:t>Chz</a:t>
            </a:r>
            <a:r>
              <a:rPr lang="en-US" sz="1200" dirty="0">
                <a:solidFill>
                  <a:schemeClr val="tx2">
                    <a:lumMod val="75000"/>
                  </a:schemeClr>
                </a:solidFill>
                <a:latin typeface="Courier New" pitchFamily="49" charset="0"/>
                <a:ea typeface="MS PGothic" pitchFamily="34" charset="-128"/>
                <a:cs typeface="Courier New" pitchFamily="49" charset="0"/>
              </a:rPr>
              <a:t>" </a:t>
            </a:r>
            <a:r>
              <a:rPr lang="en-US" sz="1200" dirty="0">
                <a:solidFill>
                  <a:srgbClr val="FF0000"/>
                </a:solidFill>
                <a:latin typeface="Courier New" pitchFamily="49" charset="0"/>
                <a:ea typeface="MS PGothic" pitchFamily="34" charset="-128"/>
                <a:cs typeface="Courier New" pitchFamily="49" charset="0"/>
              </a:rPr>
              <a:t>checked</a:t>
            </a:r>
            <a:r>
              <a:rPr lang="en-US" sz="1200" dirty="0">
                <a:solidFill>
                  <a:schemeClr val="tx2">
                    <a:lumMod val="75000"/>
                  </a:schemeClr>
                </a:solidFill>
                <a:latin typeface="Courier New" pitchFamily="49" charset="0"/>
                <a:ea typeface="MS PGothic" pitchFamily="34" charset="-128"/>
                <a:cs typeface="Courier New" pitchFamily="49" charset="0"/>
              </a:rPr>
              <a:t>&gt;&lt;</a:t>
            </a:r>
            <a:r>
              <a:rPr lang="en-US" sz="1200" dirty="0" err="1">
                <a:solidFill>
                  <a:schemeClr val="tx2">
                    <a:lumMod val="75000"/>
                  </a:schemeClr>
                </a:solidFill>
                <a:latin typeface="Courier New" pitchFamily="49" charset="0"/>
                <a:ea typeface="MS PGothic" pitchFamily="34" charset="-128"/>
                <a:cs typeface="Courier New" pitchFamily="49" charset="0"/>
              </a:rPr>
              <a:t>br</a:t>
            </a:r>
            <a:r>
              <a:rPr lang="en-US" sz="1200" dirty="0">
                <a:solidFill>
                  <a:schemeClr val="tx2">
                    <a:lumMod val="75000"/>
                  </a:schemeClr>
                </a:solidFill>
                <a:latin typeface="Courier New" pitchFamily="49" charset="0"/>
                <a:ea typeface="MS PGothic" pitchFamily="34" charset="-128"/>
                <a:cs typeface="Courier New" pitchFamily="49" charset="0"/>
              </a:rPr>
              <a:t>&gt;</a:t>
            </a:r>
          </a:p>
          <a:p>
            <a:pPr>
              <a:defRPr/>
            </a:pPr>
            <a:r>
              <a:rPr lang="en-US" sz="1200" dirty="0">
                <a:solidFill>
                  <a:schemeClr val="tx2">
                    <a:lumMod val="75000"/>
                  </a:schemeClr>
                </a:solidFill>
                <a:latin typeface="Courier New" pitchFamily="49" charset="0"/>
                <a:ea typeface="MS PGothic" pitchFamily="34" charset="-128"/>
                <a:cs typeface="Courier New" pitchFamily="49" charset="0"/>
              </a:rPr>
              <a:t>	</a:t>
            </a:r>
            <a:r>
              <a:rPr lang="en-US" sz="1200" dirty="0" err="1">
                <a:latin typeface="Courier New" pitchFamily="49" charset="0"/>
                <a:ea typeface="MS PGothic" pitchFamily="34" charset="-128"/>
                <a:cs typeface="Courier New" pitchFamily="49" charset="0"/>
              </a:rPr>
              <a:t>Nhut</a:t>
            </a:r>
            <a:r>
              <a:rPr lang="en-US" sz="1200" dirty="0">
                <a:latin typeface="Courier New" pitchFamily="49" charset="0"/>
                <a:ea typeface="MS PGothic" pitchFamily="34" charset="-128"/>
                <a:cs typeface="Courier New" pitchFamily="49" charset="0"/>
              </a:rPr>
              <a:t>: </a:t>
            </a:r>
            <a:r>
              <a:rPr lang="en-US" sz="1200" b="1" dirty="0">
                <a:solidFill>
                  <a:schemeClr val="tx2">
                    <a:lumMod val="75000"/>
                  </a:schemeClr>
                </a:solidFill>
                <a:latin typeface="Courier New" pitchFamily="49" charset="0"/>
                <a:ea typeface="MS PGothic" pitchFamily="34" charset="-128"/>
                <a:cs typeface="Courier New" pitchFamily="49" charset="0"/>
              </a:rPr>
              <a:t>&lt;input</a:t>
            </a:r>
            <a:r>
              <a:rPr lang="en-US" sz="1200" dirty="0">
                <a:solidFill>
                  <a:schemeClr val="tx2">
                    <a:lumMod val="75000"/>
                  </a:schemeClr>
                </a:solidFill>
                <a:latin typeface="Courier New" pitchFamily="49" charset="0"/>
                <a:ea typeface="MS PGothic" pitchFamily="34" charset="-128"/>
                <a:cs typeface="Courier New" pitchFamily="49" charset="0"/>
              </a:rPr>
              <a:t> type="</a:t>
            </a:r>
            <a:r>
              <a:rPr lang="en-US" sz="1200" dirty="0">
                <a:latin typeface="Courier New" pitchFamily="49" charset="0"/>
                <a:ea typeface="MS PGothic" pitchFamily="34" charset="-128"/>
                <a:cs typeface="Courier New" pitchFamily="49" charset="0"/>
              </a:rPr>
              <a:t>checkbox</a:t>
            </a:r>
            <a:r>
              <a:rPr lang="en-US" sz="1200" dirty="0">
                <a:solidFill>
                  <a:schemeClr val="tx2">
                    <a:lumMod val="75000"/>
                  </a:schemeClr>
                </a:solidFill>
                <a:latin typeface="Courier New" pitchFamily="49" charset="0"/>
                <a:ea typeface="MS PGothic" pitchFamily="34" charset="-128"/>
                <a:cs typeface="Courier New" pitchFamily="49" charset="0"/>
              </a:rPr>
              <a:t>" name="</a:t>
            </a:r>
            <a:r>
              <a:rPr lang="en-US" sz="1200" dirty="0" smtClean="0">
                <a:latin typeface="Courier New" pitchFamily="49" charset="0"/>
                <a:ea typeface="MS PGothic" pitchFamily="34" charset="-128"/>
                <a:cs typeface="Courier New" pitchFamily="49" charset="0"/>
              </a:rPr>
              <a:t>Languages3</a:t>
            </a:r>
            <a:r>
              <a:rPr lang="en-US" sz="1200" dirty="0" smtClean="0">
                <a:solidFill>
                  <a:schemeClr val="tx2">
                    <a:lumMod val="75000"/>
                  </a:schemeClr>
                </a:solidFill>
                <a:latin typeface="Courier New" pitchFamily="49" charset="0"/>
                <a:ea typeface="MS PGothic" pitchFamily="34" charset="-128"/>
                <a:cs typeface="Courier New" pitchFamily="49" charset="0"/>
              </a:rPr>
              <a:t>" </a:t>
            </a:r>
            <a:r>
              <a:rPr lang="en-US" sz="1200" dirty="0">
                <a:solidFill>
                  <a:schemeClr val="tx2">
                    <a:lumMod val="75000"/>
                  </a:schemeClr>
                </a:solidFill>
                <a:latin typeface="Courier New" pitchFamily="49" charset="0"/>
                <a:ea typeface="MS PGothic" pitchFamily="34" charset="-128"/>
                <a:cs typeface="Courier New" pitchFamily="49" charset="0"/>
              </a:rPr>
              <a:t>value="</a:t>
            </a:r>
            <a:r>
              <a:rPr lang="en-US" sz="1200" dirty="0" err="1">
                <a:latin typeface="Courier New" pitchFamily="49" charset="0"/>
                <a:ea typeface="MS PGothic" pitchFamily="34" charset="-128"/>
                <a:cs typeface="Courier New" pitchFamily="49" charset="0"/>
              </a:rPr>
              <a:t>Jp</a:t>
            </a:r>
            <a:r>
              <a:rPr lang="en-US" sz="1200" dirty="0">
                <a:solidFill>
                  <a:schemeClr val="tx2">
                    <a:lumMod val="75000"/>
                  </a:schemeClr>
                </a:solidFill>
                <a:latin typeface="Courier New" pitchFamily="49" charset="0"/>
                <a:ea typeface="MS PGothic" pitchFamily="34" charset="-128"/>
                <a:cs typeface="Courier New" pitchFamily="49" charset="0"/>
              </a:rPr>
              <a:t>"&gt;&lt;</a:t>
            </a:r>
            <a:r>
              <a:rPr lang="en-US" sz="1200" dirty="0" err="1">
                <a:solidFill>
                  <a:schemeClr val="tx2">
                    <a:lumMod val="75000"/>
                  </a:schemeClr>
                </a:solidFill>
                <a:latin typeface="Courier New" pitchFamily="49" charset="0"/>
                <a:ea typeface="MS PGothic" pitchFamily="34" charset="-128"/>
                <a:cs typeface="Courier New" pitchFamily="49" charset="0"/>
              </a:rPr>
              <a:t>br</a:t>
            </a:r>
            <a:r>
              <a:rPr lang="en-US" sz="1200" dirty="0">
                <a:solidFill>
                  <a:schemeClr val="tx2">
                    <a:lumMod val="75000"/>
                  </a:schemeClr>
                </a:solidFill>
                <a:latin typeface="Courier New" pitchFamily="49" charset="0"/>
                <a:ea typeface="MS PGothic" pitchFamily="34" charset="-128"/>
                <a:cs typeface="Courier New" pitchFamily="49" charset="0"/>
              </a:rPr>
              <a:t>&gt;</a:t>
            </a:r>
          </a:p>
          <a:p>
            <a:pPr>
              <a:defRPr/>
            </a:pPr>
            <a:r>
              <a:rPr lang="en-US" sz="1200" dirty="0">
                <a:solidFill>
                  <a:schemeClr val="tx2">
                    <a:lumMod val="75000"/>
                  </a:schemeClr>
                </a:solidFill>
                <a:latin typeface="Courier New" pitchFamily="49" charset="0"/>
                <a:ea typeface="MS PGothic" pitchFamily="34" charset="-128"/>
                <a:cs typeface="Courier New" pitchFamily="49" charset="0"/>
              </a:rPr>
              <a:t>     &lt;/body&gt;</a:t>
            </a:r>
          </a:p>
          <a:p>
            <a:pPr>
              <a:defRPr/>
            </a:pPr>
            <a:r>
              <a:rPr lang="en-US" sz="1200" dirty="0">
                <a:solidFill>
                  <a:schemeClr val="tx2">
                    <a:lumMod val="75000"/>
                  </a:schemeClr>
                </a:solidFill>
                <a:latin typeface="Courier New" pitchFamily="49" charset="0"/>
                <a:ea typeface="MS PGothic" pitchFamily="34" charset="-128"/>
                <a:cs typeface="Courier New" pitchFamily="49" charset="0"/>
              </a:rPr>
              <a:t>&lt;/html&gt;</a:t>
            </a:r>
          </a:p>
        </p:txBody>
      </p:sp>
      <p:pic>
        <p:nvPicPr>
          <p:cNvPr id="7170" name="Picture 2"/>
          <p:cNvPicPr>
            <a:picLocks noChangeAspect="1" noChangeArrowheads="1"/>
          </p:cNvPicPr>
          <p:nvPr/>
        </p:nvPicPr>
        <p:blipFill>
          <a:blip r:embed="rId3"/>
          <a:srcRect/>
          <a:stretch>
            <a:fillRect/>
          </a:stretch>
        </p:blipFill>
        <p:spPr bwMode="auto">
          <a:xfrm>
            <a:off x="5095875" y="1647825"/>
            <a:ext cx="2933700" cy="2390775"/>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bwMode="auto">
          <a:xfrm>
            <a:off x="609600" y="1693863"/>
            <a:ext cx="3789363" cy="1679575"/>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checkerboard(across)">
                                      <p:cBhvr>
                                        <p:cTn id="1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Radio button</a:t>
            </a:r>
            <a:endParaRPr lang="en-US"/>
          </a:p>
        </p:txBody>
      </p:sp>
      <p:sp>
        <p:nvSpPr>
          <p:cNvPr id="33794" name="Content Placeholder 2"/>
          <p:cNvSpPr>
            <a:spLocks noGrp="1"/>
          </p:cNvSpPr>
          <p:nvPr>
            <p:ph idx="1"/>
          </p:nvPr>
        </p:nvSpPr>
        <p:spPr>
          <a:xfrm>
            <a:off x="434975" y="1249363"/>
            <a:ext cx="8407400" cy="2668587"/>
          </a:xfrm>
        </p:spPr>
        <p:txBody>
          <a:bodyPr/>
          <a:lstStyle/>
          <a:p>
            <a:r>
              <a:rPr lang="en-US" smtClean="0"/>
              <a:t>Cú pháp</a:t>
            </a:r>
          </a:p>
          <a:p>
            <a:pPr>
              <a:buFont typeface="Wingdings" pitchFamily="2" charset="2"/>
              <a:buNone/>
            </a:pPr>
            <a:r>
              <a:rPr lang="en-US" sz="1600" b="1" smtClean="0">
                <a:solidFill>
                  <a:srgbClr val="1E3AF8"/>
                </a:solidFill>
                <a:latin typeface="Courier New" pitchFamily="49" charset="0"/>
                <a:cs typeface="Courier New" pitchFamily="49" charset="0"/>
              </a:rPr>
              <a:t>	&lt;input</a:t>
            </a:r>
            <a:r>
              <a:rPr lang="en-US" sz="1600" smtClean="0">
                <a:solidFill>
                  <a:srgbClr val="1E3AF8"/>
                </a:solidFill>
                <a:latin typeface="Courier New" pitchFamily="49" charset="0"/>
                <a:cs typeface="Courier New" pitchFamily="49" charset="0"/>
              </a:rPr>
              <a:t/>
            </a:r>
            <a:br>
              <a:rPr lang="en-US" sz="1600" smtClean="0">
                <a:solidFill>
                  <a:srgbClr val="1E3AF8"/>
                </a:solidFill>
                <a:latin typeface="Courier New" pitchFamily="49" charset="0"/>
                <a:cs typeface="Courier New" pitchFamily="49" charset="0"/>
              </a:rPr>
            </a:br>
            <a:r>
              <a:rPr lang="en-US" sz="1600" b="1" smtClean="0">
                <a:solidFill>
                  <a:srgbClr val="FF0000"/>
                </a:solidFill>
                <a:latin typeface="Courier New" pitchFamily="49" charset="0"/>
                <a:cs typeface="Courier New" pitchFamily="49" charset="0"/>
              </a:rPr>
              <a:t>	TYPE 	= </a:t>
            </a:r>
            <a:r>
              <a:rPr lang="en-US" sz="1600" b="1" i="1" smtClean="0">
                <a:solidFill>
                  <a:srgbClr val="FF0000"/>
                </a:solidFill>
                <a:latin typeface="Courier New" pitchFamily="49" charset="0"/>
                <a:cs typeface="Courier New" pitchFamily="49" charset="0"/>
              </a:rPr>
              <a:t>“radio”</a:t>
            </a:r>
            <a:r>
              <a:rPr lang="en-US" sz="1600" i="1" smtClean="0">
                <a:solidFill>
                  <a:srgbClr val="1E3AF8"/>
                </a:solidFill>
                <a:latin typeface="Courier New" pitchFamily="49" charset="0"/>
                <a:cs typeface="Courier New" pitchFamily="49" charset="0"/>
              </a:rPr>
              <a:t/>
            </a:r>
            <a:br>
              <a:rPr lang="en-US" sz="1600" i="1" smtClean="0">
                <a:solidFill>
                  <a:srgbClr val="1E3AF8"/>
                </a:solidFill>
                <a:latin typeface="Courier New" pitchFamily="49" charset="0"/>
                <a:cs typeface="Courier New" pitchFamily="49" charset="0"/>
              </a:rPr>
            </a:br>
            <a:r>
              <a:rPr lang="en-US" sz="1600" smtClean="0">
                <a:solidFill>
                  <a:srgbClr val="1E3AF8"/>
                </a:solidFill>
                <a:latin typeface="Courier New" pitchFamily="49" charset="0"/>
                <a:cs typeface="Courier New" pitchFamily="49" charset="0"/>
              </a:rPr>
              <a:t>	NAME 	= </a:t>
            </a:r>
            <a:r>
              <a:rPr lang="en-US" sz="1600" i="1" smtClean="0">
                <a:solidFill>
                  <a:srgbClr val="1E3AF8"/>
                </a:solidFill>
                <a:latin typeface="Courier New" pitchFamily="49" charset="0"/>
                <a:cs typeface="Courier New" pitchFamily="49" charset="0"/>
              </a:rPr>
              <a:t>“text”</a:t>
            </a:r>
            <a:br>
              <a:rPr lang="en-US" sz="1600" i="1" smtClean="0">
                <a:solidFill>
                  <a:srgbClr val="1E3AF8"/>
                </a:solidFill>
                <a:latin typeface="Courier New" pitchFamily="49" charset="0"/>
                <a:cs typeface="Courier New" pitchFamily="49" charset="0"/>
              </a:rPr>
            </a:br>
            <a:r>
              <a:rPr lang="en-US" sz="1600" smtClean="0">
                <a:solidFill>
                  <a:srgbClr val="1E3AF8"/>
                </a:solidFill>
                <a:latin typeface="Courier New" pitchFamily="49" charset="0"/>
                <a:cs typeface="Courier New" pitchFamily="49" charset="0"/>
              </a:rPr>
              <a:t>	VALUE 	= </a:t>
            </a:r>
            <a:r>
              <a:rPr lang="en-US" sz="1600" i="1" smtClean="0">
                <a:solidFill>
                  <a:srgbClr val="1E3AF8"/>
                </a:solidFill>
                <a:latin typeface="Courier New" pitchFamily="49" charset="0"/>
                <a:cs typeface="Courier New" pitchFamily="49" charset="0"/>
              </a:rPr>
              <a:t>“text”</a:t>
            </a:r>
            <a:r>
              <a:rPr lang="en-US" sz="1600" smtClean="0">
                <a:solidFill>
                  <a:srgbClr val="1E3AF8"/>
                </a:solidFill>
                <a:latin typeface="Courier New" pitchFamily="49" charset="0"/>
                <a:cs typeface="Courier New" pitchFamily="49" charset="0"/>
              </a:rPr>
              <a:t/>
            </a:r>
            <a:br>
              <a:rPr lang="en-US" sz="1600" smtClean="0">
                <a:solidFill>
                  <a:srgbClr val="1E3AF8"/>
                </a:solidFill>
                <a:latin typeface="Courier New" pitchFamily="49" charset="0"/>
                <a:cs typeface="Courier New" pitchFamily="49" charset="0"/>
              </a:rPr>
            </a:br>
            <a:r>
              <a:rPr lang="en-US" sz="1600" smtClean="0">
                <a:solidFill>
                  <a:srgbClr val="1E3AF8"/>
                </a:solidFill>
                <a:latin typeface="Courier New" pitchFamily="49" charset="0"/>
                <a:cs typeface="Courier New" pitchFamily="49" charset="0"/>
              </a:rPr>
              <a:t>	[checked]</a:t>
            </a:r>
            <a:br>
              <a:rPr lang="en-US" sz="1600" smtClean="0">
                <a:solidFill>
                  <a:srgbClr val="1E3AF8"/>
                </a:solidFill>
                <a:latin typeface="Courier New" pitchFamily="49" charset="0"/>
                <a:cs typeface="Courier New" pitchFamily="49" charset="0"/>
              </a:rPr>
            </a:br>
            <a:r>
              <a:rPr lang="en-US" sz="1600" b="1" smtClean="0">
                <a:solidFill>
                  <a:srgbClr val="1E3AF8"/>
                </a:solidFill>
                <a:latin typeface="Courier New" pitchFamily="49" charset="0"/>
                <a:cs typeface="Courier New" pitchFamily="49" charset="0"/>
              </a:rPr>
              <a:t>&gt;</a:t>
            </a:r>
          </a:p>
          <a:p>
            <a:r>
              <a:rPr lang="en-US" smtClean="0"/>
              <a:t>Ví dụ</a:t>
            </a:r>
          </a:p>
        </p:txBody>
      </p:sp>
      <p:sp>
        <p:nvSpPr>
          <p:cNvPr id="4" name="Rectangle 3"/>
          <p:cNvSpPr/>
          <p:nvPr/>
        </p:nvSpPr>
        <p:spPr>
          <a:xfrm>
            <a:off x="79375" y="3751263"/>
            <a:ext cx="6738938" cy="1385887"/>
          </a:xfrm>
          <a:prstGeom prst="rect">
            <a:avLst/>
          </a:prstGeom>
          <a:ln>
            <a:solidFill>
              <a:srgbClr val="FFC000">
                <a:alpha val="50196"/>
              </a:srgbClr>
            </a:solidFill>
          </a:ln>
        </p:spPr>
        <p:txBody>
          <a:bodyPr>
            <a:spAutoFit/>
          </a:bodyPr>
          <a:lstStyle/>
          <a:p>
            <a:pPr>
              <a:defRPr/>
            </a:pPr>
            <a:r>
              <a:rPr lang="en-US" sz="1200">
                <a:solidFill>
                  <a:schemeClr val="tx2">
                    <a:lumMod val="75000"/>
                  </a:schemeClr>
                </a:solidFill>
                <a:latin typeface="Courier New" pitchFamily="49" charset="0"/>
                <a:ea typeface="MS PGothic" pitchFamily="34" charset="-128"/>
                <a:cs typeface="Courier New" pitchFamily="49" charset="0"/>
              </a:rPr>
              <a:t>&lt;html&gt;</a:t>
            </a:r>
          </a:p>
          <a:p>
            <a:pPr>
              <a:defRPr/>
            </a:pPr>
            <a:r>
              <a:rPr lang="en-US" sz="1200">
                <a:solidFill>
                  <a:schemeClr val="tx2">
                    <a:lumMod val="75000"/>
                  </a:schemeClr>
                </a:solidFill>
                <a:latin typeface="Courier New" pitchFamily="49" charset="0"/>
                <a:ea typeface="MS PGothic" pitchFamily="34" charset="-128"/>
                <a:cs typeface="Courier New" pitchFamily="49" charset="0"/>
              </a:rPr>
              <a:t>     &lt;body&gt;</a:t>
            </a:r>
          </a:p>
          <a:p>
            <a:pPr>
              <a:defRPr/>
            </a:pPr>
            <a:r>
              <a:rPr lang="en-US" sz="1200">
                <a:solidFill>
                  <a:schemeClr val="tx2">
                    <a:lumMod val="75000"/>
                  </a:schemeClr>
                </a:solidFill>
                <a:latin typeface="Courier New" pitchFamily="49" charset="0"/>
                <a:ea typeface="MS PGothic" pitchFamily="34" charset="-128"/>
                <a:cs typeface="Courier New" pitchFamily="49" charset="0"/>
              </a:rPr>
              <a:t>	</a:t>
            </a:r>
            <a:r>
              <a:rPr lang="en-US" sz="1200">
                <a:latin typeface="Courier New" pitchFamily="49" charset="0"/>
                <a:ea typeface="MS PGothic" pitchFamily="34" charset="-128"/>
                <a:cs typeface="Courier New" pitchFamily="49" charset="0"/>
              </a:rPr>
              <a:t>Radio Button Group : </a:t>
            </a:r>
            <a:r>
              <a:rPr lang="en-US" sz="1200">
                <a:solidFill>
                  <a:schemeClr val="tx2">
                    <a:lumMod val="75000"/>
                  </a:schemeClr>
                </a:solidFill>
                <a:latin typeface="Courier New" pitchFamily="49" charset="0"/>
                <a:ea typeface="MS PGothic" pitchFamily="34" charset="-128"/>
                <a:cs typeface="Courier New" pitchFamily="49" charset="0"/>
              </a:rPr>
              <a: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a:t>
            </a:r>
            <a:r>
              <a:rPr lang="en-US" sz="1200">
                <a:latin typeface="Courier New" pitchFamily="49" charset="0"/>
                <a:ea typeface="MS PGothic" pitchFamily="34" charset="-128"/>
                <a:cs typeface="Courier New" pitchFamily="49" charset="0"/>
              </a:rPr>
              <a:t>Nam:</a:t>
            </a: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a:latin typeface="Courier New" pitchFamily="49" charset="0"/>
                <a:ea typeface="MS PGothic" pitchFamily="34" charset="-128"/>
                <a:cs typeface="Courier New" pitchFamily="49" charset="0"/>
              </a:rPr>
              <a:t>radio</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sex</a:t>
            </a:r>
            <a:r>
              <a:rPr lang="en-US" sz="1200">
                <a:solidFill>
                  <a:schemeClr val="tx2">
                    <a:lumMod val="75000"/>
                  </a:schemeClr>
                </a:solidFill>
                <a:latin typeface="Courier New" pitchFamily="49" charset="0"/>
                <a:ea typeface="MS PGothic" pitchFamily="34" charset="-128"/>
                <a:cs typeface="Courier New" pitchFamily="49" charset="0"/>
              </a:rPr>
              <a:t>" value="</a:t>
            </a:r>
            <a:r>
              <a:rPr lang="en-US" sz="1200">
                <a:latin typeface="Courier New" pitchFamily="49" charset="0"/>
                <a:ea typeface="MS PGothic" pitchFamily="34" charset="-128"/>
                <a:cs typeface="Courier New" pitchFamily="49" charset="0"/>
              </a:rPr>
              <a:t>nam</a:t>
            </a:r>
            <a:r>
              <a:rPr lang="en-US" sz="1200">
                <a:solidFill>
                  <a:schemeClr val="tx2">
                    <a:lumMod val="75000"/>
                  </a:schemeClr>
                </a:solidFill>
                <a:latin typeface="Courier New" pitchFamily="49" charset="0"/>
                <a:ea typeface="MS PGothic" pitchFamily="34" charset="-128"/>
                <a:cs typeface="Courier New" pitchFamily="49" charset="0"/>
              </a:rPr>
              <a:t>" </a:t>
            </a:r>
            <a:r>
              <a:rPr lang="en-US" sz="1200" b="1">
                <a:solidFill>
                  <a:srgbClr val="FF0000"/>
                </a:solidFill>
                <a:latin typeface="Courier New" pitchFamily="49" charset="0"/>
                <a:ea typeface="MS PGothic" pitchFamily="34" charset="-128"/>
                <a:cs typeface="Courier New" pitchFamily="49" charset="0"/>
              </a:rPr>
              <a:t>checked</a:t>
            </a:r>
            <a:r>
              <a:rPr lang="en-US" sz="1200">
                <a:solidFill>
                  <a:schemeClr val="tx2">
                    <a:lumMod val="75000"/>
                  </a:schemeClr>
                </a:solidFill>
                <a:latin typeface="Courier New" pitchFamily="49" charset="0"/>
                <a:ea typeface="MS PGothic" pitchFamily="34" charset="-128"/>
                <a:cs typeface="Courier New" pitchFamily="49" charset="0"/>
              </a:rPr>
              <a:t>&gt;&lt;br&gt;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a:t>
            </a:r>
            <a:r>
              <a:rPr lang="en-US" sz="1200">
                <a:latin typeface="Courier New" pitchFamily="49" charset="0"/>
                <a:ea typeface="MS PGothic" pitchFamily="34" charset="-128"/>
                <a:cs typeface="Courier New" pitchFamily="49" charset="0"/>
              </a:rPr>
              <a:t>Nu:</a:t>
            </a: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a:latin typeface="Courier New" pitchFamily="49" charset="0"/>
                <a:ea typeface="MS PGothic" pitchFamily="34" charset="-128"/>
                <a:cs typeface="Courier New" pitchFamily="49" charset="0"/>
              </a:rPr>
              <a:t>radio</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sex</a:t>
            </a:r>
            <a:r>
              <a:rPr lang="en-US" sz="1200">
                <a:solidFill>
                  <a:schemeClr val="tx2">
                    <a:lumMod val="75000"/>
                  </a:schemeClr>
                </a:solidFill>
                <a:latin typeface="Courier New" pitchFamily="49" charset="0"/>
                <a:ea typeface="MS PGothic" pitchFamily="34" charset="-128"/>
                <a:cs typeface="Courier New" pitchFamily="49" charset="0"/>
              </a:rPr>
              <a:t>" value="</a:t>
            </a:r>
            <a:r>
              <a:rPr lang="en-US" sz="1200">
                <a:latin typeface="Courier New" pitchFamily="49" charset="0"/>
                <a:ea typeface="MS PGothic" pitchFamily="34" charset="-128"/>
                <a:cs typeface="Courier New" pitchFamily="49" charset="0"/>
              </a:rPr>
              <a:t>nu</a:t>
            </a:r>
            <a:r>
              <a:rPr lang="en-US" sz="1200">
                <a:solidFill>
                  <a:schemeClr val="tx2">
                    <a:lumMod val="75000"/>
                  </a:schemeClr>
                </a:solidFill>
                <a:latin typeface="Courier New" pitchFamily="49" charset="0"/>
                <a:ea typeface="MS PGothic" pitchFamily="34" charset="-128"/>
                <a:cs typeface="Courier New" pitchFamily="49" charset="0"/>
              </a:rPr>
              <a:t>“</a:t>
            </a:r>
            <a:r>
              <a:rPr lang="en-US" sz="1200" b="1">
                <a:solidFill>
                  <a:srgbClr val="FF0000"/>
                </a:solidFill>
                <a:latin typeface="Courier New" pitchFamily="49" charset="0"/>
                <a:ea typeface="MS PGothic" pitchFamily="34" charset="-128"/>
                <a:cs typeface="Courier New" pitchFamily="49" charset="0"/>
              </a:rPr>
              <a:t>checked </a:t>
            </a:r>
            <a:r>
              <a:rPr lang="en-US" sz="1200">
                <a:solidFill>
                  <a:schemeClr val="tx2">
                    <a:lumMod val="75000"/>
                  </a:schemeClr>
                </a:solidFill>
                <a:latin typeface="Courier New" pitchFamily="49" charset="0"/>
                <a:ea typeface="MS PGothic" pitchFamily="34" charset="-128"/>
                <a:cs typeface="Courier New" pitchFamily="49" charset="0"/>
              </a:rPr>
              <a:t>&gt;&lt;br&gt;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&lt;/body&gt;</a:t>
            </a:r>
          </a:p>
          <a:p>
            <a:pPr>
              <a:defRPr/>
            </a:pPr>
            <a:r>
              <a:rPr lang="en-US" sz="1200">
                <a:solidFill>
                  <a:schemeClr val="tx2">
                    <a:lumMod val="75000"/>
                  </a:schemeClr>
                </a:solidFill>
                <a:latin typeface="Courier New" pitchFamily="49" charset="0"/>
                <a:ea typeface="MS PGothic" pitchFamily="34" charset="-128"/>
                <a:cs typeface="Courier New" pitchFamily="49" charset="0"/>
              </a:rPr>
              <a:t>&lt;/html&gt;</a:t>
            </a:r>
          </a:p>
        </p:txBody>
      </p:sp>
      <p:sp>
        <p:nvSpPr>
          <p:cNvPr id="5" name="Rectangle 4"/>
          <p:cNvSpPr/>
          <p:nvPr/>
        </p:nvSpPr>
        <p:spPr>
          <a:xfrm>
            <a:off x="84138" y="5192713"/>
            <a:ext cx="6740525" cy="1385887"/>
          </a:xfrm>
          <a:prstGeom prst="rect">
            <a:avLst/>
          </a:prstGeom>
          <a:ln>
            <a:solidFill>
              <a:srgbClr val="FFC000">
                <a:alpha val="50196"/>
              </a:srgbClr>
            </a:solidFill>
          </a:ln>
        </p:spPr>
        <p:txBody>
          <a:bodyPr>
            <a:spAutoFit/>
          </a:bodyPr>
          <a:lstStyle/>
          <a:p>
            <a:pPr>
              <a:defRPr/>
            </a:pPr>
            <a:r>
              <a:rPr lang="en-US" sz="1200">
                <a:solidFill>
                  <a:schemeClr val="tx2">
                    <a:lumMod val="75000"/>
                  </a:schemeClr>
                </a:solidFill>
                <a:latin typeface="Courier New" pitchFamily="49" charset="0"/>
                <a:ea typeface="MS PGothic" pitchFamily="34" charset="-128"/>
                <a:cs typeface="Courier New" pitchFamily="49" charset="0"/>
              </a:rPr>
              <a:t>&lt;html&gt;</a:t>
            </a:r>
          </a:p>
          <a:p>
            <a:pPr>
              <a:defRPr/>
            </a:pPr>
            <a:r>
              <a:rPr lang="en-US" sz="1200">
                <a:solidFill>
                  <a:schemeClr val="tx2">
                    <a:lumMod val="75000"/>
                  </a:schemeClr>
                </a:solidFill>
                <a:latin typeface="Courier New" pitchFamily="49" charset="0"/>
                <a:ea typeface="MS PGothic" pitchFamily="34" charset="-128"/>
                <a:cs typeface="Courier New" pitchFamily="49" charset="0"/>
              </a:rPr>
              <a:t>     &lt;body&gt;</a:t>
            </a:r>
          </a:p>
          <a:p>
            <a:pPr>
              <a:defRPr/>
            </a:pPr>
            <a:r>
              <a:rPr lang="en-US" sz="1200">
                <a:solidFill>
                  <a:schemeClr val="tx2">
                    <a:lumMod val="75000"/>
                  </a:schemeClr>
                </a:solidFill>
                <a:latin typeface="Courier New" pitchFamily="49" charset="0"/>
                <a:ea typeface="MS PGothic" pitchFamily="34" charset="-128"/>
                <a:cs typeface="Courier New" pitchFamily="49" charset="0"/>
              </a:rPr>
              <a:t>	</a:t>
            </a:r>
            <a:r>
              <a:rPr lang="en-US" sz="1200">
                <a:latin typeface="Courier New" pitchFamily="49" charset="0"/>
                <a:ea typeface="MS PGothic" pitchFamily="34" charset="-128"/>
                <a:cs typeface="Courier New" pitchFamily="49" charset="0"/>
              </a:rPr>
              <a:t>Radio Button Group : </a:t>
            </a:r>
            <a:r>
              <a:rPr lang="en-US" sz="1200">
                <a:solidFill>
                  <a:schemeClr val="tx2">
                    <a:lumMod val="75000"/>
                  </a:schemeClr>
                </a:solidFill>
                <a:latin typeface="Courier New" pitchFamily="49" charset="0"/>
                <a:ea typeface="MS PGothic" pitchFamily="34" charset="-128"/>
                <a:cs typeface="Courier New" pitchFamily="49" charset="0"/>
              </a:rPr>
              <a: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a:t>
            </a:r>
            <a:r>
              <a:rPr lang="en-US" sz="1200">
                <a:latin typeface="Courier New" pitchFamily="49" charset="0"/>
                <a:ea typeface="MS PGothic" pitchFamily="34" charset="-128"/>
                <a:cs typeface="Courier New" pitchFamily="49" charset="0"/>
              </a:rPr>
              <a:t>Nam:</a:t>
            </a: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a:latin typeface="Courier New" pitchFamily="49" charset="0"/>
                <a:ea typeface="MS PGothic" pitchFamily="34" charset="-128"/>
                <a:cs typeface="Courier New" pitchFamily="49" charset="0"/>
              </a:rPr>
              <a:t>radio</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sex1</a:t>
            </a:r>
            <a:r>
              <a:rPr lang="en-US" sz="1200">
                <a:solidFill>
                  <a:schemeClr val="tx2">
                    <a:lumMod val="75000"/>
                  </a:schemeClr>
                </a:solidFill>
                <a:latin typeface="Courier New" pitchFamily="49" charset="0"/>
                <a:ea typeface="MS PGothic" pitchFamily="34" charset="-128"/>
                <a:cs typeface="Courier New" pitchFamily="49" charset="0"/>
              </a:rPr>
              <a:t>" value="</a:t>
            </a:r>
            <a:r>
              <a:rPr lang="en-US" sz="1200">
                <a:latin typeface="Courier New" pitchFamily="49" charset="0"/>
                <a:ea typeface="MS PGothic" pitchFamily="34" charset="-128"/>
                <a:cs typeface="Courier New" pitchFamily="49" charset="0"/>
              </a:rPr>
              <a:t>nam</a:t>
            </a:r>
            <a:r>
              <a:rPr lang="en-US" sz="1200">
                <a:solidFill>
                  <a:schemeClr val="tx2">
                    <a:lumMod val="75000"/>
                  </a:schemeClr>
                </a:solidFill>
                <a:latin typeface="Courier New" pitchFamily="49" charset="0"/>
                <a:ea typeface="MS PGothic" pitchFamily="34" charset="-128"/>
                <a:cs typeface="Courier New" pitchFamily="49" charset="0"/>
              </a:rPr>
              <a:t>" </a:t>
            </a:r>
            <a:r>
              <a:rPr lang="en-US" sz="1200" b="1">
                <a:solidFill>
                  <a:srgbClr val="FF0000"/>
                </a:solidFill>
                <a:latin typeface="Courier New" pitchFamily="49" charset="0"/>
                <a:ea typeface="MS PGothic" pitchFamily="34" charset="-128"/>
                <a:cs typeface="Courier New" pitchFamily="49" charset="0"/>
              </a:rPr>
              <a:t>checked</a:t>
            </a:r>
            <a:r>
              <a:rPr lang="en-US" sz="1200">
                <a:solidFill>
                  <a:schemeClr val="tx2">
                    <a:lumMod val="75000"/>
                  </a:schemeClr>
                </a:solidFill>
                <a:latin typeface="Courier New" pitchFamily="49" charset="0"/>
                <a:ea typeface="MS PGothic" pitchFamily="34" charset="-128"/>
                <a:cs typeface="Courier New" pitchFamily="49" charset="0"/>
              </a:rPr>
              <a:t>&gt;&lt;br&gt;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a:t>
            </a:r>
            <a:r>
              <a:rPr lang="en-US" sz="1200">
                <a:latin typeface="Courier New" pitchFamily="49" charset="0"/>
                <a:ea typeface="MS PGothic" pitchFamily="34" charset="-128"/>
                <a:cs typeface="Courier New" pitchFamily="49" charset="0"/>
              </a:rPr>
              <a:t>Nu:</a:t>
            </a: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a:latin typeface="Courier New" pitchFamily="49" charset="0"/>
                <a:ea typeface="MS PGothic" pitchFamily="34" charset="-128"/>
                <a:cs typeface="Courier New" pitchFamily="49" charset="0"/>
              </a:rPr>
              <a:t>radio</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sex2</a:t>
            </a:r>
            <a:r>
              <a:rPr lang="en-US" sz="1200">
                <a:solidFill>
                  <a:schemeClr val="tx2">
                    <a:lumMod val="75000"/>
                  </a:schemeClr>
                </a:solidFill>
                <a:latin typeface="Courier New" pitchFamily="49" charset="0"/>
                <a:ea typeface="MS PGothic" pitchFamily="34" charset="-128"/>
                <a:cs typeface="Courier New" pitchFamily="49" charset="0"/>
              </a:rPr>
              <a:t>" value="</a:t>
            </a:r>
            <a:r>
              <a:rPr lang="en-US" sz="1200">
                <a:latin typeface="Courier New" pitchFamily="49" charset="0"/>
                <a:ea typeface="MS PGothic" pitchFamily="34" charset="-128"/>
                <a:cs typeface="Courier New" pitchFamily="49" charset="0"/>
              </a:rPr>
              <a:t>nu</a:t>
            </a:r>
            <a:r>
              <a:rPr lang="en-US" sz="1200">
                <a:solidFill>
                  <a:schemeClr val="tx2">
                    <a:lumMod val="75000"/>
                  </a:schemeClr>
                </a:solidFill>
                <a:latin typeface="Courier New" pitchFamily="49" charset="0"/>
                <a:ea typeface="MS PGothic" pitchFamily="34" charset="-128"/>
                <a:cs typeface="Courier New" pitchFamily="49" charset="0"/>
              </a:rPr>
              <a:t>“</a:t>
            </a:r>
            <a:r>
              <a:rPr lang="en-US" sz="1200" b="1">
                <a:solidFill>
                  <a:srgbClr val="FF0000"/>
                </a:solidFill>
                <a:latin typeface="Courier New" pitchFamily="49" charset="0"/>
                <a:ea typeface="MS PGothic" pitchFamily="34" charset="-128"/>
                <a:cs typeface="Courier New" pitchFamily="49" charset="0"/>
              </a:rPr>
              <a:t>checked </a:t>
            </a:r>
            <a:r>
              <a:rPr lang="en-US" sz="1200">
                <a:solidFill>
                  <a:schemeClr val="tx2">
                    <a:lumMod val="75000"/>
                  </a:schemeClr>
                </a:solidFill>
                <a:latin typeface="Courier New" pitchFamily="49" charset="0"/>
                <a:ea typeface="MS PGothic" pitchFamily="34" charset="-128"/>
                <a:cs typeface="Courier New" pitchFamily="49" charset="0"/>
              </a:rPr>
              <a:t>&gt;&lt;br&gt;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&lt;/body&gt;</a:t>
            </a:r>
          </a:p>
          <a:p>
            <a:pPr>
              <a:defRPr/>
            </a:pPr>
            <a:r>
              <a:rPr lang="en-US" sz="1200">
                <a:solidFill>
                  <a:schemeClr val="tx2">
                    <a:lumMod val="75000"/>
                  </a:schemeClr>
                </a:solidFill>
                <a:latin typeface="Courier New" pitchFamily="49" charset="0"/>
                <a:ea typeface="MS PGothic" pitchFamily="34" charset="-128"/>
                <a:cs typeface="Courier New" pitchFamily="49" charset="0"/>
              </a:rPr>
              <a:t>&lt;/html&gt;</a:t>
            </a:r>
          </a:p>
        </p:txBody>
      </p:sp>
      <p:pic>
        <p:nvPicPr>
          <p:cNvPr id="8194" name="Picture 2"/>
          <p:cNvPicPr>
            <a:picLocks noChangeAspect="1" noChangeArrowheads="1"/>
          </p:cNvPicPr>
          <p:nvPr/>
        </p:nvPicPr>
        <p:blipFill>
          <a:blip r:embed="rId3"/>
          <a:srcRect/>
          <a:stretch>
            <a:fillRect/>
          </a:stretch>
        </p:blipFill>
        <p:spPr bwMode="auto">
          <a:xfrm>
            <a:off x="6829425" y="3209925"/>
            <a:ext cx="2314575" cy="1885950"/>
          </a:xfrm>
          <a:prstGeom prst="rect">
            <a:avLst/>
          </a:prstGeom>
          <a:ln>
            <a:noFill/>
          </a:ln>
          <a:effectLst>
            <a:outerShdw blurRad="292100" dist="139700" dir="2700000" algn="tl" rotWithShape="0">
              <a:srgbClr val="333333">
                <a:alpha val="65000"/>
              </a:srgbClr>
            </a:outerShdw>
          </a:effectLst>
        </p:spPr>
      </p:pic>
      <p:pic>
        <p:nvPicPr>
          <p:cNvPr id="8195" name="Picture 3"/>
          <p:cNvPicPr>
            <a:picLocks noChangeAspect="1" noChangeArrowheads="1"/>
          </p:cNvPicPr>
          <p:nvPr/>
        </p:nvPicPr>
        <p:blipFill>
          <a:blip r:embed="rId4"/>
          <a:srcRect/>
          <a:stretch>
            <a:fillRect/>
          </a:stretch>
        </p:blipFill>
        <p:spPr bwMode="auto">
          <a:xfrm>
            <a:off x="6829425" y="4972050"/>
            <a:ext cx="2314575" cy="1885950"/>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bwMode="auto">
          <a:xfrm>
            <a:off x="646113" y="1681163"/>
            <a:ext cx="3270250" cy="1643062"/>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5" presetClass="entr" presetSubtype="10" fill="hold" nodeType="afterEffect">
                                  <p:stCondLst>
                                    <p:cond delay="0"/>
                                  </p:stCondLst>
                                  <p:childTnLst>
                                    <p:set>
                                      <p:cBhvr>
                                        <p:cTn id="15" dur="1" fill="hold">
                                          <p:stCondLst>
                                            <p:cond delay="0"/>
                                          </p:stCondLst>
                                        </p:cTn>
                                        <p:tgtEl>
                                          <p:spTgt spid="8194"/>
                                        </p:tgtEl>
                                        <p:attrNameLst>
                                          <p:attrName>style.visibility</p:attrName>
                                        </p:attrNameLst>
                                      </p:cBhvr>
                                      <p:to>
                                        <p:strVal val="visible"/>
                                      </p:to>
                                    </p:set>
                                    <p:animEffect transition="in" filter="checkerboard(across)">
                                      <p:cBhvr>
                                        <p:cTn id="16" dur="500"/>
                                        <p:tgtEl>
                                          <p:spTgt spid="819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500"/>
                            </p:stCondLst>
                            <p:childTnLst>
                              <p:par>
                                <p:cTn id="23" presetID="5" presetClass="entr" presetSubtype="10" fill="hold" nodeType="afterEffect">
                                  <p:stCondLst>
                                    <p:cond delay="0"/>
                                  </p:stCondLst>
                                  <p:childTnLst>
                                    <p:set>
                                      <p:cBhvr>
                                        <p:cTn id="24" dur="1" fill="hold">
                                          <p:stCondLst>
                                            <p:cond delay="0"/>
                                          </p:stCondLst>
                                        </p:cTn>
                                        <p:tgtEl>
                                          <p:spTgt spid="8195"/>
                                        </p:tgtEl>
                                        <p:attrNameLst>
                                          <p:attrName>style.visibility</p:attrName>
                                        </p:attrNameLst>
                                      </p:cBhvr>
                                      <p:to>
                                        <p:strVal val="visible"/>
                                      </p:to>
                                    </p:set>
                                    <p:animEffect transition="in" filter="checkerboard(across)">
                                      <p:cBhvr>
                                        <p:cTn id="25"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File Form Control</a:t>
            </a:r>
            <a:endParaRPr lang="en-US"/>
          </a:p>
        </p:txBody>
      </p:sp>
      <p:sp>
        <p:nvSpPr>
          <p:cNvPr id="3" name="Content Placeholder 2"/>
          <p:cNvSpPr>
            <a:spLocks noGrp="1"/>
          </p:cNvSpPr>
          <p:nvPr>
            <p:ph idx="1"/>
          </p:nvPr>
        </p:nvSpPr>
        <p:spPr>
          <a:xfrm>
            <a:off x="434975" y="1249363"/>
            <a:ext cx="8407400" cy="2960687"/>
          </a:xfrm>
        </p:spPr>
        <p:txBody>
          <a:bodyPr/>
          <a:lstStyle/>
          <a:p>
            <a:pPr>
              <a:defRPr/>
            </a:pPr>
            <a:r>
              <a:rPr lang="en-US" smtClean="0"/>
              <a:t>Dùng để upload 1 file lên server</a:t>
            </a:r>
          </a:p>
          <a:p>
            <a:pPr>
              <a:defRPr/>
            </a:pPr>
            <a:r>
              <a:rPr lang="en-US" smtClean="0"/>
              <a:t>Cú pháp</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t>
            </a:r>
            <a:r>
              <a:rPr lang="en-US" sz="1600" b="1" smtClean="0">
                <a:solidFill>
                  <a:schemeClr val="tx2">
                    <a:lumMod val="75000"/>
                  </a:schemeClr>
                </a:solidFill>
                <a:latin typeface="Courier New" pitchFamily="49" charset="0"/>
                <a:cs typeface="Courier New" pitchFamily="49" charset="0"/>
              </a:rPr>
              <a:t>&lt;form </a:t>
            </a:r>
            <a:r>
              <a:rPr lang="en-US" sz="1600" smtClean="0">
                <a:solidFill>
                  <a:schemeClr val="tx2">
                    <a:lumMod val="75000"/>
                  </a:schemeClr>
                </a:solidFill>
                <a:latin typeface="Courier New" pitchFamily="49" charset="0"/>
                <a:cs typeface="Courier New" pitchFamily="49" charset="0"/>
              </a:rPr>
              <a:t>action=“…” method=“</a:t>
            </a:r>
            <a:r>
              <a:rPr lang="en-US" sz="1600" smtClean="0">
                <a:solidFill>
                  <a:srgbClr val="FF0000"/>
                </a:solidFill>
                <a:latin typeface="Courier New" pitchFamily="49" charset="0"/>
                <a:cs typeface="Courier New" pitchFamily="49" charset="0"/>
              </a:rPr>
              <a:t>post</a:t>
            </a:r>
            <a:r>
              <a:rPr lang="en-US" sz="1600" smtClean="0">
                <a:solidFill>
                  <a:schemeClr val="tx2">
                    <a:lumMod val="75000"/>
                  </a:schemeClr>
                </a:solidFill>
                <a:latin typeface="Courier New" pitchFamily="49" charset="0"/>
                <a:cs typeface="Courier New" pitchFamily="49" charset="0"/>
              </a:rPr>
              <a:t>” enctype=“</a:t>
            </a:r>
            <a:r>
              <a:rPr lang="en-US" sz="1600" smtClean="0">
                <a:solidFill>
                  <a:srgbClr val="FF0000"/>
                </a:solidFill>
                <a:latin typeface="Courier New" pitchFamily="49" charset="0"/>
                <a:cs typeface="Courier New" pitchFamily="49" charset="0"/>
              </a:rPr>
              <a:t>multipart/form-data</a:t>
            </a:r>
            <a:r>
              <a:rPr lang="en-US" sz="1600" smtClean="0">
                <a:solidFill>
                  <a:schemeClr val="tx2">
                    <a:lumMod val="75000"/>
                  </a:schemeClr>
                </a:solidFill>
                <a:latin typeface="Courier New" pitchFamily="49" charset="0"/>
                <a:cs typeface="Courier New" pitchFamily="49" charset="0"/>
              </a:rPr>
              <a:t>” name=“...”&gt; </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t>
            </a:r>
            <a:r>
              <a:rPr lang="en-US" sz="1600" b="1" smtClean="0">
                <a:solidFill>
                  <a:schemeClr val="tx2">
                    <a:lumMod val="75000"/>
                  </a:schemeClr>
                </a:solidFill>
                <a:latin typeface="Courier New" pitchFamily="49" charset="0"/>
                <a:cs typeface="Courier New" pitchFamily="49" charset="0"/>
              </a:rPr>
              <a:t>&lt;input </a:t>
            </a:r>
            <a:r>
              <a:rPr lang="en-US" sz="1600" smtClean="0">
                <a:solidFill>
                  <a:srgbClr val="FF0000"/>
                </a:solidFill>
                <a:latin typeface="Courier New" pitchFamily="49" charset="0"/>
                <a:cs typeface="Courier New" pitchFamily="49" charset="0"/>
              </a:rPr>
              <a:t>TYPE=“FILE”</a:t>
            </a:r>
            <a:r>
              <a:rPr lang="en-US" sz="1600" smtClean="0">
                <a:solidFill>
                  <a:schemeClr val="tx2">
                    <a:lumMod val="75000"/>
                  </a:schemeClr>
                </a:solidFill>
                <a:latin typeface="Courier New" pitchFamily="49" charset="0"/>
                <a:cs typeface="Courier New" pitchFamily="49" charset="0"/>
              </a:rPr>
              <a:t> NAME=“…”</a:t>
            </a:r>
            <a:r>
              <a:rPr lang="en-US" sz="1600" b="1" smtClean="0">
                <a:solidFill>
                  <a:schemeClr val="tx2">
                    <a:lumMod val="75000"/>
                  </a:schemeClr>
                </a:solidFill>
                <a:latin typeface="Courier New" pitchFamily="49" charset="0"/>
                <a:cs typeface="Courier New" pitchFamily="49" charset="0"/>
              </a:rPr>
              <a:t>&gt;</a:t>
            </a:r>
            <a:r>
              <a:rPr lang="en-US" sz="1600" smtClean="0">
                <a:solidFill>
                  <a:schemeClr val="tx2">
                    <a:lumMod val="75000"/>
                  </a:schemeClr>
                </a:solidFill>
                <a:latin typeface="Courier New" pitchFamily="49" charset="0"/>
                <a:cs typeface="Courier New" pitchFamily="49" charset="0"/>
              </a:rPr>
              <a:t> </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t>
            </a:r>
            <a:r>
              <a:rPr lang="en-US" sz="1600" b="1" smtClean="0">
                <a:solidFill>
                  <a:schemeClr val="tx2">
                    <a:lumMod val="75000"/>
                  </a:schemeClr>
                </a:solidFill>
                <a:latin typeface="Courier New" pitchFamily="49" charset="0"/>
                <a:cs typeface="Courier New" pitchFamily="49" charset="0"/>
              </a:rPr>
              <a:t>&lt;/form&gt;</a:t>
            </a:r>
          </a:p>
          <a:p>
            <a:pPr>
              <a:defRPr/>
            </a:pPr>
            <a:r>
              <a:rPr lang="en-US" smtClean="0"/>
              <a:t>Ví dụ</a:t>
            </a:r>
            <a:endParaRPr lang="en-US"/>
          </a:p>
        </p:txBody>
      </p:sp>
      <p:sp>
        <p:nvSpPr>
          <p:cNvPr id="4" name="Rectangle 3"/>
          <p:cNvSpPr/>
          <p:nvPr/>
        </p:nvSpPr>
        <p:spPr>
          <a:xfrm>
            <a:off x="1541463" y="3730625"/>
            <a:ext cx="7377112" cy="1385888"/>
          </a:xfrm>
          <a:prstGeom prst="rect">
            <a:avLst/>
          </a:prstGeom>
          <a:ln>
            <a:solidFill>
              <a:schemeClr val="accent1">
                <a:lumMod val="50000"/>
              </a:schemeClr>
            </a:solidFill>
          </a:ln>
        </p:spPr>
        <p:txBody>
          <a:bodyPr>
            <a:spAutoFit/>
          </a:bodyPr>
          <a:lstStyle/>
          <a:p>
            <a:pPr>
              <a:defRPr/>
            </a:pPr>
            <a:r>
              <a:rPr lang="en-US" sz="1200">
                <a:solidFill>
                  <a:schemeClr val="tx2">
                    <a:lumMod val="75000"/>
                  </a:schemeClr>
                </a:solidFill>
                <a:latin typeface="Courier New" pitchFamily="49" charset="0"/>
                <a:ea typeface="MS PGothic" pitchFamily="34" charset="-128"/>
                <a:cs typeface="Courier New" pitchFamily="49" charset="0"/>
              </a:rPr>
              <a:t>&lt;html&gt;</a:t>
            </a:r>
          </a:p>
          <a:p>
            <a:pPr>
              <a:defRPr/>
            </a:pPr>
            <a:r>
              <a:rPr lang="en-US" sz="1200">
                <a:solidFill>
                  <a:schemeClr val="tx2">
                    <a:lumMod val="75000"/>
                  </a:schemeClr>
                </a:solidFill>
                <a:latin typeface="Courier New" pitchFamily="49" charset="0"/>
                <a:ea typeface="MS PGothic" pitchFamily="34" charset="-128"/>
                <a:cs typeface="Courier New" pitchFamily="49" charset="0"/>
              </a:rPr>
              <a:t>&lt;body&gt;</a:t>
            </a:r>
          </a:p>
          <a:p>
            <a:pPr>
              <a:defRPr/>
            </a:pPr>
            <a:r>
              <a:rPr lang="en-US" sz="1200">
                <a:solidFill>
                  <a:schemeClr val="tx2">
                    <a:lumMod val="75000"/>
                  </a:schemeClr>
                </a:solidFill>
                <a:latin typeface="Courier New" pitchFamily="49" charset="0"/>
                <a:ea typeface="MS PGothic" pitchFamily="34" charset="-128"/>
                <a:cs typeface="Courier New" pitchFamily="49" charset="0"/>
              </a:rPr>
              <a:t>	&lt;form name=“</a:t>
            </a:r>
            <a:r>
              <a:rPr lang="en-US" sz="1200">
                <a:latin typeface="Courier New" pitchFamily="49" charset="0"/>
                <a:ea typeface="MS PGothic" pitchFamily="34" charset="-128"/>
                <a:cs typeface="Courier New" pitchFamily="49" charset="0"/>
              </a:rPr>
              <a:t>frmMain”</a:t>
            </a:r>
            <a:r>
              <a:rPr lang="en-US" sz="1200">
                <a:solidFill>
                  <a:schemeClr val="tx2">
                    <a:lumMod val="75000"/>
                  </a:schemeClr>
                </a:solidFill>
                <a:latin typeface="Courier New" pitchFamily="49" charset="0"/>
                <a:ea typeface="MS PGothic" pitchFamily="34" charset="-128"/>
                <a:cs typeface="Courier New" pitchFamily="49" charset="0"/>
              </a:rPr>
              <a:t> action=“</a:t>
            </a:r>
            <a:r>
              <a:rPr lang="en-US" sz="1200">
                <a:latin typeface="Courier New" pitchFamily="49" charset="0"/>
                <a:ea typeface="MS PGothic" pitchFamily="34" charset="-128"/>
                <a:cs typeface="Courier New" pitchFamily="49" charset="0"/>
              </a:rPr>
              <a:t>POST</a:t>
            </a:r>
            <a:r>
              <a:rPr lang="en-US" sz="1200">
                <a:solidFill>
                  <a:schemeClr val="tx2">
                    <a:lumMod val="75000"/>
                  </a:schemeClr>
                </a:solidFill>
                <a:latin typeface="Courier New" pitchFamily="49" charset="0"/>
                <a:ea typeface="MS PGothic" pitchFamily="34" charset="-128"/>
                <a:cs typeface="Courier New" pitchFamily="49" charset="0"/>
              </a:rPr>
              <a:t>” enctype=“</a:t>
            </a:r>
            <a:r>
              <a:rPr lang="en-US" sz="1200">
                <a:latin typeface="Courier New" pitchFamily="49" charset="0"/>
                <a:ea typeface="MS PGothic" pitchFamily="34" charset="-128"/>
                <a:cs typeface="Courier New" pitchFamily="49" charset="0"/>
              </a:rPr>
              <a:t>multipart/form-data</a:t>
            </a:r>
            <a:r>
              <a:rPr lang="en-US" sz="1200">
                <a:solidFill>
                  <a:schemeClr val="tx2">
                    <a:lumMod val="75000"/>
                  </a:schemeClr>
                </a:solidFill>
                <a:latin typeface="Courier New" pitchFamily="49" charset="0"/>
                <a:ea typeface="MS PGothic" pitchFamily="34" charset="-128"/>
                <a:cs typeface="Courier New" pitchFamily="49" charset="0"/>
              </a:rPr>
              <a:t>”&gt;</a:t>
            </a:r>
          </a:p>
          <a:p>
            <a:pPr>
              <a:defRPr/>
            </a:pP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b="1">
                <a:latin typeface="Courier New" pitchFamily="49" charset="0"/>
                <a:ea typeface="MS PGothic" pitchFamily="34" charset="-128"/>
                <a:cs typeface="Courier New" pitchFamily="49" charset="0"/>
              </a:rPr>
              <a:t>file</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fileUpload</a:t>
            </a:r>
            <a:r>
              <a:rPr lang="en-US" sz="1200">
                <a:solidFill>
                  <a:schemeClr val="tx2">
                    <a:lumMod val="75000"/>
                  </a:schemeClr>
                </a:solidFill>
                <a:latin typeface="Courier New" pitchFamily="49" charset="0"/>
                <a:ea typeface="MS PGothic" pitchFamily="34" charset="-128"/>
                <a:cs typeface="Courier New" pitchFamily="49" charset="0"/>
              </a:rPr>
              <a:t>"&gt;</a:t>
            </a:r>
          </a:p>
          <a:p>
            <a:pPr>
              <a:defRPr/>
            </a:pPr>
            <a:r>
              <a:rPr lang="en-US" sz="1200">
                <a:solidFill>
                  <a:schemeClr val="tx2">
                    <a:lumMod val="75000"/>
                  </a:schemeClr>
                </a:solidFill>
                <a:latin typeface="Courier New" pitchFamily="49" charset="0"/>
                <a:ea typeface="MS PGothic" pitchFamily="34" charset="-128"/>
                <a:cs typeface="Courier New" pitchFamily="49" charset="0"/>
              </a:rPr>
              <a:t>	&lt;/form&gt;</a:t>
            </a:r>
          </a:p>
          <a:p>
            <a:pPr>
              <a:defRPr/>
            </a:pPr>
            <a:r>
              <a:rPr lang="en-US" sz="1200">
                <a:solidFill>
                  <a:schemeClr val="tx2">
                    <a:lumMod val="75000"/>
                  </a:schemeClr>
                </a:solidFill>
                <a:latin typeface="Courier New" pitchFamily="49" charset="0"/>
                <a:ea typeface="MS PGothic" pitchFamily="34" charset="-128"/>
                <a:cs typeface="Courier New" pitchFamily="49" charset="0"/>
              </a:rPr>
              <a:t>&lt;/body&gt;</a:t>
            </a:r>
          </a:p>
          <a:p>
            <a:pPr>
              <a:defRPr/>
            </a:pPr>
            <a:r>
              <a:rPr lang="en-US" sz="1200">
                <a:solidFill>
                  <a:schemeClr val="tx2">
                    <a:lumMod val="75000"/>
                  </a:schemeClr>
                </a:solidFill>
                <a:latin typeface="Courier New" pitchFamily="49" charset="0"/>
                <a:ea typeface="MS PGothic" pitchFamily="34" charset="-128"/>
                <a:cs typeface="Courier New" pitchFamily="49" charset="0"/>
              </a:rPr>
              <a:t>&lt;/html&gt;</a:t>
            </a:r>
          </a:p>
        </p:txBody>
      </p:sp>
      <p:pic>
        <p:nvPicPr>
          <p:cNvPr id="9218" name="Picture 2"/>
          <p:cNvPicPr>
            <a:picLocks noChangeAspect="1" noChangeArrowheads="1"/>
          </p:cNvPicPr>
          <p:nvPr/>
        </p:nvPicPr>
        <p:blipFill>
          <a:blip r:embed="rId3"/>
          <a:srcRect/>
          <a:stretch>
            <a:fillRect/>
          </a:stretch>
        </p:blipFill>
        <p:spPr bwMode="auto">
          <a:xfrm>
            <a:off x="5680075" y="4527550"/>
            <a:ext cx="3146425" cy="2330450"/>
          </a:xfrm>
          <a:prstGeom prst="rect">
            <a:avLst/>
          </a:prstGeom>
          <a:ln>
            <a:noFill/>
          </a:ln>
          <a:effectLst>
            <a:outerShdw blurRad="292100" dist="139700" dir="2700000" algn="tl" rotWithShape="0">
              <a:srgbClr val="333333">
                <a:alpha val="65000"/>
              </a:srgbClr>
            </a:outerShdw>
          </a:effectLst>
        </p:spPr>
      </p:pic>
      <p:pic>
        <p:nvPicPr>
          <p:cNvPr id="9219" name="Picture 3"/>
          <p:cNvPicPr>
            <a:picLocks noChangeAspect="1" noChangeArrowheads="1"/>
          </p:cNvPicPr>
          <p:nvPr/>
        </p:nvPicPr>
        <p:blipFill>
          <a:blip r:embed="rId4"/>
          <a:srcRect/>
          <a:stretch>
            <a:fillRect/>
          </a:stretch>
        </p:blipFill>
        <p:spPr bwMode="auto">
          <a:xfrm>
            <a:off x="3390900" y="5137150"/>
            <a:ext cx="2112963" cy="1720850"/>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bwMode="auto">
          <a:xfrm>
            <a:off x="571500" y="2262188"/>
            <a:ext cx="8350250" cy="1358900"/>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slide(fromBottom)">
                                      <p:cBhvr>
                                        <p:cTn id="12" dur="500"/>
                                        <p:tgtEl>
                                          <p:spTgt spid="3">
                                            <p:txEl>
                                              <p:pRg st="5" end="5"/>
                                            </p:txEl>
                                          </p:spTgt>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heckerboard(across)">
                                      <p:cBhvr>
                                        <p:cTn id="16" dur="500"/>
                                        <p:tgtEl>
                                          <p:spTgt spid="4"/>
                                        </p:tgtEl>
                                      </p:cBhvr>
                                    </p:animEffect>
                                  </p:childTnLst>
                                </p:cTn>
                              </p:par>
                            </p:childTnLst>
                          </p:cTn>
                        </p:par>
                        <p:par>
                          <p:cTn id="17" fill="hold">
                            <p:stCondLst>
                              <p:cond delay="1000"/>
                            </p:stCondLst>
                            <p:childTnLst>
                              <p:par>
                                <p:cTn id="18" presetID="5" presetClass="entr" presetSubtype="10" fill="hold" nodeType="afterEffect">
                                  <p:stCondLst>
                                    <p:cond delay="0"/>
                                  </p:stCondLst>
                                  <p:childTnLst>
                                    <p:set>
                                      <p:cBhvr>
                                        <p:cTn id="19" dur="1" fill="hold">
                                          <p:stCondLst>
                                            <p:cond delay="0"/>
                                          </p:stCondLst>
                                        </p:cTn>
                                        <p:tgtEl>
                                          <p:spTgt spid="9219"/>
                                        </p:tgtEl>
                                        <p:attrNameLst>
                                          <p:attrName>style.visibility</p:attrName>
                                        </p:attrNameLst>
                                      </p:cBhvr>
                                      <p:to>
                                        <p:strVal val="visible"/>
                                      </p:to>
                                    </p:set>
                                    <p:animEffect transition="in" filter="checkerboard(across)">
                                      <p:cBhvr>
                                        <p:cTn id="20" dur="500"/>
                                        <p:tgtEl>
                                          <p:spTgt spid="9219"/>
                                        </p:tgtEl>
                                      </p:cBhvr>
                                    </p:animEffect>
                                  </p:childTnLst>
                                </p:cTn>
                              </p:par>
                              <p:par>
                                <p:cTn id="21" presetID="5" presetClass="entr" presetSubtype="10" fill="hold" nodeType="withEffect">
                                  <p:stCondLst>
                                    <p:cond delay="0"/>
                                  </p:stCondLst>
                                  <p:childTnLst>
                                    <p:set>
                                      <p:cBhvr>
                                        <p:cTn id="22" dur="1" fill="hold">
                                          <p:stCondLst>
                                            <p:cond delay="0"/>
                                          </p:stCondLst>
                                        </p:cTn>
                                        <p:tgtEl>
                                          <p:spTgt spid="9218"/>
                                        </p:tgtEl>
                                        <p:attrNameLst>
                                          <p:attrName>style.visibility</p:attrName>
                                        </p:attrNameLst>
                                      </p:cBhvr>
                                      <p:to>
                                        <p:strVal val="visible"/>
                                      </p:to>
                                    </p:set>
                                    <p:animEffect transition="in" filter="checkerboard(across)">
                                      <p:cBhvr>
                                        <p:cTn id="23"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Submit button</a:t>
            </a:r>
            <a:endParaRPr lang="en-US"/>
          </a:p>
        </p:txBody>
      </p:sp>
      <p:sp>
        <p:nvSpPr>
          <p:cNvPr id="3" name="Content Placeholder 2"/>
          <p:cNvSpPr>
            <a:spLocks noGrp="1"/>
          </p:cNvSpPr>
          <p:nvPr>
            <p:ph idx="1"/>
          </p:nvPr>
        </p:nvSpPr>
        <p:spPr>
          <a:xfrm>
            <a:off x="434975" y="1249363"/>
            <a:ext cx="8407400" cy="2701925"/>
          </a:xfrm>
        </p:spPr>
        <p:txBody>
          <a:bodyPr/>
          <a:lstStyle/>
          <a:p>
            <a:pPr>
              <a:defRPr/>
            </a:pPr>
            <a:r>
              <a:rPr lang="en-US" dirty="0" err="1" smtClean="0">
                <a:solidFill>
                  <a:srgbClr val="FF9933"/>
                </a:solidFill>
              </a:rPr>
              <a:t>Nút</a:t>
            </a:r>
            <a:r>
              <a:rPr lang="en-US" dirty="0" smtClean="0">
                <a:solidFill>
                  <a:srgbClr val="FF9933"/>
                </a:solidFill>
              </a:rPr>
              <a:t> </a:t>
            </a:r>
            <a:r>
              <a:rPr lang="en-US" dirty="0" err="1" smtClean="0">
                <a:solidFill>
                  <a:srgbClr val="FF9933"/>
                </a:solidFill>
              </a:rPr>
              <a:t>phát</a:t>
            </a:r>
            <a:r>
              <a:rPr lang="en-US" dirty="0" smtClean="0">
                <a:solidFill>
                  <a:srgbClr val="FF9933"/>
                </a:solidFill>
              </a:rPr>
              <a:t> </a:t>
            </a:r>
            <a:r>
              <a:rPr lang="en-US" dirty="0" err="1" smtClean="0">
                <a:solidFill>
                  <a:srgbClr val="FF9933"/>
                </a:solidFill>
              </a:rPr>
              <a:t>lệnh</a:t>
            </a:r>
            <a:r>
              <a:rPr lang="en-US" dirty="0" smtClean="0">
                <a:solidFill>
                  <a:srgbClr val="FF9933"/>
                </a:solidFill>
              </a:rPr>
              <a:t> </a:t>
            </a:r>
            <a:r>
              <a:rPr lang="en-US" dirty="0" err="1" smtClean="0">
                <a:solidFill>
                  <a:srgbClr val="FF9933"/>
                </a:solidFill>
              </a:rPr>
              <a:t>và</a:t>
            </a:r>
            <a:r>
              <a:rPr lang="en-US" dirty="0" smtClean="0">
                <a:solidFill>
                  <a:srgbClr val="FF9933"/>
                </a:solidFill>
              </a:rPr>
              <a:t> </a:t>
            </a:r>
            <a:r>
              <a:rPr lang="en-US" dirty="0" err="1" smtClean="0">
                <a:solidFill>
                  <a:srgbClr val="FF9933"/>
                </a:solidFill>
              </a:rPr>
              <a:t>gởi</a:t>
            </a:r>
            <a:r>
              <a:rPr lang="en-US" dirty="0" smtClean="0">
                <a:solidFill>
                  <a:srgbClr val="FF9933"/>
                </a:solidFill>
              </a:rPr>
              <a:t> </a:t>
            </a:r>
            <a:r>
              <a:rPr lang="en-US" dirty="0" err="1" smtClean="0">
                <a:solidFill>
                  <a:srgbClr val="FF9933"/>
                </a:solidFill>
              </a:rPr>
              <a:t>dữ</a:t>
            </a:r>
            <a:r>
              <a:rPr lang="en-US" dirty="0" smtClean="0">
                <a:solidFill>
                  <a:srgbClr val="FF9933"/>
                </a:solidFill>
              </a:rPr>
              <a:t> </a:t>
            </a:r>
            <a:r>
              <a:rPr lang="en-US" dirty="0" err="1" smtClean="0">
                <a:solidFill>
                  <a:srgbClr val="FF9933"/>
                </a:solidFill>
              </a:rPr>
              <a:t>liệu</a:t>
            </a:r>
            <a:r>
              <a:rPr lang="en-US" dirty="0" smtClean="0">
                <a:solidFill>
                  <a:srgbClr val="FF9933"/>
                </a:solidFill>
              </a:rPr>
              <a:t> </a:t>
            </a:r>
            <a:r>
              <a:rPr lang="en-US" dirty="0" err="1" smtClean="0"/>
              <a:t>của</a:t>
            </a:r>
            <a:r>
              <a:rPr lang="en-US" dirty="0" smtClean="0"/>
              <a:t> form </a:t>
            </a:r>
            <a:r>
              <a:rPr lang="en-US" dirty="0" err="1" smtClean="0"/>
              <a:t>đến</a:t>
            </a:r>
            <a:r>
              <a:rPr lang="en-US" dirty="0" smtClean="0"/>
              <a:t> </a:t>
            </a:r>
            <a:r>
              <a:rPr lang="en-US" dirty="0" err="1" smtClean="0"/>
              <a:t>trang</a:t>
            </a:r>
            <a:r>
              <a:rPr lang="en-US" dirty="0" smtClean="0"/>
              <a:t> </a:t>
            </a:r>
            <a:r>
              <a:rPr lang="en-US" dirty="0" err="1" smtClean="0"/>
              <a:t>xử</a:t>
            </a:r>
            <a:r>
              <a:rPr lang="en-US" dirty="0" smtClean="0"/>
              <a:t> </a:t>
            </a:r>
            <a:r>
              <a:rPr lang="en-US" dirty="0" err="1" smtClean="0"/>
              <a:t>lý</a:t>
            </a:r>
            <a:r>
              <a:rPr lang="en-US" dirty="0" smtClean="0"/>
              <a:t>.</a:t>
            </a:r>
          </a:p>
          <a:p>
            <a:pPr>
              <a:defRPr/>
            </a:pPr>
            <a:r>
              <a:rPr lang="en-US" dirty="0" err="1" smtClean="0"/>
              <a:t>Mỗi</a:t>
            </a:r>
            <a:r>
              <a:rPr lang="en-US" dirty="0" smtClean="0"/>
              <a:t> form </a:t>
            </a:r>
            <a:r>
              <a:rPr lang="en-US" dirty="0" err="1" smtClean="0"/>
              <a:t>chỉ</a:t>
            </a:r>
            <a:r>
              <a:rPr lang="en-US" dirty="0" smtClean="0"/>
              <a:t> </a:t>
            </a:r>
            <a:r>
              <a:rPr lang="en-US" dirty="0" err="1" smtClean="0"/>
              <a:t>có</a:t>
            </a:r>
            <a:r>
              <a:rPr lang="en-US" dirty="0" smtClean="0"/>
              <a:t> </a:t>
            </a:r>
            <a:r>
              <a:rPr lang="en-US" dirty="0" err="1" smtClean="0">
                <a:solidFill>
                  <a:srgbClr val="FF9933"/>
                </a:solidFill>
              </a:rPr>
              <a:t>một</a:t>
            </a:r>
            <a:r>
              <a:rPr lang="en-US" dirty="0" smtClean="0"/>
              <a:t> </a:t>
            </a:r>
            <a:r>
              <a:rPr lang="en-US" dirty="0" err="1" smtClean="0"/>
              <a:t>nút</a:t>
            </a:r>
            <a:r>
              <a:rPr lang="en-US" dirty="0" smtClean="0"/>
              <a:t> submit </a:t>
            </a:r>
            <a:r>
              <a:rPr lang="en-US" dirty="0" err="1" smtClean="0"/>
              <a:t>và</a:t>
            </a:r>
            <a:r>
              <a:rPr lang="en-US" dirty="0" smtClean="0"/>
              <a:t> </a:t>
            </a:r>
            <a:r>
              <a:rPr lang="en-US" dirty="0" err="1" smtClean="0"/>
              <a:t>nút</a:t>
            </a:r>
            <a:r>
              <a:rPr lang="en-US" dirty="0" smtClean="0"/>
              <a:t> </a:t>
            </a:r>
            <a:r>
              <a:rPr lang="en-US" dirty="0" err="1" smtClean="0"/>
              <a:t>này</a:t>
            </a:r>
            <a:r>
              <a:rPr lang="en-US" dirty="0" smtClean="0"/>
              <a:t> </a:t>
            </a:r>
            <a:r>
              <a:rPr lang="en-US" dirty="0" err="1" smtClean="0">
                <a:solidFill>
                  <a:srgbClr val="FF9933"/>
                </a:solidFill>
              </a:rPr>
              <a:t>được</a:t>
            </a:r>
            <a:r>
              <a:rPr lang="en-US" dirty="0" smtClean="0">
                <a:solidFill>
                  <a:srgbClr val="FF9933"/>
                </a:solidFill>
              </a:rPr>
              <a:t> </a:t>
            </a:r>
            <a:r>
              <a:rPr lang="en-US" dirty="0" err="1" smtClean="0">
                <a:solidFill>
                  <a:srgbClr val="FF9933"/>
                </a:solidFill>
              </a:rPr>
              <a:t>viền</a:t>
            </a:r>
            <a:r>
              <a:rPr lang="en-US" dirty="0" smtClean="0">
                <a:solidFill>
                  <a:srgbClr val="FF9933"/>
                </a:solidFill>
              </a:rPr>
              <a:t> </a:t>
            </a:r>
            <a:r>
              <a:rPr lang="en-US" dirty="0" err="1" smtClean="0">
                <a:solidFill>
                  <a:srgbClr val="FF9933"/>
                </a:solidFill>
              </a:rPr>
              <a:t>đậm</a:t>
            </a:r>
            <a:endParaRPr lang="en-US" dirty="0" smtClean="0">
              <a:solidFill>
                <a:srgbClr val="FF9933"/>
              </a:solidFill>
            </a:endParaRPr>
          </a:p>
          <a:p>
            <a:pPr>
              <a:defRPr/>
            </a:pPr>
            <a:r>
              <a:rPr lang="en-US" dirty="0" err="1" smtClean="0"/>
              <a:t>Cú</a:t>
            </a:r>
            <a:r>
              <a:rPr lang="en-US" dirty="0" smtClean="0"/>
              <a:t> </a:t>
            </a:r>
            <a:r>
              <a:rPr lang="en-US" dirty="0" err="1" smtClean="0"/>
              <a:t>pháp</a:t>
            </a:r>
            <a:r>
              <a:rPr lang="en-US" dirty="0" smtClean="0"/>
              <a:t>:</a:t>
            </a:r>
          </a:p>
          <a:p>
            <a:pPr>
              <a:buFont typeface="Wingdings" pitchFamily="2" charset="2"/>
              <a:buNone/>
              <a:defRPr/>
            </a:pPr>
            <a:r>
              <a:rPr lang="en-US" b="1" dirty="0" smtClean="0"/>
              <a:t>	</a:t>
            </a:r>
            <a:r>
              <a:rPr lang="en-US" sz="1800" dirty="0" smtClean="0">
                <a:solidFill>
                  <a:schemeClr val="tx2">
                    <a:lumMod val="75000"/>
                  </a:schemeClr>
                </a:solidFill>
                <a:latin typeface="Courier New" pitchFamily="49" charset="0"/>
                <a:cs typeface="Courier New" pitchFamily="49" charset="0"/>
              </a:rPr>
              <a:t>&lt;input </a:t>
            </a:r>
            <a:r>
              <a:rPr lang="en-US" sz="1800" dirty="0" smtClean="0">
                <a:solidFill>
                  <a:srgbClr val="FF0000"/>
                </a:solidFill>
                <a:latin typeface="Courier New" pitchFamily="49" charset="0"/>
                <a:cs typeface="Courier New" pitchFamily="49" charset="0"/>
              </a:rPr>
              <a:t>TYPE=“submit” </a:t>
            </a:r>
            <a:r>
              <a:rPr lang="en-US" sz="1800" dirty="0" smtClean="0">
                <a:solidFill>
                  <a:schemeClr val="tx2">
                    <a:lumMod val="75000"/>
                  </a:schemeClr>
                </a:solidFill>
                <a:latin typeface="Courier New" pitchFamily="49" charset="0"/>
                <a:cs typeface="Courier New" pitchFamily="49" charset="0"/>
              </a:rPr>
              <a:t>name=“…” </a:t>
            </a:r>
            <a:r>
              <a:rPr lang="en-US" sz="1800" dirty="0" smtClean="0">
                <a:solidFill>
                  <a:srgbClr val="FF0000"/>
                </a:solidFill>
                <a:latin typeface="Courier New" pitchFamily="49" charset="0"/>
                <a:cs typeface="Courier New" pitchFamily="49" charset="0"/>
              </a:rPr>
              <a:t>value=“…”</a:t>
            </a:r>
            <a:r>
              <a:rPr lang="en-US" sz="1800" dirty="0" smtClean="0">
                <a:solidFill>
                  <a:schemeClr val="tx2">
                    <a:lumMod val="75000"/>
                  </a:schemeClr>
                </a:solidFill>
                <a:latin typeface="Courier New" pitchFamily="49" charset="0"/>
                <a:cs typeface="Courier New" pitchFamily="49" charset="0"/>
              </a:rPr>
              <a:t>&gt; </a:t>
            </a:r>
          </a:p>
          <a:p>
            <a:pPr>
              <a:defRPr/>
            </a:pPr>
            <a:r>
              <a:rPr lang="en-US" dirty="0" err="1" smtClean="0"/>
              <a:t>Ví</a:t>
            </a:r>
            <a:r>
              <a:rPr lang="en-US" dirty="0" smtClean="0"/>
              <a:t> </a:t>
            </a:r>
            <a:r>
              <a:rPr lang="en-US" dirty="0" err="1" smtClean="0"/>
              <a:t>dụ</a:t>
            </a:r>
            <a:r>
              <a:rPr lang="en-US" dirty="0" smtClean="0"/>
              <a:t>:</a:t>
            </a:r>
          </a:p>
        </p:txBody>
      </p:sp>
      <p:sp>
        <p:nvSpPr>
          <p:cNvPr id="4" name="Rectangle 3"/>
          <p:cNvSpPr/>
          <p:nvPr/>
        </p:nvSpPr>
        <p:spPr>
          <a:xfrm>
            <a:off x="1327150" y="4005263"/>
            <a:ext cx="7264400" cy="339725"/>
          </a:xfrm>
          <a:prstGeom prst="rect">
            <a:avLst/>
          </a:prstGeom>
        </p:spPr>
        <p:txBody>
          <a:bodyPr>
            <a:spAutoFit/>
          </a:bodyPr>
          <a:lstStyle/>
          <a:p>
            <a:pPr algn="ctr">
              <a:buFont typeface="Wingdings" pitchFamily="2" charset="2"/>
              <a:buNone/>
              <a:defRPr/>
            </a:pPr>
            <a:r>
              <a:rPr lang="en-US">
                <a:solidFill>
                  <a:schemeClr val="tx2">
                    <a:lumMod val="75000"/>
                  </a:schemeClr>
                </a:solidFill>
                <a:latin typeface="Courier New" pitchFamily="49" charset="0"/>
                <a:ea typeface="MS PGothic" pitchFamily="34" charset="-128"/>
                <a:cs typeface="Courier New" pitchFamily="49" charset="0"/>
              </a:rPr>
              <a:t>&lt;input type="</a:t>
            </a:r>
            <a:r>
              <a:rPr lang="en-US">
                <a:latin typeface="Courier New" pitchFamily="49" charset="0"/>
                <a:ea typeface="MS PGothic" pitchFamily="34" charset="-128"/>
                <a:cs typeface="Courier New" pitchFamily="49" charset="0"/>
              </a:rPr>
              <a:t>submit</a:t>
            </a:r>
            <a:r>
              <a:rPr lang="en-US">
                <a:solidFill>
                  <a:schemeClr val="tx2">
                    <a:lumMod val="75000"/>
                  </a:schemeClr>
                </a:solidFill>
                <a:latin typeface="Courier New" pitchFamily="49" charset="0"/>
                <a:ea typeface="MS PGothic" pitchFamily="34" charset="-128"/>
                <a:cs typeface="Courier New" pitchFamily="49" charset="0"/>
              </a:rPr>
              <a:t>" name="</a:t>
            </a:r>
            <a:r>
              <a:rPr lang="en-US">
                <a:latin typeface="Courier New" pitchFamily="49" charset="0"/>
                <a:ea typeface="MS PGothic" pitchFamily="34" charset="-128"/>
                <a:cs typeface="Courier New" pitchFamily="49" charset="0"/>
              </a:rPr>
              <a:t>btnSend</a:t>
            </a:r>
            <a:r>
              <a:rPr lang="en-US">
                <a:solidFill>
                  <a:schemeClr val="tx2">
                    <a:lumMod val="75000"/>
                  </a:schemeClr>
                </a:solidFill>
                <a:latin typeface="Courier New" pitchFamily="49" charset="0"/>
                <a:ea typeface="MS PGothic" pitchFamily="34" charset="-128"/>
                <a:cs typeface="Courier New" pitchFamily="49" charset="0"/>
              </a:rPr>
              <a:t>" value="</a:t>
            </a:r>
            <a:r>
              <a:rPr lang="en-US">
                <a:latin typeface="Courier New" pitchFamily="49" charset="0"/>
                <a:ea typeface="MS PGothic" pitchFamily="34" charset="-128"/>
                <a:cs typeface="Courier New" pitchFamily="49" charset="0"/>
              </a:rPr>
              <a:t>Send</a:t>
            </a:r>
            <a:r>
              <a:rPr lang="en-US">
                <a:solidFill>
                  <a:schemeClr val="tx2">
                    <a:lumMod val="75000"/>
                  </a:schemeClr>
                </a:solidFill>
                <a:latin typeface="Courier New" pitchFamily="49" charset="0"/>
                <a:ea typeface="MS PGothic" pitchFamily="34" charset="-128"/>
                <a:cs typeface="Courier New" pitchFamily="49" charset="0"/>
              </a:rPr>
              <a:t>"&gt;</a:t>
            </a:r>
          </a:p>
        </p:txBody>
      </p:sp>
      <p:pic>
        <p:nvPicPr>
          <p:cNvPr id="10242" name="Picture 2"/>
          <p:cNvPicPr>
            <a:picLocks noChangeAspect="1" noChangeArrowheads="1"/>
          </p:cNvPicPr>
          <p:nvPr/>
        </p:nvPicPr>
        <p:blipFill>
          <a:blip r:embed="rId3"/>
          <a:srcRect/>
          <a:stretch>
            <a:fillRect/>
          </a:stretch>
        </p:blipFill>
        <p:spPr bwMode="auto">
          <a:xfrm>
            <a:off x="3590925" y="4467225"/>
            <a:ext cx="2933700" cy="2390775"/>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bwMode="auto">
          <a:xfrm>
            <a:off x="534988" y="2879725"/>
            <a:ext cx="5976937" cy="542925"/>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slide(fromBottom)">
                                      <p:cBhvr>
                                        <p:cTn id="12" dur="500"/>
                                        <p:tgtEl>
                                          <p:spTgt spid="3">
                                            <p:txEl>
                                              <p:pRg st="4" end="4"/>
                                            </p:txEl>
                                          </p:spTgt>
                                        </p:tgtEl>
                                      </p:cBhvr>
                                    </p:animEffect>
                                  </p:childTnLst>
                                </p:cTn>
                              </p:par>
                            </p:childTnLst>
                          </p:cTn>
                        </p:par>
                        <p:par>
                          <p:cTn id="13" fill="hold">
                            <p:stCondLst>
                              <p:cond delay="500"/>
                            </p:stCondLst>
                            <p:childTnLst>
                              <p:par>
                                <p:cTn id="14" presetID="53"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par>
                          <p:cTn id="19" fill="hold">
                            <p:stCondLst>
                              <p:cond delay="1000"/>
                            </p:stCondLst>
                            <p:childTnLst>
                              <p:par>
                                <p:cTn id="20" presetID="53" presetClass="entr" presetSubtype="0" fill="hold" nodeType="afterEffect">
                                  <p:stCondLst>
                                    <p:cond delay="0"/>
                                  </p:stCondLst>
                                  <p:childTnLst>
                                    <p:set>
                                      <p:cBhvr>
                                        <p:cTn id="21" dur="1" fill="hold">
                                          <p:stCondLst>
                                            <p:cond delay="0"/>
                                          </p:stCondLst>
                                        </p:cTn>
                                        <p:tgtEl>
                                          <p:spTgt spid="10242"/>
                                        </p:tgtEl>
                                        <p:attrNameLst>
                                          <p:attrName>style.visibility</p:attrName>
                                        </p:attrNameLst>
                                      </p:cBhvr>
                                      <p:to>
                                        <p:strVal val="visible"/>
                                      </p:to>
                                    </p:set>
                                    <p:anim calcmode="lin" valueType="num">
                                      <p:cBhvr>
                                        <p:cTn id="22" dur="500" fill="hold"/>
                                        <p:tgtEl>
                                          <p:spTgt spid="10242"/>
                                        </p:tgtEl>
                                        <p:attrNameLst>
                                          <p:attrName>ppt_w</p:attrName>
                                        </p:attrNameLst>
                                      </p:cBhvr>
                                      <p:tavLst>
                                        <p:tav tm="0">
                                          <p:val>
                                            <p:fltVal val="0"/>
                                          </p:val>
                                        </p:tav>
                                        <p:tav tm="100000">
                                          <p:val>
                                            <p:strVal val="#ppt_w"/>
                                          </p:val>
                                        </p:tav>
                                      </p:tavLst>
                                    </p:anim>
                                    <p:anim calcmode="lin" valueType="num">
                                      <p:cBhvr>
                                        <p:cTn id="23" dur="500" fill="hold"/>
                                        <p:tgtEl>
                                          <p:spTgt spid="10242"/>
                                        </p:tgtEl>
                                        <p:attrNameLst>
                                          <p:attrName>ppt_h</p:attrName>
                                        </p:attrNameLst>
                                      </p:cBhvr>
                                      <p:tavLst>
                                        <p:tav tm="0">
                                          <p:val>
                                            <p:fltVal val="0"/>
                                          </p:val>
                                        </p:tav>
                                        <p:tav tm="100000">
                                          <p:val>
                                            <p:strVal val="#ppt_h"/>
                                          </p:val>
                                        </p:tav>
                                      </p:tavLst>
                                    </p:anim>
                                    <p:animEffect transition="in" filter="fade">
                                      <p:cBhvr>
                                        <p:cTn id="24"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Reset Button</a:t>
            </a:r>
            <a:endParaRPr lang="en-US"/>
          </a:p>
        </p:txBody>
      </p:sp>
      <p:sp>
        <p:nvSpPr>
          <p:cNvPr id="39938" name="Content Placeholder 2"/>
          <p:cNvSpPr>
            <a:spLocks noGrp="1"/>
          </p:cNvSpPr>
          <p:nvPr>
            <p:ph idx="1"/>
          </p:nvPr>
        </p:nvSpPr>
        <p:spPr>
          <a:xfrm>
            <a:off x="434975" y="1249363"/>
            <a:ext cx="8407400" cy="2363787"/>
          </a:xfrm>
        </p:spPr>
        <p:txBody>
          <a:bodyPr/>
          <a:lstStyle/>
          <a:p>
            <a:r>
              <a:rPr lang="en-US" smtClean="0"/>
              <a:t>Dùng để trả lại giá trị mặc định cho các control khác trong form</a:t>
            </a:r>
          </a:p>
          <a:p>
            <a:r>
              <a:rPr lang="en-US" smtClean="0"/>
              <a:t>Cú pháp</a:t>
            </a:r>
          </a:p>
          <a:p>
            <a:pPr>
              <a:buFont typeface="Wingdings" pitchFamily="2" charset="2"/>
              <a:buNone/>
            </a:pPr>
            <a:r>
              <a:rPr lang="en-US" sz="1800" smtClean="0">
                <a:solidFill>
                  <a:srgbClr val="1E3AF8"/>
                </a:solidFill>
                <a:latin typeface="Courier New" pitchFamily="49" charset="0"/>
                <a:cs typeface="Courier New" pitchFamily="49" charset="0"/>
              </a:rPr>
              <a:t>	&lt;input </a:t>
            </a:r>
            <a:r>
              <a:rPr lang="en-US" sz="1800" smtClean="0">
                <a:solidFill>
                  <a:srgbClr val="FF0000"/>
                </a:solidFill>
                <a:latin typeface="Courier New" pitchFamily="49" charset="0"/>
                <a:cs typeface="Courier New" pitchFamily="49" charset="0"/>
              </a:rPr>
              <a:t>TYPE=“reset” </a:t>
            </a:r>
            <a:r>
              <a:rPr lang="en-US" sz="1800" smtClean="0">
                <a:solidFill>
                  <a:srgbClr val="1E3AF8"/>
                </a:solidFill>
                <a:latin typeface="Courier New" pitchFamily="49" charset="0"/>
                <a:cs typeface="Courier New" pitchFamily="49" charset="0"/>
              </a:rPr>
              <a:t>name=“…” </a:t>
            </a:r>
            <a:r>
              <a:rPr lang="en-US" sz="1800" smtClean="0">
                <a:solidFill>
                  <a:srgbClr val="FF0000"/>
                </a:solidFill>
                <a:latin typeface="Courier New" pitchFamily="49" charset="0"/>
                <a:cs typeface="Courier New" pitchFamily="49" charset="0"/>
              </a:rPr>
              <a:t>value=“…”</a:t>
            </a:r>
            <a:r>
              <a:rPr lang="en-US" sz="1800" smtClean="0">
                <a:solidFill>
                  <a:srgbClr val="1E3AF8"/>
                </a:solidFill>
                <a:latin typeface="Courier New" pitchFamily="49" charset="0"/>
                <a:cs typeface="Courier New" pitchFamily="49" charset="0"/>
              </a:rPr>
              <a:t>&gt;</a:t>
            </a:r>
            <a:endParaRPr lang="en-US" smtClean="0"/>
          </a:p>
          <a:p>
            <a:r>
              <a:rPr lang="en-US" smtClean="0"/>
              <a:t>Ví dụ </a:t>
            </a:r>
          </a:p>
        </p:txBody>
      </p:sp>
      <p:pic>
        <p:nvPicPr>
          <p:cNvPr id="11266" name="Picture 2"/>
          <p:cNvPicPr>
            <a:picLocks noChangeAspect="1" noChangeArrowheads="1"/>
          </p:cNvPicPr>
          <p:nvPr/>
        </p:nvPicPr>
        <p:blipFill>
          <a:blip r:embed="rId3"/>
          <a:srcRect/>
          <a:stretch>
            <a:fillRect/>
          </a:stretch>
        </p:blipFill>
        <p:spPr bwMode="auto">
          <a:xfrm>
            <a:off x="3603625" y="4121150"/>
            <a:ext cx="2933700" cy="2390775"/>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338263" y="3659188"/>
            <a:ext cx="7264400" cy="339725"/>
          </a:xfrm>
          <a:prstGeom prst="rect">
            <a:avLst/>
          </a:prstGeom>
        </p:spPr>
        <p:txBody>
          <a:bodyPr>
            <a:spAutoFit/>
          </a:bodyPr>
          <a:lstStyle/>
          <a:p>
            <a:pPr algn="ctr">
              <a:buFont typeface="Wingdings" pitchFamily="2" charset="2"/>
              <a:buNone/>
              <a:defRPr/>
            </a:pPr>
            <a:r>
              <a:rPr lang="en-US">
                <a:solidFill>
                  <a:schemeClr val="tx2">
                    <a:lumMod val="75000"/>
                  </a:schemeClr>
                </a:solidFill>
                <a:latin typeface="Courier New" pitchFamily="49" charset="0"/>
                <a:ea typeface="MS PGothic" pitchFamily="34" charset="-128"/>
                <a:cs typeface="Courier New" pitchFamily="49" charset="0"/>
              </a:rPr>
              <a:t>&lt;input type=“</a:t>
            </a:r>
            <a:r>
              <a:rPr lang="en-US">
                <a:latin typeface="Courier New" pitchFamily="49" charset="0"/>
                <a:ea typeface="MS PGothic" pitchFamily="34" charset="-128"/>
                <a:cs typeface="Courier New" pitchFamily="49" charset="0"/>
              </a:rPr>
              <a:t>reset</a:t>
            </a:r>
            <a:r>
              <a:rPr lang="en-US">
                <a:solidFill>
                  <a:schemeClr val="tx2">
                    <a:lumMod val="75000"/>
                  </a:schemeClr>
                </a:solidFill>
                <a:latin typeface="Courier New" pitchFamily="49" charset="0"/>
                <a:ea typeface="MS PGothic" pitchFamily="34" charset="-128"/>
                <a:cs typeface="Courier New" pitchFamily="49" charset="0"/>
              </a:rPr>
              <a:t>” name=“</a:t>
            </a:r>
            <a:r>
              <a:rPr lang="en-US">
                <a:latin typeface="Courier New" pitchFamily="49" charset="0"/>
                <a:ea typeface="MS PGothic" pitchFamily="34" charset="-128"/>
                <a:cs typeface="Courier New" pitchFamily="49" charset="0"/>
              </a:rPr>
              <a:t>btnReset</a:t>
            </a:r>
            <a:r>
              <a:rPr lang="en-US">
                <a:solidFill>
                  <a:schemeClr val="tx2">
                    <a:lumMod val="75000"/>
                  </a:schemeClr>
                </a:solidFill>
                <a:latin typeface="Courier New" pitchFamily="49" charset="0"/>
                <a:ea typeface="MS PGothic" pitchFamily="34" charset="-128"/>
                <a:cs typeface="Courier New" pitchFamily="49" charset="0"/>
              </a:rPr>
              <a:t>” value=“</a:t>
            </a:r>
            <a:r>
              <a:rPr lang="en-US">
                <a:latin typeface="Courier New" pitchFamily="49" charset="0"/>
                <a:ea typeface="MS PGothic" pitchFamily="34" charset="-128"/>
                <a:cs typeface="Courier New" pitchFamily="49" charset="0"/>
              </a:rPr>
              <a:t>Rest</a:t>
            </a:r>
            <a:r>
              <a:rPr lang="en-US">
                <a:solidFill>
                  <a:schemeClr val="tx2">
                    <a:lumMod val="75000"/>
                  </a:schemeClr>
                </a:solidFill>
                <a:latin typeface="Courier New" pitchFamily="49" charset="0"/>
                <a:ea typeface="MS PGothic" pitchFamily="34" charset="-128"/>
                <a:cs typeface="Courier New" pitchFamily="49" charset="0"/>
              </a:rPr>
              <a:t>”&gt;</a:t>
            </a:r>
          </a:p>
        </p:txBody>
      </p:sp>
      <p:sp>
        <p:nvSpPr>
          <p:cNvPr id="6" name="Rectangle 5"/>
          <p:cNvSpPr/>
          <p:nvPr/>
        </p:nvSpPr>
        <p:spPr bwMode="auto">
          <a:xfrm>
            <a:off x="609600" y="2646363"/>
            <a:ext cx="5643563" cy="468312"/>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Generalized Button</a:t>
            </a:r>
            <a:endParaRPr lang="en-US"/>
          </a:p>
        </p:txBody>
      </p:sp>
      <p:sp>
        <p:nvSpPr>
          <p:cNvPr id="3" name="Content Placeholder 2"/>
          <p:cNvSpPr>
            <a:spLocks noGrp="1"/>
          </p:cNvSpPr>
          <p:nvPr>
            <p:ph idx="1"/>
          </p:nvPr>
        </p:nvSpPr>
        <p:spPr>
          <a:xfrm>
            <a:off x="434975" y="1249363"/>
            <a:ext cx="8407400" cy="1463675"/>
          </a:xfrm>
        </p:spPr>
        <p:txBody>
          <a:bodyPr/>
          <a:lstStyle/>
          <a:p>
            <a:pPr>
              <a:defRPr/>
            </a:pPr>
            <a:r>
              <a:rPr lang="en-US" smtClean="0"/>
              <a:t>Cú pháp</a:t>
            </a:r>
          </a:p>
          <a:p>
            <a:pPr>
              <a:buFont typeface="Wingdings" pitchFamily="2" charset="2"/>
              <a:buNone/>
              <a:defRPr/>
            </a:pPr>
            <a:r>
              <a:rPr lang="en-US" sz="1800" smtClean="0">
                <a:solidFill>
                  <a:schemeClr val="tx2">
                    <a:lumMod val="75000"/>
                  </a:schemeClr>
                </a:solidFill>
                <a:latin typeface="Courier New" pitchFamily="49" charset="0"/>
                <a:cs typeface="Courier New" pitchFamily="49" charset="0"/>
              </a:rPr>
              <a:t>&lt;input </a:t>
            </a:r>
            <a:r>
              <a:rPr lang="en-US" sz="1800" smtClean="0">
                <a:solidFill>
                  <a:srgbClr val="FF0000"/>
                </a:solidFill>
                <a:latin typeface="Courier New" pitchFamily="49" charset="0"/>
                <a:cs typeface="Courier New" pitchFamily="49" charset="0"/>
              </a:rPr>
              <a:t>type=“button”</a:t>
            </a:r>
            <a:r>
              <a:rPr lang="en-US" sz="1800" smtClean="0">
                <a:solidFill>
                  <a:schemeClr val="tx2">
                    <a:lumMod val="75000"/>
                  </a:schemeClr>
                </a:solidFill>
                <a:latin typeface="Courier New" pitchFamily="49" charset="0"/>
                <a:cs typeface="Courier New" pitchFamily="49" charset="0"/>
              </a:rPr>
              <a:t> name=“…” value=“…” </a:t>
            </a:r>
            <a:r>
              <a:rPr lang="en-US" sz="1800" smtClean="0">
                <a:solidFill>
                  <a:srgbClr val="FF0000"/>
                </a:solidFill>
                <a:latin typeface="Courier New" pitchFamily="49" charset="0"/>
                <a:cs typeface="Courier New" pitchFamily="49" charset="0"/>
              </a:rPr>
              <a:t>onclick=“</a:t>
            </a:r>
            <a:r>
              <a:rPr lang="en-US" sz="1800" i="1" smtClean="0">
                <a:solidFill>
                  <a:srgbClr val="FF0000"/>
                </a:solidFill>
                <a:latin typeface="Courier New" pitchFamily="49" charset="0"/>
                <a:cs typeface="Courier New" pitchFamily="49" charset="0"/>
              </a:rPr>
              <a:t>script”</a:t>
            </a:r>
            <a:r>
              <a:rPr lang="en-US" sz="1800" smtClean="0">
                <a:solidFill>
                  <a:schemeClr val="tx2">
                    <a:lumMod val="75000"/>
                  </a:schemeClr>
                </a:solidFill>
                <a:latin typeface="Courier New" pitchFamily="49" charset="0"/>
                <a:cs typeface="Courier New" pitchFamily="49" charset="0"/>
              </a:rPr>
              <a:t>&gt;</a:t>
            </a:r>
          </a:p>
          <a:p>
            <a:pPr>
              <a:defRPr/>
            </a:pPr>
            <a:r>
              <a:rPr lang="en-US" smtClean="0"/>
              <a:t>Ví dụ</a:t>
            </a:r>
          </a:p>
        </p:txBody>
      </p:sp>
      <p:sp>
        <p:nvSpPr>
          <p:cNvPr id="4" name="Rectangle 3"/>
          <p:cNvSpPr/>
          <p:nvPr/>
        </p:nvSpPr>
        <p:spPr>
          <a:xfrm>
            <a:off x="1184275" y="2968625"/>
            <a:ext cx="6835775" cy="523875"/>
          </a:xfrm>
          <a:prstGeom prst="rect">
            <a:avLst/>
          </a:prstGeom>
        </p:spPr>
        <p:txBody>
          <a:bodyPr>
            <a:spAutoFit/>
          </a:bodyPr>
          <a:lstStyle/>
          <a:p>
            <a:pPr algn="ctr">
              <a:buFont typeface="Wingdings" pitchFamily="2" charset="2"/>
              <a:buNone/>
              <a:defRPr/>
            </a:pPr>
            <a:r>
              <a:rPr lang="en-US" sz="1400" b="1">
                <a:solidFill>
                  <a:schemeClr val="tx2">
                    <a:lumMod val="75000"/>
                  </a:schemeClr>
                </a:solidFill>
                <a:latin typeface="Courier New" pitchFamily="49" charset="0"/>
                <a:ea typeface="MS PGothic" pitchFamily="34" charset="-128"/>
                <a:cs typeface="Courier New" pitchFamily="49" charset="0"/>
              </a:rPr>
              <a:t>&lt;input type="</a:t>
            </a:r>
            <a:r>
              <a:rPr lang="en-US" sz="1400" b="1">
                <a:latin typeface="Courier New" pitchFamily="49" charset="0"/>
                <a:ea typeface="MS PGothic" pitchFamily="34" charset="-128"/>
                <a:cs typeface="Courier New" pitchFamily="49" charset="0"/>
              </a:rPr>
              <a:t>button</a:t>
            </a:r>
            <a:r>
              <a:rPr lang="en-US" sz="1400" b="1">
                <a:solidFill>
                  <a:schemeClr val="tx2">
                    <a:lumMod val="75000"/>
                  </a:schemeClr>
                </a:solidFill>
                <a:latin typeface="Courier New" pitchFamily="49" charset="0"/>
                <a:ea typeface="MS PGothic" pitchFamily="34" charset="-128"/>
                <a:cs typeface="Courier New" pitchFamily="49" charset="0"/>
              </a:rPr>
              <a:t>" name=“</a:t>
            </a:r>
            <a:r>
              <a:rPr lang="en-US" sz="1400" b="1">
                <a:latin typeface="Courier New" pitchFamily="49" charset="0"/>
                <a:ea typeface="MS PGothic" pitchFamily="34" charset="-128"/>
                <a:cs typeface="Courier New" pitchFamily="49" charset="0"/>
              </a:rPr>
              <a:t>btnNormal</a:t>
            </a:r>
            <a:r>
              <a:rPr lang="en-US" sz="1400" b="1">
                <a:solidFill>
                  <a:schemeClr val="tx2">
                    <a:lumMod val="75000"/>
                  </a:schemeClr>
                </a:solidFill>
                <a:latin typeface="Courier New" pitchFamily="49" charset="0"/>
                <a:ea typeface="MS PGothic" pitchFamily="34" charset="-128"/>
                <a:cs typeface="Courier New" pitchFamily="49" charset="0"/>
              </a:rPr>
              <a:t>” value=“</a:t>
            </a:r>
            <a:r>
              <a:rPr lang="en-US" sz="1400" b="1">
                <a:latin typeface="Courier New" pitchFamily="49" charset="0"/>
                <a:ea typeface="MS PGothic" pitchFamily="34" charset="-128"/>
                <a:cs typeface="Courier New" pitchFamily="49" charset="0"/>
              </a:rPr>
              <a:t>Press Me!” </a:t>
            </a:r>
            <a:r>
              <a:rPr lang="en-US" sz="1400" b="1">
                <a:solidFill>
                  <a:schemeClr val="tx2">
                    <a:lumMod val="75000"/>
                  </a:schemeClr>
                </a:solidFill>
                <a:latin typeface="Courier New" pitchFamily="49" charset="0"/>
                <a:ea typeface="MS PGothic" pitchFamily="34" charset="-128"/>
                <a:cs typeface="Courier New" pitchFamily="49" charset="0"/>
              </a:rPr>
              <a:t>onclick="</a:t>
            </a:r>
            <a:r>
              <a:rPr lang="en-US" sz="1400" b="1">
                <a:solidFill>
                  <a:srgbClr val="FF9933"/>
                </a:solidFill>
                <a:latin typeface="Courier New" pitchFamily="49" charset="0"/>
                <a:ea typeface="MS PGothic" pitchFamily="34" charset="-128"/>
                <a:cs typeface="Courier New" pitchFamily="49" charset="0"/>
              </a:rPr>
              <a:t>alert</a:t>
            </a:r>
            <a:r>
              <a:rPr lang="en-US" sz="1400" b="1">
                <a:latin typeface="Courier New" pitchFamily="49" charset="0"/>
                <a:ea typeface="MS PGothic" pitchFamily="34" charset="-128"/>
                <a:cs typeface="Courier New" pitchFamily="49" charset="0"/>
              </a:rPr>
              <a:t>('Hello from JavaScript');" </a:t>
            </a:r>
            <a:r>
              <a:rPr lang="en-US" sz="1400" b="1">
                <a:solidFill>
                  <a:schemeClr val="tx2">
                    <a:lumMod val="75000"/>
                  </a:schemeClr>
                </a:solidFill>
                <a:latin typeface="Courier New" pitchFamily="49" charset="0"/>
                <a:ea typeface="MS PGothic" pitchFamily="34" charset="-128"/>
                <a:cs typeface="Courier New" pitchFamily="49" charset="0"/>
              </a:rPr>
              <a:t>&gt;</a:t>
            </a:r>
            <a:r>
              <a:rPr lang="en-US" sz="1400">
                <a:solidFill>
                  <a:schemeClr val="tx2">
                    <a:lumMod val="75000"/>
                  </a:schemeClr>
                </a:solidFill>
                <a:latin typeface="Courier New" pitchFamily="49" charset="0"/>
                <a:ea typeface="MS PGothic" pitchFamily="34" charset="-128"/>
                <a:cs typeface="Courier New" pitchFamily="49" charset="0"/>
              </a:rPr>
              <a:t> </a:t>
            </a:r>
          </a:p>
        </p:txBody>
      </p:sp>
      <p:pic>
        <p:nvPicPr>
          <p:cNvPr id="12290" name="Picture 2"/>
          <p:cNvPicPr>
            <a:picLocks noChangeAspect="1" noChangeArrowheads="1"/>
          </p:cNvPicPr>
          <p:nvPr/>
        </p:nvPicPr>
        <p:blipFill>
          <a:blip r:embed="rId3"/>
          <a:srcRect/>
          <a:stretch>
            <a:fillRect/>
          </a:stretch>
        </p:blipFill>
        <p:spPr bwMode="auto">
          <a:xfrm>
            <a:off x="2914650" y="3533775"/>
            <a:ext cx="3816350" cy="3203575"/>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bwMode="auto">
          <a:xfrm>
            <a:off x="473075" y="1644650"/>
            <a:ext cx="8102600" cy="566738"/>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290"/>
                                        </p:tgtEl>
                                        <p:attrNameLst>
                                          <p:attrName>style.visibility</p:attrName>
                                        </p:attrNameLst>
                                      </p:cBhvr>
                                      <p:to>
                                        <p:strVal val="visible"/>
                                      </p:to>
                                    </p:set>
                                    <p:animEffect transition="in" filter="checkerboard(across)">
                                      <p:cBhvr>
                                        <p:cTn id="1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Multiline Text Field</a:t>
            </a:r>
            <a:endParaRPr lang="en-US"/>
          </a:p>
        </p:txBody>
      </p:sp>
      <p:sp>
        <p:nvSpPr>
          <p:cNvPr id="3" name="Content Placeholder 2"/>
          <p:cNvSpPr>
            <a:spLocks noGrp="1"/>
          </p:cNvSpPr>
          <p:nvPr>
            <p:ph idx="1"/>
          </p:nvPr>
        </p:nvSpPr>
        <p:spPr>
          <a:xfrm>
            <a:off x="434975" y="1249363"/>
            <a:ext cx="7572375" cy="5040312"/>
          </a:xfrm>
        </p:spPr>
        <p:txBody>
          <a:bodyPr/>
          <a:lstStyle/>
          <a:p>
            <a:pPr>
              <a:defRPr/>
            </a:pPr>
            <a:r>
              <a:rPr lang="en-US" smtClean="0"/>
              <a:t>Dùng để nhập văn bản nhiều dòng</a:t>
            </a:r>
          </a:p>
          <a:p>
            <a:pPr>
              <a:defRPr/>
            </a:pPr>
            <a:r>
              <a:rPr lang="en-US" smtClean="0"/>
              <a:t>Cú pháp</a:t>
            </a:r>
          </a:p>
          <a:p>
            <a:pPr>
              <a:buFont typeface="Wingdings" pitchFamily="2" charset="2"/>
              <a:buNone/>
              <a:defRPr/>
            </a:pPr>
            <a:r>
              <a:rPr lang="en-US" sz="1800" smtClean="0">
                <a:solidFill>
                  <a:schemeClr val="tx2">
                    <a:lumMod val="75000"/>
                  </a:schemeClr>
                </a:solidFill>
                <a:latin typeface="Courier New" pitchFamily="49" charset="0"/>
                <a:cs typeface="Courier New" pitchFamily="49" charset="0"/>
              </a:rPr>
              <a:t>	&lt;</a:t>
            </a:r>
            <a:r>
              <a:rPr lang="en-US" sz="1800" b="1" smtClean="0">
                <a:solidFill>
                  <a:schemeClr val="tx2">
                    <a:lumMod val="75000"/>
                  </a:schemeClr>
                </a:solidFill>
                <a:latin typeface="Courier New" pitchFamily="49" charset="0"/>
                <a:cs typeface="Courier New" pitchFamily="49" charset="0"/>
              </a:rPr>
              <a:t>TEXTAREA</a:t>
            </a:r>
            <a:r>
              <a:rPr lang="en-US" sz="1800" smtClean="0">
                <a:solidFill>
                  <a:schemeClr val="tx2">
                    <a:lumMod val="75000"/>
                  </a:schemeClr>
                </a:solidFill>
                <a:latin typeface="Courier New" pitchFamily="49" charset="0"/>
                <a:cs typeface="Courier New" pitchFamily="49" charset="0"/>
              </a:rPr>
              <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COLS		= </a:t>
            </a:r>
            <a:r>
              <a:rPr lang="en-US" sz="1800" i="1" smtClean="0">
                <a:solidFill>
                  <a:schemeClr val="tx2">
                    <a:lumMod val="75000"/>
                  </a:schemeClr>
                </a:solidFill>
                <a:latin typeface="Courier New" pitchFamily="49" charset="0"/>
                <a:cs typeface="Courier New" pitchFamily="49" charset="0"/>
              </a:rPr>
              <a:t>long</a:t>
            </a:r>
            <a:r>
              <a:rPr lang="en-US" sz="1800" smtClean="0">
                <a:solidFill>
                  <a:schemeClr val="tx2">
                    <a:lumMod val="75000"/>
                  </a:schemeClr>
                </a:solidFill>
                <a:latin typeface="Courier New" pitchFamily="49" charset="0"/>
                <a:cs typeface="Courier New" pitchFamily="49" charset="0"/>
              </a:rPr>
              <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ROWS		= </a:t>
            </a:r>
            <a:r>
              <a:rPr lang="en-US" sz="1800" i="1" smtClean="0">
                <a:solidFill>
                  <a:schemeClr val="tx2">
                    <a:lumMod val="75000"/>
                  </a:schemeClr>
                </a:solidFill>
                <a:latin typeface="Courier New" pitchFamily="49" charset="0"/>
                <a:cs typeface="Courier New" pitchFamily="49" charset="0"/>
              </a:rPr>
              <a:t>long</a:t>
            </a:r>
            <a:br>
              <a:rPr lang="en-US" sz="1800" i="1" smtClean="0">
                <a:solidFill>
                  <a:schemeClr val="tx2">
                    <a:lumMod val="75000"/>
                  </a:schemeClr>
                </a:solidFill>
                <a:latin typeface="Courier New" pitchFamily="49" charset="0"/>
                <a:cs typeface="Courier New" pitchFamily="49" charset="0"/>
              </a:rPr>
            </a:br>
            <a:r>
              <a:rPr lang="en-US" sz="1800" i="1" smtClean="0">
                <a:solidFill>
                  <a:schemeClr val="tx2">
                    <a:lumMod val="75000"/>
                  </a:schemeClr>
                </a:solidFill>
                <a:latin typeface="Courier New" pitchFamily="49" charset="0"/>
                <a:cs typeface="Courier New" pitchFamily="49" charset="0"/>
              </a:rPr>
              <a:t>	</a:t>
            </a:r>
            <a:r>
              <a:rPr lang="en-US" sz="1800" smtClean="0">
                <a:solidFill>
                  <a:schemeClr val="tx2">
                    <a:lumMod val="75000"/>
                  </a:schemeClr>
                </a:solidFill>
                <a:latin typeface="Courier New" pitchFamily="49" charset="0"/>
                <a:cs typeface="Courier New" pitchFamily="49" charset="0"/>
              </a:rPr>
              <a:t>DISABLED</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NAME		= </a:t>
            </a:r>
            <a:r>
              <a:rPr lang="en-US" sz="1800" i="1" smtClean="0">
                <a:solidFill>
                  <a:schemeClr val="tx2">
                    <a:lumMod val="75000"/>
                  </a:schemeClr>
                </a:solidFill>
                <a:latin typeface="Courier New" pitchFamily="49" charset="0"/>
                <a:cs typeface="Courier New" pitchFamily="49" charset="0"/>
              </a:rPr>
              <a:t>string</a:t>
            </a:r>
            <a:r>
              <a:rPr lang="en-US" sz="1800" smtClean="0">
                <a:solidFill>
                  <a:schemeClr val="tx2">
                    <a:lumMod val="75000"/>
                  </a:schemeClr>
                </a:solidFill>
                <a:latin typeface="Courier New" pitchFamily="49" charset="0"/>
                <a:cs typeface="Courier New" pitchFamily="49" charset="0"/>
              </a:rPr>
              <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READONLY</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TABINDEX	= </a:t>
            </a:r>
            <a:r>
              <a:rPr lang="en-US" sz="1800" i="1" smtClean="0">
                <a:solidFill>
                  <a:schemeClr val="tx2">
                    <a:lumMod val="75000"/>
                  </a:schemeClr>
                </a:solidFill>
                <a:latin typeface="Courier New" pitchFamily="49" charset="0"/>
                <a:cs typeface="Courier New" pitchFamily="49" charset="0"/>
              </a:rPr>
              <a:t>integer</a:t>
            </a:r>
            <a:r>
              <a:rPr lang="en-US" sz="1800" smtClean="0">
                <a:solidFill>
                  <a:schemeClr val="tx2">
                    <a:lumMod val="75000"/>
                  </a:schemeClr>
                </a:solidFill>
                <a:latin typeface="Courier New" pitchFamily="49" charset="0"/>
                <a:cs typeface="Courier New" pitchFamily="49" charset="0"/>
              </a:rPr>
              <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WRAP		= OFF | PHYSICAL | VIRTUAL</a:t>
            </a:r>
            <a:r>
              <a:rPr lang="en-US" sz="1800" b="1" smtClean="0">
                <a:solidFill>
                  <a:schemeClr val="tx2">
                    <a:lumMod val="75000"/>
                  </a:schemeClr>
                </a:solidFill>
                <a:latin typeface="Courier New" pitchFamily="49" charset="0"/>
                <a:cs typeface="Courier New" pitchFamily="49" charset="0"/>
              </a:rPr>
              <a:t>&gt; </a:t>
            </a:r>
            <a:r>
              <a:rPr lang="en-US" sz="1800" b="1" smtClean="0">
                <a:solidFill>
                  <a:srgbClr val="FF0000"/>
                </a:solidFill>
                <a:latin typeface="Courier New" pitchFamily="49" charset="0"/>
                <a:cs typeface="Courier New" pitchFamily="49" charset="0"/>
              </a:rPr>
              <a:t>……………</a:t>
            </a:r>
            <a:r>
              <a:rPr lang="en-US" sz="1800" smtClean="0">
                <a:solidFill>
                  <a:srgbClr val="FF0000"/>
                </a:solidFill>
                <a:latin typeface="Courier New" pitchFamily="49" charset="0"/>
                <a:cs typeface="Courier New" pitchFamily="49" charset="0"/>
              </a:rPr>
              <a:t/>
            </a:r>
            <a:br>
              <a:rPr lang="en-US" sz="1800" smtClean="0">
                <a:solidFill>
                  <a:srgbClr val="FF0000"/>
                </a:solidFill>
                <a:latin typeface="Courier New" pitchFamily="49" charset="0"/>
                <a:cs typeface="Courier New" pitchFamily="49" charset="0"/>
              </a:rPr>
            </a:br>
            <a:r>
              <a:rPr lang="en-US" sz="1800" b="1" smtClean="0">
                <a:solidFill>
                  <a:schemeClr val="tx2">
                    <a:lumMod val="75000"/>
                  </a:schemeClr>
                </a:solidFill>
                <a:latin typeface="Courier New" pitchFamily="49" charset="0"/>
                <a:cs typeface="Courier New" pitchFamily="49" charset="0"/>
              </a:rPr>
              <a:t>&lt;/TEXTAREA&gt;</a:t>
            </a:r>
          </a:p>
          <a:p>
            <a:pPr>
              <a:defRPr/>
            </a:pPr>
            <a:r>
              <a:rPr lang="en-US" smtClean="0"/>
              <a:t>Ví dụ </a:t>
            </a:r>
          </a:p>
          <a:p>
            <a:pPr>
              <a:buFont typeface="Wingdings" pitchFamily="2" charset="2"/>
              <a:buNone/>
              <a:defRPr/>
            </a:pPr>
            <a:endParaRPr lang="en-US"/>
          </a:p>
        </p:txBody>
      </p:sp>
      <p:sp>
        <p:nvSpPr>
          <p:cNvPr id="4" name="Rectangle 3"/>
          <p:cNvSpPr>
            <a:spLocks noChangeArrowheads="1"/>
          </p:cNvSpPr>
          <p:nvPr/>
        </p:nvSpPr>
        <p:spPr bwMode="auto">
          <a:xfrm>
            <a:off x="1643063" y="4995863"/>
            <a:ext cx="5119687" cy="830262"/>
          </a:xfrm>
          <a:prstGeom prst="rect">
            <a:avLst/>
          </a:prstGeom>
          <a:noFill/>
          <a:ln w="9525">
            <a:noFill/>
            <a:miter lim="800000"/>
            <a:headEnd/>
            <a:tailEnd/>
          </a:ln>
        </p:spPr>
        <p:txBody>
          <a:bodyPr>
            <a:spAutoFit/>
          </a:bodyPr>
          <a:lstStyle/>
          <a:p>
            <a:pPr marL="342900" indent="-342900">
              <a:spcBef>
                <a:spcPct val="20000"/>
              </a:spcBef>
              <a:buClr>
                <a:srgbClr val="0099CC"/>
              </a:buClr>
              <a:buSzPct val="80000"/>
            </a:pPr>
            <a:r>
              <a:rPr lang="en-US" sz="1500">
                <a:solidFill>
                  <a:srgbClr val="000000"/>
                </a:solidFill>
                <a:latin typeface="Courier New" pitchFamily="49" charset="0"/>
                <a:cs typeface="Courier New" pitchFamily="49" charset="0"/>
              </a:rPr>
              <a:t>&lt;textarea  </a:t>
            </a:r>
            <a:r>
              <a:rPr lang="en-US" sz="1500">
                <a:solidFill>
                  <a:srgbClr val="FF0000"/>
                </a:solidFill>
                <a:latin typeface="Courier New" pitchFamily="49" charset="0"/>
                <a:cs typeface="Courier New" pitchFamily="49" charset="0"/>
              </a:rPr>
              <a:t>cols="20" rows="5"</a:t>
            </a:r>
            <a:r>
              <a:rPr lang="en-US" sz="1500">
                <a:solidFill>
                  <a:srgbClr val="000000"/>
                </a:solidFill>
                <a:latin typeface="Courier New" pitchFamily="49" charset="0"/>
                <a:cs typeface="Courier New" pitchFamily="49" charset="0"/>
              </a:rPr>
              <a:t> wrap="off"&gt;</a:t>
            </a:r>
            <a:br>
              <a:rPr lang="en-US" sz="1500">
                <a:solidFill>
                  <a:srgbClr val="000000"/>
                </a:solidFill>
                <a:latin typeface="Courier New" pitchFamily="49" charset="0"/>
                <a:cs typeface="Courier New" pitchFamily="49" charset="0"/>
              </a:rPr>
            </a:br>
            <a:r>
              <a:rPr lang="en-US" sz="1500">
                <a:solidFill>
                  <a:srgbClr val="000000"/>
                </a:solidFill>
                <a:latin typeface="Courier New" pitchFamily="49" charset="0"/>
                <a:cs typeface="Courier New" pitchFamily="49" charset="0"/>
              </a:rPr>
              <a:t>This is a text on multiline.</a:t>
            </a:r>
          </a:p>
          <a:p>
            <a:pPr marL="342900" indent="-342900">
              <a:spcBef>
                <a:spcPct val="20000"/>
              </a:spcBef>
              <a:buClr>
                <a:srgbClr val="0099CC"/>
              </a:buClr>
              <a:buSzPct val="80000"/>
            </a:pPr>
            <a:r>
              <a:rPr lang="en-US" sz="1500">
                <a:solidFill>
                  <a:srgbClr val="000000"/>
                </a:solidFill>
                <a:latin typeface="Courier New" pitchFamily="49" charset="0"/>
                <a:cs typeface="Courier New" pitchFamily="49" charset="0"/>
              </a:rPr>
              <a:t>&lt;/textarea&gt;</a:t>
            </a:r>
          </a:p>
        </p:txBody>
      </p:sp>
      <p:sp>
        <p:nvSpPr>
          <p:cNvPr id="12" name="Rectangle 11"/>
          <p:cNvSpPr/>
          <p:nvPr/>
        </p:nvSpPr>
        <p:spPr bwMode="auto">
          <a:xfrm>
            <a:off x="633413" y="2324100"/>
            <a:ext cx="7262812" cy="2630488"/>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grpSp>
        <p:nvGrpSpPr>
          <p:cNvPr id="6" name="Group 14"/>
          <p:cNvGrpSpPr>
            <a:grpSpLocks/>
          </p:cNvGrpSpPr>
          <p:nvPr/>
        </p:nvGrpSpPr>
        <p:grpSpPr bwMode="auto">
          <a:xfrm>
            <a:off x="4981575" y="5118100"/>
            <a:ext cx="4149725" cy="1727200"/>
            <a:chOff x="4993927" y="5102423"/>
            <a:chExt cx="4150073" cy="1727774"/>
          </a:xfrm>
        </p:grpSpPr>
        <p:graphicFrame>
          <p:nvGraphicFramePr>
            <p:cNvPr id="30722" name="Object 2"/>
            <p:cNvGraphicFramePr>
              <a:graphicFrameLocks noChangeAspect="1"/>
            </p:cNvGraphicFramePr>
            <p:nvPr/>
          </p:nvGraphicFramePr>
          <p:xfrm>
            <a:off x="4993927" y="5306198"/>
            <a:ext cx="4150073" cy="1523999"/>
          </p:xfrm>
          <a:graphic>
            <a:graphicData uri="http://schemas.openxmlformats.org/presentationml/2006/ole">
              <p:oleObj spid="_x0000_s30722" name="Bitmap Image" r:id="rId4" imgW="3266667" imgH="1200318" progId="PBrush">
                <p:embed/>
              </p:oleObj>
            </a:graphicData>
          </a:graphic>
        </p:graphicFrame>
        <p:sp>
          <p:nvSpPr>
            <p:cNvPr id="30728" name="Text Box 7"/>
            <p:cNvSpPr txBox="1">
              <a:spLocks noChangeArrowheads="1"/>
            </p:cNvSpPr>
            <p:nvPr/>
          </p:nvSpPr>
          <p:spPr bwMode="auto">
            <a:xfrm>
              <a:off x="7658100" y="5102423"/>
              <a:ext cx="457200" cy="307777"/>
            </a:xfrm>
            <a:prstGeom prst="rect">
              <a:avLst/>
            </a:prstGeom>
            <a:noFill/>
            <a:ln w="9525">
              <a:noFill/>
              <a:miter lim="800000"/>
              <a:headEnd/>
              <a:tailEnd/>
            </a:ln>
          </p:spPr>
          <p:txBody>
            <a:bodyPr>
              <a:spAutoFit/>
            </a:bodyPr>
            <a:lstStyle/>
            <a:p>
              <a:pPr algn="ctr">
                <a:spcBef>
                  <a:spcPct val="50000"/>
                </a:spcBef>
              </a:pPr>
              <a:r>
                <a:rPr lang="en-US" sz="1400" b="1">
                  <a:solidFill>
                    <a:srgbClr val="FF0000"/>
                  </a:solidFill>
                </a:rPr>
                <a:t>20</a:t>
              </a:r>
            </a:p>
          </p:txBody>
        </p:sp>
        <p:sp>
          <p:nvSpPr>
            <p:cNvPr id="30729" name="Text Box 8"/>
            <p:cNvSpPr txBox="1">
              <a:spLocks noChangeArrowheads="1"/>
            </p:cNvSpPr>
            <p:nvPr/>
          </p:nvSpPr>
          <p:spPr bwMode="auto">
            <a:xfrm>
              <a:off x="6362700" y="5905500"/>
              <a:ext cx="381000" cy="307777"/>
            </a:xfrm>
            <a:prstGeom prst="rect">
              <a:avLst/>
            </a:prstGeom>
            <a:noFill/>
            <a:ln w="9525">
              <a:noFill/>
              <a:miter lim="800000"/>
              <a:headEnd/>
              <a:tailEnd/>
            </a:ln>
          </p:spPr>
          <p:txBody>
            <a:bodyPr>
              <a:spAutoFit/>
            </a:bodyPr>
            <a:lstStyle/>
            <a:p>
              <a:pPr algn="ctr">
                <a:spcBef>
                  <a:spcPct val="50000"/>
                </a:spcBef>
              </a:pPr>
              <a:r>
                <a:rPr lang="en-US" sz="1400" b="1">
                  <a:solidFill>
                    <a:srgbClr val="FF0000"/>
                  </a:solidFill>
                </a:rPr>
                <a:t>5</a:t>
              </a:r>
            </a:p>
          </p:txBody>
        </p:sp>
        <p:cxnSp>
          <p:nvCxnSpPr>
            <p:cNvPr id="30730" name="Straight Connector 10"/>
            <p:cNvCxnSpPr>
              <a:cxnSpLocks noChangeShapeType="1"/>
            </p:cNvCxnSpPr>
            <p:nvPr/>
          </p:nvCxnSpPr>
          <p:spPr bwMode="auto">
            <a:xfrm>
              <a:off x="6781800" y="5372100"/>
              <a:ext cx="2209800" cy="1588"/>
            </a:xfrm>
            <a:prstGeom prst="line">
              <a:avLst/>
            </a:prstGeom>
            <a:noFill/>
            <a:ln w="19050" algn="ctr">
              <a:solidFill>
                <a:srgbClr val="FF0000"/>
              </a:solidFill>
              <a:round/>
              <a:headEnd type="triangle" w="med" len="med"/>
              <a:tailEnd type="triangle" w="med" len="med"/>
            </a:ln>
          </p:spPr>
        </p:cxnSp>
        <p:cxnSp>
          <p:nvCxnSpPr>
            <p:cNvPr id="30731" name="Straight Connector 12"/>
            <p:cNvCxnSpPr>
              <a:cxnSpLocks noChangeShapeType="1"/>
            </p:cNvCxnSpPr>
            <p:nvPr/>
          </p:nvCxnSpPr>
          <p:spPr bwMode="auto">
            <a:xfrm rot="5400000">
              <a:off x="6096000" y="6057900"/>
              <a:ext cx="1219200" cy="1588"/>
            </a:xfrm>
            <a:prstGeom prst="line">
              <a:avLst/>
            </a:prstGeom>
            <a:noFill/>
            <a:ln w="19050" algn="ctr">
              <a:solidFill>
                <a:srgbClr val="FF0000"/>
              </a:solidFill>
              <a:round/>
              <a:headEnd type="triangl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slide(fromBottom)">
                                      <p:cBhvr>
                                        <p:cTn id="12" dur="500"/>
                                        <p:tgtEl>
                                          <p:spTgt spid="3">
                                            <p:txEl>
                                              <p:pRg st="3" end="3"/>
                                            </p:txEl>
                                          </p:spTgt>
                                        </p:tgtEl>
                                      </p:cBhvr>
                                    </p:animEffect>
                                  </p:childTnLst>
                                </p:cTn>
                              </p:par>
                            </p:childTnLst>
                          </p:cTn>
                        </p:par>
                        <p:par>
                          <p:cTn id="13" fill="hold">
                            <p:stCondLst>
                              <p:cond delay="500"/>
                            </p:stCondLst>
                            <p:childTnLst>
                              <p:par>
                                <p:cTn id="14" presetID="5" presetClass="entr" presetSubtype="5"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heckerboard(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heckerboard(across)">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Label</a:t>
            </a:r>
            <a:endParaRPr lang="en-US"/>
          </a:p>
        </p:txBody>
      </p:sp>
      <p:sp>
        <p:nvSpPr>
          <p:cNvPr id="47106" name="Content Placeholder 2"/>
          <p:cNvSpPr>
            <a:spLocks noGrp="1"/>
          </p:cNvSpPr>
          <p:nvPr>
            <p:ph idx="1"/>
          </p:nvPr>
        </p:nvSpPr>
        <p:spPr>
          <a:xfrm>
            <a:off x="434975" y="1249363"/>
            <a:ext cx="8407400" cy="3028950"/>
          </a:xfrm>
        </p:spPr>
        <p:txBody>
          <a:bodyPr/>
          <a:lstStyle/>
          <a:p>
            <a:r>
              <a:rPr lang="en-US" smtClean="0"/>
              <a:t>Dùng để gán nhãn cho một Form Field</a:t>
            </a:r>
          </a:p>
          <a:p>
            <a:r>
              <a:rPr lang="en-US" smtClean="0"/>
              <a:t>Cú pháp </a:t>
            </a:r>
          </a:p>
          <a:p>
            <a:pPr>
              <a:lnSpc>
                <a:spcPct val="90000"/>
              </a:lnSpc>
              <a:buFont typeface="Wingdings" pitchFamily="2" charset="2"/>
              <a:buNone/>
            </a:pPr>
            <a:r>
              <a:rPr lang="en-US" sz="1800" smtClean="0">
                <a:solidFill>
                  <a:srgbClr val="3333FF"/>
                </a:solidFill>
                <a:latin typeface="Courier New" pitchFamily="49" charset="0"/>
                <a:cs typeface="Courier New" pitchFamily="49" charset="0"/>
              </a:rPr>
              <a:t>	</a:t>
            </a:r>
            <a:r>
              <a:rPr lang="en-US" sz="1800" b="1" smtClean="0">
                <a:solidFill>
                  <a:srgbClr val="3333FF"/>
                </a:solidFill>
                <a:latin typeface="Courier New" pitchFamily="49" charset="0"/>
                <a:cs typeface="Courier New" pitchFamily="49" charset="0"/>
              </a:rPr>
              <a:t>&lt;LABEL</a:t>
            </a:r>
            <a:br>
              <a:rPr lang="en-US" sz="1800" b="1" smtClean="0">
                <a:solidFill>
                  <a:srgbClr val="3333FF"/>
                </a:solidFill>
                <a:latin typeface="Courier New" pitchFamily="49" charset="0"/>
                <a:cs typeface="Courier New" pitchFamily="49" charset="0"/>
              </a:rPr>
            </a:br>
            <a:r>
              <a:rPr lang="en-US" sz="1800" smtClean="0">
                <a:solidFill>
                  <a:srgbClr val="3333FF"/>
                </a:solidFill>
                <a:latin typeface="Courier New" pitchFamily="49" charset="0"/>
                <a:cs typeface="Courier New" pitchFamily="49" charset="0"/>
              </a:rPr>
              <a:t>	</a:t>
            </a:r>
            <a:r>
              <a:rPr lang="en-US" sz="1800" smtClean="0">
                <a:solidFill>
                  <a:srgbClr val="FF0000"/>
                </a:solidFill>
                <a:latin typeface="Courier New" pitchFamily="49" charset="0"/>
                <a:cs typeface="Courier New" pitchFamily="49" charset="0"/>
              </a:rPr>
              <a:t>FOR = </a:t>
            </a:r>
            <a:r>
              <a:rPr lang="en-US" sz="1800" i="1" smtClean="0">
                <a:solidFill>
                  <a:srgbClr val="FF0000"/>
                </a:solidFill>
                <a:latin typeface="Courier New" pitchFamily="49" charset="0"/>
                <a:cs typeface="Courier New" pitchFamily="49" charset="0"/>
              </a:rPr>
              <a:t>IDString</a:t>
            </a:r>
            <a:r>
              <a:rPr lang="en-US" sz="1800" smtClean="0">
                <a:solidFill>
                  <a:srgbClr val="FF0000"/>
                </a:solidFill>
                <a:latin typeface="Courier New" pitchFamily="49" charset="0"/>
                <a:cs typeface="Courier New" pitchFamily="49" charset="0"/>
              </a:rPr>
              <a:t/>
            </a:r>
            <a:br>
              <a:rPr lang="en-US" sz="1800" smtClean="0">
                <a:solidFill>
                  <a:srgbClr val="FF0000"/>
                </a:solidFill>
                <a:latin typeface="Courier New" pitchFamily="49" charset="0"/>
                <a:cs typeface="Courier New" pitchFamily="49" charset="0"/>
              </a:rPr>
            </a:br>
            <a:r>
              <a:rPr lang="en-US" sz="1800" smtClean="0">
                <a:solidFill>
                  <a:srgbClr val="3333FF"/>
                </a:solidFill>
                <a:latin typeface="Courier New" pitchFamily="49" charset="0"/>
                <a:cs typeface="Courier New" pitchFamily="49" charset="0"/>
              </a:rPr>
              <a:t>	CLASS=</a:t>
            </a:r>
            <a:r>
              <a:rPr lang="en-US" sz="1800" i="1" smtClean="0">
                <a:solidFill>
                  <a:srgbClr val="3333FF"/>
                </a:solidFill>
                <a:latin typeface="Courier New" pitchFamily="49" charset="0"/>
                <a:cs typeface="Courier New" pitchFamily="49" charset="0"/>
              </a:rPr>
              <a:t>string</a:t>
            </a:r>
            <a:r>
              <a:rPr lang="en-US" sz="1800" smtClean="0">
                <a:solidFill>
                  <a:srgbClr val="3333FF"/>
                </a:solidFill>
                <a:latin typeface="Courier New" pitchFamily="49" charset="0"/>
                <a:cs typeface="Courier New" pitchFamily="49" charset="0"/>
              </a:rPr>
              <a:t/>
            </a:r>
            <a:br>
              <a:rPr lang="en-US" sz="1800" smtClean="0">
                <a:solidFill>
                  <a:srgbClr val="3333FF"/>
                </a:solidFill>
                <a:latin typeface="Courier New" pitchFamily="49" charset="0"/>
                <a:cs typeface="Courier New" pitchFamily="49" charset="0"/>
              </a:rPr>
            </a:br>
            <a:r>
              <a:rPr lang="en-US" sz="1800" smtClean="0">
                <a:solidFill>
                  <a:srgbClr val="3333FF"/>
                </a:solidFill>
                <a:latin typeface="Courier New" pitchFamily="49" charset="0"/>
                <a:cs typeface="Courier New" pitchFamily="49" charset="0"/>
              </a:rPr>
              <a:t>	STYLE=</a:t>
            </a:r>
            <a:r>
              <a:rPr lang="en-US" sz="1800" i="1" smtClean="0">
                <a:solidFill>
                  <a:srgbClr val="3333FF"/>
                </a:solidFill>
                <a:latin typeface="Courier New" pitchFamily="49" charset="0"/>
                <a:cs typeface="Courier New" pitchFamily="49" charset="0"/>
              </a:rPr>
              <a:t>string</a:t>
            </a:r>
            <a:br>
              <a:rPr lang="en-US" sz="1800" i="1" smtClean="0">
                <a:solidFill>
                  <a:srgbClr val="3333FF"/>
                </a:solidFill>
                <a:latin typeface="Courier New" pitchFamily="49" charset="0"/>
                <a:cs typeface="Courier New" pitchFamily="49" charset="0"/>
              </a:rPr>
            </a:br>
            <a:r>
              <a:rPr lang="en-US" sz="1800" b="1" smtClean="0">
                <a:solidFill>
                  <a:srgbClr val="3333FF"/>
                </a:solidFill>
                <a:latin typeface="Courier New" pitchFamily="49" charset="0"/>
                <a:cs typeface="Courier New" pitchFamily="49" charset="0"/>
              </a:rPr>
              <a:t>&gt;</a:t>
            </a:r>
          </a:p>
          <a:p>
            <a:r>
              <a:rPr lang="en-US" smtClean="0"/>
              <a:t>Ví dụ </a:t>
            </a:r>
          </a:p>
        </p:txBody>
      </p:sp>
      <p:sp>
        <p:nvSpPr>
          <p:cNvPr id="4" name="Rectangle 3"/>
          <p:cNvSpPr/>
          <p:nvPr/>
        </p:nvSpPr>
        <p:spPr>
          <a:xfrm>
            <a:off x="547688" y="4384675"/>
            <a:ext cx="7445375" cy="479425"/>
          </a:xfrm>
          <a:prstGeom prst="rect">
            <a:avLst/>
          </a:prstGeom>
          <a:solidFill>
            <a:schemeClr val="tx2">
              <a:lumMod val="20000"/>
              <a:lumOff val="80000"/>
            </a:schemeClr>
          </a:solidFill>
        </p:spPr>
        <p:txBody>
          <a:bodyPr>
            <a:spAutoFit/>
          </a:bodyPr>
          <a:lstStyle/>
          <a:p>
            <a:pPr>
              <a:lnSpc>
                <a:spcPct val="90000"/>
              </a:lnSpc>
              <a:buFont typeface="Wingdings" pitchFamily="2" charset="2"/>
              <a:buNone/>
              <a:defRPr/>
            </a:pPr>
            <a:r>
              <a:rPr lang="en-US" sz="1400" b="1">
                <a:latin typeface="Courier New" pitchFamily="49" charset="0"/>
                <a:ea typeface="MS PGothic" pitchFamily="34" charset="-128"/>
                <a:cs typeface="Courier New" pitchFamily="49" charset="0"/>
              </a:rPr>
              <a:t>&lt;label </a:t>
            </a:r>
            <a:r>
              <a:rPr lang="en-US" sz="1400" b="1">
                <a:solidFill>
                  <a:srgbClr val="FF0000"/>
                </a:solidFill>
                <a:latin typeface="Courier New" pitchFamily="49" charset="0"/>
                <a:ea typeface="MS PGothic" pitchFamily="34" charset="-128"/>
                <a:cs typeface="Courier New" pitchFamily="49" charset="0"/>
              </a:rPr>
              <a:t>for="Languages"</a:t>
            </a:r>
            <a:r>
              <a:rPr lang="en-US" sz="1400" b="1">
                <a:latin typeface="Courier New" pitchFamily="49" charset="0"/>
                <a:ea typeface="MS PGothic" pitchFamily="34" charset="-128"/>
                <a:cs typeface="Courier New" pitchFamily="49" charset="0"/>
              </a:rPr>
              <a:t>&gt;Anh văn: &lt;/label&gt;</a:t>
            </a:r>
          </a:p>
          <a:p>
            <a:pPr>
              <a:lnSpc>
                <a:spcPct val="90000"/>
              </a:lnSpc>
              <a:buFont typeface="Wingdings" pitchFamily="2" charset="2"/>
              <a:buNone/>
              <a:defRPr/>
            </a:pPr>
            <a:r>
              <a:rPr lang="en-US" sz="1400" b="1">
                <a:latin typeface="Courier New" pitchFamily="49" charset="0"/>
                <a:ea typeface="MS PGothic" pitchFamily="34" charset="-128"/>
                <a:cs typeface="Courier New" pitchFamily="49" charset="0"/>
              </a:rPr>
              <a:t>&lt;input type="checkbox" name="Languages" </a:t>
            </a:r>
            <a:r>
              <a:rPr lang="en-US" sz="1400" b="1">
                <a:solidFill>
                  <a:srgbClr val="FF0000"/>
                </a:solidFill>
                <a:latin typeface="Courier New" pitchFamily="49" charset="0"/>
                <a:ea typeface="MS PGothic" pitchFamily="34" charset="-128"/>
                <a:cs typeface="Courier New" pitchFamily="49" charset="0"/>
              </a:rPr>
              <a:t>id="Languages"</a:t>
            </a:r>
            <a:r>
              <a:rPr lang="en-US" sz="1400" b="1">
                <a:latin typeface="Courier New" pitchFamily="49" charset="0"/>
                <a:ea typeface="MS PGothic" pitchFamily="34" charset="-128"/>
                <a:cs typeface="Courier New" pitchFamily="49" charset="0"/>
              </a:rPr>
              <a:t> value="Eng"&gt;</a:t>
            </a:r>
          </a:p>
        </p:txBody>
      </p:sp>
      <p:pic>
        <p:nvPicPr>
          <p:cNvPr id="30723" name="Picture 3"/>
          <p:cNvPicPr>
            <a:picLocks noChangeAspect="1" noChangeArrowheads="1"/>
          </p:cNvPicPr>
          <p:nvPr/>
        </p:nvPicPr>
        <p:blipFill>
          <a:blip r:embed="rId2"/>
          <a:srcRect/>
          <a:stretch>
            <a:fillRect/>
          </a:stretch>
        </p:blipFill>
        <p:spPr bwMode="auto">
          <a:xfrm>
            <a:off x="3384550" y="5199063"/>
            <a:ext cx="1536700" cy="446087"/>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bwMode="auto">
          <a:xfrm>
            <a:off x="633413" y="2324100"/>
            <a:ext cx="3109912" cy="1308100"/>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30723"/>
                                        </p:tgtEl>
                                        <p:attrNameLst>
                                          <p:attrName>style.visibility</p:attrName>
                                        </p:attrNameLst>
                                      </p:cBhvr>
                                      <p:to>
                                        <p:strVal val="visible"/>
                                      </p:to>
                                    </p:set>
                                    <p:animEffect transition="in" filter="checkerboard(across)">
                                      <p:cBhvr>
                                        <p:cTn id="10"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Nội dung</a:t>
            </a:r>
            <a:endParaRPr lang="en-US"/>
          </a:p>
        </p:txBody>
      </p:sp>
      <p:sp>
        <p:nvSpPr>
          <p:cNvPr id="3" name="Content Placeholder 2"/>
          <p:cNvSpPr>
            <a:spLocks noGrp="1"/>
          </p:cNvSpPr>
          <p:nvPr>
            <p:ph idx="1"/>
          </p:nvPr>
        </p:nvSpPr>
        <p:spPr/>
        <p:txBody>
          <a:bodyPr/>
          <a:lstStyle/>
          <a:p>
            <a:r>
              <a:rPr lang="en-US" smtClean="0"/>
              <a:t>Giới thiệu về Form</a:t>
            </a:r>
          </a:p>
          <a:p>
            <a:r>
              <a:rPr lang="en-US" smtClean="0"/>
              <a:t>Các thành phần của Form</a:t>
            </a:r>
          </a:p>
          <a:p>
            <a:r>
              <a:rPr lang="en-US" smtClean="0"/>
              <a:t>Một số thuộc tính tiện ích của Form và Input</a:t>
            </a:r>
          </a:p>
          <a:p>
            <a:r>
              <a:rPr lang="en-US" smtClean="0"/>
              <a:t>Phân biệt phương thức GET/POST</a:t>
            </a:r>
          </a:p>
          <a:p>
            <a:r>
              <a:rPr lang="en-US" smtClean="0"/>
              <a:t>Thẻ MARQUEE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Bottom)">
                                      <p:cBhvr>
                                        <p:cTn id="19" dur="500"/>
                                        <p:tgtEl>
                                          <p:spTgt spid="3">
                                            <p:txEl>
                                              <p:pRg st="3" end="3"/>
                                            </p:txEl>
                                          </p:spTgt>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lide(fromBottom)">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Pull-down Menu</a:t>
            </a:r>
            <a:endParaRPr lang="en-US"/>
          </a:p>
        </p:txBody>
      </p:sp>
      <p:sp>
        <p:nvSpPr>
          <p:cNvPr id="3" name="Content Placeholder 2"/>
          <p:cNvSpPr>
            <a:spLocks noGrp="1"/>
          </p:cNvSpPr>
          <p:nvPr>
            <p:ph idx="1"/>
          </p:nvPr>
        </p:nvSpPr>
        <p:spPr/>
        <p:txBody>
          <a:bodyPr/>
          <a:lstStyle/>
          <a:p>
            <a:pPr>
              <a:defRPr/>
            </a:pPr>
            <a:r>
              <a:rPr lang="en-US" smtClean="0"/>
              <a:t>Dùng để tạo ra một combo box</a:t>
            </a:r>
          </a:p>
          <a:p>
            <a:pPr>
              <a:defRPr/>
            </a:pPr>
            <a:r>
              <a:rPr lang="en-US" smtClean="0"/>
              <a:t>Cú pháp</a:t>
            </a:r>
          </a:p>
          <a:p>
            <a:pPr>
              <a:buFont typeface="Wingdings" pitchFamily="2" charset="2"/>
              <a:buNone/>
              <a:defRPr/>
            </a:pPr>
            <a:r>
              <a:rPr lang="en-US" sz="1600" b="1" smtClean="0">
                <a:solidFill>
                  <a:schemeClr val="tx2">
                    <a:lumMod val="75000"/>
                  </a:schemeClr>
                </a:solidFill>
                <a:latin typeface="Courier New" pitchFamily="49" charset="0"/>
                <a:cs typeface="Courier New" pitchFamily="49" charset="0"/>
              </a:rPr>
              <a:t>	&lt;Select </a:t>
            </a:r>
            <a:r>
              <a:rPr lang="en-US" sz="1600" smtClean="0">
                <a:solidFill>
                  <a:schemeClr val="tx2">
                    <a:lumMod val="75000"/>
                  </a:schemeClr>
                </a:solidFill>
                <a:latin typeface="Courier New" pitchFamily="49" charset="0"/>
                <a:cs typeface="Courier New" pitchFamily="49" charset="0"/>
              </a:rPr>
              <a:t>name=“…”</a:t>
            </a:r>
            <a:r>
              <a:rPr lang="en-US" sz="1600" b="1" smtClean="0">
                <a:solidFill>
                  <a:schemeClr val="tx2">
                    <a:lumMod val="75000"/>
                  </a:schemeClr>
                </a:solidFill>
                <a:latin typeface="Courier New" pitchFamily="49" charset="0"/>
                <a:cs typeface="Courier New" pitchFamily="49" charset="0"/>
              </a:rPr>
              <a:t>&gt;</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t>
            </a:r>
            <a:r>
              <a:rPr lang="en-US" sz="1600" b="1" smtClean="0">
                <a:solidFill>
                  <a:srgbClr val="FF9933"/>
                </a:solidFill>
                <a:latin typeface="Courier New" pitchFamily="49" charset="0"/>
                <a:cs typeface="Courier New" pitchFamily="49" charset="0"/>
              </a:rPr>
              <a:t>&lt;optgroup</a:t>
            </a:r>
            <a:r>
              <a:rPr lang="en-US" sz="1600" smtClean="0">
                <a:solidFill>
                  <a:srgbClr val="FF9933"/>
                </a:solidFill>
                <a:latin typeface="Courier New" pitchFamily="49" charset="0"/>
                <a:cs typeface="Courier New" pitchFamily="49" charset="0"/>
              </a:rPr>
              <a:t> </a:t>
            </a:r>
            <a:r>
              <a:rPr lang="en-US" sz="1600" smtClean="0">
                <a:solidFill>
                  <a:schemeClr val="tx2">
                    <a:lumMod val="75000"/>
                  </a:schemeClr>
                </a:solidFill>
                <a:latin typeface="Courier New" pitchFamily="49" charset="0"/>
                <a:cs typeface="Courier New" pitchFamily="49" charset="0"/>
              </a:rPr>
              <a:t>label=“…”</a:t>
            </a:r>
            <a:r>
              <a:rPr lang="en-US" sz="1600" smtClean="0">
                <a:solidFill>
                  <a:srgbClr val="FF9933"/>
                </a:solidFill>
                <a:latin typeface="Courier New" pitchFamily="49" charset="0"/>
                <a:cs typeface="Courier New" pitchFamily="49" charset="0"/>
              </a:rPr>
              <a:t>&gt;</a:t>
            </a:r>
            <a:r>
              <a:rPr lang="en-US" sz="1600" smtClean="0">
                <a:solidFill>
                  <a:schemeClr val="tx2">
                    <a:lumMod val="75000"/>
                  </a:schemeClr>
                </a:solidFill>
                <a:latin typeface="Courier New" pitchFamily="49" charset="0"/>
                <a:cs typeface="Courier New" pitchFamily="49" charset="0"/>
              </a:rPr>
              <a:t> </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t>
            </a:r>
            <a:r>
              <a:rPr lang="en-US" sz="1600" smtClean="0">
                <a:solidFill>
                  <a:srgbClr val="C00000"/>
                </a:solidFill>
                <a:latin typeface="Courier New" pitchFamily="49" charset="0"/>
                <a:cs typeface="Courier New" pitchFamily="49" charset="0"/>
              </a:rPr>
              <a:t>&lt;option </a:t>
            </a:r>
            <a:r>
              <a:rPr lang="en-US" sz="1600" smtClean="0">
                <a:solidFill>
                  <a:schemeClr val="tx2">
                    <a:lumMod val="75000"/>
                  </a:schemeClr>
                </a:solidFill>
                <a:latin typeface="Courier New" pitchFamily="49" charset="0"/>
                <a:cs typeface="Courier New" pitchFamily="49" charset="0"/>
              </a:rPr>
              <a:t>[selected] value=“…” </a:t>
            </a:r>
            <a:r>
              <a:rPr lang="en-US" sz="1600" smtClean="0">
                <a:solidFill>
                  <a:srgbClr val="C00000"/>
                </a:solidFill>
                <a:latin typeface="Courier New" pitchFamily="49" charset="0"/>
                <a:cs typeface="Courier New" pitchFamily="49" charset="0"/>
              </a:rPr>
              <a:t>&gt;</a:t>
            </a:r>
            <a:r>
              <a:rPr lang="en-US" sz="1600" smtClean="0">
                <a:latin typeface="Courier New" pitchFamily="49" charset="0"/>
                <a:cs typeface="Courier New" pitchFamily="49" charset="0"/>
              </a:rPr>
              <a:t>……</a:t>
            </a:r>
            <a:r>
              <a:rPr lang="en-US" sz="1600" smtClean="0">
                <a:solidFill>
                  <a:srgbClr val="C00000"/>
                </a:solidFill>
                <a:latin typeface="Courier New" pitchFamily="49" charset="0"/>
                <a:cs typeface="Courier New" pitchFamily="49" charset="0"/>
              </a:rPr>
              <a:t>&lt;/option&gt;</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t>
            </a:r>
            <a:r>
              <a:rPr lang="en-US" sz="1600" b="1" smtClean="0">
                <a:solidFill>
                  <a:srgbClr val="FF9933"/>
                </a:solidFill>
                <a:latin typeface="Courier New" pitchFamily="49" charset="0"/>
                <a:cs typeface="Courier New" pitchFamily="49" charset="0"/>
              </a:rPr>
              <a:t>&lt;/optgroup&gt;</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r>
            <a:br>
              <a:rPr lang="en-US" sz="1600" smtClean="0">
                <a:solidFill>
                  <a:schemeClr val="tx2">
                    <a:lumMod val="75000"/>
                  </a:schemeClr>
                </a:solidFill>
                <a:latin typeface="Courier New" pitchFamily="49" charset="0"/>
                <a:cs typeface="Courier New" pitchFamily="49" charset="0"/>
              </a:rPr>
            </a:br>
            <a:r>
              <a:rPr lang="en-US" sz="1600" smtClean="0">
                <a:solidFill>
                  <a:schemeClr val="tx2">
                    <a:lumMod val="75000"/>
                  </a:schemeClr>
                </a:solidFill>
                <a:latin typeface="Courier New" pitchFamily="49" charset="0"/>
                <a:cs typeface="Courier New" pitchFamily="49" charset="0"/>
              </a:rPr>
              <a:t>	</a:t>
            </a:r>
            <a:r>
              <a:rPr lang="en-US" sz="1600" smtClean="0">
                <a:solidFill>
                  <a:srgbClr val="C00000"/>
                </a:solidFill>
                <a:latin typeface="Courier New" pitchFamily="49" charset="0"/>
                <a:cs typeface="Courier New" pitchFamily="49" charset="0"/>
              </a:rPr>
              <a:t>&lt;option </a:t>
            </a:r>
            <a:r>
              <a:rPr lang="en-US" sz="1600" smtClean="0">
                <a:solidFill>
                  <a:schemeClr val="tx2">
                    <a:lumMod val="75000"/>
                  </a:schemeClr>
                </a:solidFill>
                <a:latin typeface="Courier New" pitchFamily="49" charset="0"/>
                <a:cs typeface="Courier New" pitchFamily="49" charset="0"/>
              </a:rPr>
              <a:t>[selected] value=“…” </a:t>
            </a:r>
            <a:r>
              <a:rPr lang="en-US" sz="1600" smtClean="0">
                <a:solidFill>
                  <a:srgbClr val="C00000"/>
                </a:solidFill>
                <a:latin typeface="Courier New" pitchFamily="49" charset="0"/>
                <a:cs typeface="Courier New" pitchFamily="49" charset="0"/>
              </a:rPr>
              <a:t>&gt;</a:t>
            </a:r>
            <a:r>
              <a:rPr lang="en-US" sz="1600" smtClean="0">
                <a:solidFill>
                  <a:schemeClr val="tx2">
                    <a:lumMod val="75000"/>
                  </a:schemeClr>
                </a:solidFill>
                <a:latin typeface="Courier New" pitchFamily="49" charset="0"/>
                <a:cs typeface="Courier New" pitchFamily="49" charset="0"/>
              </a:rPr>
              <a:t>……</a:t>
            </a:r>
            <a:r>
              <a:rPr lang="en-US" sz="1600" smtClean="0">
                <a:solidFill>
                  <a:srgbClr val="C00000"/>
                </a:solidFill>
                <a:latin typeface="Courier New" pitchFamily="49" charset="0"/>
                <a:cs typeface="Courier New" pitchFamily="49" charset="0"/>
              </a:rPr>
              <a:t>&lt;/option&gt;</a:t>
            </a:r>
            <a:r>
              <a:rPr lang="en-US" sz="1600" smtClean="0">
                <a:solidFill>
                  <a:schemeClr val="tx2">
                    <a:lumMod val="75000"/>
                  </a:schemeClr>
                </a:solidFill>
                <a:latin typeface="Courier New" pitchFamily="49" charset="0"/>
                <a:cs typeface="Courier New" pitchFamily="49" charset="0"/>
              </a:rPr>
              <a:t/>
            </a:r>
            <a:br>
              <a:rPr lang="en-US" sz="1600" smtClean="0">
                <a:solidFill>
                  <a:schemeClr val="tx2">
                    <a:lumMod val="75000"/>
                  </a:schemeClr>
                </a:solidFill>
                <a:latin typeface="Courier New" pitchFamily="49" charset="0"/>
                <a:cs typeface="Courier New" pitchFamily="49" charset="0"/>
              </a:rPr>
            </a:br>
            <a:r>
              <a:rPr lang="en-US" sz="1600" smtClean="0">
                <a:solidFill>
                  <a:schemeClr val="tx2">
                    <a:lumMod val="75000"/>
                  </a:schemeClr>
                </a:solidFill>
                <a:latin typeface="Courier New" pitchFamily="49" charset="0"/>
                <a:cs typeface="Courier New" pitchFamily="49" charset="0"/>
              </a:rPr>
              <a:t>	………</a:t>
            </a:r>
          </a:p>
          <a:p>
            <a:pPr>
              <a:buFont typeface="Wingdings" pitchFamily="2" charset="2"/>
              <a:buNone/>
              <a:defRPr/>
            </a:pPr>
            <a:r>
              <a:rPr lang="en-US" sz="1600" b="1" smtClean="0">
                <a:solidFill>
                  <a:schemeClr val="tx2">
                    <a:lumMod val="75000"/>
                  </a:schemeClr>
                </a:solidFill>
                <a:latin typeface="Courier New" pitchFamily="49" charset="0"/>
                <a:cs typeface="Courier New" pitchFamily="49" charset="0"/>
              </a:rPr>
              <a:t>	&lt;/select&gt;</a:t>
            </a:r>
          </a:p>
        </p:txBody>
      </p:sp>
      <p:sp>
        <p:nvSpPr>
          <p:cNvPr id="4" name="Rectangle 3"/>
          <p:cNvSpPr/>
          <p:nvPr/>
        </p:nvSpPr>
        <p:spPr bwMode="auto">
          <a:xfrm>
            <a:off x="633413" y="2336800"/>
            <a:ext cx="6978650" cy="3038475"/>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Pull-down Menu</a:t>
            </a:r>
            <a:endParaRPr lang="en-US"/>
          </a:p>
        </p:txBody>
      </p:sp>
      <p:sp>
        <p:nvSpPr>
          <p:cNvPr id="3" name="Content Placeholder 2"/>
          <p:cNvSpPr>
            <a:spLocks noGrp="1"/>
          </p:cNvSpPr>
          <p:nvPr>
            <p:ph idx="1"/>
          </p:nvPr>
        </p:nvSpPr>
        <p:spPr>
          <a:xfrm>
            <a:off x="434975" y="1181100"/>
            <a:ext cx="8407400" cy="4279900"/>
          </a:xfrm>
        </p:spPr>
        <p:txBody>
          <a:bodyPr>
            <a:normAutofit/>
          </a:bodyPr>
          <a:lstStyle/>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&lt;html&gt;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&lt;body&gt;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a:t>
            </a:r>
            <a:r>
              <a:rPr lang="en-US" sz="1200" smtClean="0">
                <a:latin typeface="Courier New" pitchFamily="49" charset="0"/>
                <a:cs typeface="Courier New" pitchFamily="49" charset="0"/>
              </a:rPr>
              <a:t>combo box: </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a:t>
            </a:r>
            <a:r>
              <a:rPr lang="en-US" sz="1200" b="1" smtClean="0">
                <a:solidFill>
                  <a:schemeClr val="tx2">
                    <a:lumMod val="75000"/>
                  </a:schemeClr>
                </a:solidFill>
                <a:latin typeface="Courier New" pitchFamily="49" charset="0"/>
                <a:cs typeface="Courier New" pitchFamily="49" charset="0"/>
              </a:rPr>
              <a:t>&lt;select name="</a:t>
            </a:r>
            <a:r>
              <a:rPr lang="en-US" sz="1200" b="1" smtClean="0">
                <a:latin typeface="Courier New" pitchFamily="49" charset="0"/>
                <a:cs typeface="Courier New" pitchFamily="49" charset="0"/>
              </a:rPr>
              <a:t>DSSoftware</a:t>
            </a:r>
            <a:r>
              <a:rPr lang="en-US" sz="1200" b="1" smtClean="0">
                <a:solidFill>
                  <a:schemeClr val="tx2">
                    <a:lumMod val="75000"/>
                  </a:schemeClr>
                </a:solidFill>
                <a:latin typeface="Courier New" pitchFamily="49" charset="0"/>
                <a:cs typeface="Courier New" pitchFamily="49" charset="0"/>
              </a:rPr>
              <a:t>"&gt;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&lt;optgroup label="</a:t>
            </a:r>
            <a:r>
              <a:rPr lang="en-US" sz="1200" b="1" smtClean="0">
                <a:solidFill>
                  <a:srgbClr val="006600"/>
                </a:solidFill>
                <a:latin typeface="Courier New" pitchFamily="49" charset="0"/>
                <a:cs typeface="Courier New" pitchFamily="49" charset="0"/>
              </a:rPr>
              <a:t>Multimedia</a:t>
            </a:r>
            <a:r>
              <a:rPr lang="en-US" sz="1200" smtClean="0">
                <a:solidFill>
                  <a:schemeClr val="tx2">
                    <a:lumMod val="75000"/>
                  </a:schemeClr>
                </a:solidFill>
                <a:latin typeface="Courier New" pitchFamily="49" charset="0"/>
                <a:cs typeface="Courier New" pitchFamily="49" charset="0"/>
              </a:rPr>
              <a:t>"&gt;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&lt;option value="</a:t>
            </a:r>
            <a:r>
              <a:rPr lang="en-US" sz="1200" smtClean="0">
                <a:latin typeface="Courier New" pitchFamily="49" charset="0"/>
                <a:cs typeface="Courier New" pitchFamily="49" charset="0"/>
              </a:rPr>
              <a:t>WM10</a:t>
            </a:r>
            <a:r>
              <a:rPr lang="en-US" sz="1200" smtClean="0">
                <a:solidFill>
                  <a:schemeClr val="tx2">
                    <a:lumMod val="75000"/>
                  </a:schemeClr>
                </a:solidFill>
                <a:latin typeface="Courier New" pitchFamily="49" charset="0"/>
                <a:cs typeface="Courier New" pitchFamily="49" charset="0"/>
              </a:rPr>
              <a:t>"&gt;</a:t>
            </a:r>
            <a:r>
              <a:rPr lang="en-US" sz="1200" smtClean="0">
                <a:latin typeface="Courier New" pitchFamily="49" charset="0"/>
                <a:cs typeface="Courier New" pitchFamily="49" charset="0"/>
              </a:rPr>
              <a:t>Window Media 10</a:t>
            </a:r>
            <a:r>
              <a:rPr lang="en-US" sz="12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&lt;option value="</a:t>
            </a:r>
            <a:r>
              <a:rPr lang="en-US" sz="1200" smtClean="0">
                <a:latin typeface="Courier New" pitchFamily="49" charset="0"/>
                <a:cs typeface="Courier New" pitchFamily="49" charset="0"/>
              </a:rPr>
              <a:t>JA9</a:t>
            </a:r>
            <a:r>
              <a:rPr lang="en-US" sz="1200" smtClean="0">
                <a:solidFill>
                  <a:schemeClr val="tx2">
                    <a:lumMod val="75000"/>
                  </a:schemeClr>
                </a:solidFill>
                <a:latin typeface="Courier New" pitchFamily="49" charset="0"/>
                <a:cs typeface="Courier New" pitchFamily="49" charset="0"/>
              </a:rPr>
              <a:t>"&gt;</a:t>
            </a:r>
            <a:r>
              <a:rPr lang="en-US" sz="1200" smtClean="0">
                <a:latin typeface="Courier New" pitchFamily="49" charset="0"/>
                <a:cs typeface="Courier New" pitchFamily="49" charset="0"/>
              </a:rPr>
              <a:t>Jet Audio 9</a:t>
            </a:r>
            <a:r>
              <a:rPr lang="en-US" sz="12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&lt;/optgroup&gt;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&lt;optgroup label="</a:t>
            </a:r>
            <a:r>
              <a:rPr lang="en-US" sz="1200" b="1" smtClean="0">
                <a:solidFill>
                  <a:srgbClr val="006600"/>
                </a:solidFill>
                <a:latin typeface="Courier New" pitchFamily="49" charset="0"/>
                <a:cs typeface="Courier New" pitchFamily="49" charset="0"/>
              </a:rPr>
              <a:t>Operation System</a:t>
            </a:r>
            <a:r>
              <a:rPr lang="en-US" sz="1200" smtClean="0">
                <a:solidFill>
                  <a:schemeClr val="tx2">
                    <a:lumMod val="75000"/>
                  </a:schemeClr>
                </a:solidFill>
                <a:latin typeface="Courier New" pitchFamily="49" charset="0"/>
                <a:cs typeface="Courier New" pitchFamily="49" charset="0"/>
              </a:rPr>
              <a:t>"&gt;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&lt;option value="</a:t>
            </a:r>
            <a:r>
              <a:rPr lang="en-US" sz="1200" smtClean="0">
                <a:latin typeface="Courier New" pitchFamily="49" charset="0"/>
                <a:cs typeface="Courier New" pitchFamily="49" charset="0"/>
              </a:rPr>
              <a:t>WXP</a:t>
            </a:r>
            <a:r>
              <a:rPr lang="en-US" sz="1200" smtClean="0">
                <a:solidFill>
                  <a:schemeClr val="tx2">
                    <a:lumMod val="75000"/>
                  </a:schemeClr>
                </a:solidFill>
                <a:latin typeface="Courier New" pitchFamily="49" charset="0"/>
                <a:cs typeface="Courier New" pitchFamily="49" charset="0"/>
              </a:rPr>
              <a:t>"&gt;</a:t>
            </a:r>
            <a:r>
              <a:rPr lang="en-US" sz="1200" smtClean="0">
                <a:latin typeface="Courier New" pitchFamily="49" charset="0"/>
                <a:cs typeface="Courier New" pitchFamily="49" charset="0"/>
              </a:rPr>
              <a:t>Windows XP</a:t>
            </a:r>
            <a:r>
              <a:rPr lang="en-US" sz="12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&lt;option value="</a:t>
            </a:r>
            <a:r>
              <a:rPr lang="en-US" sz="1200" smtClean="0">
                <a:latin typeface="Courier New" pitchFamily="49" charset="0"/>
                <a:cs typeface="Courier New" pitchFamily="49" charset="0"/>
              </a:rPr>
              <a:t>WXPSP2</a:t>
            </a:r>
            <a:r>
              <a:rPr lang="en-US" sz="1200" smtClean="0">
                <a:solidFill>
                  <a:schemeClr val="tx2">
                    <a:lumMod val="75000"/>
                  </a:schemeClr>
                </a:solidFill>
                <a:latin typeface="Courier New" pitchFamily="49" charset="0"/>
                <a:cs typeface="Courier New" pitchFamily="49" charset="0"/>
              </a:rPr>
              <a:t>"&gt;</a:t>
            </a:r>
            <a:r>
              <a:rPr lang="en-US" sz="1200" smtClean="0">
                <a:latin typeface="Courier New" pitchFamily="49" charset="0"/>
                <a:cs typeface="Courier New" pitchFamily="49" charset="0"/>
              </a:rPr>
              <a:t>Windows XP SP2</a:t>
            </a:r>
            <a:r>
              <a:rPr lang="en-US" sz="12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&lt;option value="</a:t>
            </a:r>
            <a:r>
              <a:rPr lang="en-US" sz="1200" smtClean="0">
                <a:latin typeface="Courier New" pitchFamily="49" charset="0"/>
                <a:cs typeface="Courier New" pitchFamily="49" charset="0"/>
              </a:rPr>
              <a:t>WVT</a:t>
            </a:r>
            <a:r>
              <a:rPr lang="en-US" sz="1200" smtClean="0">
                <a:solidFill>
                  <a:schemeClr val="tx2">
                    <a:lumMod val="75000"/>
                  </a:schemeClr>
                </a:solidFill>
                <a:latin typeface="Courier New" pitchFamily="49" charset="0"/>
                <a:cs typeface="Courier New" pitchFamily="49" charset="0"/>
              </a:rPr>
              <a:t>"&gt;</a:t>
            </a:r>
            <a:r>
              <a:rPr lang="en-US" sz="1200" smtClean="0">
                <a:latin typeface="Courier New" pitchFamily="49" charset="0"/>
                <a:cs typeface="Courier New" pitchFamily="49" charset="0"/>
              </a:rPr>
              <a:t>Windows Vista</a:t>
            </a:r>
            <a:r>
              <a:rPr lang="en-US" sz="12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&lt;/optgroup&gt;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&lt;option </a:t>
            </a:r>
            <a:r>
              <a:rPr lang="en-US" sz="1200" b="1" smtClean="0">
                <a:solidFill>
                  <a:srgbClr val="C00000"/>
                </a:solidFill>
                <a:latin typeface="Courier New" pitchFamily="49" charset="0"/>
                <a:cs typeface="Courier New" pitchFamily="49" charset="0"/>
              </a:rPr>
              <a:t>selected</a:t>
            </a:r>
            <a:r>
              <a:rPr lang="en-US" sz="1200" smtClean="0">
                <a:solidFill>
                  <a:schemeClr val="tx2">
                    <a:lumMod val="75000"/>
                  </a:schemeClr>
                </a:solidFill>
                <a:latin typeface="Courier New" pitchFamily="49" charset="0"/>
                <a:cs typeface="Courier New" pitchFamily="49" charset="0"/>
              </a:rPr>
              <a:t> value="</a:t>
            </a:r>
            <a:r>
              <a:rPr lang="en-US" sz="1200" smtClean="0">
                <a:latin typeface="Courier New" pitchFamily="49" charset="0"/>
                <a:cs typeface="Courier New" pitchFamily="49" charset="0"/>
              </a:rPr>
              <a:t>Office07</a:t>
            </a:r>
            <a:r>
              <a:rPr lang="en-US" sz="1200" smtClean="0">
                <a:solidFill>
                  <a:schemeClr val="tx2">
                    <a:lumMod val="75000"/>
                  </a:schemeClr>
                </a:solidFill>
                <a:latin typeface="Courier New" pitchFamily="49" charset="0"/>
                <a:cs typeface="Courier New" pitchFamily="49" charset="0"/>
              </a:rPr>
              <a:t>"&gt;</a:t>
            </a:r>
            <a:r>
              <a:rPr lang="en-US" sz="1200" smtClean="0">
                <a:latin typeface="Courier New" pitchFamily="49" charset="0"/>
                <a:cs typeface="Courier New" pitchFamily="49" charset="0"/>
              </a:rPr>
              <a:t>Office 2007</a:t>
            </a:r>
            <a:r>
              <a:rPr lang="en-US" sz="12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a:t>
            </a:r>
            <a:r>
              <a:rPr lang="en-US" sz="1200" b="1" smtClean="0">
                <a:solidFill>
                  <a:schemeClr val="tx2">
                    <a:lumMod val="75000"/>
                  </a:schemeClr>
                </a:solidFill>
                <a:latin typeface="Courier New" pitchFamily="49" charset="0"/>
                <a:cs typeface="Courier New" pitchFamily="49" charset="0"/>
              </a:rPr>
              <a:t>&lt;/select&gt;</a:t>
            </a:r>
            <a:endParaRPr lang="en-US" sz="1200" smtClean="0">
              <a:solidFill>
                <a:schemeClr val="tx2">
                  <a:lumMod val="75000"/>
                </a:schemeClr>
              </a:solidFill>
              <a:latin typeface="Courier New" pitchFamily="49" charset="0"/>
              <a:cs typeface="Courier New" pitchFamily="49" charset="0"/>
            </a:endParaRP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&lt;/body&gt;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&lt;/html&gt;</a:t>
            </a:r>
            <a:endParaRPr lang="en-US" sz="1200" b="1" smtClean="0">
              <a:solidFill>
                <a:schemeClr val="tx2">
                  <a:lumMod val="75000"/>
                </a:schemeClr>
              </a:solidFill>
              <a:latin typeface="Courier New" pitchFamily="49" charset="0"/>
              <a:cs typeface="Courier New" pitchFamily="49" charset="0"/>
            </a:endParaRPr>
          </a:p>
        </p:txBody>
      </p:sp>
      <p:pic>
        <p:nvPicPr>
          <p:cNvPr id="6146" name="Picture 2"/>
          <p:cNvPicPr>
            <a:picLocks noChangeAspect="1" noChangeArrowheads="1"/>
          </p:cNvPicPr>
          <p:nvPr/>
        </p:nvPicPr>
        <p:blipFill>
          <a:blip r:embed="rId2"/>
          <a:srcRect/>
          <a:stretch>
            <a:fillRect/>
          </a:stretch>
        </p:blipFill>
        <p:spPr bwMode="auto">
          <a:xfrm>
            <a:off x="4516438" y="4708525"/>
            <a:ext cx="2178050" cy="2149475"/>
          </a:xfrm>
          <a:prstGeom prst="rect">
            <a:avLst/>
          </a:prstGeom>
          <a:ln>
            <a:noFill/>
          </a:ln>
          <a:effectLst>
            <a:outerShdw blurRad="292100" dist="139700" dir="2700000" algn="tl" rotWithShape="0">
              <a:srgbClr val="333333">
                <a:alpha val="65000"/>
              </a:srgbClr>
            </a:outerShdw>
          </a:effectLst>
        </p:spPr>
      </p:pic>
      <p:pic>
        <p:nvPicPr>
          <p:cNvPr id="6148" name="Picture 4"/>
          <p:cNvPicPr>
            <a:picLocks noChangeAspect="1" noChangeArrowheads="1"/>
          </p:cNvPicPr>
          <p:nvPr/>
        </p:nvPicPr>
        <p:blipFill>
          <a:blip r:embed="rId3"/>
          <a:srcRect/>
          <a:stretch>
            <a:fillRect/>
          </a:stretch>
        </p:blipFill>
        <p:spPr bwMode="auto">
          <a:xfrm>
            <a:off x="6751638" y="4706938"/>
            <a:ext cx="2185987" cy="2151062"/>
          </a:xfrm>
          <a:prstGeom prst="rect">
            <a:avLst/>
          </a:prstGeom>
          <a:ln>
            <a:noFill/>
          </a:ln>
          <a:effectLst>
            <a:outerShdw blurRad="292100" dist="139700" dir="2700000" algn="tl" rotWithShape="0">
              <a:srgbClr val="333333">
                <a:alpha val="65000"/>
              </a:srgbClr>
            </a:outerShdw>
          </a:effectLst>
        </p:spPr>
      </p:pic>
      <p:sp>
        <p:nvSpPr>
          <p:cNvPr id="6" name="Rectangle 5"/>
          <p:cNvSpPr>
            <a:spLocks noChangeArrowheads="1"/>
          </p:cNvSpPr>
          <p:nvPr/>
        </p:nvSpPr>
        <p:spPr bwMode="auto">
          <a:xfrm>
            <a:off x="2165350" y="2127250"/>
            <a:ext cx="5446713" cy="1036638"/>
          </a:xfrm>
          <a:prstGeom prst="rect">
            <a:avLst/>
          </a:prstGeom>
          <a:solidFill>
            <a:srgbClr val="FFFF66">
              <a:alpha val="30196"/>
            </a:srgbClr>
          </a:solidFill>
          <a:ln w="9525" algn="ctr">
            <a:solidFill>
              <a:srgbClr val="FF9933"/>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
        <p:nvSpPr>
          <p:cNvPr id="7" name="Rectangle 6"/>
          <p:cNvSpPr>
            <a:spLocks noChangeArrowheads="1"/>
          </p:cNvSpPr>
          <p:nvPr/>
        </p:nvSpPr>
        <p:spPr bwMode="auto">
          <a:xfrm>
            <a:off x="2154238" y="3214688"/>
            <a:ext cx="5445125" cy="1158875"/>
          </a:xfrm>
          <a:prstGeom prst="rect">
            <a:avLst/>
          </a:prstGeom>
          <a:solidFill>
            <a:srgbClr val="FFFF66">
              <a:alpha val="30196"/>
            </a:srgbClr>
          </a:solidFill>
          <a:ln w="9525" algn="ctr">
            <a:solidFill>
              <a:srgbClr val="FF9933"/>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heckerboard(across)">
                                      <p:cBhvr>
                                        <p:cTn id="11" dur="500"/>
                                        <p:tgtEl>
                                          <p:spTgt spid="3">
                                            <p:txEl>
                                              <p:pRg st="1" end="1"/>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heckerboard(across)">
                                      <p:cBhvr>
                                        <p:cTn id="19" dur="500"/>
                                        <p:tgtEl>
                                          <p:spTgt spid="3">
                                            <p:txEl>
                                              <p:pRg st="3" end="3"/>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par>
                          <p:cTn id="32" fill="hold">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checkerboard(across)">
                                      <p:cBhvr>
                                        <p:cTn id="35" dur="500"/>
                                        <p:tgtEl>
                                          <p:spTgt spid="3">
                                            <p:txEl>
                                              <p:pRg st="7" end="7"/>
                                            </p:txEl>
                                          </p:spTgt>
                                        </p:tgtEl>
                                      </p:cBhvr>
                                    </p:animEffect>
                                  </p:childTnLst>
                                </p:cTn>
                              </p:par>
                            </p:childTnLst>
                          </p:cTn>
                        </p:par>
                        <p:par>
                          <p:cTn id="36" fill="hold">
                            <p:stCondLst>
                              <p:cond delay="4000"/>
                            </p:stCondLst>
                            <p:childTnLst>
                              <p:par>
                                <p:cTn id="37" presetID="5" presetClass="entr" presetSubtype="1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checkerboard(across)">
                                      <p:cBhvr>
                                        <p:cTn id="39" dur="500"/>
                                        <p:tgtEl>
                                          <p:spTgt spid="3">
                                            <p:txEl>
                                              <p:pRg st="8" end="8"/>
                                            </p:txEl>
                                          </p:spTgt>
                                        </p:tgtEl>
                                      </p:cBhvr>
                                    </p:animEffect>
                                  </p:childTnLst>
                                </p:cTn>
                              </p:par>
                            </p:childTnLst>
                          </p:cTn>
                        </p:par>
                        <p:par>
                          <p:cTn id="40" fill="hold">
                            <p:stCondLst>
                              <p:cond delay="4500"/>
                            </p:stCondLst>
                            <p:childTnLst>
                              <p:par>
                                <p:cTn id="41" presetID="5" presetClass="entr" presetSubtype="1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checkerboard(across)">
                                      <p:cBhvr>
                                        <p:cTn id="43" dur="500"/>
                                        <p:tgtEl>
                                          <p:spTgt spid="3">
                                            <p:txEl>
                                              <p:pRg st="9" end="9"/>
                                            </p:txEl>
                                          </p:spTgt>
                                        </p:tgtEl>
                                      </p:cBhvr>
                                    </p:animEffect>
                                  </p:childTnLst>
                                </p:cTn>
                              </p:par>
                            </p:childTnLst>
                          </p:cTn>
                        </p:par>
                        <p:par>
                          <p:cTn id="44" fill="hold">
                            <p:stCondLst>
                              <p:cond delay="5000"/>
                            </p:stCondLst>
                            <p:childTnLst>
                              <p:par>
                                <p:cTn id="45" presetID="5" presetClass="entr" presetSubtype="10"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7" dur="500"/>
                                        <p:tgtEl>
                                          <p:spTgt spid="3">
                                            <p:txEl>
                                              <p:pRg st="10" end="10"/>
                                            </p:txEl>
                                          </p:spTgt>
                                        </p:tgtEl>
                                      </p:cBhvr>
                                    </p:animEffect>
                                  </p:childTnLst>
                                </p:cTn>
                              </p:par>
                            </p:childTnLst>
                          </p:cTn>
                        </p:par>
                        <p:par>
                          <p:cTn id="48" fill="hold">
                            <p:stCondLst>
                              <p:cond delay="5500"/>
                            </p:stCondLst>
                            <p:childTnLst>
                              <p:par>
                                <p:cTn id="49" presetID="5" presetClass="entr" presetSubtype="10" fill="hold" grpId="0"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51" dur="500"/>
                                        <p:tgtEl>
                                          <p:spTgt spid="3">
                                            <p:txEl>
                                              <p:pRg st="11" end="11"/>
                                            </p:txEl>
                                          </p:spTgt>
                                        </p:tgtEl>
                                      </p:cBhvr>
                                    </p:animEffect>
                                  </p:childTnLst>
                                </p:cTn>
                              </p:par>
                            </p:childTnLst>
                          </p:cTn>
                        </p:par>
                        <p:par>
                          <p:cTn id="52" fill="hold">
                            <p:stCondLst>
                              <p:cond delay="6000"/>
                            </p:stCondLst>
                            <p:childTnLst>
                              <p:par>
                                <p:cTn id="53" presetID="5" presetClass="entr" presetSubtype="10" fill="hold" grpId="0" nodeType="after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55" dur="500"/>
                                        <p:tgtEl>
                                          <p:spTgt spid="3">
                                            <p:txEl>
                                              <p:pRg st="12" end="12"/>
                                            </p:txEl>
                                          </p:spTgt>
                                        </p:tgtEl>
                                      </p:cBhvr>
                                    </p:animEffect>
                                  </p:childTnLst>
                                </p:cTn>
                              </p:par>
                            </p:childTnLst>
                          </p:cTn>
                        </p:par>
                        <p:par>
                          <p:cTn id="56" fill="hold">
                            <p:stCondLst>
                              <p:cond delay="6500"/>
                            </p:stCondLst>
                            <p:childTnLst>
                              <p:par>
                                <p:cTn id="57" presetID="5" presetClass="entr" presetSubtype="10" fill="hold" grpId="0" nodeType="after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59" dur="500"/>
                                        <p:tgtEl>
                                          <p:spTgt spid="3">
                                            <p:txEl>
                                              <p:pRg st="13" end="13"/>
                                            </p:txEl>
                                          </p:spTgt>
                                        </p:tgtEl>
                                      </p:cBhvr>
                                    </p:animEffect>
                                  </p:childTnLst>
                                </p:cTn>
                              </p:par>
                            </p:childTnLst>
                          </p:cTn>
                        </p:par>
                        <p:par>
                          <p:cTn id="60" fill="hold">
                            <p:stCondLst>
                              <p:cond delay="7000"/>
                            </p:stCondLst>
                            <p:childTnLst>
                              <p:par>
                                <p:cTn id="61" presetID="5" presetClass="entr" presetSubtype="10" fill="hold" grpId="0" nodeType="after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63" dur="500"/>
                                        <p:tgtEl>
                                          <p:spTgt spid="3">
                                            <p:txEl>
                                              <p:pRg st="14" end="14"/>
                                            </p:txEl>
                                          </p:spTgt>
                                        </p:tgtEl>
                                      </p:cBhvr>
                                    </p:animEffect>
                                  </p:childTnLst>
                                </p:cTn>
                              </p:par>
                            </p:childTnLst>
                          </p:cTn>
                        </p:par>
                        <p:par>
                          <p:cTn id="64" fill="hold">
                            <p:stCondLst>
                              <p:cond delay="7500"/>
                            </p:stCondLst>
                            <p:childTnLst>
                              <p:par>
                                <p:cTn id="65" presetID="5" presetClass="entr" presetSubtype="10" fill="hold" grpId="0" nodeType="after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checkerboard(across)">
                                      <p:cBhvr>
                                        <p:cTn id="67" dur="500"/>
                                        <p:tgtEl>
                                          <p:spTgt spid="3">
                                            <p:txEl>
                                              <p:pRg st="15" end="15"/>
                                            </p:txEl>
                                          </p:spTgt>
                                        </p:tgtEl>
                                      </p:cBhvr>
                                    </p:animEffect>
                                  </p:childTnLst>
                                </p:cTn>
                              </p:par>
                            </p:childTnLst>
                          </p:cTn>
                        </p:par>
                        <p:par>
                          <p:cTn id="68" fill="hold">
                            <p:stCondLst>
                              <p:cond delay="8000"/>
                            </p:stCondLst>
                            <p:childTnLst>
                              <p:par>
                                <p:cTn id="69" presetID="5" presetClass="entr" presetSubtype="10" fill="hold" grpId="0" nodeType="after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Effect transition="in" filter="checkerboard(across)">
                                      <p:cBhvr>
                                        <p:cTn id="71" dur="500"/>
                                        <p:tgtEl>
                                          <p:spTgt spid="3">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wipe(left)">
                                      <p:cBhvr>
                                        <p:cTn id="76" dur="500"/>
                                        <p:tgtEl>
                                          <p:spTgt spid="6"/>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left)">
                                      <p:cBhvr>
                                        <p:cTn id="79" dur="5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0" fill="hold" nodeType="clickEffect">
                                  <p:stCondLst>
                                    <p:cond delay="0"/>
                                  </p:stCondLst>
                                  <p:childTnLst>
                                    <p:set>
                                      <p:cBhvr>
                                        <p:cTn id="83" dur="1" fill="hold">
                                          <p:stCondLst>
                                            <p:cond delay="0"/>
                                          </p:stCondLst>
                                        </p:cTn>
                                        <p:tgtEl>
                                          <p:spTgt spid="6146"/>
                                        </p:tgtEl>
                                        <p:attrNameLst>
                                          <p:attrName>style.visibility</p:attrName>
                                        </p:attrNameLst>
                                      </p:cBhvr>
                                      <p:to>
                                        <p:strVal val="visible"/>
                                      </p:to>
                                    </p:set>
                                    <p:anim calcmode="lin" valueType="num">
                                      <p:cBhvr>
                                        <p:cTn id="84" dur="500" fill="hold"/>
                                        <p:tgtEl>
                                          <p:spTgt spid="6146"/>
                                        </p:tgtEl>
                                        <p:attrNameLst>
                                          <p:attrName>ppt_w</p:attrName>
                                        </p:attrNameLst>
                                      </p:cBhvr>
                                      <p:tavLst>
                                        <p:tav tm="0">
                                          <p:val>
                                            <p:fltVal val="0"/>
                                          </p:val>
                                        </p:tav>
                                        <p:tav tm="100000">
                                          <p:val>
                                            <p:strVal val="#ppt_w"/>
                                          </p:val>
                                        </p:tav>
                                      </p:tavLst>
                                    </p:anim>
                                    <p:anim calcmode="lin" valueType="num">
                                      <p:cBhvr>
                                        <p:cTn id="85" dur="500" fill="hold"/>
                                        <p:tgtEl>
                                          <p:spTgt spid="6146"/>
                                        </p:tgtEl>
                                        <p:attrNameLst>
                                          <p:attrName>ppt_h</p:attrName>
                                        </p:attrNameLst>
                                      </p:cBhvr>
                                      <p:tavLst>
                                        <p:tav tm="0">
                                          <p:val>
                                            <p:fltVal val="0"/>
                                          </p:val>
                                        </p:tav>
                                        <p:tav tm="100000">
                                          <p:val>
                                            <p:strVal val="#ppt_h"/>
                                          </p:val>
                                        </p:tav>
                                      </p:tavLst>
                                    </p:anim>
                                    <p:animEffect transition="in" filter="fade">
                                      <p:cBhvr>
                                        <p:cTn id="86" dur="500"/>
                                        <p:tgtEl>
                                          <p:spTgt spid="6146"/>
                                        </p:tgtEl>
                                      </p:cBhvr>
                                    </p:animEffect>
                                  </p:childTnLst>
                                </p:cTn>
                              </p:par>
                              <p:par>
                                <p:cTn id="87" presetID="53" presetClass="entr" presetSubtype="0" fill="hold" nodeType="withEffect">
                                  <p:stCondLst>
                                    <p:cond delay="0"/>
                                  </p:stCondLst>
                                  <p:childTnLst>
                                    <p:set>
                                      <p:cBhvr>
                                        <p:cTn id="88" dur="1" fill="hold">
                                          <p:stCondLst>
                                            <p:cond delay="0"/>
                                          </p:stCondLst>
                                        </p:cTn>
                                        <p:tgtEl>
                                          <p:spTgt spid="6148"/>
                                        </p:tgtEl>
                                        <p:attrNameLst>
                                          <p:attrName>style.visibility</p:attrName>
                                        </p:attrNameLst>
                                      </p:cBhvr>
                                      <p:to>
                                        <p:strVal val="visible"/>
                                      </p:to>
                                    </p:set>
                                    <p:anim calcmode="lin" valueType="num">
                                      <p:cBhvr>
                                        <p:cTn id="89" dur="500" fill="hold"/>
                                        <p:tgtEl>
                                          <p:spTgt spid="6148"/>
                                        </p:tgtEl>
                                        <p:attrNameLst>
                                          <p:attrName>ppt_w</p:attrName>
                                        </p:attrNameLst>
                                      </p:cBhvr>
                                      <p:tavLst>
                                        <p:tav tm="0">
                                          <p:val>
                                            <p:fltVal val="0"/>
                                          </p:val>
                                        </p:tav>
                                        <p:tav tm="100000">
                                          <p:val>
                                            <p:strVal val="#ppt_w"/>
                                          </p:val>
                                        </p:tav>
                                      </p:tavLst>
                                    </p:anim>
                                    <p:anim calcmode="lin" valueType="num">
                                      <p:cBhvr>
                                        <p:cTn id="90" dur="500" fill="hold"/>
                                        <p:tgtEl>
                                          <p:spTgt spid="6148"/>
                                        </p:tgtEl>
                                        <p:attrNameLst>
                                          <p:attrName>ppt_h</p:attrName>
                                        </p:attrNameLst>
                                      </p:cBhvr>
                                      <p:tavLst>
                                        <p:tav tm="0">
                                          <p:val>
                                            <p:fltVal val="0"/>
                                          </p:val>
                                        </p:tav>
                                        <p:tav tm="100000">
                                          <p:val>
                                            <p:strVal val="#ppt_h"/>
                                          </p:val>
                                        </p:tav>
                                      </p:tavLst>
                                    </p:anim>
                                    <p:animEffect transition="in" filter="fade">
                                      <p:cBhvr>
                                        <p:cTn id="91"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Field Set</a:t>
            </a:r>
            <a:endParaRPr lang="en-US"/>
          </a:p>
        </p:txBody>
      </p:sp>
      <p:sp>
        <p:nvSpPr>
          <p:cNvPr id="3" name="Content Placeholder 2"/>
          <p:cNvSpPr>
            <a:spLocks noGrp="1"/>
          </p:cNvSpPr>
          <p:nvPr>
            <p:ph idx="1"/>
          </p:nvPr>
        </p:nvSpPr>
        <p:spPr>
          <a:xfrm>
            <a:off x="434975" y="1249363"/>
            <a:ext cx="8407400" cy="3424237"/>
          </a:xfrm>
        </p:spPr>
        <p:txBody>
          <a:bodyPr/>
          <a:lstStyle/>
          <a:p>
            <a:pPr>
              <a:defRPr/>
            </a:pPr>
            <a:r>
              <a:rPr lang="en-US" smtClean="0"/>
              <a:t>Dùng để tạo ra Group box, nhóm các thành phần nhập liệu trong form</a:t>
            </a:r>
          </a:p>
          <a:p>
            <a:pPr>
              <a:defRPr/>
            </a:pPr>
            <a:r>
              <a:rPr lang="en-US" smtClean="0"/>
              <a:t>Cú  pháp</a:t>
            </a:r>
          </a:p>
          <a:p>
            <a:pPr>
              <a:lnSpc>
                <a:spcPct val="90000"/>
              </a:lnSpc>
              <a:buFont typeface="Wingdings" pitchFamily="2" charset="2"/>
              <a:buNone/>
              <a:defRPr/>
            </a:pPr>
            <a:r>
              <a:rPr lang="en-US" sz="1800" b="1" smtClean="0">
                <a:solidFill>
                  <a:schemeClr val="tx2">
                    <a:lumMod val="75000"/>
                  </a:schemeClr>
                </a:solidFill>
                <a:latin typeface="Courier New" pitchFamily="49" charset="0"/>
                <a:cs typeface="Courier New" pitchFamily="49" charset="0"/>
              </a:rPr>
              <a:t>	&lt;fieldset&gt;</a:t>
            </a:r>
            <a:r>
              <a:rPr lang="en-US" sz="1800" smtClean="0">
                <a:solidFill>
                  <a:schemeClr val="tx2">
                    <a:lumMod val="75000"/>
                  </a:schemeClr>
                </a:solidFill>
                <a:latin typeface="Courier New" pitchFamily="49" charset="0"/>
                <a:cs typeface="Courier New" pitchFamily="49" charset="0"/>
              </a:rPr>
              <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a:t>
            </a:r>
            <a:r>
              <a:rPr lang="en-US" sz="1800" smtClean="0">
                <a:solidFill>
                  <a:srgbClr val="FF0000"/>
                </a:solidFill>
                <a:latin typeface="Courier New" pitchFamily="49" charset="0"/>
                <a:cs typeface="Courier New" pitchFamily="49" charset="0"/>
              </a:rPr>
              <a:t>&lt;legend&gt;</a:t>
            </a:r>
            <a:r>
              <a:rPr lang="en-US" sz="1800" smtClean="0">
                <a:solidFill>
                  <a:schemeClr val="tx2">
                    <a:lumMod val="75000"/>
                  </a:schemeClr>
                </a:solidFill>
                <a:latin typeface="Courier New" pitchFamily="49" charset="0"/>
                <a:cs typeface="Courier New" pitchFamily="49" charset="0"/>
              </a:rPr>
              <a:t>GroupBox’s Name</a:t>
            </a:r>
            <a:r>
              <a:rPr lang="en-US" sz="1800" smtClean="0">
                <a:solidFill>
                  <a:srgbClr val="FF0000"/>
                </a:solidFill>
                <a:latin typeface="Courier New" pitchFamily="49" charset="0"/>
                <a:cs typeface="Courier New" pitchFamily="49" charset="0"/>
              </a:rPr>
              <a:t>&lt;/legend&gt;</a:t>
            </a:r>
            <a:r>
              <a:rPr lang="en-US" sz="1800" smtClean="0">
                <a:solidFill>
                  <a:schemeClr val="tx2">
                    <a:lumMod val="75000"/>
                  </a:schemeClr>
                </a:solidFill>
                <a:latin typeface="Courier New" pitchFamily="49" charset="0"/>
                <a:cs typeface="Courier New" pitchFamily="49" charset="0"/>
              </a:rPr>
              <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&lt;input ……&gt;</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a:t>
            </a:r>
            <a:br>
              <a:rPr lang="en-US" sz="1800" smtClean="0">
                <a:solidFill>
                  <a:schemeClr val="tx2">
                    <a:lumMod val="75000"/>
                  </a:schemeClr>
                </a:solidFill>
                <a:latin typeface="Courier New" pitchFamily="49" charset="0"/>
                <a:cs typeface="Courier New" pitchFamily="49" charset="0"/>
              </a:rPr>
            </a:br>
            <a:r>
              <a:rPr lang="en-US" sz="1800" b="1" smtClean="0">
                <a:solidFill>
                  <a:schemeClr val="tx2">
                    <a:lumMod val="75000"/>
                  </a:schemeClr>
                </a:solidFill>
                <a:latin typeface="Courier New" pitchFamily="49" charset="0"/>
                <a:cs typeface="Courier New" pitchFamily="49" charset="0"/>
              </a:rPr>
              <a:t>&lt;/fieldset&gt;</a:t>
            </a:r>
          </a:p>
          <a:p>
            <a:pPr>
              <a:defRPr/>
            </a:pPr>
            <a:r>
              <a:rPr lang="en-US" smtClean="0"/>
              <a:t>Ví dụ </a:t>
            </a:r>
            <a:endParaRPr lang="en-US"/>
          </a:p>
        </p:txBody>
      </p:sp>
      <p:pic>
        <p:nvPicPr>
          <p:cNvPr id="31746" name="Picture 2"/>
          <p:cNvPicPr>
            <a:picLocks noChangeAspect="1" noChangeArrowheads="1"/>
          </p:cNvPicPr>
          <p:nvPr/>
        </p:nvPicPr>
        <p:blipFill>
          <a:blip r:embed="rId2"/>
          <a:srcRect/>
          <a:stretch>
            <a:fillRect/>
          </a:stretch>
        </p:blipFill>
        <p:spPr bwMode="auto">
          <a:xfrm>
            <a:off x="6316663" y="1903413"/>
            <a:ext cx="2562225" cy="2352675"/>
          </a:xfrm>
          <a:prstGeom prst="rect">
            <a:avLst/>
          </a:prstGeom>
          <a:noFill/>
          <a:ln w="9525">
            <a:noFill/>
            <a:miter lim="800000"/>
            <a:headEnd/>
            <a:tailEnd/>
          </a:ln>
        </p:spPr>
      </p:pic>
      <p:sp>
        <p:nvSpPr>
          <p:cNvPr id="5" name="Rectangle 4"/>
          <p:cNvSpPr/>
          <p:nvPr/>
        </p:nvSpPr>
        <p:spPr>
          <a:xfrm>
            <a:off x="655638" y="4473575"/>
            <a:ext cx="8326437" cy="1938338"/>
          </a:xfrm>
          <a:prstGeom prst="rect">
            <a:avLst/>
          </a:prstGeom>
          <a:ln>
            <a:solidFill>
              <a:schemeClr val="tx2">
                <a:lumMod val="50000"/>
              </a:schemeClr>
            </a:solidFill>
          </a:ln>
        </p:spPr>
        <p:txBody>
          <a:bodyPr>
            <a:spAutoFit/>
          </a:bodyPr>
          <a:lstStyle/>
          <a:p>
            <a:pPr>
              <a:defRPr/>
            </a:pPr>
            <a:r>
              <a:rPr lang="en-US" sz="1200">
                <a:latin typeface="Courier New" pitchFamily="49" charset="0"/>
                <a:ea typeface="MS PGothic" pitchFamily="34" charset="-128"/>
                <a:cs typeface="Courier New" pitchFamily="49" charset="0"/>
              </a:rPr>
              <a:t>&lt;html&gt;</a:t>
            </a:r>
          </a:p>
          <a:p>
            <a:pPr>
              <a:defRPr/>
            </a:pPr>
            <a:r>
              <a:rPr lang="en-US" sz="1200">
                <a:latin typeface="Courier New" pitchFamily="49" charset="0"/>
                <a:ea typeface="MS PGothic" pitchFamily="34" charset="-128"/>
                <a:cs typeface="Courier New" pitchFamily="49" charset="0"/>
              </a:rPr>
              <a:t>&lt;body&gt;</a:t>
            </a:r>
          </a:p>
          <a:p>
            <a:pPr>
              <a:defRPr/>
            </a:pPr>
            <a:r>
              <a:rPr lang="en-US" sz="1200">
                <a:latin typeface="Courier New" pitchFamily="49" charset="0"/>
                <a:ea typeface="MS PGothic" pitchFamily="34" charset="-128"/>
                <a:cs typeface="Courier New" pitchFamily="49" charset="0"/>
              </a:rPr>
              <a:t>      </a:t>
            </a:r>
            <a:r>
              <a:rPr lang="en-US" sz="1200">
                <a:solidFill>
                  <a:schemeClr val="tx2">
                    <a:lumMod val="75000"/>
                  </a:schemeClr>
                </a:solidFill>
                <a:latin typeface="Courier New" pitchFamily="49" charset="0"/>
                <a:ea typeface="MS PGothic" pitchFamily="34" charset="-128"/>
                <a:cs typeface="Courier New" pitchFamily="49" charset="0"/>
              </a:rPr>
              <a:t>&lt;fieldset&gt;</a:t>
            </a:r>
          </a:p>
          <a:p>
            <a:pPr>
              <a:defRPr/>
            </a:pPr>
            <a:r>
              <a:rPr lang="en-US" sz="1200">
                <a:solidFill>
                  <a:schemeClr val="tx2">
                    <a:lumMod val="75000"/>
                  </a:schemeClr>
                </a:solidFill>
                <a:latin typeface="Courier New" pitchFamily="49" charset="0"/>
                <a:ea typeface="MS PGothic" pitchFamily="34" charset="-128"/>
                <a:cs typeface="Courier New" pitchFamily="49" charset="0"/>
              </a:rPr>
              <a:t>	&lt;legend&gt;</a:t>
            </a:r>
            <a:r>
              <a:rPr lang="en-US" sz="1200">
                <a:latin typeface="Courier New" pitchFamily="49" charset="0"/>
                <a:ea typeface="MS PGothic" pitchFamily="34" charset="-128"/>
                <a:cs typeface="Courier New" pitchFamily="49" charset="0"/>
              </a:rPr>
              <a:t>Subject</a:t>
            </a:r>
            <a:r>
              <a:rPr lang="en-US" sz="1200">
                <a:solidFill>
                  <a:schemeClr val="tx2">
                    <a:lumMod val="75000"/>
                  </a:schemeClr>
                </a:solidFill>
                <a:latin typeface="Courier New" pitchFamily="49" charset="0"/>
                <a:ea typeface="MS PGothic" pitchFamily="34" charset="-128"/>
                <a:cs typeface="Courier New" pitchFamily="49" charset="0"/>
              </a:rPr>
              <a:t>&lt;/legend&gt;</a:t>
            </a:r>
          </a:p>
          <a:p>
            <a:pPr>
              <a:defRPr/>
            </a:pP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a:latin typeface="Courier New" pitchFamily="49" charset="0"/>
                <a:ea typeface="MS PGothic" pitchFamily="34" charset="-128"/>
                <a:cs typeface="Courier New" pitchFamily="49" charset="0"/>
              </a:rPr>
              <a:t>checkbox</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Subjects</a:t>
            </a:r>
            <a:r>
              <a:rPr lang="en-US" sz="1200">
                <a:solidFill>
                  <a:schemeClr val="tx2">
                    <a:lumMod val="75000"/>
                  </a:schemeClr>
                </a:solidFill>
                <a:latin typeface="Courier New" pitchFamily="49" charset="0"/>
                <a:ea typeface="MS PGothic" pitchFamily="34" charset="-128"/>
                <a:cs typeface="Courier New" pitchFamily="49" charset="0"/>
              </a:rPr>
              <a:t>" value="</a:t>
            </a:r>
            <a:r>
              <a:rPr lang="en-US" sz="1200">
                <a:latin typeface="Courier New" pitchFamily="49" charset="0"/>
                <a:ea typeface="MS PGothic" pitchFamily="34" charset="-128"/>
                <a:cs typeface="Courier New" pitchFamily="49" charset="0"/>
              </a:rPr>
              <a:t>Eng</a:t>
            </a:r>
            <a:r>
              <a:rPr lang="en-US" sz="1200">
                <a:solidFill>
                  <a:schemeClr val="tx2">
                    <a:lumMod val="75000"/>
                  </a:schemeClr>
                </a:solidFill>
                <a:latin typeface="Courier New" pitchFamily="49" charset="0"/>
                <a:ea typeface="MS PGothic" pitchFamily="34" charset="-128"/>
                <a:cs typeface="Courier New" pitchFamily="49" charset="0"/>
              </a:rPr>
              <a:t>"&gt; </a:t>
            </a:r>
            <a:r>
              <a:rPr lang="en-US" sz="1200">
                <a:latin typeface="Courier New" pitchFamily="49" charset="0"/>
                <a:ea typeface="MS PGothic" pitchFamily="34" charset="-128"/>
                <a:cs typeface="Courier New" pitchFamily="49" charset="0"/>
              </a:rPr>
              <a:t>English</a:t>
            </a:r>
            <a:r>
              <a:rPr lang="en-US" sz="1200">
                <a:solidFill>
                  <a:schemeClr val="tx2">
                    <a:lumMod val="75000"/>
                  </a:schemeClr>
                </a:solidFill>
                <a:latin typeface="Courier New" pitchFamily="49" charset="0"/>
                <a:ea typeface="MS PGothic" pitchFamily="34" charset="-128"/>
                <a:cs typeface="Courier New" pitchFamily="49" charset="0"/>
              </a:rPr>
              <a: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a:latin typeface="Courier New" pitchFamily="49" charset="0"/>
                <a:ea typeface="MS PGothic" pitchFamily="34" charset="-128"/>
                <a:cs typeface="Courier New" pitchFamily="49" charset="0"/>
              </a:rPr>
              <a:t>checkbox</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Subjects</a:t>
            </a:r>
            <a:r>
              <a:rPr lang="en-US" sz="1200">
                <a:solidFill>
                  <a:schemeClr val="tx2">
                    <a:lumMod val="75000"/>
                  </a:schemeClr>
                </a:solidFill>
                <a:latin typeface="Courier New" pitchFamily="49" charset="0"/>
                <a:ea typeface="MS PGothic" pitchFamily="34" charset="-128"/>
                <a:cs typeface="Courier New" pitchFamily="49" charset="0"/>
              </a:rPr>
              <a:t>" value="</a:t>
            </a:r>
            <a:r>
              <a:rPr lang="en-US" sz="1200">
                <a:latin typeface="Courier New" pitchFamily="49" charset="0"/>
                <a:ea typeface="MS PGothic" pitchFamily="34" charset="-128"/>
                <a:cs typeface="Courier New" pitchFamily="49" charset="0"/>
              </a:rPr>
              <a:t>Math</a:t>
            </a:r>
            <a:r>
              <a:rPr lang="en-US" sz="1200">
                <a:solidFill>
                  <a:schemeClr val="tx2">
                    <a:lumMod val="75000"/>
                  </a:schemeClr>
                </a:solidFill>
                <a:latin typeface="Courier New" pitchFamily="49" charset="0"/>
                <a:ea typeface="MS PGothic" pitchFamily="34" charset="-128"/>
                <a:cs typeface="Courier New" pitchFamily="49" charset="0"/>
              </a:rPr>
              <a:t>" checked&gt; </a:t>
            </a:r>
            <a:r>
              <a:rPr lang="en-US" sz="1200">
                <a:latin typeface="Courier New" pitchFamily="49" charset="0"/>
                <a:ea typeface="MS PGothic" pitchFamily="34" charset="-128"/>
                <a:cs typeface="Courier New" pitchFamily="49" charset="0"/>
              </a:rPr>
              <a:t>Mathematics</a:t>
            </a:r>
            <a:r>
              <a:rPr lang="en-US" sz="1200">
                <a:solidFill>
                  <a:schemeClr val="tx2">
                    <a:lumMod val="75000"/>
                  </a:schemeClr>
                </a:solidFill>
                <a:latin typeface="Courier New" pitchFamily="49" charset="0"/>
                <a:ea typeface="MS PGothic" pitchFamily="34" charset="-128"/>
                <a:cs typeface="Courier New" pitchFamily="49" charset="0"/>
              </a:rPr>
              <a: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a:latin typeface="Courier New" pitchFamily="49" charset="0"/>
                <a:ea typeface="MS PGothic" pitchFamily="34" charset="-128"/>
                <a:cs typeface="Courier New" pitchFamily="49" charset="0"/>
              </a:rPr>
              <a:t>checkbox</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Subjects</a:t>
            </a:r>
            <a:r>
              <a:rPr lang="en-US" sz="1200">
                <a:solidFill>
                  <a:schemeClr val="tx2">
                    <a:lumMod val="75000"/>
                  </a:schemeClr>
                </a:solidFill>
                <a:latin typeface="Courier New" pitchFamily="49" charset="0"/>
                <a:ea typeface="MS PGothic" pitchFamily="34" charset="-128"/>
                <a:cs typeface="Courier New" pitchFamily="49" charset="0"/>
              </a:rPr>
              <a:t>" value="</a:t>
            </a:r>
            <a:r>
              <a:rPr lang="en-US" sz="1200">
                <a:latin typeface="Courier New" pitchFamily="49" charset="0"/>
                <a:ea typeface="MS PGothic" pitchFamily="34" charset="-128"/>
                <a:cs typeface="Courier New" pitchFamily="49" charset="0"/>
              </a:rPr>
              <a:t>GraphTheory</a:t>
            </a:r>
            <a:r>
              <a:rPr lang="en-US" sz="1200">
                <a:solidFill>
                  <a:schemeClr val="tx2">
                    <a:lumMod val="75000"/>
                  </a:schemeClr>
                </a:solidFill>
                <a:latin typeface="Courier New" pitchFamily="49" charset="0"/>
                <a:ea typeface="MS PGothic" pitchFamily="34" charset="-128"/>
                <a:cs typeface="Courier New" pitchFamily="49" charset="0"/>
              </a:rPr>
              <a:t>"&gt; </a:t>
            </a:r>
            <a:r>
              <a:rPr lang="en-US" sz="1200">
                <a:latin typeface="Courier New" pitchFamily="49" charset="0"/>
                <a:ea typeface="MS PGothic" pitchFamily="34" charset="-128"/>
                <a:cs typeface="Courier New" pitchFamily="49" charset="0"/>
              </a:rPr>
              <a:t>Graph Theory</a:t>
            </a:r>
            <a:r>
              <a:rPr lang="en-US" sz="1200">
                <a:solidFill>
                  <a:schemeClr val="tx2">
                    <a:lumMod val="75000"/>
                  </a:schemeClr>
                </a:solidFill>
                <a:latin typeface="Courier New" pitchFamily="49" charset="0"/>
                <a:ea typeface="MS PGothic" pitchFamily="34" charset="-128"/>
                <a:cs typeface="Courier New" pitchFamily="49" charset="0"/>
              </a:rPr>
              <a: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&lt;/fieldset&gt;</a:t>
            </a:r>
          </a:p>
          <a:p>
            <a:pPr>
              <a:defRPr/>
            </a:pPr>
            <a:r>
              <a:rPr lang="en-US" sz="1200">
                <a:latin typeface="Courier New" pitchFamily="49" charset="0"/>
                <a:ea typeface="MS PGothic" pitchFamily="34" charset="-128"/>
                <a:cs typeface="Courier New" pitchFamily="49" charset="0"/>
              </a:rPr>
              <a:t>&lt;/body&gt;</a:t>
            </a:r>
          </a:p>
          <a:p>
            <a:pPr>
              <a:defRPr/>
            </a:pPr>
            <a:r>
              <a:rPr lang="en-US" sz="1200">
                <a:latin typeface="Courier New" pitchFamily="49" charset="0"/>
                <a:ea typeface="MS PGothic" pitchFamily="34" charset="-128"/>
                <a:cs typeface="Courier New" pitchFamily="49" charset="0"/>
              </a:rPr>
              <a:t>&lt;/html&gt;</a:t>
            </a:r>
          </a:p>
        </p:txBody>
      </p:sp>
      <p:sp>
        <p:nvSpPr>
          <p:cNvPr id="6" name="Rectangle 5"/>
          <p:cNvSpPr/>
          <p:nvPr/>
        </p:nvSpPr>
        <p:spPr bwMode="auto">
          <a:xfrm>
            <a:off x="633413" y="2595563"/>
            <a:ext cx="5284787" cy="1433512"/>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1746"/>
                                        </p:tgtEl>
                                        <p:attrNameLst>
                                          <p:attrName>style.visibility</p:attrName>
                                        </p:attrNameLst>
                                      </p:cBhvr>
                                      <p:to>
                                        <p:strVal val="visible"/>
                                      </p:to>
                                    </p:set>
                                    <p:animEffect transition="in" filter="checkerboard(across)">
                                      <p:cBhvr>
                                        <p:cTn id="17"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Nội dung</a:t>
            </a:r>
            <a:endParaRPr lang="en-US"/>
          </a:p>
        </p:txBody>
      </p:sp>
      <p:sp>
        <p:nvSpPr>
          <p:cNvPr id="51202" name="Content Placeholder 2"/>
          <p:cNvSpPr>
            <a:spLocks noGrp="1"/>
          </p:cNvSpPr>
          <p:nvPr>
            <p:ph idx="1"/>
          </p:nvPr>
        </p:nvSpPr>
        <p:spPr/>
        <p:txBody>
          <a:bodyPr/>
          <a:lstStyle/>
          <a:p>
            <a:r>
              <a:rPr lang="en-US" smtClean="0"/>
              <a:t>Giới thiệu về Form</a:t>
            </a:r>
          </a:p>
          <a:p>
            <a:r>
              <a:rPr lang="en-US" smtClean="0"/>
              <a:t>Các thành phần của Form</a:t>
            </a:r>
          </a:p>
          <a:p>
            <a:r>
              <a:rPr lang="en-US" smtClean="0">
                <a:solidFill>
                  <a:srgbClr val="FF9933"/>
                </a:solidFill>
              </a:rPr>
              <a:t>Một số thuộc tính tiện ích của Form và Input</a:t>
            </a:r>
          </a:p>
          <a:p>
            <a:r>
              <a:rPr lang="en-US" smtClean="0"/>
              <a:t>Phân biệt phương thức GET/POST</a:t>
            </a:r>
          </a:p>
          <a:p>
            <a:r>
              <a:rPr lang="en-US" smtClean="0"/>
              <a:t>Thẻ MARQUEE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Một số thuộc tính tiện ích của Form và Input</a:t>
            </a:r>
            <a:endParaRPr lang="en-US"/>
          </a:p>
        </p:txBody>
      </p:sp>
      <p:pic>
        <p:nvPicPr>
          <p:cNvPr id="32770" name="Picture 2"/>
          <p:cNvPicPr>
            <a:picLocks noGrp="1" noChangeAspect="1" noChangeArrowheads="1"/>
          </p:cNvPicPr>
          <p:nvPr>
            <p:ph idx="1"/>
          </p:nvPr>
        </p:nvPicPr>
        <p:blipFill>
          <a:blip r:embed="rId2"/>
          <a:srcRect/>
          <a:stretch>
            <a:fillRect/>
          </a:stretch>
        </p:blipFill>
        <p:spPr>
          <a:xfrm>
            <a:off x="867779" y="1102608"/>
            <a:ext cx="7553732" cy="5318990"/>
          </a:xfrm>
          <a:prstGeom prst="roundRect">
            <a:avLst>
              <a:gd name="adj" fmla="val 8594"/>
            </a:avLst>
          </a:prstGeom>
          <a:solidFill>
            <a:srgbClr val="FFFFFF">
              <a:shade val="85000"/>
            </a:srgbClr>
          </a:solidFill>
          <a:effectLst>
            <a:reflection blurRad="12700" stA="38000" endPos="28000" dist="5000" dir="5400000" sy="-100000" algn="bl" rotWithShape="0"/>
          </a:effectLst>
        </p:spPr>
      </p:pic>
      <p:sp>
        <p:nvSpPr>
          <p:cNvPr id="5" name="Rectangle 4"/>
          <p:cNvSpPr>
            <a:spLocks noChangeArrowheads="1"/>
          </p:cNvSpPr>
          <p:nvPr/>
        </p:nvSpPr>
        <p:spPr bwMode="auto">
          <a:xfrm>
            <a:off x="4413250" y="3578225"/>
            <a:ext cx="677863" cy="2009775"/>
          </a:xfrm>
          <a:prstGeom prst="rect">
            <a:avLst/>
          </a:prstGeom>
          <a:solidFill>
            <a:srgbClr val="FF0066">
              <a:alpha val="25098"/>
            </a:srgbClr>
          </a:solidFill>
          <a:ln w="9525" algn="ctr">
            <a:solidFill>
              <a:srgbClr val="FF0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dissolve">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Một số thuộc tính tiện ích của Form và Input</a:t>
            </a:r>
            <a:endParaRPr lang="en-US"/>
          </a:p>
        </p:txBody>
      </p:sp>
      <p:sp>
        <p:nvSpPr>
          <p:cNvPr id="3" name="Content Placeholder 2"/>
          <p:cNvSpPr>
            <a:spLocks noGrp="1"/>
          </p:cNvSpPr>
          <p:nvPr>
            <p:ph idx="1"/>
          </p:nvPr>
        </p:nvSpPr>
        <p:spPr/>
        <p:txBody>
          <a:bodyPr>
            <a:normAutofit fontScale="85000" lnSpcReduction="20000"/>
          </a:bodyPr>
          <a:lstStyle/>
          <a:p>
            <a:pPr>
              <a:defRPr/>
            </a:pPr>
            <a:r>
              <a:rPr lang="en-US" sz="2800" dirty="0" err="1" smtClean="0">
                <a:solidFill>
                  <a:schemeClr val="tx2">
                    <a:lumMod val="75000"/>
                  </a:schemeClr>
                </a:solidFill>
              </a:rPr>
              <a:t>Accesskey</a:t>
            </a:r>
            <a:r>
              <a:rPr lang="en-US" sz="2800" dirty="0" smtClean="0">
                <a:solidFill>
                  <a:schemeClr val="tx2">
                    <a:lumMod val="75000"/>
                  </a:schemeClr>
                </a:solidFill>
              </a:rPr>
              <a:t>=</a:t>
            </a:r>
            <a:r>
              <a:rPr lang="en-US" sz="2800" i="1" dirty="0" smtClean="0">
                <a:solidFill>
                  <a:schemeClr val="tx1">
                    <a:lumMod val="50000"/>
                    <a:lumOff val="50000"/>
                  </a:schemeClr>
                </a:solidFill>
              </a:rPr>
              <a:t>char</a:t>
            </a:r>
          </a:p>
          <a:p>
            <a:pPr lvl="1">
              <a:defRPr/>
            </a:pPr>
            <a:r>
              <a:rPr lang="en-US" dirty="0" err="1" smtClean="0"/>
              <a:t>Tạo</a:t>
            </a:r>
            <a:r>
              <a:rPr lang="en-US" dirty="0" smtClean="0"/>
              <a:t> </a:t>
            </a:r>
            <a:r>
              <a:rPr lang="en-US" dirty="0" err="1" smtClean="0"/>
              <a:t>phím</a:t>
            </a:r>
            <a:r>
              <a:rPr lang="en-US" dirty="0" smtClean="0"/>
              <a:t> </a:t>
            </a:r>
            <a:r>
              <a:rPr lang="en-US" dirty="0" err="1" smtClean="0"/>
              <a:t>nóng</a:t>
            </a:r>
            <a:r>
              <a:rPr lang="en-US" dirty="0" smtClean="0"/>
              <a:t> </a:t>
            </a:r>
            <a:r>
              <a:rPr lang="en-US" dirty="0" err="1" smtClean="0"/>
              <a:t>cho</a:t>
            </a:r>
            <a:r>
              <a:rPr lang="en-US" dirty="0" smtClean="0"/>
              <a:t> form fields.</a:t>
            </a:r>
          </a:p>
          <a:p>
            <a:pPr lvl="1">
              <a:defRPr/>
            </a:pP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tất</a:t>
            </a:r>
            <a:r>
              <a:rPr lang="en-US" dirty="0" smtClean="0"/>
              <a:t> </a:t>
            </a:r>
            <a:r>
              <a:rPr lang="en-US" dirty="0" err="1" smtClean="0"/>
              <a:t>cả</a:t>
            </a:r>
            <a:r>
              <a:rPr lang="en-US" dirty="0" smtClean="0"/>
              <a:t> form fields.</a:t>
            </a:r>
          </a:p>
          <a:p>
            <a:pPr lvl="1">
              <a:defRPr/>
            </a:pPr>
            <a:r>
              <a:rPr lang="en-US" dirty="0" err="1" smtClean="0"/>
              <a:t>Cách</a:t>
            </a:r>
            <a:r>
              <a:rPr lang="en-US" dirty="0" smtClean="0"/>
              <a:t> </a:t>
            </a:r>
            <a:r>
              <a:rPr lang="en-US" dirty="0" err="1" smtClean="0"/>
              <a:t>nhấn</a:t>
            </a:r>
            <a:r>
              <a:rPr lang="en-US" dirty="0" smtClean="0"/>
              <a:t> </a:t>
            </a:r>
            <a:r>
              <a:rPr lang="en-US" dirty="0" smtClean="0">
                <a:solidFill>
                  <a:srgbClr val="FF9933"/>
                </a:solidFill>
              </a:rPr>
              <a:t>Alt + </a:t>
            </a:r>
            <a:r>
              <a:rPr lang="en-US" i="1" dirty="0" smtClean="0">
                <a:solidFill>
                  <a:srgbClr val="FF9933"/>
                </a:solidFill>
              </a:rPr>
              <a:t>char</a:t>
            </a:r>
          </a:p>
          <a:p>
            <a:pPr lvl="1">
              <a:defRPr/>
            </a:pPr>
            <a:r>
              <a:rPr lang="en-US" dirty="0" err="1" smtClean="0"/>
              <a:t>Tránh</a:t>
            </a:r>
            <a:r>
              <a:rPr lang="en-US" dirty="0" smtClean="0"/>
              <a:t> </a:t>
            </a:r>
            <a:r>
              <a:rPr lang="en-US" dirty="0" err="1" smtClean="0"/>
              <a:t>các</a:t>
            </a:r>
            <a:r>
              <a:rPr lang="en-US" dirty="0" smtClean="0"/>
              <a:t> </a:t>
            </a:r>
            <a:r>
              <a:rPr lang="en-US" dirty="0" err="1" smtClean="0"/>
              <a:t>phím</a:t>
            </a:r>
            <a:r>
              <a:rPr lang="en-US" dirty="0" smtClean="0"/>
              <a:t> </a:t>
            </a:r>
            <a:r>
              <a:rPr lang="en-US" dirty="0" err="1" smtClean="0"/>
              <a:t>tắt</a:t>
            </a:r>
            <a:r>
              <a:rPr lang="en-US" dirty="0" smtClean="0"/>
              <a:t> </a:t>
            </a:r>
            <a:r>
              <a:rPr lang="en-US" dirty="0" err="1" smtClean="0"/>
              <a:t>của</a:t>
            </a:r>
            <a:r>
              <a:rPr lang="en-US" dirty="0" smtClean="0"/>
              <a:t> browser.</a:t>
            </a:r>
          </a:p>
          <a:p>
            <a:pPr lvl="1">
              <a:defRPr/>
            </a:pPr>
            <a:endParaRPr lang="en-US" dirty="0" smtClean="0"/>
          </a:p>
          <a:p>
            <a:pPr>
              <a:defRPr/>
            </a:pPr>
            <a:r>
              <a:rPr lang="en-US" sz="2800" dirty="0" smtClean="0">
                <a:solidFill>
                  <a:schemeClr val="tx2">
                    <a:lumMod val="75000"/>
                  </a:schemeClr>
                </a:solidFill>
              </a:rPr>
              <a:t>Title = </a:t>
            </a:r>
            <a:r>
              <a:rPr lang="en-US" sz="2800" i="1" dirty="0" smtClean="0">
                <a:solidFill>
                  <a:schemeClr val="tx1">
                    <a:lumMod val="50000"/>
                    <a:lumOff val="50000"/>
                  </a:schemeClr>
                </a:solidFill>
              </a:rPr>
              <a:t>string</a:t>
            </a:r>
          </a:p>
          <a:p>
            <a:pPr lvl="1">
              <a:defRPr/>
            </a:pPr>
            <a:r>
              <a:rPr lang="en-US" dirty="0" err="1" smtClean="0"/>
              <a:t>Tạo</a:t>
            </a:r>
            <a:r>
              <a:rPr lang="en-US" dirty="0" smtClean="0"/>
              <a:t> tooltip </a:t>
            </a:r>
            <a:r>
              <a:rPr lang="en-US" dirty="0" err="1" smtClean="0"/>
              <a:t>cho</a:t>
            </a:r>
            <a:r>
              <a:rPr lang="en-US" dirty="0" smtClean="0"/>
              <a:t> form fields.</a:t>
            </a:r>
          </a:p>
          <a:p>
            <a:pPr lvl="1">
              <a:defRPr/>
            </a:pP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tất</a:t>
            </a:r>
            <a:r>
              <a:rPr lang="en-US" dirty="0" smtClean="0"/>
              <a:t> </a:t>
            </a:r>
            <a:r>
              <a:rPr lang="en-US" dirty="0" err="1" smtClean="0"/>
              <a:t>cả</a:t>
            </a:r>
            <a:r>
              <a:rPr lang="en-US" dirty="0" smtClean="0"/>
              <a:t> form fields.</a:t>
            </a:r>
          </a:p>
          <a:p>
            <a:pPr lvl="1">
              <a:defRPr/>
            </a:pPr>
            <a:endParaRPr lang="en-US" dirty="0" smtClean="0"/>
          </a:p>
          <a:p>
            <a:pPr>
              <a:defRPr/>
            </a:pPr>
            <a:r>
              <a:rPr lang="en-US" sz="2800" dirty="0" err="1" smtClean="0">
                <a:solidFill>
                  <a:schemeClr val="tx2">
                    <a:lumMod val="75000"/>
                  </a:schemeClr>
                </a:solidFill>
              </a:rPr>
              <a:t>Autocomplete</a:t>
            </a:r>
            <a:r>
              <a:rPr lang="en-US" sz="2800" dirty="0" smtClean="0">
                <a:solidFill>
                  <a:schemeClr val="tx2">
                    <a:lumMod val="75000"/>
                  </a:schemeClr>
                </a:solidFill>
              </a:rPr>
              <a:t> = </a:t>
            </a:r>
            <a:r>
              <a:rPr lang="en-US" sz="2800" i="1" dirty="0" smtClean="0">
                <a:solidFill>
                  <a:schemeClr val="tx1">
                    <a:lumMod val="50000"/>
                    <a:lumOff val="50000"/>
                  </a:schemeClr>
                </a:solidFill>
              </a:rPr>
              <a:t>ON/OFF</a:t>
            </a:r>
          </a:p>
          <a:p>
            <a:pPr lvl="1">
              <a:defRPr/>
            </a:pPr>
            <a:r>
              <a:rPr lang="en-US" dirty="0" err="1" smtClean="0"/>
              <a:t>Gợi</a:t>
            </a:r>
            <a:r>
              <a:rPr lang="en-US" dirty="0" smtClean="0"/>
              <a:t> ý </a:t>
            </a:r>
            <a:r>
              <a:rPr lang="en-US" dirty="0" err="1" smtClean="0"/>
              <a:t>tự</a:t>
            </a:r>
            <a:r>
              <a:rPr lang="en-US" dirty="0" smtClean="0"/>
              <a:t> </a:t>
            </a:r>
            <a:r>
              <a:rPr lang="en-US" dirty="0" err="1" smtClean="0"/>
              <a:t>động</a:t>
            </a:r>
            <a:r>
              <a:rPr lang="en-US" dirty="0" smtClean="0"/>
              <a:t> </a:t>
            </a:r>
            <a:r>
              <a:rPr lang="en-US" dirty="0" err="1" smtClean="0"/>
              <a:t>khi</a:t>
            </a:r>
            <a:r>
              <a:rPr lang="en-US" dirty="0" smtClean="0"/>
              <a:t> </a:t>
            </a:r>
            <a:r>
              <a:rPr lang="en-US" dirty="0" err="1" smtClean="0"/>
              <a:t>nhập</a:t>
            </a:r>
            <a:r>
              <a:rPr lang="en-US" dirty="0" smtClean="0"/>
              <a:t> </a:t>
            </a:r>
            <a:r>
              <a:rPr lang="en-US" dirty="0" err="1" smtClean="0"/>
              <a:t>liệu</a:t>
            </a:r>
            <a:r>
              <a:rPr lang="en-US" dirty="0" smtClean="0"/>
              <a:t>.</a:t>
            </a:r>
          </a:p>
          <a:p>
            <a:pPr lvl="1">
              <a:defRPr/>
            </a:pP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tất</a:t>
            </a:r>
            <a:r>
              <a:rPr lang="en-US" dirty="0" smtClean="0"/>
              <a:t> </a:t>
            </a:r>
            <a:r>
              <a:rPr lang="en-US" dirty="0" err="1" smtClean="0"/>
              <a:t>cả</a:t>
            </a:r>
            <a:r>
              <a:rPr lang="en-US" dirty="0" smtClean="0"/>
              <a:t> tag form, input.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Bottom)">
                                      <p:cBhvr>
                                        <p:cTn id="13" dur="500"/>
                                        <p:tgtEl>
                                          <p:spTgt spid="3">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lide(fromBottom)">
                                      <p:cBhvr>
                                        <p:cTn id="16" dur="500"/>
                                        <p:tgtEl>
                                          <p:spTgt spid="3">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lide(fromBottom)">
                                      <p:cBhvr>
                                        <p:cTn id="19" dur="500"/>
                                        <p:tgtEl>
                                          <p:spTgt spid="3">
                                            <p:txEl>
                                              <p:pRg st="4" end="4"/>
                                            </p:txEl>
                                          </p:spTgt>
                                        </p:tgtEl>
                                      </p:cBhvr>
                                    </p:animEffect>
                                  </p:childTnLst>
                                </p:cTn>
                              </p:par>
                            </p:childTnLst>
                          </p:cTn>
                        </p:par>
                        <p:par>
                          <p:cTn id="20" fill="hold">
                            <p:stCondLst>
                              <p:cond delay="500"/>
                            </p:stCondLst>
                            <p:childTnLst>
                              <p:par>
                                <p:cTn id="21" presetID="12" presetClass="entr" presetSubtype="4"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slide(fromBottom)">
                                      <p:cBhvr>
                                        <p:cTn id="23" dur="500"/>
                                        <p:tgtEl>
                                          <p:spTgt spid="3">
                                            <p:txEl>
                                              <p:pRg st="6" end="6"/>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slide(fromBottom)">
                                      <p:cBhvr>
                                        <p:cTn id="26" dur="500"/>
                                        <p:tgtEl>
                                          <p:spTgt spid="3">
                                            <p:txEl>
                                              <p:pRg st="7" end="7"/>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slide(fromBottom)">
                                      <p:cBhvr>
                                        <p:cTn id="29" dur="500"/>
                                        <p:tgtEl>
                                          <p:spTgt spid="3">
                                            <p:txEl>
                                              <p:pRg st="8" end="8"/>
                                            </p:txEl>
                                          </p:spTgt>
                                        </p:tgtEl>
                                      </p:cBhvr>
                                    </p:animEffect>
                                  </p:childTnLst>
                                </p:cTn>
                              </p:par>
                            </p:childTnLst>
                          </p:cTn>
                        </p:par>
                        <p:par>
                          <p:cTn id="30" fill="hold">
                            <p:stCondLst>
                              <p:cond delay="1000"/>
                            </p:stCondLst>
                            <p:childTnLst>
                              <p:par>
                                <p:cTn id="31" presetID="12" presetClass="entr" presetSubtype="4" fill="hold" nodeType="after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slide(fromBottom)">
                                      <p:cBhvr>
                                        <p:cTn id="33" dur="500"/>
                                        <p:tgtEl>
                                          <p:spTgt spid="3">
                                            <p:txEl>
                                              <p:pRg st="10" end="10"/>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slide(fromBottom)">
                                      <p:cBhvr>
                                        <p:cTn id="36" dur="500"/>
                                        <p:tgtEl>
                                          <p:spTgt spid="3">
                                            <p:txEl>
                                              <p:pRg st="11" end="11"/>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slide(fromBottom)">
                                      <p:cBhvr>
                                        <p:cTn id="3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Bật chế độ Auto-complete cho IE</a:t>
            </a:r>
            <a:endParaRPr lang="en-US"/>
          </a:p>
        </p:txBody>
      </p:sp>
      <p:pic>
        <p:nvPicPr>
          <p:cNvPr id="33795" name="Picture 3"/>
          <p:cNvPicPr>
            <a:picLocks noGrp="1" noChangeAspect="1" noChangeArrowheads="1"/>
          </p:cNvPicPr>
          <p:nvPr>
            <p:ph idx="1"/>
          </p:nvPr>
        </p:nvPicPr>
        <p:blipFill>
          <a:blip r:embed="rId2"/>
          <a:srcRect/>
          <a:stretch>
            <a:fillRect/>
          </a:stretch>
        </p:blipFill>
        <p:spPr>
          <a:xfrm>
            <a:off x="1519238" y="1269325"/>
            <a:ext cx="6238875" cy="5000388"/>
          </a:xfrm>
          <a:prstGeom prst="roundRect">
            <a:avLst>
              <a:gd name="adj" fmla="val 8594"/>
            </a:avLst>
          </a:prstGeom>
          <a:solidFill>
            <a:srgbClr val="FFFFFF">
              <a:shade val="85000"/>
            </a:srgbClr>
          </a:solidFill>
          <a:effectLst>
            <a:reflection blurRad="12700" stA="38000" endPos="28000" dist="5000" dir="5400000" sy="-100000" algn="bl" rotWithShape="0"/>
          </a:effectLst>
        </p:spPr>
      </p:pic>
      <p:sp>
        <p:nvSpPr>
          <p:cNvPr id="54275" name="Rectangle 5"/>
          <p:cNvSpPr>
            <a:spLocks noChangeArrowheads="1"/>
          </p:cNvSpPr>
          <p:nvPr/>
        </p:nvSpPr>
        <p:spPr bwMode="auto">
          <a:xfrm>
            <a:off x="4033838" y="1668463"/>
            <a:ext cx="442912" cy="204787"/>
          </a:xfrm>
          <a:prstGeom prst="rect">
            <a:avLst/>
          </a:prstGeom>
          <a:solidFill>
            <a:srgbClr val="FF0066">
              <a:alpha val="20000"/>
            </a:srgbClr>
          </a:solidFill>
          <a:ln w="9525" algn="ctr">
            <a:solidFill>
              <a:srgbClr val="FF0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
        <p:nvSpPr>
          <p:cNvPr id="54276" name="Rectangle 6"/>
          <p:cNvSpPr>
            <a:spLocks noChangeArrowheads="1"/>
          </p:cNvSpPr>
          <p:nvPr/>
        </p:nvSpPr>
        <p:spPr bwMode="auto">
          <a:xfrm>
            <a:off x="4913313" y="3425825"/>
            <a:ext cx="900112" cy="206375"/>
          </a:xfrm>
          <a:prstGeom prst="rect">
            <a:avLst/>
          </a:prstGeom>
          <a:solidFill>
            <a:srgbClr val="FF0066">
              <a:alpha val="20000"/>
            </a:srgbClr>
          </a:solidFill>
          <a:ln w="9525" algn="ctr">
            <a:solidFill>
              <a:srgbClr val="FF0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
        <p:nvSpPr>
          <p:cNvPr id="54277" name="Rectangle 7"/>
          <p:cNvSpPr>
            <a:spLocks noChangeArrowheads="1"/>
          </p:cNvSpPr>
          <p:nvPr/>
        </p:nvSpPr>
        <p:spPr bwMode="auto">
          <a:xfrm>
            <a:off x="4054475" y="4562475"/>
            <a:ext cx="431800" cy="204788"/>
          </a:xfrm>
          <a:prstGeom prst="rect">
            <a:avLst/>
          </a:prstGeom>
          <a:solidFill>
            <a:srgbClr val="FF0066">
              <a:alpha val="20000"/>
            </a:srgbClr>
          </a:solidFill>
          <a:ln w="9525" algn="ctr">
            <a:solidFill>
              <a:srgbClr val="FF0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checkerboard(across)">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Nội dung</a:t>
            </a:r>
            <a:endParaRPr lang="en-US"/>
          </a:p>
        </p:txBody>
      </p:sp>
      <p:sp>
        <p:nvSpPr>
          <p:cNvPr id="55298" name="Content Placeholder 2"/>
          <p:cNvSpPr>
            <a:spLocks noGrp="1"/>
          </p:cNvSpPr>
          <p:nvPr>
            <p:ph idx="1"/>
          </p:nvPr>
        </p:nvSpPr>
        <p:spPr/>
        <p:txBody>
          <a:bodyPr/>
          <a:lstStyle/>
          <a:p>
            <a:r>
              <a:rPr lang="en-US" smtClean="0"/>
              <a:t>Giới thiệu về Form</a:t>
            </a:r>
          </a:p>
          <a:p>
            <a:r>
              <a:rPr lang="en-US" smtClean="0"/>
              <a:t>Các thành phần của Form</a:t>
            </a:r>
          </a:p>
          <a:p>
            <a:r>
              <a:rPr lang="en-US" smtClean="0"/>
              <a:t>Một số thuộc tính tiện ích của Form và Input</a:t>
            </a:r>
          </a:p>
          <a:p>
            <a:r>
              <a:rPr lang="en-US" smtClean="0">
                <a:solidFill>
                  <a:srgbClr val="FF9933"/>
                </a:solidFill>
              </a:rPr>
              <a:t>Phân biệt phương thức GET/POST</a:t>
            </a:r>
          </a:p>
          <a:p>
            <a:r>
              <a:rPr lang="en-US" smtClean="0"/>
              <a:t>Thẻ MARQUEE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Phân biệt phương thức GET/POST - GET</a:t>
            </a:r>
            <a:endParaRPr lang="en-US"/>
          </a:p>
        </p:txBody>
      </p:sp>
      <p:sp>
        <p:nvSpPr>
          <p:cNvPr id="3" name="Content Placeholder 2"/>
          <p:cNvSpPr>
            <a:spLocks noGrp="1"/>
          </p:cNvSpPr>
          <p:nvPr>
            <p:ph idx="1"/>
          </p:nvPr>
        </p:nvSpPr>
        <p:spPr/>
        <p:txBody>
          <a:bodyPr/>
          <a:lstStyle/>
          <a:p>
            <a:r>
              <a:rPr lang="en-US" smtClean="0"/>
              <a:t>Các đối số của Form được </a:t>
            </a:r>
            <a:r>
              <a:rPr lang="en-US" smtClean="0">
                <a:solidFill>
                  <a:srgbClr val="FF9933"/>
                </a:solidFill>
              </a:rPr>
              <a:t>ghi chèn vào đường dẫn URL</a:t>
            </a:r>
            <a:r>
              <a:rPr lang="en-US" smtClean="0"/>
              <a:t> của thuộc tính action trong tag &lt;Form&gt;</a:t>
            </a:r>
          </a:p>
          <a:p>
            <a:endParaRPr lang="en-US" smtClean="0"/>
          </a:p>
          <a:p>
            <a:r>
              <a:rPr lang="en-US" smtClean="0"/>
              <a:t>Khối lượng dữ liệu đối số được truyền đi của Form bị giới hạn bởi chiều dài tối đa của một URL trên Address bar. (tối đa của một URL là </a:t>
            </a:r>
            <a:r>
              <a:rPr lang="en-US" smtClean="0">
                <a:solidFill>
                  <a:srgbClr val="FF9933"/>
                </a:solidFill>
              </a:rPr>
              <a:t>2048 bytes</a:t>
            </a:r>
            <a:r>
              <a:rPr lang="en-US" smtClean="0"/>
              <a:t>)</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slide(fromBottom)">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Phân biệt phương thức GET/POST - POST</a:t>
            </a:r>
            <a:endParaRPr lang="en-US"/>
          </a:p>
        </p:txBody>
      </p:sp>
      <p:sp>
        <p:nvSpPr>
          <p:cNvPr id="3" name="Content Placeholder 2"/>
          <p:cNvSpPr>
            <a:spLocks noGrp="1"/>
          </p:cNvSpPr>
          <p:nvPr>
            <p:ph idx="1"/>
          </p:nvPr>
        </p:nvSpPr>
        <p:spPr/>
        <p:txBody>
          <a:bodyPr/>
          <a:lstStyle/>
          <a:p>
            <a:r>
              <a:rPr lang="en-US" smtClean="0"/>
              <a:t>Các đối số của Form được truyền “ngầm” bên dưới</a:t>
            </a:r>
          </a:p>
          <a:p>
            <a:endParaRPr lang="en-US" smtClean="0"/>
          </a:p>
          <a:p>
            <a:r>
              <a:rPr lang="en-US" smtClean="0"/>
              <a:t>Khối lượng dữ liệu đối số được truyền đi của Form </a:t>
            </a:r>
            <a:r>
              <a:rPr lang="en-US" b="1" smtClean="0">
                <a:solidFill>
                  <a:srgbClr val="FF9933"/>
                </a:solidFill>
              </a:rPr>
              <a:t>không</a:t>
            </a:r>
            <a:r>
              <a:rPr lang="en-US" smtClean="0"/>
              <a:t> phụ thuộc vào URL </a:t>
            </a:r>
            <a:r>
              <a:rPr lang="en-US" smtClean="0">
                <a:sym typeface="Wingdings" pitchFamily="2" charset="2"/>
              </a:rPr>
              <a:t> Không bị giới hạn</a:t>
            </a:r>
          </a:p>
          <a:p>
            <a:endParaRPr lang="en-US" smtClean="0">
              <a:sym typeface="Wingdings" pitchFamily="2" charset="2"/>
            </a:endParaRP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slide(fromBottom)">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Nội dung</a:t>
            </a:r>
            <a:endParaRPr lang="en-US"/>
          </a:p>
        </p:txBody>
      </p:sp>
      <p:sp>
        <p:nvSpPr>
          <p:cNvPr id="17410" name="Content Placeholder 2"/>
          <p:cNvSpPr>
            <a:spLocks noGrp="1"/>
          </p:cNvSpPr>
          <p:nvPr>
            <p:ph idx="1"/>
          </p:nvPr>
        </p:nvSpPr>
        <p:spPr/>
        <p:txBody>
          <a:bodyPr/>
          <a:lstStyle/>
          <a:p>
            <a:r>
              <a:rPr lang="en-US" smtClean="0">
                <a:solidFill>
                  <a:srgbClr val="FF9933"/>
                </a:solidFill>
              </a:rPr>
              <a:t>Giới thiệu về Form</a:t>
            </a:r>
          </a:p>
          <a:p>
            <a:r>
              <a:rPr lang="en-US" smtClean="0"/>
              <a:t>Các thành phần của Form</a:t>
            </a:r>
          </a:p>
          <a:p>
            <a:r>
              <a:rPr lang="en-US" smtClean="0"/>
              <a:t>Một số thuộc tính tiện ích của Form và Input</a:t>
            </a:r>
          </a:p>
          <a:p>
            <a:r>
              <a:rPr lang="en-US" smtClean="0"/>
              <a:t>Phân biệt phương thức GET/POST</a:t>
            </a:r>
          </a:p>
          <a:p>
            <a:r>
              <a:rPr lang="en-US" smtClean="0"/>
              <a:t>Thẻ MARQUEE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153988" y="2359025"/>
            <a:ext cx="8034337" cy="2557463"/>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3"/>
          <a:srcRect/>
          <a:stretch>
            <a:fillRect/>
          </a:stretch>
        </p:blipFill>
        <p:spPr bwMode="auto">
          <a:xfrm>
            <a:off x="1111250" y="4300538"/>
            <a:ext cx="8032750" cy="2557462"/>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4"/>
          <a:srcRect/>
          <a:stretch>
            <a:fillRect/>
          </a:stretch>
        </p:blipFill>
        <p:spPr bwMode="auto">
          <a:xfrm>
            <a:off x="1754188" y="444500"/>
            <a:ext cx="5781675" cy="1819275"/>
          </a:xfrm>
          <a:prstGeom prst="rect">
            <a:avLst/>
          </a:prstGeom>
          <a:ln>
            <a:noFill/>
          </a:ln>
          <a:effectLst>
            <a:outerShdw blurRad="292100" dist="139700" dir="2700000" algn="tl" rotWithShape="0">
              <a:srgbClr val="333333">
                <a:alpha val="65000"/>
              </a:srgbClr>
            </a:outerShdw>
          </a:effectLst>
        </p:spPr>
      </p:pic>
      <p:sp>
        <p:nvSpPr>
          <p:cNvPr id="7" name="Rectangle 6"/>
          <p:cNvSpPr>
            <a:spLocks noChangeArrowheads="1"/>
          </p:cNvSpPr>
          <p:nvPr/>
        </p:nvSpPr>
        <p:spPr bwMode="auto">
          <a:xfrm>
            <a:off x="3533775" y="4572000"/>
            <a:ext cx="2570163" cy="271463"/>
          </a:xfrm>
          <a:prstGeom prst="rect">
            <a:avLst/>
          </a:prstGeom>
          <a:solidFill>
            <a:srgbClr val="FF0066">
              <a:alpha val="25098"/>
            </a:srgbClr>
          </a:solidFill>
          <a:ln w="9525" algn="ctr">
            <a:solidFill>
              <a:srgbClr val="FF0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checkerboard(across)">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checkerboard(across)">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dissolve">
                                      <p:cBhvr>
                                        <p:cTn id="17" dur="500"/>
                                        <p:tgtEl>
                                          <p:spTgt spid="10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1846263" y="371475"/>
            <a:ext cx="5753100" cy="1819275"/>
          </a:xfrm>
          <a:prstGeom prst="rect">
            <a:avLst/>
          </a:prstGeom>
          <a:ln>
            <a:noFill/>
          </a:ln>
          <a:effectLst>
            <a:outerShdw blurRad="292100" dist="139700" dir="2700000" algn="tl" rotWithShape="0">
              <a:srgbClr val="333333">
                <a:alpha val="65000"/>
              </a:srgbClr>
            </a:outerShdw>
          </a:effectLst>
        </p:spPr>
      </p:pic>
      <p:pic>
        <p:nvPicPr>
          <p:cNvPr id="2052" name="Picture 4"/>
          <p:cNvPicPr>
            <a:picLocks noChangeAspect="1" noChangeArrowheads="1"/>
          </p:cNvPicPr>
          <p:nvPr/>
        </p:nvPicPr>
        <p:blipFill>
          <a:blip r:embed="rId3"/>
          <a:srcRect/>
          <a:stretch>
            <a:fillRect/>
          </a:stretch>
        </p:blipFill>
        <p:spPr bwMode="auto">
          <a:xfrm>
            <a:off x="149225" y="2295525"/>
            <a:ext cx="8032750" cy="2559050"/>
          </a:xfrm>
          <a:prstGeom prst="rect">
            <a:avLst/>
          </a:prstGeom>
          <a:ln>
            <a:noFill/>
          </a:ln>
          <a:effectLst>
            <a:outerShdw blurRad="292100" dist="139700" dir="2700000" algn="tl" rotWithShape="0">
              <a:srgbClr val="333333">
                <a:alpha val="65000"/>
              </a:srgbClr>
            </a:outerShdw>
          </a:effectLst>
        </p:spPr>
      </p:pic>
      <p:pic>
        <p:nvPicPr>
          <p:cNvPr id="2053" name="Picture 5"/>
          <p:cNvPicPr>
            <a:picLocks noChangeAspect="1" noChangeArrowheads="1"/>
          </p:cNvPicPr>
          <p:nvPr/>
        </p:nvPicPr>
        <p:blipFill>
          <a:blip r:embed="rId4"/>
          <a:srcRect/>
          <a:stretch>
            <a:fillRect/>
          </a:stretch>
        </p:blipFill>
        <p:spPr bwMode="auto">
          <a:xfrm>
            <a:off x="1111250" y="4300538"/>
            <a:ext cx="8032750" cy="2557462"/>
          </a:xfrm>
          <a:prstGeom prst="rect">
            <a:avLst/>
          </a:prstGeom>
          <a:ln>
            <a:noFill/>
          </a:ln>
          <a:effectLst>
            <a:outerShdw blurRad="292100" dist="139700" dir="2700000" algn="tl" rotWithShape="0">
              <a:srgbClr val="333333">
                <a:alpha val="65000"/>
              </a:srgbClr>
            </a:outerShdw>
          </a:effectLst>
        </p:spPr>
      </p:pic>
      <p:sp>
        <p:nvSpPr>
          <p:cNvPr id="7" name="Rectangle 6"/>
          <p:cNvSpPr>
            <a:spLocks noChangeArrowheads="1"/>
          </p:cNvSpPr>
          <p:nvPr/>
        </p:nvSpPr>
        <p:spPr bwMode="auto">
          <a:xfrm>
            <a:off x="3571875" y="4572000"/>
            <a:ext cx="2570163" cy="271463"/>
          </a:xfrm>
          <a:prstGeom prst="rect">
            <a:avLst/>
          </a:prstGeom>
          <a:solidFill>
            <a:srgbClr val="FF0066">
              <a:alpha val="25098"/>
            </a:srgbClr>
          </a:solidFill>
          <a:ln w="9525" algn="ctr">
            <a:solidFill>
              <a:srgbClr val="FF0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checkerboard(across)">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checkerboard(across)">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dissolve">
                                      <p:cBhvr>
                                        <p:cTn id="17" dur="500"/>
                                        <p:tgtEl>
                                          <p:spTgt spid="2053"/>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Nội dung</a:t>
            </a:r>
            <a:endParaRPr lang="en-US"/>
          </a:p>
        </p:txBody>
      </p:sp>
      <p:sp>
        <p:nvSpPr>
          <p:cNvPr id="60418" name="Content Placeholder 2"/>
          <p:cNvSpPr>
            <a:spLocks noGrp="1"/>
          </p:cNvSpPr>
          <p:nvPr>
            <p:ph idx="1"/>
          </p:nvPr>
        </p:nvSpPr>
        <p:spPr/>
        <p:txBody>
          <a:bodyPr/>
          <a:lstStyle/>
          <a:p>
            <a:r>
              <a:rPr lang="en-US" smtClean="0"/>
              <a:t>Giới thiệu về Form</a:t>
            </a:r>
          </a:p>
          <a:p>
            <a:r>
              <a:rPr lang="en-US" smtClean="0"/>
              <a:t>Các thành phần của Form</a:t>
            </a:r>
          </a:p>
          <a:p>
            <a:r>
              <a:rPr lang="en-US" smtClean="0"/>
              <a:t>Một số thuộc tính tiện ích của Form và Input</a:t>
            </a:r>
          </a:p>
          <a:p>
            <a:r>
              <a:rPr lang="en-US" smtClean="0"/>
              <a:t>Phân biệt phương thức GET/POST</a:t>
            </a:r>
          </a:p>
          <a:p>
            <a:r>
              <a:rPr lang="en-US" smtClean="0">
                <a:solidFill>
                  <a:srgbClr val="FF9933"/>
                </a:solidFill>
              </a:rPr>
              <a:t>Thẻ MARQUEE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Thẻ MARQUEE</a:t>
            </a:r>
            <a:endParaRPr lang="en-US"/>
          </a:p>
        </p:txBody>
      </p:sp>
      <p:sp>
        <p:nvSpPr>
          <p:cNvPr id="3" name="Content Placeholder 2"/>
          <p:cNvSpPr>
            <a:spLocks noGrp="1"/>
          </p:cNvSpPr>
          <p:nvPr>
            <p:ph idx="1"/>
          </p:nvPr>
        </p:nvSpPr>
        <p:spPr/>
        <p:txBody>
          <a:bodyPr/>
          <a:lstStyle/>
          <a:p>
            <a:pPr>
              <a:defRPr/>
            </a:pPr>
            <a:r>
              <a:rPr lang="en-US" dirty="0" err="1" smtClean="0"/>
              <a:t>Dùng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hiệu</a:t>
            </a:r>
            <a:r>
              <a:rPr lang="en-US" dirty="0" smtClean="0"/>
              <a:t> </a:t>
            </a:r>
            <a:r>
              <a:rPr lang="en-US" dirty="0" err="1" smtClean="0"/>
              <a:t>ứng</a:t>
            </a:r>
            <a:r>
              <a:rPr lang="en-US" dirty="0" smtClean="0"/>
              <a:t> </a:t>
            </a:r>
            <a:r>
              <a:rPr lang="en-US" dirty="0" err="1" smtClean="0"/>
              <a:t>chữ</a:t>
            </a:r>
            <a:r>
              <a:rPr lang="en-US" dirty="0" smtClean="0"/>
              <a:t> </a:t>
            </a:r>
            <a:r>
              <a:rPr lang="en-US" dirty="0" err="1" smtClean="0"/>
              <a:t>chạy</a:t>
            </a:r>
            <a:r>
              <a:rPr lang="en-US" dirty="0" smtClean="0"/>
              <a:t> </a:t>
            </a:r>
            <a:r>
              <a:rPr lang="en-US" dirty="0" err="1" smtClean="0"/>
              <a:t>trên</a:t>
            </a:r>
            <a:r>
              <a:rPr lang="en-US" dirty="0" smtClean="0"/>
              <a:t> </a:t>
            </a:r>
            <a:r>
              <a:rPr lang="en-US" dirty="0" err="1" smtClean="0"/>
              <a:t>màn</a:t>
            </a:r>
            <a:r>
              <a:rPr lang="en-US" dirty="0" smtClean="0"/>
              <a:t> </a:t>
            </a:r>
            <a:r>
              <a:rPr lang="en-US" dirty="0" err="1" smtClean="0"/>
              <a:t>hình</a:t>
            </a:r>
            <a:r>
              <a:rPr lang="en-US" dirty="0" smtClean="0"/>
              <a:t> </a:t>
            </a:r>
            <a:r>
              <a:rPr lang="en-US" dirty="0" err="1" smtClean="0"/>
              <a:t>trình</a:t>
            </a:r>
            <a:r>
              <a:rPr lang="en-US" dirty="0" smtClean="0"/>
              <a:t> </a:t>
            </a:r>
            <a:r>
              <a:rPr lang="en-US" dirty="0" err="1" smtClean="0"/>
              <a:t>duyệt</a:t>
            </a:r>
            <a:endParaRPr lang="en-US" dirty="0" smtClean="0"/>
          </a:p>
          <a:p>
            <a:pPr>
              <a:defRPr/>
            </a:pPr>
            <a:r>
              <a:rPr lang="en-US" dirty="0" err="1" smtClean="0"/>
              <a:t>Cú</a:t>
            </a:r>
            <a:r>
              <a:rPr lang="en-US" dirty="0" smtClean="0"/>
              <a:t> </a:t>
            </a:r>
            <a:r>
              <a:rPr lang="en-US" dirty="0" err="1" smtClean="0"/>
              <a:t>pháp</a:t>
            </a:r>
            <a:endParaRPr lang="en-US" dirty="0" smtClean="0"/>
          </a:p>
          <a:p>
            <a:pPr>
              <a:buFont typeface="Wingdings" pitchFamily="2" charset="2"/>
              <a:buNone/>
              <a:defRPr/>
            </a:pPr>
            <a:r>
              <a:rPr lang="en-US" sz="1800" b="1" dirty="0" smtClean="0">
                <a:solidFill>
                  <a:schemeClr val="tx2">
                    <a:lumMod val="75000"/>
                  </a:schemeClr>
                </a:solidFill>
                <a:latin typeface="Courier New" pitchFamily="49" charset="0"/>
                <a:cs typeface="Courier New" pitchFamily="49" charset="0"/>
              </a:rPr>
              <a:t>	&lt;MARQUEE</a:t>
            </a:r>
            <a:r>
              <a:rPr lang="en-US" sz="1800" dirty="0" smtClean="0">
                <a:solidFill>
                  <a:schemeClr val="tx2">
                    <a:lumMod val="75000"/>
                  </a:schemeClr>
                </a:solidFill>
                <a:latin typeface="Courier New" pitchFamily="49" charset="0"/>
                <a:cs typeface="Courier New" pitchFamily="49" charset="0"/>
              </a:rPr>
              <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BEHAVIOR = ALTERNATE | SCROLL | SLIDE</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a:t>
            </a:r>
            <a:r>
              <a:rPr lang="en-US" sz="1800" dirty="0" smtClean="0">
                <a:solidFill>
                  <a:srgbClr val="FF0000"/>
                </a:solidFill>
                <a:latin typeface="Courier New" pitchFamily="49" charset="0"/>
                <a:cs typeface="Courier New" pitchFamily="49" charset="0"/>
              </a:rPr>
              <a:t>DIRECTION = DOWN | LEFT | RIGHT | UP</a:t>
            </a:r>
            <a:r>
              <a:rPr lang="en-US" sz="1800" dirty="0" smtClean="0">
                <a:solidFill>
                  <a:schemeClr val="tx2">
                    <a:lumMod val="75000"/>
                  </a:schemeClr>
                </a:solidFill>
                <a:latin typeface="Courier New" pitchFamily="49" charset="0"/>
                <a:cs typeface="Courier New" pitchFamily="49" charset="0"/>
              </a:rPr>
              <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LOOP = </a:t>
            </a:r>
            <a:r>
              <a:rPr lang="en-US" sz="1800" i="1" dirty="0" err="1" smtClean="0">
                <a:solidFill>
                  <a:schemeClr val="tx2">
                    <a:lumMod val="75000"/>
                  </a:schemeClr>
                </a:solidFill>
                <a:latin typeface="Courier New" pitchFamily="49" charset="0"/>
                <a:cs typeface="Courier New" pitchFamily="49" charset="0"/>
              </a:rPr>
              <a:t>int</a:t>
            </a:r>
            <a:r>
              <a:rPr lang="en-US" sz="1800" dirty="0" smtClean="0">
                <a:solidFill>
                  <a:schemeClr val="tx2">
                    <a:lumMod val="75000"/>
                  </a:schemeClr>
                </a:solidFill>
                <a:latin typeface="Courier New" pitchFamily="49" charset="0"/>
                <a:cs typeface="Courier New" pitchFamily="49" charset="0"/>
              </a:rPr>
              <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SCROLLAMOUNT=</a:t>
            </a:r>
            <a:r>
              <a:rPr lang="en-US" sz="1800" i="1" dirty="0" smtClean="0">
                <a:solidFill>
                  <a:schemeClr val="tx2">
                    <a:lumMod val="75000"/>
                  </a:schemeClr>
                </a:solidFill>
                <a:latin typeface="Courier New" pitchFamily="49" charset="0"/>
                <a:cs typeface="Courier New" pitchFamily="49" charset="0"/>
              </a:rPr>
              <a:t>long</a:t>
            </a:r>
            <a:r>
              <a:rPr lang="en-US" sz="1800" dirty="0" smtClean="0">
                <a:solidFill>
                  <a:schemeClr val="tx2">
                    <a:lumMod val="75000"/>
                  </a:schemeClr>
                </a:solidFill>
                <a:latin typeface="Courier New" pitchFamily="49" charset="0"/>
                <a:cs typeface="Courier New" pitchFamily="49" charset="0"/>
              </a:rPr>
              <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SCROLLDELAY=</a:t>
            </a:r>
            <a:r>
              <a:rPr lang="en-US" sz="1800" i="1" dirty="0" smtClean="0">
                <a:solidFill>
                  <a:schemeClr val="tx2">
                    <a:lumMod val="75000"/>
                  </a:schemeClr>
                </a:solidFill>
                <a:latin typeface="Courier New" pitchFamily="49" charset="0"/>
                <a:cs typeface="Courier New" pitchFamily="49" charset="0"/>
              </a:rPr>
              <a:t>long</a:t>
            </a:r>
            <a:br>
              <a:rPr lang="en-US" sz="1800" i="1" dirty="0" smtClean="0">
                <a:solidFill>
                  <a:schemeClr val="tx2">
                    <a:lumMod val="75000"/>
                  </a:schemeClr>
                </a:solidFill>
                <a:latin typeface="Courier New" pitchFamily="49" charset="0"/>
                <a:cs typeface="Courier New" pitchFamily="49" charset="0"/>
              </a:rPr>
            </a:br>
            <a:r>
              <a:rPr lang="en-US" sz="1800" i="1" dirty="0" smtClean="0">
                <a:solidFill>
                  <a:schemeClr val="tx2">
                    <a:lumMod val="75000"/>
                  </a:schemeClr>
                </a:solidFill>
                <a:latin typeface="Courier New" pitchFamily="49" charset="0"/>
                <a:cs typeface="Courier New" pitchFamily="49" charset="0"/>
              </a:rPr>
              <a:t>	</a:t>
            </a:r>
            <a:r>
              <a:rPr lang="en-US" sz="1800" dirty="0" smtClean="0">
                <a:solidFill>
                  <a:schemeClr val="tx2">
                    <a:lumMod val="75000"/>
                  </a:schemeClr>
                </a:solidFill>
                <a:latin typeface="Courier New" pitchFamily="49" charset="0"/>
                <a:cs typeface="Courier New" pitchFamily="49" charset="0"/>
              </a:rPr>
              <a:t>WIDTH</a:t>
            </a:r>
            <a:r>
              <a:rPr lang="en-US" sz="1800" i="1" dirty="0" smtClean="0">
                <a:solidFill>
                  <a:schemeClr val="tx2">
                    <a:lumMod val="75000"/>
                  </a:schemeClr>
                </a:solidFill>
                <a:latin typeface="Courier New" pitchFamily="49" charset="0"/>
                <a:cs typeface="Courier New" pitchFamily="49" charset="0"/>
              </a:rPr>
              <a:t> = long</a:t>
            </a:r>
            <a:r>
              <a:rPr lang="en-US" sz="1800" b="1" dirty="0" smtClean="0">
                <a:solidFill>
                  <a:schemeClr val="tx2">
                    <a:lumMod val="75000"/>
                  </a:schemeClr>
                </a:solidFill>
                <a:latin typeface="Courier New" pitchFamily="49" charset="0"/>
                <a:cs typeface="Courier New" pitchFamily="49" charset="0"/>
              </a:rPr>
              <a:t>&gt; </a:t>
            </a:r>
            <a:r>
              <a:rPr lang="en-US" sz="1800" b="1" dirty="0" smtClean="0">
                <a:latin typeface="Courier New" pitchFamily="49" charset="0"/>
                <a:cs typeface="Courier New" pitchFamily="49" charset="0"/>
              </a:rPr>
              <a:t>Text </a:t>
            </a:r>
            <a:r>
              <a:rPr lang="en-US" sz="1800" b="1" dirty="0" err="1" smtClean="0">
                <a:latin typeface="Courier New" pitchFamily="49" charset="0"/>
                <a:cs typeface="Courier New" pitchFamily="49" charset="0"/>
              </a:rPr>
              <a:t>Text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Text</a:t>
            </a:r>
            <a:r>
              <a:rPr lang="en-US" sz="1800" b="1" dirty="0" smtClean="0">
                <a:solidFill>
                  <a:schemeClr val="tx2">
                    <a:lumMod val="75000"/>
                  </a:schemeClr>
                </a:solidFill>
                <a:latin typeface="Courier New" pitchFamily="49" charset="0"/>
                <a:cs typeface="Courier New" pitchFamily="49" charset="0"/>
              </a:rPr>
              <a:t/>
            </a:r>
            <a:br>
              <a:rPr lang="en-US" sz="1800" b="1" dirty="0" smtClean="0">
                <a:solidFill>
                  <a:schemeClr val="tx2">
                    <a:lumMod val="75000"/>
                  </a:schemeClr>
                </a:solidFill>
                <a:latin typeface="Courier New" pitchFamily="49" charset="0"/>
                <a:cs typeface="Courier New" pitchFamily="49" charset="0"/>
              </a:rPr>
            </a:br>
            <a:r>
              <a:rPr lang="en-US" sz="1800" b="1" dirty="0" smtClean="0">
                <a:solidFill>
                  <a:schemeClr val="tx2">
                    <a:lumMod val="75000"/>
                  </a:schemeClr>
                </a:solidFill>
                <a:latin typeface="Courier New" pitchFamily="49" charset="0"/>
                <a:cs typeface="Courier New" pitchFamily="49" charset="0"/>
              </a:rPr>
              <a:t>&lt;/MARQUEE&gt;</a:t>
            </a:r>
          </a:p>
          <a:p>
            <a:pPr>
              <a:defRPr/>
            </a:pPr>
            <a:r>
              <a:rPr lang="en-US" dirty="0" err="1" smtClean="0"/>
              <a:t>Ví</a:t>
            </a:r>
            <a:r>
              <a:rPr lang="en-US" dirty="0" smtClean="0"/>
              <a:t> </a:t>
            </a:r>
            <a:r>
              <a:rPr lang="en-US" dirty="0" err="1" smtClean="0"/>
              <a:t>dụ</a:t>
            </a:r>
            <a:r>
              <a:rPr lang="en-US" dirty="0" smtClean="0"/>
              <a:t> </a:t>
            </a:r>
            <a:endParaRPr lang="en-US" dirty="0"/>
          </a:p>
        </p:txBody>
      </p:sp>
      <p:sp>
        <p:nvSpPr>
          <p:cNvPr id="4" name="Rectangle 3"/>
          <p:cNvSpPr/>
          <p:nvPr/>
        </p:nvSpPr>
        <p:spPr bwMode="auto">
          <a:xfrm>
            <a:off x="669925" y="2327275"/>
            <a:ext cx="6126163" cy="2274888"/>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Tự động chuyển hướng trang web</a:t>
            </a:r>
            <a:endParaRPr lang="en-US"/>
          </a:p>
        </p:txBody>
      </p:sp>
      <p:sp>
        <p:nvSpPr>
          <p:cNvPr id="3" name="Content Placeholder 2"/>
          <p:cNvSpPr>
            <a:spLocks noGrp="1"/>
          </p:cNvSpPr>
          <p:nvPr>
            <p:ph idx="1"/>
          </p:nvPr>
        </p:nvSpPr>
        <p:spPr/>
        <p:txBody>
          <a:bodyPr/>
          <a:lstStyle/>
          <a:p>
            <a:pPr>
              <a:defRPr/>
            </a:pPr>
            <a:r>
              <a:rPr lang="en-US" dirty="0" err="1" smtClean="0"/>
              <a:t>Tự</a:t>
            </a:r>
            <a:r>
              <a:rPr lang="en-US" dirty="0" smtClean="0"/>
              <a:t> </a:t>
            </a:r>
            <a:r>
              <a:rPr lang="en-US" dirty="0" err="1" smtClean="0"/>
              <a:t>động</a:t>
            </a:r>
            <a:r>
              <a:rPr lang="en-US" dirty="0" smtClean="0"/>
              <a:t> </a:t>
            </a:r>
            <a:r>
              <a:rPr lang="en-US" dirty="0" err="1" smtClean="0"/>
              <a:t>chuyển</a:t>
            </a:r>
            <a:r>
              <a:rPr lang="en-US" dirty="0" smtClean="0"/>
              <a:t> </a:t>
            </a:r>
            <a:r>
              <a:rPr lang="en-US" dirty="0" err="1" smtClean="0"/>
              <a:t>hướng</a:t>
            </a:r>
            <a:r>
              <a:rPr lang="en-US" dirty="0" smtClean="0"/>
              <a:t> </a:t>
            </a:r>
            <a:r>
              <a:rPr lang="en-US" dirty="0" err="1" smtClean="0"/>
              <a:t>trang</a:t>
            </a:r>
            <a:r>
              <a:rPr lang="en-US" dirty="0" smtClean="0"/>
              <a:t> web sang </a:t>
            </a:r>
            <a:r>
              <a:rPr lang="en-US" dirty="0" err="1" smtClean="0"/>
              <a:t>trang</a:t>
            </a:r>
            <a:r>
              <a:rPr lang="en-US" dirty="0" smtClean="0"/>
              <a:t> web </a:t>
            </a:r>
            <a:r>
              <a:rPr lang="en-US" dirty="0" err="1" smtClean="0"/>
              <a:t>khác</a:t>
            </a:r>
            <a:r>
              <a:rPr lang="en-US" dirty="0" smtClean="0"/>
              <a:t> (URL) </a:t>
            </a:r>
            <a:r>
              <a:rPr lang="en-US" dirty="0" err="1" smtClean="0"/>
              <a:t>sau</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 t (</a:t>
            </a:r>
            <a:r>
              <a:rPr lang="en-US" dirty="0" err="1" smtClean="0"/>
              <a:t>tính</a:t>
            </a:r>
            <a:r>
              <a:rPr lang="en-US" dirty="0" smtClean="0"/>
              <a:t> </a:t>
            </a:r>
            <a:r>
              <a:rPr lang="en-US" dirty="0" err="1" smtClean="0"/>
              <a:t>theo</a:t>
            </a:r>
            <a:r>
              <a:rPr lang="en-US" dirty="0" smtClean="0"/>
              <a:t> </a:t>
            </a:r>
            <a:r>
              <a:rPr lang="en-US" dirty="0" err="1" smtClean="0"/>
              <a:t>giây</a:t>
            </a:r>
            <a:r>
              <a:rPr lang="en-US" dirty="0" smtClean="0"/>
              <a:t>)</a:t>
            </a:r>
          </a:p>
          <a:p>
            <a:pPr>
              <a:defRPr/>
            </a:pPr>
            <a:r>
              <a:rPr lang="en-US" dirty="0" err="1" smtClean="0"/>
              <a:t>Cú</a:t>
            </a:r>
            <a:r>
              <a:rPr lang="en-US" dirty="0" smtClean="0"/>
              <a:t> </a:t>
            </a:r>
            <a:r>
              <a:rPr lang="en-US" dirty="0" err="1" smtClean="0"/>
              <a:t>pháp</a:t>
            </a:r>
            <a:endParaRPr lang="en-US" dirty="0" smtClean="0"/>
          </a:p>
          <a:p>
            <a:pPr>
              <a:buFont typeface="Wingdings" pitchFamily="2" charset="2"/>
              <a:buNone/>
              <a:defRPr/>
            </a:pPr>
            <a:r>
              <a:rPr lang="en-US" sz="1800" dirty="0" smtClean="0">
                <a:solidFill>
                  <a:schemeClr val="tx2">
                    <a:lumMod val="75000"/>
                  </a:schemeClr>
                </a:solidFill>
                <a:latin typeface="Courier New" pitchFamily="49" charset="0"/>
                <a:cs typeface="Courier New" pitchFamily="49" charset="0"/>
              </a:rPr>
              <a:t>&lt;head&gt;</a:t>
            </a:r>
          </a:p>
          <a:p>
            <a:pPr>
              <a:buFont typeface="Wingdings" pitchFamily="2" charset="2"/>
              <a:buNone/>
              <a:defRPr/>
            </a:pPr>
            <a:r>
              <a:rPr lang="en-US" sz="1800" dirty="0" smtClean="0">
                <a:solidFill>
                  <a:schemeClr val="tx2">
                    <a:lumMod val="75000"/>
                  </a:schemeClr>
                </a:solidFill>
                <a:latin typeface="Courier New" pitchFamily="49" charset="0"/>
                <a:cs typeface="Courier New" pitchFamily="49" charset="0"/>
              </a:rPr>
              <a:t>	&lt;META HTTP-EQUIV=“</a:t>
            </a:r>
            <a:r>
              <a:rPr lang="en-US" sz="1800" dirty="0" smtClean="0">
                <a:solidFill>
                  <a:srgbClr val="FF0000"/>
                </a:solidFill>
                <a:latin typeface="Courier New" pitchFamily="49" charset="0"/>
                <a:cs typeface="Courier New" pitchFamily="49" charset="0"/>
              </a:rPr>
              <a:t>refresh</a:t>
            </a:r>
            <a:r>
              <a:rPr lang="en-US" sz="1800" dirty="0" smtClean="0">
                <a:solidFill>
                  <a:schemeClr val="tx2">
                    <a:lumMod val="75000"/>
                  </a:schemeClr>
                </a:solidFill>
                <a:latin typeface="Courier New" pitchFamily="49" charset="0"/>
                <a:cs typeface="Courier New" pitchFamily="49" charset="0"/>
              </a:rPr>
              <a:t>” CONTENT=“</a:t>
            </a:r>
            <a:r>
              <a:rPr lang="en-US" sz="1800" dirty="0" err="1" smtClean="0">
                <a:solidFill>
                  <a:srgbClr val="FF0000"/>
                </a:solidFill>
                <a:latin typeface="Courier New" pitchFamily="49" charset="0"/>
                <a:cs typeface="Courier New" pitchFamily="49" charset="0"/>
              </a:rPr>
              <a:t>t</a:t>
            </a:r>
            <a:r>
              <a:rPr lang="en-US" sz="1800" dirty="0" err="1" smtClean="0">
                <a:solidFill>
                  <a:schemeClr val="tx2">
                    <a:lumMod val="75000"/>
                  </a:schemeClr>
                </a:solidFill>
                <a:latin typeface="Courier New" pitchFamily="49" charset="0"/>
                <a:cs typeface="Courier New" pitchFamily="49" charset="0"/>
              </a:rPr>
              <a:t>;URL</a:t>
            </a:r>
            <a:r>
              <a:rPr lang="en-US" sz="1800" dirty="0" smtClean="0">
                <a:solidFill>
                  <a:schemeClr val="tx2">
                    <a:lumMod val="75000"/>
                  </a:schemeClr>
                </a:solidFill>
                <a:latin typeface="Courier New" pitchFamily="49" charset="0"/>
                <a:cs typeface="Courier New" pitchFamily="49" charset="0"/>
              </a:rPr>
              <a:t>=</a:t>
            </a:r>
            <a:r>
              <a:rPr lang="en-US" sz="1800" dirty="0" smtClean="0">
                <a:solidFill>
                  <a:srgbClr val="FF0000"/>
                </a:solidFill>
                <a:latin typeface="Courier New" pitchFamily="49" charset="0"/>
                <a:cs typeface="Courier New" pitchFamily="49" charset="0"/>
              </a:rPr>
              <a:t>URL</a:t>
            </a:r>
            <a:r>
              <a:rPr lang="en-US" sz="1800" dirty="0" smtClean="0">
                <a:solidFill>
                  <a:schemeClr val="tx2">
                    <a:lumMod val="75000"/>
                  </a:schemeClr>
                </a:solidFill>
                <a:latin typeface="Courier New" pitchFamily="49" charset="0"/>
                <a:cs typeface="Courier New" pitchFamily="49" charset="0"/>
              </a:rPr>
              <a:t>”&gt;</a:t>
            </a:r>
          </a:p>
          <a:p>
            <a:pPr>
              <a:buFont typeface="Wingdings" pitchFamily="2" charset="2"/>
              <a:buNone/>
              <a:defRPr/>
            </a:pPr>
            <a:r>
              <a:rPr lang="en-US" sz="1800" dirty="0" smtClean="0">
                <a:solidFill>
                  <a:schemeClr val="tx2">
                    <a:lumMod val="75000"/>
                  </a:schemeClr>
                </a:solidFill>
                <a:latin typeface="Courier New" pitchFamily="49" charset="0"/>
                <a:cs typeface="Courier New" pitchFamily="49" charset="0"/>
              </a:rPr>
              <a:t>&lt;/head&gt;</a:t>
            </a:r>
          </a:p>
          <a:p>
            <a:pPr>
              <a:buFont typeface="Wingdings" pitchFamily="2" charset="2"/>
              <a:buNone/>
              <a:defRPr/>
            </a:pPr>
            <a:endParaRPr lang="en-US" dirty="0"/>
          </a:p>
        </p:txBody>
      </p:sp>
      <p:sp>
        <p:nvSpPr>
          <p:cNvPr id="4" name="Rectangle 3"/>
          <p:cNvSpPr/>
          <p:nvPr/>
        </p:nvSpPr>
        <p:spPr bwMode="auto">
          <a:xfrm>
            <a:off x="423863" y="2608263"/>
            <a:ext cx="7262812" cy="1296987"/>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Giới thiệu Form</a:t>
            </a:r>
            <a:endParaRPr lang="en-US"/>
          </a:p>
        </p:txBody>
      </p:sp>
      <p:sp>
        <p:nvSpPr>
          <p:cNvPr id="3" name="Content Placeholder 2"/>
          <p:cNvSpPr>
            <a:spLocks noGrp="1"/>
          </p:cNvSpPr>
          <p:nvPr>
            <p:ph idx="1"/>
          </p:nvPr>
        </p:nvSpPr>
        <p:spPr/>
        <p:txBody>
          <a:bodyPr>
            <a:normAutofit/>
          </a:bodyPr>
          <a:lstStyle/>
          <a:p>
            <a:pPr>
              <a:lnSpc>
                <a:spcPct val="90000"/>
              </a:lnSpc>
              <a:defRPr/>
            </a:pPr>
            <a:r>
              <a:rPr lang="en-US" dirty="0" err="1" smtClean="0"/>
              <a:t>Được</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nhận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phía</a:t>
            </a:r>
            <a:r>
              <a:rPr lang="en-US" dirty="0" smtClean="0"/>
              <a:t> </a:t>
            </a:r>
            <a:r>
              <a:rPr lang="en-US" dirty="0" err="1" smtClean="0"/>
              <a:t>người</a:t>
            </a:r>
            <a:r>
              <a:rPr lang="en-US" dirty="0" smtClean="0"/>
              <a:t> </a:t>
            </a:r>
            <a:r>
              <a:rPr lang="en-US" dirty="0" err="1" smtClean="0"/>
              <a:t>dùng</a:t>
            </a:r>
            <a:endParaRPr lang="en-US" dirty="0" smtClean="0"/>
          </a:p>
          <a:p>
            <a:pPr>
              <a:lnSpc>
                <a:spcPct val="90000"/>
              </a:lnSpc>
              <a:defRPr/>
            </a:pPr>
            <a:r>
              <a:rPr lang="en-US" dirty="0" err="1" smtClean="0"/>
              <a:t>Giúp</a:t>
            </a:r>
            <a:r>
              <a:rPr lang="en-US" dirty="0" smtClean="0"/>
              <a:t> </a:t>
            </a:r>
            <a:r>
              <a:rPr lang="en-US" dirty="0" err="1" smtClean="0"/>
              <a:t>gởi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đến</a:t>
            </a:r>
            <a:r>
              <a:rPr lang="en-US" dirty="0" smtClean="0"/>
              <a:t> </a:t>
            </a:r>
            <a:r>
              <a:rPr lang="en-US" dirty="0" err="1" smtClean="0"/>
              <a:t>trang</a:t>
            </a:r>
            <a:r>
              <a:rPr lang="en-US" dirty="0" smtClean="0"/>
              <a:t> </a:t>
            </a:r>
            <a:r>
              <a:rPr lang="en-US" dirty="0" err="1" smtClean="0"/>
              <a:t>xử</a:t>
            </a:r>
            <a:r>
              <a:rPr lang="en-US" dirty="0" smtClean="0"/>
              <a:t> </a:t>
            </a:r>
            <a:r>
              <a:rPr lang="en-US" dirty="0" err="1" smtClean="0"/>
              <a:t>lý</a:t>
            </a:r>
            <a:r>
              <a:rPr lang="en-US" dirty="0" smtClean="0"/>
              <a:t> </a:t>
            </a:r>
            <a:r>
              <a:rPr lang="en-US" dirty="0" err="1" smtClean="0"/>
              <a:t>trong</a:t>
            </a:r>
            <a:r>
              <a:rPr lang="en-US" dirty="0" smtClean="0"/>
              <a:t> </a:t>
            </a:r>
            <a:r>
              <a:rPr lang="en-US" dirty="0" err="1" smtClean="0"/>
              <a:t>ứng</a:t>
            </a:r>
            <a:r>
              <a:rPr lang="en-US" dirty="0" smtClean="0"/>
              <a:t> </a:t>
            </a:r>
            <a:r>
              <a:rPr lang="en-US" dirty="0" err="1" smtClean="0"/>
              <a:t>dụng</a:t>
            </a:r>
            <a:r>
              <a:rPr lang="en-US" dirty="0" smtClean="0"/>
              <a:t> web</a:t>
            </a:r>
          </a:p>
          <a:p>
            <a:pPr>
              <a:lnSpc>
                <a:spcPct val="90000"/>
              </a:lnSpc>
              <a:defRPr/>
            </a:pPr>
            <a:r>
              <a:rPr lang="en-US" dirty="0" smtClean="0"/>
              <a:t>Tag </a:t>
            </a:r>
            <a:r>
              <a:rPr lang="en-US" dirty="0" smtClean="0">
                <a:solidFill>
                  <a:schemeClr val="tx2">
                    <a:lumMod val="75000"/>
                  </a:schemeClr>
                </a:solidFill>
              </a:rPr>
              <a:t>&lt;form&gt; </a:t>
            </a:r>
            <a:r>
              <a:rPr lang="en-US" dirty="0" err="1" smtClean="0"/>
              <a:t>dùng</a:t>
            </a:r>
            <a:r>
              <a:rPr lang="en-US" dirty="0" smtClean="0"/>
              <a:t> </a:t>
            </a:r>
            <a:r>
              <a:rPr lang="en-US" dirty="0" err="1" smtClean="0"/>
              <a:t>để</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khác</a:t>
            </a:r>
            <a:r>
              <a:rPr lang="en-US" dirty="0" smtClean="0"/>
              <a:t> </a:t>
            </a:r>
            <a:r>
              <a:rPr lang="en-US" dirty="0" err="1" smtClean="0"/>
              <a:t>của</a:t>
            </a:r>
            <a:r>
              <a:rPr lang="en-US" dirty="0" smtClean="0"/>
              <a:t> form</a:t>
            </a:r>
          </a:p>
          <a:p>
            <a:pPr>
              <a:lnSpc>
                <a:spcPct val="90000"/>
              </a:lnSpc>
              <a:defRPr/>
            </a:pP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nhập</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smtClean="0">
                <a:solidFill>
                  <a:schemeClr val="tx2">
                    <a:lumMod val="75000"/>
                  </a:schemeClr>
                </a:solidFill>
              </a:rPr>
              <a:t>Form Field</a:t>
            </a:r>
            <a:r>
              <a:rPr lang="en-US" dirty="0" smtClean="0"/>
              <a:t> </a:t>
            </a:r>
          </a:p>
          <a:p>
            <a:pPr lvl="1">
              <a:lnSpc>
                <a:spcPct val="90000"/>
              </a:lnSpc>
              <a:defRPr/>
            </a:pPr>
            <a:r>
              <a:rPr lang="en-US" sz="2000" dirty="0" smtClean="0"/>
              <a:t>text field</a:t>
            </a:r>
          </a:p>
          <a:p>
            <a:pPr lvl="1">
              <a:lnSpc>
                <a:spcPct val="90000"/>
              </a:lnSpc>
              <a:defRPr/>
            </a:pPr>
            <a:r>
              <a:rPr lang="en-US" sz="2000" dirty="0" smtClean="0"/>
              <a:t>password field</a:t>
            </a:r>
          </a:p>
          <a:p>
            <a:pPr lvl="1">
              <a:lnSpc>
                <a:spcPct val="90000"/>
              </a:lnSpc>
              <a:defRPr/>
            </a:pPr>
            <a:r>
              <a:rPr lang="en-US" sz="2000" dirty="0" smtClean="0"/>
              <a:t>multiple-line text field</a:t>
            </a:r>
          </a:p>
          <a:p>
            <a:pPr lvl="1">
              <a:lnSpc>
                <a:spcPct val="90000"/>
              </a:lnSpc>
              <a:defRPr/>
            </a:pPr>
            <a:r>
              <a:rPr lang="en-US"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Bottom)">
                                      <p:cBhvr>
                                        <p:cTn id="19" dur="500"/>
                                        <p:tgtEl>
                                          <p:spTgt spid="3">
                                            <p:txEl>
                                              <p:pRg st="3" end="3"/>
                                            </p:txEl>
                                          </p:spTgt>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lide(fromBottom)">
                                      <p:cBhvr>
                                        <p:cTn id="23" dur="500"/>
                                        <p:tgtEl>
                                          <p:spTgt spid="3">
                                            <p:txEl>
                                              <p:pRg st="4" end="4"/>
                                            </p:txEl>
                                          </p:spTgt>
                                        </p:tgtEl>
                                      </p:cBhvr>
                                    </p:animEffect>
                                  </p:childTnLst>
                                </p:cTn>
                              </p:par>
                            </p:childTnLst>
                          </p:cTn>
                        </p:par>
                        <p:par>
                          <p:cTn id="24" fill="hold">
                            <p:stCondLst>
                              <p:cond delay="2500"/>
                            </p:stCondLst>
                            <p:childTnLst>
                              <p:par>
                                <p:cTn id="25" presetID="1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lide(fromBottom)">
                                      <p:cBhvr>
                                        <p:cTn id="27" dur="500"/>
                                        <p:tgtEl>
                                          <p:spTgt spid="3">
                                            <p:txEl>
                                              <p:pRg st="5" end="5"/>
                                            </p:txEl>
                                          </p:spTgt>
                                        </p:tgtEl>
                                      </p:cBhvr>
                                    </p:animEffect>
                                  </p:childTnLst>
                                </p:cTn>
                              </p:par>
                            </p:childTnLst>
                          </p:cTn>
                        </p:par>
                        <p:par>
                          <p:cTn id="28" fill="hold">
                            <p:stCondLst>
                              <p:cond delay="3000"/>
                            </p:stCondLst>
                            <p:childTnLst>
                              <p:par>
                                <p:cTn id="29" presetID="12" presetClass="entr" presetSubtype="4"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slide(fromBottom)">
                                      <p:cBhvr>
                                        <p:cTn id="31" dur="500"/>
                                        <p:tgtEl>
                                          <p:spTgt spid="3">
                                            <p:txEl>
                                              <p:pRg st="6" end="6"/>
                                            </p:txEl>
                                          </p:spTgt>
                                        </p:tgtEl>
                                      </p:cBhvr>
                                    </p:animEffect>
                                  </p:childTnLst>
                                </p:cTn>
                              </p:par>
                            </p:childTnLst>
                          </p:cTn>
                        </p:par>
                        <p:par>
                          <p:cTn id="32" fill="hold">
                            <p:stCondLst>
                              <p:cond delay="3500"/>
                            </p:stCondLst>
                            <p:childTnLst>
                              <p:par>
                                <p:cTn id="33" presetID="12" presetClass="entr" presetSubtype="4"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slide(fromBottom)">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Ví dụ</a:t>
            </a:r>
            <a:endParaRPr lang="en-US"/>
          </a:p>
        </p:txBody>
      </p:sp>
      <p:pic>
        <p:nvPicPr>
          <p:cNvPr id="1028" name="Picture 4"/>
          <p:cNvPicPr>
            <a:picLocks noChangeAspect="1" noChangeArrowheads="1"/>
          </p:cNvPicPr>
          <p:nvPr/>
        </p:nvPicPr>
        <p:blipFill>
          <a:blip r:embed="rId2"/>
          <a:srcRect/>
          <a:stretch>
            <a:fillRect/>
          </a:stretch>
        </p:blipFill>
        <p:spPr bwMode="auto">
          <a:xfrm>
            <a:off x="1624013" y="417513"/>
            <a:ext cx="5849937" cy="60213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checkerboard(across)">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Tag &lt;Form&gt;</a:t>
            </a:r>
            <a:endParaRPr lang="en-US"/>
          </a:p>
        </p:txBody>
      </p:sp>
      <p:sp>
        <p:nvSpPr>
          <p:cNvPr id="3" name="Content Placeholder 2"/>
          <p:cNvSpPr>
            <a:spLocks noGrp="1"/>
          </p:cNvSpPr>
          <p:nvPr>
            <p:ph idx="1"/>
          </p:nvPr>
        </p:nvSpPr>
        <p:spPr>
          <a:xfrm>
            <a:off x="685800" y="1776413"/>
            <a:ext cx="7775575" cy="4533900"/>
          </a:xfrm>
        </p:spPr>
        <p:txBody>
          <a:bodyPr>
            <a:normAutofit fontScale="92500"/>
          </a:bodyPr>
          <a:lstStyle/>
          <a:p>
            <a:pPr>
              <a:defRPr/>
            </a:pPr>
            <a:r>
              <a:rPr lang="en-US" sz="2800" smtClean="0"/>
              <a:t>Là container chứa các thành phần nhập liệu khác.</a:t>
            </a:r>
          </a:p>
          <a:p>
            <a:pPr>
              <a:buFont typeface="Wingdings" pitchFamily="2" charset="2"/>
              <a:buNone/>
              <a:defRPr/>
            </a:pPr>
            <a:r>
              <a:rPr lang="vi-VN" sz="2200" b="1" smtClean="0">
                <a:solidFill>
                  <a:schemeClr val="tx2">
                    <a:lumMod val="75000"/>
                  </a:schemeClr>
                </a:solidFill>
                <a:latin typeface="Courier New" pitchFamily="49" charset="0"/>
                <a:cs typeface="Courier New" pitchFamily="49" charset="0"/>
              </a:rPr>
              <a:t>&lt;</a:t>
            </a:r>
            <a:r>
              <a:rPr lang="en-US" sz="2200" b="1" smtClean="0">
                <a:solidFill>
                  <a:schemeClr val="tx2">
                    <a:lumMod val="75000"/>
                  </a:schemeClr>
                </a:solidFill>
                <a:latin typeface="Courier New" pitchFamily="49" charset="0"/>
                <a:cs typeface="Courier New" pitchFamily="49" charset="0"/>
              </a:rPr>
              <a:t>FORM </a:t>
            </a:r>
            <a:r>
              <a:rPr lang="en-US" sz="2200" smtClean="0">
                <a:solidFill>
                  <a:schemeClr val="tx2">
                    <a:lumMod val="75000"/>
                  </a:schemeClr>
                </a:solidFill>
                <a:latin typeface="Courier New" pitchFamily="49" charset="0"/>
                <a:cs typeface="Courier New" pitchFamily="49" charset="0"/>
              </a:rPr>
              <a:t>NAME=“…” ACTION=“…” METHOD=“…”</a:t>
            </a:r>
            <a:r>
              <a:rPr lang="vi-VN" sz="2200" smtClean="0">
                <a:solidFill>
                  <a:schemeClr val="tx2">
                    <a:lumMod val="75000"/>
                  </a:schemeClr>
                </a:solidFill>
                <a:latin typeface="Courier New" pitchFamily="49" charset="0"/>
                <a:cs typeface="Courier New" pitchFamily="49" charset="0"/>
              </a:rPr>
              <a:t>&gt;  </a:t>
            </a:r>
          </a:p>
          <a:p>
            <a:pPr>
              <a:buFont typeface="Wingdings" pitchFamily="2" charset="2"/>
              <a:buNone/>
              <a:defRPr/>
            </a:pPr>
            <a:r>
              <a:rPr lang="vi-VN" sz="2200" smtClean="0">
                <a:solidFill>
                  <a:schemeClr val="tx2">
                    <a:lumMod val="75000"/>
                  </a:schemeClr>
                </a:solidFill>
                <a:latin typeface="Courier New" pitchFamily="49" charset="0"/>
                <a:cs typeface="Courier New" pitchFamily="49" charset="0"/>
              </a:rPr>
              <a:t>	</a:t>
            </a:r>
            <a:r>
              <a:rPr lang="en-US" sz="2200" smtClean="0">
                <a:solidFill>
                  <a:srgbClr val="006600"/>
                </a:solidFill>
                <a:latin typeface="Courier New" pitchFamily="49" charset="0"/>
                <a:cs typeface="Courier New" pitchFamily="49" charset="0"/>
              </a:rPr>
              <a:t>	</a:t>
            </a:r>
            <a:r>
              <a:rPr lang="vi-VN" sz="2200" i="1" smtClean="0">
                <a:solidFill>
                  <a:srgbClr val="006600"/>
                </a:solidFill>
                <a:latin typeface="Courier New" pitchFamily="49" charset="0"/>
                <a:cs typeface="Courier New" pitchFamily="49" charset="0"/>
              </a:rPr>
              <a:t>&lt;!-- các thành phần của Form --&gt;</a:t>
            </a:r>
          </a:p>
          <a:p>
            <a:pPr>
              <a:buFont typeface="Wingdings" pitchFamily="2" charset="2"/>
              <a:buNone/>
              <a:defRPr/>
            </a:pPr>
            <a:r>
              <a:rPr lang="vi-VN" sz="2200" b="1" smtClean="0">
                <a:solidFill>
                  <a:schemeClr val="tx2">
                    <a:lumMod val="75000"/>
                  </a:schemeClr>
                </a:solidFill>
                <a:latin typeface="Courier New" pitchFamily="49" charset="0"/>
                <a:cs typeface="Courier New" pitchFamily="49" charset="0"/>
              </a:rPr>
              <a:t>&lt;/</a:t>
            </a:r>
            <a:r>
              <a:rPr lang="en-US" sz="2200" b="1" smtClean="0">
                <a:solidFill>
                  <a:schemeClr val="tx2">
                    <a:lumMod val="75000"/>
                  </a:schemeClr>
                </a:solidFill>
                <a:latin typeface="Courier New" pitchFamily="49" charset="0"/>
                <a:cs typeface="Courier New" pitchFamily="49" charset="0"/>
              </a:rPr>
              <a:t>FORM&gt;</a:t>
            </a:r>
            <a:endParaRPr lang="vi-VN" sz="2200" b="1" smtClean="0">
              <a:solidFill>
                <a:schemeClr val="tx2">
                  <a:lumMod val="75000"/>
                </a:schemeClr>
              </a:solidFill>
              <a:latin typeface="Courier New" pitchFamily="49" charset="0"/>
              <a:cs typeface="Courier New" pitchFamily="49" charset="0"/>
            </a:endParaRPr>
          </a:p>
          <a:p>
            <a:pPr>
              <a:defRPr/>
            </a:pPr>
            <a:r>
              <a:rPr lang="vi-VN" sz="2800" smtClean="0"/>
              <a:t>Các thuộc tính của </a:t>
            </a:r>
            <a:r>
              <a:rPr lang="vi-VN" sz="1900" b="1" smtClean="0">
                <a:solidFill>
                  <a:schemeClr val="tx2">
                    <a:lumMod val="75000"/>
                  </a:schemeClr>
                </a:solidFill>
                <a:latin typeface="Courier New" pitchFamily="49" charset="0"/>
                <a:cs typeface="Courier New" pitchFamily="49" charset="0"/>
              </a:rPr>
              <a:t>&lt;/</a:t>
            </a:r>
            <a:r>
              <a:rPr lang="en-US" sz="1900" b="1" smtClean="0">
                <a:solidFill>
                  <a:schemeClr val="tx2">
                    <a:lumMod val="75000"/>
                  </a:schemeClr>
                </a:solidFill>
                <a:latin typeface="Courier New" pitchFamily="49" charset="0"/>
                <a:cs typeface="Courier New" pitchFamily="49" charset="0"/>
              </a:rPr>
              <a:t>FORM&gt;</a:t>
            </a:r>
            <a:endParaRPr lang="vi-VN" sz="2800" b="1" smtClean="0"/>
          </a:p>
          <a:p>
            <a:pPr lvl="1">
              <a:defRPr/>
            </a:pPr>
            <a:r>
              <a:rPr lang="en-US" b="1" smtClean="0">
                <a:solidFill>
                  <a:schemeClr val="tx2">
                    <a:lumMod val="75000"/>
                  </a:schemeClr>
                </a:solidFill>
                <a:latin typeface="Courier New" pitchFamily="49" charset="0"/>
                <a:cs typeface="Courier New" pitchFamily="49" charset="0"/>
              </a:rPr>
              <a:t>NAME </a:t>
            </a:r>
            <a:r>
              <a:rPr lang="vi-VN" smtClean="0"/>
              <a:t>: tên FORM</a:t>
            </a:r>
          </a:p>
          <a:p>
            <a:pPr lvl="1">
              <a:defRPr/>
            </a:pPr>
            <a:r>
              <a:rPr lang="en-US" b="1" smtClean="0">
                <a:solidFill>
                  <a:schemeClr val="tx2">
                    <a:lumMod val="75000"/>
                  </a:schemeClr>
                </a:solidFill>
                <a:latin typeface="Courier New" pitchFamily="49" charset="0"/>
                <a:cs typeface="Courier New" pitchFamily="49" charset="0"/>
              </a:rPr>
              <a:t>ACTION</a:t>
            </a:r>
            <a:r>
              <a:rPr lang="en-US" smtClean="0">
                <a:solidFill>
                  <a:schemeClr val="tx2">
                    <a:lumMod val="75000"/>
                  </a:schemeClr>
                </a:solidFill>
                <a:latin typeface="Courier New" pitchFamily="49" charset="0"/>
                <a:cs typeface="Courier New" pitchFamily="49" charset="0"/>
              </a:rPr>
              <a:t> </a:t>
            </a:r>
            <a:r>
              <a:rPr lang="vi-VN" smtClean="0"/>
              <a:t>: chỉ định trang web nhận xử lý dữ liệu từ FORM này</a:t>
            </a:r>
            <a:r>
              <a:rPr lang="en-US" smtClean="0"/>
              <a:t> khi có sự kiện click của button </a:t>
            </a:r>
            <a:r>
              <a:rPr lang="en-US" smtClean="0">
                <a:solidFill>
                  <a:schemeClr val="tx2">
                    <a:lumMod val="75000"/>
                  </a:schemeClr>
                </a:solidFill>
              </a:rPr>
              <a:t>SUBMIT</a:t>
            </a:r>
            <a:r>
              <a:rPr lang="en-US" smtClean="0"/>
              <a:t>.</a:t>
            </a:r>
            <a:endParaRPr lang="vi-VN" smtClean="0"/>
          </a:p>
          <a:p>
            <a:pPr lvl="1">
              <a:defRPr/>
            </a:pPr>
            <a:r>
              <a:rPr lang="en-US" b="1" smtClean="0">
                <a:solidFill>
                  <a:schemeClr val="tx2">
                    <a:lumMod val="75000"/>
                  </a:schemeClr>
                </a:solidFill>
                <a:latin typeface="Courier New" pitchFamily="49" charset="0"/>
                <a:cs typeface="Courier New" pitchFamily="49" charset="0"/>
              </a:rPr>
              <a:t>METHOD</a:t>
            </a:r>
            <a:r>
              <a:rPr lang="en-US" smtClean="0">
                <a:solidFill>
                  <a:schemeClr val="tx2">
                    <a:lumMod val="75000"/>
                  </a:schemeClr>
                </a:solidFill>
                <a:latin typeface="Courier New" pitchFamily="49" charset="0"/>
                <a:cs typeface="Courier New" pitchFamily="49" charset="0"/>
              </a:rPr>
              <a:t> </a:t>
            </a:r>
            <a:r>
              <a:rPr lang="vi-VN" smtClean="0"/>
              <a:t>: X</a:t>
            </a:r>
            <a:r>
              <a:rPr lang="en-US" smtClean="0"/>
              <a:t>á</a:t>
            </a:r>
            <a:r>
              <a:rPr lang="vi-VN" smtClean="0"/>
              <a:t>c đ</a:t>
            </a:r>
            <a:r>
              <a:rPr lang="en-US" smtClean="0"/>
              <a:t>ị</a:t>
            </a:r>
            <a:r>
              <a:rPr lang="vi-VN" smtClean="0"/>
              <a:t>nh phương th</a:t>
            </a:r>
            <a:r>
              <a:rPr lang="en-US" smtClean="0"/>
              <a:t>ứ</a:t>
            </a:r>
            <a:r>
              <a:rPr lang="vi-VN" smtClean="0"/>
              <a:t>c chuy</a:t>
            </a:r>
            <a:r>
              <a:rPr lang="en-US" smtClean="0"/>
              <a:t>ể</a:t>
            </a:r>
            <a:r>
              <a:rPr lang="vi-VN" smtClean="0"/>
              <a:t>n d</a:t>
            </a:r>
            <a:r>
              <a:rPr lang="en-US" smtClean="0"/>
              <a:t>ữ</a:t>
            </a:r>
            <a:r>
              <a:rPr lang="vi-VN" smtClean="0"/>
              <a:t> li</a:t>
            </a:r>
            <a:r>
              <a:rPr lang="en-US" smtClean="0"/>
              <a:t>ệ</a:t>
            </a:r>
            <a:r>
              <a:rPr lang="vi-VN" smtClean="0"/>
              <a:t>u (</a:t>
            </a:r>
            <a:r>
              <a:rPr lang="vi-VN" smtClean="0">
                <a:solidFill>
                  <a:schemeClr val="tx2">
                    <a:lumMod val="75000"/>
                  </a:schemeClr>
                </a:solidFill>
              </a:rPr>
              <a:t>P</a:t>
            </a:r>
            <a:r>
              <a:rPr lang="en-US" smtClean="0">
                <a:solidFill>
                  <a:schemeClr val="tx2">
                    <a:lumMod val="75000"/>
                  </a:schemeClr>
                </a:solidFill>
              </a:rPr>
              <a:t>OST</a:t>
            </a:r>
            <a:r>
              <a:rPr lang="vi-VN" smtClean="0"/>
              <a:t>,</a:t>
            </a:r>
            <a:r>
              <a:rPr lang="en-US" smtClean="0">
                <a:solidFill>
                  <a:schemeClr val="tx2">
                    <a:lumMod val="75000"/>
                  </a:schemeClr>
                </a:solidFill>
              </a:rPr>
              <a:t>GET</a:t>
            </a:r>
            <a:r>
              <a:rPr lang="vi-VN" smtClean="0"/>
              <a:t>)</a:t>
            </a:r>
            <a:endParaRPr lang="en-US" smtClean="0"/>
          </a:p>
        </p:txBody>
      </p:sp>
      <p:sp>
        <p:nvSpPr>
          <p:cNvPr id="4" name="Rectangle 3"/>
          <p:cNvSpPr/>
          <p:nvPr/>
        </p:nvSpPr>
        <p:spPr bwMode="auto">
          <a:xfrm>
            <a:off x="744538" y="2336800"/>
            <a:ext cx="5983287" cy="1354138"/>
          </a:xfrm>
          <a:prstGeom prst="rect">
            <a:avLst/>
          </a:prstGeom>
          <a:solidFill>
            <a:srgbClr val="CCECFF">
              <a:alpha val="30196"/>
            </a:srgbClr>
          </a:solidFill>
          <a:ln w="9525" cap="flat" cmpd="sng" algn="ctr">
            <a:solidFill>
              <a:schemeClr val="tx2">
                <a:lumMod val="75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slide(fromBottom)">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slide(fromBottom)">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lide(fromBottom)">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slide(fromBottom)">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Tag &lt;Form&gt; - Ví dụ</a:t>
            </a:r>
            <a:endParaRPr lang="en-US"/>
          </a:p>
        </p:txBody>
      </p:sp>
      <p:sp>
        <p:nvSpPr>
          <p:cNvPr id="3" name="Content Placeholder 2"/>
          <p:cNvSpPr>
            <a:spLocks noGrp="1"/>
          </p:cNvSpPr>
          <p:nvPr>
            <p:ph idx="1"/>
          </p:nvPr>
        </p:nvSpPr>
        <p:spPr>
          <a:xfrm>
            <a:off x="685800" y="1889125"/>
            <a:ext cx="6415088" cy="3902075"/>
          </a:xfrm>
          <a:ln>
            <a:solidFill>
              <a:schemeClr val="accent1">
                <a:lumMod val="50000"/>
              </a:schemeClr>
            </a:solidFill>
          </a:ln>
        </p:spPr>
        <p:txBody>
          <a:bodyPr/>
          <a:lstStyle/>
          <a:p>
            <a:pPr>
              <a:buFont typeface="Wingdings" pitchFamily="2" charset="2"/>
              <a:buNone/>
              <a:defRPr/>
            </a:pPr>
            <a:r>
              <a:rPr lang="en-US" sz="1800" smtClean="0">
                <a:solidFill>
                  <a:srgbClr val="3333FF"/>
                </a:solidFill>
                <a:latin typeface="Courier New" pitchFamily="49" charset="0"/>
                <a:cs typeface="Courier New" pitchFamily="49" charset="0"/>
              </a:rPr>
              <a:t>&lt;html&gt;</a:t>
            </a:r>
          </a:p>
          <a:p>
            <a:pPr>
              <a:buFont typeface="Wingdings" pitchFamily="2" charset="2"/>
              <a:buNone/>
              <a:defRPr/>
            </a:pPr>
            <a:r>
              <a:rPr lang="en-US" sz="1800" smtClean="0">
                <a:solidFill>
                  <a:srgbClr val="3333FF"/>
                </a:solidFill>
                <a:latin typeface="Courier New" pitchFamily="49" charset="0"/>
                <a:cs typeface="Courier New" pitchFamily="49" charset="0"/>
              </a:rPr>
              <a:t>	&lt;body&gt;</a:t>
            </a:r>
          </a:p>
          <a:p>
            <a:pPr>
              <a:buFont typeface="Wingdings" pitchFamily="2" charset="2"/>
              <a:buNone/>
              <a:defRPr/>
            </a:pPr>
            <a:r>
              <a:rPr lang="en-US" sz="1800" smtClean="0">
                <a:solidFill>
                  <a:srgbClr val="3333FF"/>
                </a:solidFill>
                <a:latin typeface="Courier New" pitchFamily="49" charset="0"/>
                <a:cs typeface="Courier New" pitchFamily="49" charset="0"/>
              </a:rPr>
              <a:t>		</a:t>
            </a:r>
            <a:r>
              <a:rPr lang="en-US" sz="1800" b="1" smtClean="0">
                <a:solidFill>
                  <a:srgbClr val="3333FF"/>
                </a:solidFill>
                <a:latin typeface="Courier New" pitchFamily="49" charset="0"/>
                <a:cs typeface="Courier New" pitchFamily="49" charset="0"/>
              </a:rPr>
              <a:t>&lt;form </a:t>
            </a:r>
            <a:r>
              <a:rPr lang="en-US" sz="1800" smtClean="0">
                <a:solidFill>
                  <a:srgbClr val="3333FF"/>
                </a:solidFill>
                <a:latin typeface="Courier New" pitchFamily="49" charset="0"/>
                <a:cs typeface="Courier New" pitchFamily="49" charset="0"/>
              </a:rPr>
              <a:t>	Name=“</a:t>
            </a:r>
            <a:r>
              <a:rPr lang="en-US" sz="1800" smtClean="0">
                <a:latin typeface="Courier New" pitchFamily="49" charset="0"/>
                <a:cs typeface="Courier New" pitchFamily="49" charset="0"/>
              </a:rPr>
              <a:t>Dangnhap</a:t>
            </a:r>
            <a:r>
              <a:rPr lang="en-US" sz="1800" smtClean="0">
                <a:solidFill>
                  <a:srgbClr val="3333FF"/>
                </a:solidFill>
                <a:latin typeface="Courier New" pitchFamily="49" charset="0"/>
                <a:cs typeface="Courier New" pitchFamily="49" charset="0"/>
              </a:rPr>
              <a:t>”</a:t>
            </a:r>
            <a:br>
              <a:rPr lang="en-US" sz="1800" smtClean="0">
                <a:solidFill>
                  <a:srgbClr val="3333FF"/>
                </a:solidFill>
                <a:latin typeface="Courier New" pitchFamily="49" charset="0"/>
                <a:cs typeface="Courier New" pitchFamily="49" charset="0"/>
              </a:rPr>
            </a:br>
            <a:r>
              <a:rPr lang="en-US" sz="1800" smtClean="0">
                <a:solidFill>
                  <a:srgbClr val="3333FF"/>
                </a:solidFill>
                <a:latin typeface="Courier New" pitchFamily="49" charset="0"/>
                <a:cs typeface="Courier New" pitchFamily="49" charset="0"/>
              </a:rPr>
              <a:t>		Action=“</a:t>
            </a:r>
            <a:r>
              <a:rPr lang="en-US" sz="1800" smtClean="0">
                <a:latin typeface="Courier New" pitchFamily="49" charset="0"/>
                <a:cs typeface="Courier New" pitchFamily="49" charset="0"/>
              </a:rPr>
              <a:t>/admin/xlDangnhap.php</a:t>
            </a:r>
            <a:r>
              <a:rPr lang="en-US" sz="1800" smtClean="0">
                <a:solidFill>
                  <a:srgbClr val="3333FF"/>
                </a:solidFill>
                <a:latin typeface="Courier New" pitchFamily="49" charset="0"/>
                <a:cs typeface="Courier New" pitchFamily="49" charset="0"/>
              </a:rPr>
              <a:t>”</a:t>
            </a:r>
            <a:br>
              <a:rPr lang="en-US" sz="1800" smtClean="0">
                <a:solidFill>
                  <a:srgbClr val="3333FF"/>
                </a:solidFill>
                <a:latin typeface="Courier New" pitchFamily="49" charset="0"/>
                <a:cs typeface="Courier New" pitchFamily="49" charset="0"/>
              </a:rPr>
            </a:br>
            <a:r>
              <a:rPr lang="en-US" sz="1800" smtClean="0">
                <a:solidFill>
                  <a:srgbClr val="3333FF"/>
                </a:solidFill>
                <a:latin typeface="Courier New" pitchFamily="49" charset="0"/>
                <a:cs typeface="Courier New" pitchFamily="49" charset="0"/>
              </a:rPr>
              <a:t>		Method=“</a:t>
            </a:r>
            <a:r>
              <a:rPr lang="en-US" sz="1800" smtClean="0">
                <a:latin typeface="Courier New" pitchFamily="49" charset="0"/>
                <a:cs typeface="Courier New" pitchFamily="49" charset="0"/>
              </a:rPr>
              <a:t>Post</a:t>
            </a:r>
            <a:r>
              <a:rPr lang="en-US" sz="1800" smtClean="0">
                <a:solidFill>
                  <a:srgbClr val="3333FF"/>
                </a:solidFill>
                <a:latin typeface="Courier New" pitchFamily="49" charset="0"/>
                <a:cs typeface="Courier New" pitchFamily="49" charset="0"/>
              </a:rPr>
              <a:t>”&gt; </a:t>
            </a:r>
          </a:p>
          <a:p>
            <a:pPr>
              <a:buFont typeface="Wingdings" pitchFamily="2" charset="2"/>
              <a:buNone/>
              <a:defRPr/>
            </a:pPr>
            <a:r>
              <a:rPr lang="en-US" sz="1800" smtClean="0">
                <a:solidFill>
                  <a:srgbClr val="3333FF"/>
                </a:solidFill>
                <a:latin typeface="Courier New" pitchFamily="49" charset="0"/>
                <a:cs typeface="Courier New" pitchFamily="49" charset="0"/>
              </a:rPr>
              <a:t>			………………</a:t>
            </a:r>
          </a:p>
          <a:p>
            <a:pPr>
              <a:buFont typeface="Wingdings" pitchFamily="2" charset="2"/>
              <a:buNone/>
              <a:defRPr/>
            </a:pPr>
            <a:r>
              <a:rPr lang="en-US" sz="1800" smtClean="0">
                <a:solidFill>
                  <a:srgbClr val="3333FF"/>
                </a:solidFill>
                <a:latin typeface="Courier New" pitchFamily="49" charset="0"/>
                <a:cs typeface="Courier New" pitchFamily="49" charset="0"/>
              </a:rPr>
              <a:t>		</a:t>
            </a:r>
            <a:r>
              <a:rPr lang="en-US" sz="1800" b="1" smtClean="0">
                <a:solidFill>
                  <a:srgbClr val="3333FF"/>
                </a:solidFill>
                <a:latin typeface="Courier New" pitchFamily="49" charset="0"/>
                <a:cs typeface="Courier New" pitchFamily="49" charset="0"/>
              </a:rPr>
              <a:t>&lt;/form&gt;</a:t>
            </a:r>
          </a:p>
          <a:p>
            <a:pPr>
              <a:buFont typeface="Wingdings" pitchFamily="2" charset="2"/>
              <a:buNone/>
              <a:defRPr/>
            </a:pPr>
            <a:r>
              <a:rPr lang="en-US" sz="1800" smtClean="0">
                <a:solidFill>
                  <a:srgbClr val="3333FF"/>
                </a:solidFill>
                <a:latin typeface="Courier New" pitchFamily="49" charset="0"/>
                <a:cs typeface="Courier New" pitchFamily="49" charset="0"/>
              </a:rPr>
              <a:t>	&lt;/body&gt;</a:t>
            </a:r>
          </a:p>
          <a:p>
            <a:pPr>
              <a:buFont typeface="Wingdings" pitchFamily="2" charset="2"/>
              <a:buNone/>
              <a:defRPr/>
            </a:pPr>
            <a:r>
              <a:rPr lang="en-US" sz="1800" smtClean="0">
                <a:solidFill>
                  <a:srgbClr val="3333FF"/>
                </a:solidFill>
                <a:latin typeface="Courier New" pitchFamily="49" charset="0"/>
                <a:cs typeface="Courier New" pitchFamily="49" charset="0"/>
              </a:rPr>
              <a:t>&lt;/html&gt;</a:t>
            </a:r>
            <a:endParaRPr lang="en-US" sz="1800">
              <a:solidFill>
                <a:srgbClr val="3333FF"/>
              </a:solidFill>
              <a:latin typeface="Courier New" pitchFamily="49" charset="0"/>
              <a:cs typeface="Courier New" pitchFamily="49" charset="0"/>
            </a:endParaRPr>
          </a:p>
        </p:txBody>
      </p:sp>
      <p:sp>
        <p:nvSpPr>
          <p:cNvPr id="21507" name="TextBox 3"/>
          <p:cNvSpPr txBox="1">
            <a:spLocks noChangeArrowheads="1"/>
          </p:cNvSpPr>
          <p:nvPr/>
        </p:nvSpPr>
        <p:spPr bwMode="auto">
          <a:xfrm>
            <a:off x="700088" y="1466850"/>
            <a:ext cx="1658937" cy="339725"/>
          </a:xfrm>
          <a:prstGeom prst="rect">
            <a:avLst/>
          </a:prstGeom>
          <a:noFill/>
          <a:ln w="9525">
            <a:solidFill>
              <a:srgbClr val="C00000"/>
            </a:solidFill>
            <a:miter lim="800000"/>
            <a:headEnd/>
            <a:tailEnd/>
          </a:ln>
        </p:spPr>
        <p:txBody>
          <a:bodyPr>
            <a:spAutoFit/>
          </a:bodyPr>
          <a:lstStyle/>
          <a:p>
            <a:pPr algn="ctr"/>
            <a:r>
              <a:rPr lang="en-US" i="1">
                <a:solidFill>
                  <a:srgbClr val="FF9933"/>
                </a:solidFill>
              </a:rPr>
              <a:t>Dangnhap.htm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heckerboard(across)">
                                      <p:cBhvr>
                                        <p:cTn id="7" dur="500"/>
                                        <p:tgtEl>
                                          <p:spTgt spid="3">
                                            <p:bg/>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500"/>
                                        <p:tgtEl>
                                          <p:spTgt spid="3">
                                            <p:txEl>
                                              <p:pRg st="0" end="0"/>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heckerboard(across)">
                                      <p:cBhvr>
                                        <p:cTn id="19" dur="500"/>
                                        <p:tgtEl>
                                          <p:spTgt spid="3">
                                            <p:txEl>
                                              <p:pRg st="2" end="2"/>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heckerboard(across)">
                                      <p:cBhvr>
                                        <p:cTn id="23" dur="500"/>
                                        <p:tgtEl>
                                          <p:spTgt spid="3">
                                            <p:txEl>
                                              <p:pRg st="3" end="3"/>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childTnLst>
                          </p:cTn>
                        </p:par>
                        <p:par>
                          <p:cTn id="32" fill="hold">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checkerboard(across)">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Nội dung</a:t>
            </a:r>
            <a:endParaRPr lang="en-US"/>
          </a:p>
        </p:txBody>
      </p:sp>
      <p:sp>
        <p:nvSpPr>
          <p:cNvPr id="22530" name="Content Placeholder 2"/>
          <p:cNvSpPr>
            <a:spLocks noGrp="1"/>
          </p:cNvSpPr>
          <p:nvPr>
            <p:ph idx="1"/>
          </p:nvPr>
        </p:nvSpPr>
        <p:spPr/>
        <p:txBody>
          <a:bodyPr/>
          <a:lstStyle/>
          <a:p>
            <a:r>
              <a:rPr lang="en-US" smtClean="0"/>
              <a:t>Giới thiệu về Form</a:t>
            </a:r>
          </a:p>
          <a:p>
            <a:r>
              <a:rPr lang="en-US" smtClean="0">
                <a:solidFill>
                  <a:srgbClr val="FF9933"/>
                </a:solidFill>
              </a:rPr>
              <a:t>Các thành phần của Form</a:t>
            </a:r>
          </a:p>
          <a:p>
            <a:r>
              <a:rPr lang="en-US" smtClean="0"/>
              <a:t>Một số thuộc tính tiện ích của Form và Input</a:t>
            </a:r>
          </a:p>
          <a:p>
            <a:r>
              <a:rPr lang="en-US" smtClean="0"/>
              <a:t>Phân biệt phương thức GET/POST</a:t>
            </a:r>
          </a:p>
          <a:p>
            <a:r>
              <a:rPr lang="en-US" smtClean="0"/>
              <a:t>Thẻ MARQUEE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a:t>
            </a:r>
            <a:endParaRPr lang="en-US"/>
          </a:p>
        </p:txBody>
      </p:sp>
      <p:sp>
        <p:nvSpPr>
          <p:cNvPr id="3" name="Content Placeholder 2"/>
          <p:cNvSpPr>
            <a:spLocks noGrp="1"/>
          </p:cNvSpPr>
          <p:nvPr>
            <p:ph idx="1"/>
          </p:nvPr>
        </p:nvSpPr>
        <p:spPr/>
        <p:txBody>
          <a:bodyPr>
            <a:normAutofit lnSpcReduction="10000"/>
          </a:bodyPr>
          <a:lstStyle/>
          <a:p>
            <a:pPr>
              <a:defRPr/>
            </a:pPr>
            <a:r>
              <a:rPr lang="en-US" dirty="0" err="1" smtClean="0"/>
              <a:t>Gồm</a:t>
            </a:r>
            <a:r>
              <a:rPr lang="en-US" dirty="0" smtClean="0"/>
              <a:t> </a:t>
            </a:r>
            <a:r>
              <a:rPr lang="en-US" dirty="0" err="1" smtClean="0"/>
              <a:t>các</a:t>
            </a:r>
            <a:r>
              <a:rPr lang="en-US" dirty="0" smtClean="0"/>
              <a:t> </a:t>
            </a:r>
            <a:r>
              <a:rPr lang="en-US" dirty="0" err="1" smtClean="0"/>
              <a:t>loại</a:t>
            </a:r>
            <a:r>
              <a:rPr lang="en-US" dirty="0" smtClean="0"/>
              <a:t> Form Field </a:t>
            </a:r>
            <a:r>
              <a:rPr lang="en-US" dirty="0" err="1" smtClean="0"/>
              <a:t>sau</a:t>
            </a:r>
            <a:r>
              <a:rPr lang="en-US" dirty="0" smtClean="0"/>
              <a:t>:</a:t>
            </a:r>
          </a:p>
          <a:p>
            <a:pPr lvl="1">
              <a:lnSpc>
                <a:spcPct val="90000"/>
              </a:lnSpc>
              <a:defRPr/>
            </a:pPr>
            <a:r>
              <a:rPr lang="en-US" sz="2000" dirty="0" smtClean="0">
                <a:solidFill>
                  <a:schemeClr val="tx2">
                    <a:lumMod val="75000"/>
                  </a:schemeClr>
                </a:solidFill>
              </a:rPr>
              <a:t>Text field 	</a:t>
            </a:r>
            <a:endParaRPr lang="en-US" sz="2000" dirty="0" smtClean="0">
              <a:solidFill>
                <a:schemeClr val="tx2">
                  <a:lumMod val="75000"/>
                </a:schemeClr>
              </a:solidFill>
              <a:latin typeface="Corbel" pitchFamily="34" charset="0"/>
            </a:endParaRPr>
          </a:p>
          <a:p>
            <a:pPr lvl="1">
              <a:lnSpc>
                <a:spcPct val="90000"/>
              </a:lnSpc>
              <a:defRPr/>
            </a:pPr>
            <a:r>
              <a:rPr lang="en-US" sz="2000" dirty="0" smtClean="0">
                <a:solidFill>
                  <a:schemeClr val="tx2">
                    <a:lumMod val="75000"/>
                  </a:schemeClr>
                </a:solidFill>
              </a:rPr>
              <a:t>Password field</a:t>
            </a:r>
            <a:endParaRPr lang="en-US" sz="2000" dirty="0" smtClean="0">
              <a:solidFill>
                <a:schemeClr val="tx2">
                  <a:lumMod val="75000"/>
                </a:schemeClr>
              </a:solidFill>
              <a:latin typeface="Corbel" pitchFamily="34" charset="0"/>
            </a:endParaRPr>
          </a:p>
          <a:p>
            <a:pPr lvl="1">
              <a:lnSpc>
                <a:spcPct val="90000"/>
              </a:lnSpc>
              <a:defRPr/>
            </a:pPr>
            <a:r>
              <a:rPr lang="en-US" sz="2000" dirty="0" smtClean="0">
                <a:solidFill>
                  <a:schemeClr val="tx2">
                    <a:lumMod val="75000"/>
                  </a:schemeClr>
                </a:solidFill>
              </a:rPr>
              <a:t>Hidden Text field</a:t>
            </a:r>
            <a:endParaRPr lang="en-US" sz="2000" dirty="0" smtClean="0">
              <a:solidFill>
                <a:schemeClr val="tx2">
                  <a:lumMod val="75000"/>
                </a:schemeClr>
              </a:solidFill>
              <a:latin typeface="Corbel" pitchFamily="34" charset="0"/>
            </a:endParaRPr>
          </a:p>
          <a:p>
            <a:pPr lvl="1">
              <a:lnSpc>
                <a:spcPct val="90000"/>
              </a:lnSpc>
              <a:defRPr/>
            </a:pPr>
            <a:r>
              <a:rPr lang="en-US" sz="2000" dirty="0" smtClean="0">
                <a:solidFill>
                  <a:schemeClr val="tx2">
                    <a:lumMod val="75000"/>
                  </a:schemeClr>
                </a:solidFill>
              </a:rPr>
              <a:t>Check box</a:t>
            </a:r>
            <a:endParaRPr lang="en-US" sz="2000" dirty="0" smtClean="0">
              <a:solidFill>
                <a:schemeClr val="tx2">
                  <a:lumMod val="75000"/>
                </a:schemeClr>
              </a:solidFill>
              <a:latin typeface="Corbel" pitchFamily="34" charset="0"/>
            </a:endParaRPr>
          </a:p>
          <a:p>
            <a:pPr lvl="1">
              <a:lnSpc>
                <a:spcPct val="90000"/>
              </a:lnSpc>
              <a:defRPr/>
            </a:pPr>
            <a:r>
              <a:rPr lang="en-US" sz="2000" dirty="0" smtClean="0">
                <a:solidFill>
                  <a:schemeClr val="tx2">
                    <a:lumMod val="75000"/>
                  </a:schemeClr>
                </a:solidFill>
              </a:rPr>
              <a:t>Radio button</a:t>
            </a:r>
            <a:endParaRPr lang="en-US" sz="2000" dirty="0" smtClean="0">
              <a:solidFill>
                <a:schemeClr val="tx2">
                  <a:lumMod val="75000"/>
                </a:schemeClr>
              </a:solidFill>
              <a:latin typeface="Corbel" pitchFamily="34" charset="0"/>
            </a:endParaRPr>
          </a:p>
          <a:p>
            <a:pPr lvl="1">
              <a:lnSpc>
                <a:spcPct val="90000"/>
              </a:lnSpc>
              <a:defRPr/>
            </a:pPr>
            <a:r>
              <a:rPr lang="en-US" sz="2000" dirty="0" smtClean="0">
                <a:solidFill>
                  <a:schemeClr val="tx2">
                    <a:lumMod val="75000"/>
                  </a:schemeClr>
                </a:solidFill>
              </a:rPr>
              <a:t>File Form Control</a:t>
            </a:r>
          </a:p>
          <a:p>
            <a:pPr lvl="1">
              <a:lnSpc>
                <a:spcPct val="90000"/>
              </a:lnSpc>
              <a:defRPr/>
            </a:pPr>
            <a:r>
              <a:rPr lang="en-US" sz="2000" dirty="0" smtClean="0">
                <a:solidFill>
                  <a:schemeClr val="tx2">
                    <a:lumMod val="75000"/>
                  </a:schemeClr>
                </a:solidFill>
              </a:rPr>
              <a:t>Submit Button, Reset Button, Generalized Button</a:t>
            </a:r>
          </a:p>
          <a:p>
            <a:pPr lvl="1">
              <a:lnSpc>
                <a:spcPct val="90000"/>
              </a:lnSpc>
              <a:defRPr/>
            </a:pPr>
            <a:r>
              <a:rPr lang="en-US" sz="2000" dirty="0" smtClean="0">
                <a:solidFill>
                  <a:srgbClr val="FF9933"/>
                </a:solidFill>
              </a:rPr>
              <a:t>Multiple-line text field</a:t>
            </a:r>
          </a:p>
          <a:p>
            <a:pPr lvl="1">
              <a:lnSpc>
                <a:spcPct val="90000"/>
              </a:lnSpc>
              <a:defRPr/>
            </a:pPr>
            <a:r>
              <a:rPr lang="en-US" sz="2000" dirty="0" smtClean="0">
                <a:solidFill>
                  <a:schemeClr val="accent6">
                    <a:lumMod val="75000"/>
                  </a:schemeClr>
                </a:solidFill>
              </a:rPr>
              <a:t>Label</a:t>
            </a:r>
          </a:p>
          <a:p>
            <a:pPr lvl="1">
              <a:lnSpc>
                <a:spcPct val="90000"/>
              </a:lnSpc>
              <a:defRPr/>
            </a:pPr>
            <a:r>
              <a:rPr lang="en-US" sz="2000" dirty="0" smtClean="0">
                <a:solidFill>
                  <a:srgbClr val="00B050"/>
                </a:solidFill>
              </a:rPr>
              <a:t>Pull-down menu</a:t>
            </a:r>
          </a:p>
          <a:p>
            <a:pPr lvl="1">
              <a:lnSpc>
                <a:spcPct val="90000"/>
              </a:lnSpc>
              <a:defRPr/>
            </a:pPr>
            <a:r>
              <a:rPr lang="en-US" sz="2000" dirty="0" smtClean="0">
                <a:solidFill>
                  <a:srgbClr val="7030A0"/>
                </a:solidFill>
              </a:rPr>
              <a:t>Scrolled list</a:t>
            </a:r>
          </a:p>
          <a:p>
            <a:pPr lvl="1">
              <a:lnSpc>
                <a:spcPct val="90000"/>
              </a:lnSpc>
              <a:defRPr/>
            </a:pPr>
            <a:r>
              <a:rPr lang="en-US" sz="2000" dirty="0" smtClean="0">
                <a:solidFill>
                  <a:srgbClr val="FF0000"/>
                </a:solidFill>
              </a:rPr>
              <a:t>Field 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slide(fromBottom)">
                                      <p:cBhvr>
                                        <p:cTn id="11" dur="500"/>
                                        <p:tgtEl>
                                          <p:spTgt spid="3">
                                            <p:txEl>
                                              <p:pRg st="2" end="2"/>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slide(fromBottom)">
                                      <p:cBhvr>
                                        <p:cTn id="15" dur="500"/>
                                        <p:tgtEl>
                                          <p:spTgt spid="3">
                                            <p:txEl>
                                              <p:pRg st="3" end="3"/>
                                            </p:txEl>
                                          </p:spTgt>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lide(fromBottom)">
                                      <p:cBhvr>
                                        <p:cTn id="19" dur="500"/>
                                        <p:tgtEl>
                                          <p:spTgt spid="3">
                                            <p:txEl>
                                              <p:pRg st="4" end="4"/>
                                            </p:txEl>
                                          </p:spTgt>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slide(fromBottom)">
                                      <p:cBhvr>
                                        <p:cTn id="23" dur="500"/>
                                        <p:tgtEl>
                                          <p:spTgt spid="3">
                                            <p:txEl>
                                              <p:pRg st="5" end="5"/>
                                            </p:txEl>
                                          </p:spTgt>
                                        </p:tgtEl>
                                      </p:cBhvr>
                                    </p:animEffect>
                                  </p:childTnLst>
                                </p:cTn>
                              </p:par>
                            </p:childTnLst>
                          </p:cTn>
                        </p:par>
                        <p:par>
                          <p:cTn id="24" fill="hold">
                            <p:stCondLst>
                              <p:cond delay="2500"/>
                            </p:stCondLst>
                            <p:childTnLst>
                              <p:par>
                                <p:cTn id="25" presetID="12" presetClass="entr" presetSubtype="4"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slide(fromBottom)">
                                      <p:cBhvr>
                                        <p:cTn id="27" dur="500"/>
                                        <p:tgtEl>
                                          <p:spTgt spid="3">
                                            <p:txEl>
                                              <p:pRg st="6" end="6"/>
                                            </p:txEl>
                                          </p:spTgt>
                                        </p:tgtEl>
                                      </p:cBhvr>
                                    </p:animEffect>
                                  </p:childTnLst>
                                </p:cTn>
                              </p:par>
                            </p:childTnLst>
                          </p:cTn>
                        </p:par>
                        <p:par>
                          <p:cTn id="28" fill="hold">
                            <p:stCondLst>
                              <p:cond delay="3000"/>
                            </p:stCondLst>
                            <p:childTnLst>
                              <p:par>
                                <p:cTn id="29" presetID="12" presetClass="entr" presetSubtype="4"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slide(fromBottom)">
                                      <p:cBhvr>
                                        <p:cTn id="31" dur="500"/>
                                        <p:tgtEl>
                                          <p:spTgt spid="3">
                                            <p:txEl>
                                              <p:pRg st="7" end="7"/>
                                            </p:txEl>
                                          </p:spTgt>
                                        </p:tgtEl>
                                      </p:cBhvr>
                                    </p:animEffect>
                                  </p:childTnLst>
                                </p:cTn>
                              </p:par>
                            </p:childTnLst>
                          </p:cTn>
                        </p:par>
                        <p:par>
                          <p:cTn id="32" fill="hold">
                            <p:stCondLst>
                              <p:cond delay="3500"/>
                            </p:stCondLst>
                            <p:childTnLst>
                              <p:par>
                                <p:cTn id="33" presetID="12" presetClass="entr" presetSubtype="4"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slide(fromBottom)">
                                      <p:cBhvr>
                                        <p:cTn id="35" dur="500"/>
                                        <p:tgtEl>
                                          <p:spTgt spid="3">
                                            <p:txEl>
                                              <p:pRg st="8" end="8"/>
                                            </p:txEl>
                                          </p:spTgt>
                                        </p:tgtEl>
                                      </p:cBhvr>
                                    </p:animEffect>
                                  </p:childTnLst>
                                </p:cTn>
                              </p:par>
                            </p:childTnLst>
                          </p:cTn>
                        </p:par>
                        <p:par>
                          <p:cTn id="36" fill="hold">
                            <p:stCondLst>
                              <p:cond delay="4000"/>
                            </p:stCondLst>
                            <p:childTnLst>
                              <p:par>
                                <p:cTn id="37" presetID="12" presetClass="entr" presetSubtype="4" fill="hold"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slide(fromBottom)">
                                      <p:cBhvr>
                                        <p:cTn id="39" dur="500"/>
                                        <p:tgtEl>
                                          <p:spTgt spid="3">
                                            <p:txEl>
                                              <p:pRg st="9" end="9"/>
                                            </p:txEl>
                                          </p:spTgt>
                                        </p:tgtEl>
                                      </p:cBhvr>
                                    </p:animEffect>
                                  </p:childTnLst>
                                </p:cTn>
                              </p:par>
                            </p:childTnLst>
                          </p:cTn>
                        </p:par>
                        <p:par>
                          <p:cTn id="40" fill="hold">
                            <p:stCondLst>
                              <p:cond delay="4500"/>
                            </p:stCondLst>
                            <p:childTnLst>
                              <p:par>
                                <p:cTn id="41" presetID="12" presetClass="entr" presetSubtype="4" fill="hold"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slide(fromBottom)">
                                      <p:cBhvr>
                                        <p:cTn id="43" dur="500"/>
                                        <p:tgtEl>
                                          <p:spTgt spid="3">
                                            <p:txEl>
                                              <p:pRg st="10" end="10"/>
                                            </p:txEl>
                                          </p:spTgt>
                                        </p:tgtEl>
                                      </p:cBhvr>
                                    </p:animEffect>
                                  </p:childTnLst>
                                </p:cTn>
                              </p:par>
                            </p:childTnLst>
                          </p:cTn>
                        </p:par>
                        <p:par>
                          <p:cTn id="44" fill="hold">
                            <p:stCondLst>
                              <p:cond delay="5000"/>
                            </p:stCondLst>
                            <p:childTnLst>
                              <p:par>
                                <p:cTn id="45" presetID="12" presetClass="entr" presetSubtype="4" fill="hold" nodeType="after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slide(fromBottom)">
                                      <p:cBhvr>
                                        <p:cTn id="47" dur="500"/>
                                        <p:tgtEl>
                                          <p:spTgt spid="3">
                                            <p:txEl>
                                              <p:pRg st="11" end="11"/>
                                            </p:txEl>
                                          </p:spTgt>
                                        </p:tgtEl>
                                      </p:cBhvr>
                                    </p:animEffect>
                                  </p:childTnLst>
                                </p:cTn>
                              </p:par>
                            </p:childTnLst>
                          </p:cTn>
                        </p:par>
                        <p:par>
                          <p:cTn id="48" fill="hold">
                            <p:stCondLst>
                              <p:cond delay="5500"/>
                            </p:stCondLst>
                            <p:childTnLst>
                              <p:par>
                                <p:cTn id="49" presetID="12" presetClass="entr" presetSubtype="4" fill="hold" nodeType="after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slide(fromBottom)">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BM Template">
  <a:themeElements>
    <a:clrScheme name="System i5 simplify pearl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System i5 simplify pear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24" tIns="45712" rIns="91424" bIns="45712" numCol="1" anchor="ctr" anchorCtr="0" compatLnSpc="1">
        <a:prstTxWarp prst="textNoShape">
          <a:avLst/>
        </a:prstTxWarp>
      </a:bodyPr>
      <a:lstStyle>
        <a:def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defRPr kumimoji="0" lang="en-US" sz="1600" b="0" i="0" u="none" strike="noStrike" cap="none" normalizeH="0" baseline="0" smtClean="0">
            <a:ln>
              <a:noFill/>
            </a:ln>
            <a:solidFill>
              <a:schemeClr val="tx1"/>
            </a:solidFill>
            <a:effectLst/>
            <a:latin typeface="Arial" charset="0"/>
            <a:ea typeface="MS PGothic" pitchFamily="34" charset="-128"/>
            <a:cs typeface="Arial"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24" tIns="45712" rIns="91424" bIns="45712" numCol="1" anchor="ctr" anchorCtr="0" compatLnSpc="1">
        <a:prstTxWarp prst="textNoShape">
          <a:avLst/>
        </a:prstTxWarp>
      </a:bodyPr>
      <a:lstStyle>
        <a:def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defRPr kumimoji="0" lang="en-US" sz="1600" b="0" i="0" u="none" strike="noStrike" cap="none" normalizeH="0" baseline="0" smtClean="0">
            <a:ln>
              <a:noFill/>
            </a:ln>
            <a:solidFill>
              <a:schemeClr val="tx1"/>
            </a:solidFill>
            <a:effectLst/>
            <a:latin typeface="Arial" charset="0"/>
            <a:ea typeface="MS PGothic" pitchFamily="34" charset="-128"/>
            <a:cs typeface="Arial" charset="0"/>
          </a:defRPr>
        </a:defPPr>
      </a:lstStyle>
    </a:lnDef>
  </a:objectDefaults>
  <a:extraClrSchemeLst>
    <a:extraClrScheme>
      <a:clrScheme name="System i5 simplify pearl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System i5 simplify pearl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IBM Template</Template>
  <TotalTime>899</TotalTime>
  <Words>2249</Words>
  <Application>Microsoft PowerPoint</Application>
  <PresentationFormat>On-screen Show (4:3)</PresentationFormat>
  <Paragraphs>331</Paragraphs>
  <Slides>34</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IBM Template</vt:lpstr>
      <vt:lpstr>Bitmap Image</vt:lpstr>
      <vt:lpstr>Bài 5 Form</vt:lpstr>
      <vt:lpstr>Nội dung</vt:lpstr>
      <vt:lpstr>Nội dung</vt:lpstr>
      <vt:lpstr>Giới thiệu Form</vt:lpstr>
      <vt:lpstr>Ví dụ</vt:lpstr>
      <vt:lpstr>Tag &lt;Form&gt;</vt:lpstr>
      <vt:lpstr>Tag &lt;Form&gt; - Ví dụ</vt:lpstr>
      <vt:lpstr>Nội dung</vt:lpstr>
      <vt:lpstr>Các thành phần của Form</vt:lpstr>
      <vt:lpstr>Các thành phần của Form – Text Field</vt:lpstr>
      <vt:lpstr>Các thành phần của Form – Password Field</vt:lpstr>
      <vt:lpstr>Các thành phần của Form – Check box</vt:lpstr>
      <vt:lpstr>Các thành phần của Form – Radio button</vt:lpstr>
      <vt:lpstr>Các thành phần của Form – File Form Control</vt:lpstr>
      <vt:lpstr>Các thành phần của Form – Submit button</vt:lpstr>
      <vt:lpstr>Các thành phần của Form – Reset Button</vt:lpstr>
      <vt:lpstr>Các thành phần của Form - Generalized Button</vt:lpstr>
      <vt:lpstr>Các thành phần của Form – Multiline Text Field</vt:lpstr>
      <vt:lpstr>Các thành phần của Form - Label</vt:lpstr>
      <vt:lpstr>Các thành phần của Form – Pull-down Menu</vt:lpstr>
      <vt:lpstr>Các thành phần của Form – Pull-down Menu</vt:lpstr>
      <vt:lpstr>Các thành phần của Form – Field Set</vt:lpstr>
      <vt:lpstr>Nội dung</vt:lpstr>
      <vt:lpstr>Một số thuộc tính tiện ích của Form và Input</vt:lpstr>
      <vt:lpstr>Một số thuộc tính tiện ích của Form và Input</vt:lpstr>
      <vt:lpstr>Bật chế độ Auto-complete cho IE</vt:lpstr>
      <vt:lpstr>Nội dung</vt:lpstr>
      <vt:lpstr>Phân biệt phương thức GET/POST - GET</vt:lpstr>
      <vt:lpstr>Phân biệt phương thức GET/POST - POST</vt:lpstr>
      <vt:lpstr>Slide 30</vt:lpstr>
      <vt:lpstr>Slide 31</vt:lpstr>
      <vt:lpstr>Nội dung</vt:lpstr>
      <vt:lpstr>Thẻ MARQUEE</vt:lpstr>
      <vt:lpstr>Tự động chuyển hướng trang web</vt:lpstr>
    </vt:vector>
  </TitlesOfParts>
  <Company>Cuc Thue Da Nang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 X Tựa bài</dc:title>
  <dc:creator>Luong Vi Minh</dc:creator>
  <cp:lastModifiedBy>abc</cp:lastModifiedBy>
  <cp:revision>124</cp:revision>
  <dcterms:created xsi:type="dcterms:W3CDTF">2007-09-30T01:37:01Z</dcterms:created>
  <dcterms:modified xsi:type="dcterms:W3CDTF">2016-09-26T05:52:57Z</dcterms:modified>
</cp:coreProperties>
</file>