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93" r:id="rId2"/>
    <p:sldId id="468" r:id="rId3"/>
    <p:sldId id="494" r:id="rId4"/>
    <p:sldId id="519" r:id="rId5"/>
    <p:sldId id="520" r:id="rId6"/>
    <p:sldId id="521" r:id="rId7"/>
    <p:sldId id="454" r:id="rId8"/>
    <p:sldId id="481" r:id="rId9"/>
    <p:sldId id="499" r:id="rId10"/>
    <p:sldId id="514" r:id="rId11"/>
    <p:sldId id="502" r:id="rId12"/>
    <p:sldId id="403" r:id="rId13"/>
    <p:sldId id="505" r:id="rId14"/>
    <p:sldId id="483" r:id="rId15"/>
    <p:sldId id="518" r:id="rId16"/>
    <p:sldId id="508" r:id="rId17"/>
  </p:sldIdLst>
  <p:sldSz cx="9721850" cy="5400675"/>
  <p:notesSz cx="6858000" cy="9144000"/>
  <p:custDataLst>
    <p:tags r:id="rId20"/>
  </p:custDataLst>
  <p:defaultTextStyle>
    <a:defPPr>
      <a:defRPr lang="zh-CN"/>
    </a:defPPr>
    <a:lvl1pPr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82600" indent="-25400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66788" indent="-52388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450975" indent="-79375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935163" indent="-106363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ADDF"/>
    <a:srgbClr val="F4650A"/>
    <a:srgbClr val="FF9201"/>
    <a:srgbClr val="7030A0"/>
    <a:srgbClr val="E64D1B"/>
    <a:srgbClr val="83BD4D"/>
    <a:srgbClr val="C52156"/>
    <a:srgbClr val="2993A3"/>
    <a:srgbClr val="CC1E4A"/>
    <a:srgbClr val="F3B92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94" autoAdjust="0"/>
    <p:restoredTop sz="94660"/>
  </p:normalViewPr>
  <p:slideViewPr>
    <p:cSldViewPr>
      <p:cViewPr varScale="1">
        <p:scale>
          <a:sx n="89" d="100"/>
          <a:sy n="89" d="100"/>
        </p:scale>
        <p:origin x="-708" y="342"/>
      </p:cViewPr>
      <p:guideLst>
        <p:guide orient="horz" pos="1701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CBFAF72-1563-47D6-B7E6-34529404EE30}" type="datetimeFigureOut">
              <a:rPr lang="zh-CN" altLang="en-US"/>
              <a:pPr>
                <a:defRPr/>
              </a:pPr>
              <a:t>2017/4/27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219187B-8851-4471-879F-35BFB0C031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5385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01866E4-F001-4660-AF58-DE5DC3ECCFA6}" type="datetimeFigureOut">
              <a:rPr lang="zh-CN" altLang="en-US"/>
              <a:pPr>
                <a:defRPr/>
              </a:pPr>
              <a:t>2017/4/27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7079287-648C-4B3D-8FE1-F0E0722F13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58465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2600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6788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0975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35163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19502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034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873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71204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0704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4437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81AC2C27-307D-4323-98C2-B3CA134E014E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5515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8516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B36D8F85-41A6-4DD6-AA48-706EFF37D0BD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4375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204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221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704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F5BB81E4-0A06-4620-BC78-D7BDAEFF8EF9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4989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F5BB81E4-0A06-4620-BC78-D7BDAEFF8EF9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4989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F5BB81E4-0A06-4620-BC78-D7BDAEFF8EF9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4989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2219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F5BB81E4-0A06-4620-BC78-D7BDAEFF8EF9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4989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4092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48378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56075271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06116412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377" y="287537"/>
            <a:ext cx="8385096" cy="104388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8377" y="1437680"/>
            <a:ext cx="8385096" cy="34266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8377" y="5005627"/>
            <a:ext cx="2187416" cy="287536"/>
          </a:xfrm>
          <a:prstGeom prst="rect">
            <a:avLst/>
          </a:prstGeom>
        </p:spPr>
        <p:txBody>
          <a:bodyPr/>
          <a:lstStyle/>
          <a:p>
            <a:fld id="{D2E55C80-E197-4DF2-B7E4-783FB352D29B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20363" y="5005627"/>
            <a:ext cx="3281124" cy="28753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6057" y="5005627"/>
            <a:ext cx="2187416" cy="287536"/>
          </a:xfrm>
          <a:prstGeom prst="rect">
            <a:avLst/>
          </a:prstGeom>
        </p:spPr>
        <p:txBody>
          <a:bodyPr/>
          <a:lstStyle/>
          <a:p>
            <a:fld id="{8412197A-6E6C-49FE-B5AB-060DA0705F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031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esktop\shutterstock_129456278 [转换].jpg"/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0" y="1"/>
            <a:ext cx="972185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8" r:id="rId2"/>
    <p:sldLayoutId id="2147483659" r:id="rId3"/>
    <p:sldLayoutId id="2147483661" r:id="rId4"/>
  </p:sldLayoutIdLst>
  <p:transition spd="med" advTm="0">
    <p:pull/>
  </p:transition>
  <p:timing>
    <p:tnLst>
      <p:par>
        <p:cTn id="1" dur="indefinite" restart="never" nodeType="tmRoot"/>
      </p:par>
    </p:tnLst>
  </p:timing>
  <p:txStyles>
    <p:titleStyle>
      <a:lvl1pPr algn="ctr" defTabSz="966788" rtl="0" fontAlgn="base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361950" indent="-36195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1625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6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22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463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1453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5353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9254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3154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900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801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5602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9502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3403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7303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1204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github.com/misterGF/CoPilo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29859" y="823162"/>
            <a:ext cx="7727796" cy="271342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364477" y="3287000"/>
            <a:ext cx="4854347" cy="469467"/>
          </a:xfrm>
          <a:prstGeom prst="roundRect">
            <a:avLst>
              <a:gd name="adj" fmla="val 4227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1"/>
          <p:cNvSpPr txBox="1"/>
          <p:nvPr/>
        </p:nvSpPr>
        <p:spPr>
          <a:xfrm>
            <a:off x="2844701" y="3305758"/>
            <a:ext cx="4153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状态管理库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64477" y="3252499"/>
            <a:ext cx="677246" cy="503967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39565" y="1483454"/>
            <a:ext cx="1410410" cy="1410410"/>
            <a:chOff x="2353153" y="1332123"/>
            <a:chExt cx="1410410" cy="1410410"/>
          </a:xfrm>
        </p:grpSpPr>
        <p:pic>
          <p:nvPicPr>
            <p:cNvPr id="1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圆角矩形 1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0571" y="1733627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1443" y="1483454"/>
            <a:ext cx="1410410" cy="1410410"/>
            <a:chOff x="3535031" y="1332123"/>
            <a:chExt cx="1410410" cy="1410410"/>
          </a:xfrm>
        </p:grpSpPr>
        <p:pic>
          <p:nvPicPr>
            <p:cNvPr id="1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圆角矩形 1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018802" y="1748253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03321" y="1483517"/>
            <a:ext cx="1410410" cy="1410410"/>
            <a:chOff x="4716909" y="1332185"/>
            <a:chExt cx="1410410" cy="1410410"/>
          </a:xfrm>
        </p:grpSpPr>
        <p:pic>
          <p:nvPicPr>
            <p:cNvPr id="19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圆角矩形 19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07033" y="1762879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85199" y="1483454"/>
            <a:ext cx="1410410" cy="1410410"/>
            <a:chOff x="5898787" y="1332123"/>
            <a:chExt cx="1410410" cy="1410410"/>
          </a:xfrm>
        </p:grpSpPr>
        <p:pic>
          <p:nvPicPr>
            <p:cNvPr id="2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圆角矩形 23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95264" y="1777505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+mj-ea"/>
                  <a:ea typeface="+mj-ea"/>
                </a:rPr>
                <a:t>7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7906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67 0.00294 L -8.5565E-7 1.9400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3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6 0.00294 L -3.37035E-6 1.94004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6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33 0.00294 L -2.59308E-6 1.9400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99 0.00294 L 4.89223E-6 1.94004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8295E-6 1.75191E-6 L 0.45722 -0.0023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1" y="-11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定义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07379" y="2988407"/>
            <a:ext cx="3932355" cy="646331"/>
            <a:chOff x="4987766" y="306351"/>
            <a:chExt cx="3932355" cy="646331"/>
          </a:xfrm>
        </p:grpSpPr>
        <p:sp>
          <p:nvSpPr>
            <p:cNvPr id="31" name="TextBox 85"/>
            <p:cNvSpPr txBox="1"/>
            <p:nvPr/>
          </p:nvSpPr>
          <p:spPr>
            <a:xfrm>
              <a:off x="5465675" y="306351"/>
              <a:ext cx="345444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 err="1" smtClean="0">
                  <a:solidFill>
                    <a:srgbClr val="00B0F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VueJS</a:t>
              </a:r>
              <a:r>
                <a:rPr lang="zh-CN" altLang="en-US" sz="3600" dirty="0" smtClean="0">
                  <a:solidFill>
                    <a:srgbClr val="00B0F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案例介绍</a:t>
              </a:r>
              <a:endParaRPr lang="en-US" altLang="zh-CN" sz="3600" dirty="0">
                <a:solidFill>
                  <a:srgbClr val="00B0F0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3340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文本框 6"/>
          <p:cNvSpPr>
            <a:spLocks noChangeArrowheads="1"/>
          </p:cNvSpPr>
          <p:nvPr/>
        </p:nvSpPr>
        <p:spPr bwMode="auto">
          <a:xfrm>
            <a:off x="3585295" y="271445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参考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DEMO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567754"/>
            <a:ext cx="2730715" cy="288591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utoUpdateAnimBg="0"/>
      <p:bldP spid="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07379" y="2988407"/>
            <a:ext cx="3932355" cy="646331"/>
            <a:chOff x="4987766" y="306351"/>
            <a:chExt cx="3932355" cy="646331"/>
          </a:xfrm>
        </p:grpSpPr>
        <p:sp>
          <p:nvSpPr>
            <p:cNvPr id="31" name="TextBox 85"/>
            <p:cNvSpPr txBox="1"/>
            <p:nvPr/>
          </p:nvSpPr>
          <p:spPr>
            <a:xfrm>
              <a:off x="5465675" y="306351"/>
              <a:ext cx="345444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 err="1" smtClean="0">
                  <a:solidFill>
                    <a:srgbClr val="0070C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VueJS</a:t>
              </a:r>
              <a:r>
                <a:rPr lang="zh-CN" altLang="en-US" sz="3600" dirty="0" smtClean="0">
                  <a:solidFill>
                    <a:srgbClr val="0070C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入门学习</a:t>
              </a:r>
              <a:endParaRPr lang="en-US" altLang="zh-CN" sz="3600" dirty="0">
                <a:solidFill>
                  <a:srgbClr val="0070C0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309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网址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734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utoUpdateAnimBg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29859" y="823162"/>
            <a:ext cx="7727796" cy="271342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364477" y="3287000"/>
            <a:ext cx="4854347" cy="469467"/>
          </a:xfrm>
          <a:prstGeom prst="roundRect">
            <a:avLst>
              <a:gd name="adj" fmla="val 4227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1"/>
          <p:cNvSpPr txBox="1"/>
          <p:nvPr/>
        </p:nvSpPr>
        <p:spPr>
          <a:xfrm>
            <a:off x="2844701" y="3305758"/>
            <a:ext cx="4153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VueJS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入门学习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64477" y="3252499"/>
            <a:ext cx="677246" cy="503967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39565" y="1483454"/>
            <a:ext cx="1410410" cy="1410410"/>
            <a:chOff x="2353153" y="1332123"/>
            <a:chExt cx="1410410" cy="1410410"/>
          </a:xfrm>
        </p:grpSpPr>
        <p:pic>
          <p:nvPicPr>
            <p:cNvPr id="1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圆角矩形 1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86489" y="180980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谢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1443" y="1483454"/>
            <a:ext cx="1410410" cy="1410410"/>
            <a:chOff x="3535031" y="1332123"/>
            <a:chExt cx="1410410" cy="1410410"/>
          </a:xfrm>
        </p:grpSpPr>
        <p:pic>
          <p:nvPicPr>
            <p:cNvPr id="1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圆角矩形 1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975946" y="179518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谢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03321" y="1483517"/>
            <a:ext cx="1410410" cy="1410410"/>
            <a:chOff x="4716909" y="1332185"/>
            <a:chExt cx="1410410" cy="1410410"/>
          </a:xfrm>
        </p:grpSpPr>
        <p:pic>
          <p:nvPicPr>
            <p:cNvPr id="19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圆角矩形 19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151872" y="179549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观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85199" y="1483454"/>
            <a:ext cx="1410410" cy="1410410"/>
            <a:chOff x="5898787" y="1332123"/>
            <a:chExt cx="1410410" cy="1410410"/>
          </a:xfrm>
        </p:grpSpPr>
        <p:pic>
          <p:nvPicPr>
            <p:cNvPr id="2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圆角矩形 23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48994" y="176550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赏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4257155" y="513279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2147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67 0.00294 L -8.5565E-7 1.9400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3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6 0.00294 L -3.37035E-6 1.94004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6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33 0.00294 L -2.59308E-6 1.9400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99 0.00294 L 4.89223E-6 1.94004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8295E-6 1.75191E-6 L 0.45722 -0.0023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1" y="-11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674623" y="1078057"/>
            <a:ext cx="3080527" cy="1015663"/>
            <a:chOff x="5637248" y="492648"/>
            <a:chExt cx="3080527" cy="1015663"/>
          </a:xfrm>
        </p:grpSpPr>
        <p:sp>
          <p:nvSpPr>
            <p:cNvPr id="86" name="TextBox 85"/>
            <p:cNvSpPr txBox="1"/>
            <p:nvPr/>
          </p:nvSpPr>
          <p:spPr>
            <a:xfrm>
              <a:off x="5712198" y="492648"/>
              <a:ext cx="300557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 smtClean="0">
                  <a:solidFill>
                    <a:srgbClr val="00B0F0"/>
                  </a:solidFill>
                  <a:latin typeface="+mj-ea"/>
                  <a:ea typeface="+mj-ea"/>
                </a:rPr>
                <a:t>前端发展总览</a:t>
              </a:r>
              <a:endParaRPr lang="en-US" altLang="zh-CN" sz="1200" b="1" dirty="0" smtClean="0">
                <a:solidFill>
                  <a:srgbClr val="00B0F0"/>
                </a:solidFill>
                <a:latin typeface="+mj-ea"/>
                <a:ea typeface="+mj-ea"/>
              </a:endParaRPr>
            </a:p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单击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此处添加文本单击此处添加文本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+mn-ea"/>
              </a:endParaRP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单击此处添加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文本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单击此处添加文本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20" name="Freeform 65"/>
            <p:cNvSpPr>
              <a:spLocks/>
            </p:cNvSpPr>
            <p:nvPr/>
          </p:nvSpPr>
          <p:spPr bwMode="auto">
            <a:xfrm>
              <a:off x="5637248" y="550461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74623" y="2027093"/>
            <a:ext cx="3080527" cy="1015663"/>
            <a:chOff x="5065466" y="1462589"/>
            <a:chExt cx="3080527" cy="1015663"/>
          </a:xfrm>
        </p:grpSpPr>
        <p:sp>
          <p:nvSpPr>
            <p:cNvPr id="107" name="TextBox 106"/>
            <p:cNvSpPr txBox="1"/>
            <p:nvPr/>
          </p:nvSpPr>
          <p:spPr>
            <a:xfrm>
              <a:off x="5140416" y="1462589"/>
              <a:ext cx="300557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 err="1" smtClean="0">
                  <a:solidFill>
                    <a:srgbClr val="0070C0"/>
                  </a:solidFill>
                  <a:latin typeface="+mj-ea"/>
                  <a:ea typeface="+mj-ea"/>
                </a:rPr>
                <a:t>VueJS</a:t>
              </a:r>
              <a:r>
                <a:rPr lang="zh-CN" altLang="en-US" sz="1200" b="1" dirty="0" smtClean="0">
                  <a:solidFill>
                    <a:srgbClr val="0070C0"/>
                  </a:solidFill>
                  <a:latin typeface="+mj-ea"/>
                  <a:ea typeface="+mj-ea"/>
                </a:rPr>
                <a:t>总览</a:t>
              </a:r>
              <a:endParaRPr lang="en-US" altLang="zh-CN" sz="1200" b="1" dirty="0" smtClean="0">
                <a:solidFill>
                  <a:srgbClr val="0070C0"/>
                </a:solidFill>
                <a:latin typeface="+mj-ea"/>
                <a:ea typeface="+mj-ea"/>
              </a:endParaRPr>
            </a:p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单击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此处添加文本单击此处添加文本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+mn-ea"/>
              </a:endParaRP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单击此处添加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文本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单击此处添加文本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108" name="Freeform 65"/>
            <p:cNvSpPr>
              <a:spLocks/>
            </p:cNvSpPr>
            <p:nvPr/>
          </p:nvSpPr>
          <p:spPr bwMode="auto">
            <a:xfrm>
              <a:off x="5065466" y="1520402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77760" y="3000323"/>
            <a:ext cx="3080527" cy="1015663"/>
            <a:chOff x="4386950" y="2389646"/>
            <a:chExt cx="3080527" cy="1015663"/>
          </a:xfrm>
        </p:grpSpPr>
        <p:sp>
          <p:nvSpPr>
            <p:cNvPr id="109" name="TextBox 108"/>
            <p:cNvSpPr txBox="1"/>
            <p:nvPr/>
          </p:nvSpPr>
          <p:spPr>
            <a:xfrm>
              <a:off x="4461900" y="2389646"/>
              <a:ext cx="300557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 err="1" smtClean="0">
                  <a:solidFill>
                    <a:srgbClr val="00B0F0"/>
                  </a:solidFill>
                  <a:latin typeface="+mj-ea"/>
                  <a:ea typeface="+mj-ea"/>
                </a:rPr>
                <a:t>VueJS</a:t>
              </a:r>
              <a:r>
                <a:rPr lang="zh-CN" altLang="en-US" sz="1200" b="1" dirty="0" smtClean="0">
                  <a:solidFill>
                    <a:srgbClr val="00B0F0"/>
                  </a:solidFill>
                  <a:latin typeface="+mj-ea"/>
                  <a:ea typeface="+mj-ea"/>
                </a:rPr>
                <a:t>案例介绍</a:t>
              </a:r>
              <a:endParaRPr lang="en-US" altLang="zh-CN" sz="1200" b="1" dirty="0" smtClean="0">
                <a:solidFill>
                  <a:srgbClr val="00B0F0"/>
                </a:solidFill>
                <a:latin typeface="+mj-ea"/>
                <a:ea typeface="+mj-ea"/>
              </a:endParaRPr>
            </a:p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单击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此处添加文本单击此处添加文本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+mn-ea"/>
              </a:endParaRP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单击此处添加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文本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单击此处添加文本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110" name="Freeform 65"/>
            <p:cNvSpPr>
              <a:spLocks/>
            </p:cNvSpPr>
            <p:nvPr/>
          </p:nvSpPr>
          <p:spPr bwMode="auto">
            <a:xfrm>
              <a:off x="4386950" y="2447459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674623" y="3999582"/>
            <a:ext cx="3080527" cy="1015663"/>
            <a:chOff x="3739681" y="3348914"/>
            <a:chExt cx="3080527" cy="1015663"/>
          </a:xfrm>
        </p:grpSpPr>
        <p:sp>
          <p:nvSpPr>
            <p:cNvPr id="111" name="TextBox 110"/>
            <p:cNvSpPr txBox="1"/>
            <p:nvPr/>
          </p:nvSpPr>
          <p:spPr>
            <a:xfrm>
              <a:off x="3814631" y="3348914"/>
              <a:ext cx="300557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 err="1" smtClean="0">
                  <a:solidFill>
                    <a:srgbClr val="0070C0"/>
                  </a:solidFill>
                  <a:latin typeface="+mj-ea"/>
                  <a:ea typeface="+mj-ea"/>
                </a:rPr>
                <a:t>VueJS</a:t>
              </a:r>
              <a:r>
                <a:rPr lang="zh-CN" altLang="en-US" sz="1200" b="1" dirty="0" smtClean="0">
                  <a:solidFill>
                    <a:srgbClr val="0070C0"/>
                  </a:solidFill>
                  <a:latin typeface="+mj-ea"/>
                  <a:ea typeface="+mj-ea"/>
                </a:rPr>
                <a:t>入门学习</a:t>
              </a:r>
              <a:endParaRPr lang="en-US" altLang="zh-CN" sz="1200" b="1" dirty="0" smtClean="0">
                <a:solidFill>
                  <a:srgbClr val="0070C0"/>
                </a:solidFill>
                <a:latin typeface="+mj-ea"/>
                <a:ea typeface="+mj-ea"/>
              </a:endParaRPr>
            </a:p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单击此处添加文本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单击此处添加文本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+mn-ea"/>
              </a:endParaRP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单击此处添加文本单击此处添加文本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112" name="Freeform 65"/>
            <p:cNvSpPr>
              <a:spLocks/>
            </p:cNvSpPr>
            <p:nvPr/>
          </p:nvSpPr>
          <p:spPr bwMode="auto">
            <a:xfrm>
              <a:off x="3739681" y="3408222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740284" y="778528"/>
            <a:ext cx="900000" cy="900000"/>
            <a:chOff x="2353153" y="1332123"/>
            <a:chExt cx="1410410" cy="1410410"/>
          </a:xfrm>
        </p:grpSpPr>
        <p:pic>
          <p:nvPicPr>
            <p:cNvPr id="6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圆角矩形 6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771728" y="1719210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740284" y="1708853"/>
            <a:ext cx="900000" cy="900000"/>
            <a:chOff x="3535031" y="1332123"/>
            <a:chExt cx="1410410" cy="1410410"/>
          </a:xfrm>
        </p:grpSpPr>
        <p:pic>
          <p:nvPicPr>
            <p:cNvPr id="6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圆角矩形 6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962721" y="1698837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740284" y="2696592"/>
            <a:ext cx="900000" cy="900000"/>
            <a:chOff x="4716909" y="1332185"/>
            <a:chExt cx="1410410" cy="1410410"/>
          </a:xfrm>
        </p:grpSpPr>
        <p:pic>
          <p:nvPicPr>
            <p:cNvPr id="70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圆角矩形 70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147708" y="1728584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737148" y="3690007"/>
            <a:ext cx="900000" cy="900000"/>
            <a:chOff x="5898787" y="1332123"/>
            <a:chExt cx="1410410" cy="1410410"/>
          </a:xfrm>
        </p:grpSpPr>
        <p:pic>
          <p:nvPicPr>
            <p:cNvPr id="74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圆角矩形 74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346125" y="1684552"/>
              <a:ext cx="543321" cy="723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65867" y="477090"/>
            <a:ext cx="1792122" cy="6292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1967" y="1520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4462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67 0.00294 L -3.55976E-6 7.17225E-7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3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6 0.00294 L -3.55976E-6 -8.99471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6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33 0.00294 L -3.55976E-6 1.52851E-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99 0.00294 L 3.02417E-6 -3.93298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190080" y="1443513"/>
            <a:ext cx="7334632" cy="29016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89D2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70389" y="1393506"/>
            <a:ext cx="7334632" cy="290161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前言"/>
          <p:cNvSpPr>
            <a:spLocks noChangeArrowheads="1"/>
          </p:cNvSpPr>
          <p:nvPr/>
        </p:nvSpPr>
        <p:spPr bwMode="auto">
          <a:xfrm>
            <a:off x="1217587" y="557197"/>
            <a:ext cx="3018346" cy="621684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95990" tIns="47994" rIns="95990" bIns="47994">
            <a:spAutoFit/>
          </a:bodyPr>
          <a:lstStyle/>
          <a:p>
            <a:r>
              <a:rPr lang="zh-CN" altLang="en-US" sz="2310" dirty="0" smtClean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正式开发流程</a:t>
            </a:r>
            <a:endParaRPr lang="en-US" altLang="zh-CN" sz="2310" dirty="0" smtClean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 smtClean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http://www.runoob.com/vue2/vue-tutorial.html</a:t>
            </a:r>
            <a:endParaRPr lang="zh-CN" altLang="en-US" sz="110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1184218" y="1423511"/>
            <a:ext cx="7353419" cy="2901612"/>
          </a:xfrm>
          <a:prstGeom prst="rect">
            <a:avLst/>
          </a:prstGeom>
          <a:noFill/>
          <a:ln w="19050">
            <a:solidFill>
              <a:srgbClr val="0089D2"/>
            </a:solidFill>
            <a:bevel/>
            <a:headEnd/>
            <a:tailEnd/>
          </a:ln>
        </p:spPr>
        <p:txBody>
          <a:bodyPr lIns="71996" tIns="35999" rIns="71996" bIns="35999" anchor="ctr"/>
          <a:lstStyle/>
          <a:p>
            <a:pPr algn="ctr"/>
            <a:endParaRPr lang="zh-CN" altLang="zh-CN" sz="1890">
              <a:solidFill>
                <a:srgbClr val="FFFF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421094" y="1667464"/>
            <a:ext cx="6730162" cy="2694564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6180" tIns="38090" rIns="76180" bIns="380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采用</a:t>
            </a:r>
            <a:r>
              <a:rPr lang="en-US" altLang="zh-CN" sz="126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vue-cli</a:t>
            </a:r>
            <a:endParaRPr lang="en-US" altLang="zh-CN" sz="126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1</a:t>
            </a:r>
            <a:r>
              <a:rPr lang="zh-CN" altLang="en-US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、全局安装   </a:t>
            </a:r>
            <a:r>
              <a:rPr lang="en-US" altLang="zh-CN" sz="126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cnpm</a:t>
            </a:r>
            <a:r>
              <a:rPr lang="en-US" altLang="zh-CN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install --global </a:t>
            </a:r>
            <a:r>
              <a:rPr lang="en-US" altLang="zh-CN" sz="126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vue-cli</a:t>
            </a:r>
            <a:endParaRPr lang="en-US" altLang="zh-CN" sz="126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2</a:t>
            </a:r>
            <a:r>
              <a:rPr lang="zh-CN" altLang="en-US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、创建一个基于</a:t>
            </a:r>
            <a:r>
              <a:rPr lang="en-US" altLang="zh-CN" sz="126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webpack</a:t>
            </a:r>
            <a:r>
              <a:rPr lang="zh-CN" altLang="en-US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的项目   </a:t>
            </a:r>
            <a:r>
              <a:rPr lang="en-US" altLang="zh-CN" sz="126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vue</a:t>
            </a:r>
            <a:r>
              <a:rPr lang="en-US" altLang="zh-CN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init </a:t>
            </a:r>
            <a:r>
              <a:rPr lang="en-US" altLang="zh-CN" sz="126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webpack</a:t>
            </a:r>
            <a:r>
              <a:rPr lang="en-US" altLang="zh-CN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my-project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3</a:t>
            </a:r>
            <a:r>
              <a:rPr lang="zh-CN" altLang="en-US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、这里需要进行一些配置，默认回车即可</a:t>
            </a:r>
            <a:endParaRPr lang="en-US" altLang="zh-CN" sz="126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4</a:t>
            </a:r>
            <a:r>
              <a:rPr lang="zh-CN" altLang="en-US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26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cd</a:t>
            </a:r>
            <a:r>
              <a:rPr lang="en-US" altLang="zh-CN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my-project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5</a:t>
            </a:r>
            <a:r>
              <a:rPr lang="zh-CN" altLang="en-US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26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npm</a:t>
            </a:r>
            <a:r>
              <a:rPr lang="en-US" altLang="zh-CN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install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6</a:t>
            </a:r>
            <a:r>
              <a:rPr lang="zh-CN" altLang="en-US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26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npm</a:t>
            </a:r>
            <a:r>
              <a:rPr lang="en-US" altLang="zh-CN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run dev</a:t>
            </a:r>
          </a:p>
          <a:p>
            <a:pPr eaLnBrk="0" hangingPunct="0">
              <a:lnSpc>
                <a:spcPct val="150000"/>
              </a:lnSpc>
            </a:pPr>
            <a:endParaRPr lang="en-US" altLang="zh-CN" sz="126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   </a:t>
            </a:r>
          </a:p>
        </p:txBody>
      </p:sp>
      <p:pic>
        <p:nvPicPr>
          <p:cNvPr id="23" name="Picture 17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79971" y="100698"/>
            <a:ext cx="1737943" cy="72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0" y="5347798"/>
            <a:ext cx="9721850" cy="105755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pic>
        <p:nvPicPr>
          <p:cNvPr id="1027" name="Picture 3" descr="C:\Users\wanghuaibing\Desktop\QQ截图2017042713253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9685" y="2700337"/>
            <a:ext cx="2324856" cy="2140281"/>
          </a:xfrm>
          <a:prstGeom prst="rect">
            <a:avLst/>
          </a:prstGeom>
          <a:noFill/>
        </p:spPr>
      </p:pic>
      <p:pic>
        <p:nvPicPr>
          <p:cNvPr id="1028" name="Picture 4" descr="C:\Users\wanghuaibing\Desktop\捕获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8049" y="771511"/>
            <a:ext cx="4594349" cy="947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02094406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9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9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9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ldLvl="0" animBg="1" autoUpdateAnimBg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前端发展总览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5" name="Picture 2" descr="C:\Users\wanghuaibing\Desktop\QQ截图2017042712434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842949"/>
            <a:ext cx="4232702" cy="3429024"/>
          </a:xfrm>
          <a:prstGeom prst="rect">
            <a:avLst/>
          </a:prstGeom>
          <a:noFill/>
        </p:spPr>
      </p:pic>
      <p:pic>
        <p:nvPicPr>
          <p:cNvPr id="2050" name="Picture 2" descr="C:\Users\wanghuaibing\Desktop\QQ截图2017042713301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0541" y="771511"/>
            <a:ext cx="5381310" cy="4214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067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utoUpdateAnimBg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前端发展总览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6149" y="771511"/>
            <a:ext cx="67151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仿照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github.com/misterGF/CoPilot</a:t>
            </a:r>
            <a:endParaRPr lang="en-US" altLang="zh-CN" dirty="0" smtClean="0"/>
          </a:p>
        </p:txBody>
      </p:sp>
      <p:pic>
        <p:nvPicPr>
          <p:cNvPr id="1027" name="Picture 3" descr="C:\Users\wanghuaibing\Desktop\QQ截图2017042714365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7587" y="2057395"/>
            <a:ext cx="6500787" cy="3081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067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前端发展总览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7587" y="985825"/>
            <a:ext cx="67151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比较好的学习网址：</a:t>
            </a:r>
            <a:r>
              <a:rPr lang="en-US" altLang="zh-CN" dirty="0" smtClean="0"/>
              <a:t>http://blog.csdn.net/qianhong_/article/details/52522645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067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utoUpdateAnimBg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088810" y="2988370"/>
            <a:ext cx="3483486" cy="646331"/>
            <a:chOff x="4987766" y="306351"/>
            <a:chExt cx="3483486" cy="646331"/>
          </a:xfrm>
        </p:grpSpPr>
        <p:sp>
          <p:nvSpPr>
            <p:cNvPr id="31" name="TextBox 85"/>
            <p:cNvSpPr txBox="1"/>
            <p:nvPr/>
          </p:nvSpPr>
          <p:spPr>
            <a:xfrm>
              <a:off x="5465675" y="306351"/>
              <a:ext cx="300557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dirty="0" smtClean="0">
                  <a:solidFill>
                    <a:srgbClr val="00B0F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前端发展总览</a:t>
              </a:r>
              <a:endParaRPr lang="en-US" altLang="zh-CN" sz="3600" dirty="0">
                <a:solidFill>
                  <a:srgbClr val="00B0F0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前端发展总览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067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utoUpdateAnimBg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088810" y="2988370"/>
            <a:ext cx="3483486" cy="646331"/>
            <a:chOff x="4987766" y="306351"/>
            <a:chExt cx="3483486" cy="646331"/>
          </a:xfrm>
        </p:grpSpPr>
        <p:sp>
          <p:nvSpPr>
            <p:cNvPr id="31" name="TextBox 85"/>
            <p:cNvSpPr txBox="1"/>
            <p:nvPr/>
          </p:nvSpPr>
          <p:spPr>
            <a:xfrm>
              <a:off x="5465675" y="306351"/>
              <a:ext cx="300557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 err="1" smtClean="0">
                  <a:solidFill>
                    <a:srgbClr val="0070C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VueJS</a:t>
              </a:r>
              <a:r>
                <a:rPr lang="zh-CN" altLang="en-US" sz="3600" dirty="0" smtClean="0">
                  <a:solidFill>
                    <a:srgbClr val="0070C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总览</a:t>
              </a:r>
              <a:endParaRPr lang="en-US" altLang="zh-CN" sz="3600" dirty="0">
                <a:solidFill>
                  <a:srgbClr val="0070C0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954273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cf779f76140b889421db1ee92d38cd6ed4ffff"/>
  <p:tag name="ISPRING_RESOURCE_PATHS_HASH_PRESENTER" val="ecdd5e327c4efff999ae583afac36d791cae2b"/>
</p:tagLst>
</file>

<file path=ppt/theme/theme1.xml><?xml version="1.0" encoding="utf-8"?>
<a:theme xmlns:a="http://schemas.openxmlformats.org/drawingml/2006/main" name="第一PPT，www.1ppt.com">
  <a:themeElements>
    <a:clrScheme name="自定义 40">
      <a:dk1>
        <a:sysClr val="windowText" lastClr="000000"/>
      </a:dk1>
      <a:lt1>
        <a:sysClr val="window" lastClr="FFFFFF"/>
      </a:lt1>
      <a:dk2>
        <a:srgbClr val="C00000"/>
      </a:dk2>
      <a:lt2>
        <a:srgbClr val="FF0000"/>
      </a:lt2>
      <a:accent1>
        <a:srgbClr val="FF6600"/>
      </a:accent1>
      <a:accent2>
        <a:srgbClr val="FFC000"/>
      </a:accent2>
      <a:accent3>
        <a:srgbClr val="92D050"/>
      </a:accent3>
      <a:accent4>
        <a:srgbClr val="00B0F0"/>
      </a:accent4>
      <a:accent5>
        <a:srgbClr val="7F7F7F"/>
      </a:accent5>
      <a:accent6>
        <a:srgbClr val="262626"/>
      </a:accent6>
      <a:hlink>
        <a:srgbClr val="262626"/>
      </a:hlink>
      <a:folHlink>
        <a:srgbClr val="7F7F7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333</Words>
  <Application>Microsoft Office PowerPoint</Application>
  <PresentationFormat>自定义</PresentationFormat>
  <Paragraphs>91</Paragraphs>
  <Slides>16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wanghuaibing</cp:lastModifiedBy>
  <cp:revision>575</cp:revision>
  <dcterms:created xsi:type="dcterms:W3CDTF">2013-07-25T03:25:48Z</dcterms:created>
  <dcterms:modified xsi:type="dcterms:W3CDTF">2017-04-27T06:48:59Z</dcterms:modified>
</cp:coreProperties>
</file>