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wdp" ContentType="image/vnd.ms-photo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493" r:id="rId2"/>
    <p:sldId id="494" r:id="rId3"/>
    <p:sldId id="468" r:id="rId4"/>
    <p:sldId id="454" r:id="rId5"/>
    <p:sldId id="481" r:id="rId6"/>
    <p:sldId id="510" r:id="rId7"/>
    <p:sldId id="499" r:id="rId8"/>
    <p:sldId id="514" r:id="rId9"/>
    <p:sldId id="474" r:id="rId10"/>
    <p:sldId id="511" r:id="rId11"/>
    <p:sldId id="500" r:id="rId12"/>
    <p:sldId id="502" r:id="rId13"/>
    <p:sldId id="403" r:id="rId14"/>
    <p:sldId id="505" r:id="rId15"/>
    <p:sldId id="483" r:id="rId16"/>
    <p:sldId id="518" r:id="rId17"/>
    <p:sldId id="512" r:id="rId18"/>
    <p:sldId id="513" r:id="rId19"/>
    <p:sldId id="515" r:id="rId20"/>
    <p:sldId id="516" r:id="rId21"/>
    <p:sldId id="517" r:id="rId22"/>
    <p:sldId id="521" r:id="rId23"/>
    <p:sldId id="520" r:id="rId24"/>
    <p:sldId id="522" r:id="rId25"/>
    <p:sldId id="519" r:id="rId26"/>
    <p:sldId id="508" r:id="rId27"/>
  </p:sldIdLst>
  <p:sldSz cx="9721850" cy="5400675"/>
  <p:notesSz cx="6858000" cy="9144000"/>
  <p:custDataLst>
    <p:tags r:id="rId30"/>
  </p:custDataLst>
  <p:defaultTextStyle>
    <a:defPPr>
      <a:defRPr lang="zh-CN"/>
    </a:defPPr>
    <a:lvl1pPr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82600" indent="-25400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66788" indent="-52388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450975" indent="-79375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935163" indent="-106363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ADDF"/>
    <a:srgbClr val="F4650A"/>
    <a:srgbClr val="FF9201"/>
    <a:srgbClr val="7030A0"/>
    <a:srgbClr val="E64D1B"/>
    <a:srgbClr val="83BD4D"/>
    <a:srgbClr val="C52156"/>
    <a:srgbClr val="2993A3"/>
    <a:srgbClr val="CC1E4A"/>
    <a:srgbClr val="F3B92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894" autoAdjust="0"/>
    <p:restoredTop sz="94660"/>
  </p:normalViewPr>
  <p:slideViewPr>
    <p:cSldViewPr>
      <p:cViewPr varScale="1">
        <p:scale>
          <a:sx n="79" d="100"/>
          <a:sy n="79" d="100"/>
        </p:scale>
        <p:origin x="-90" y="-96"/>
      </p:cViewPr>
      <p:guideLst>
        <p:guide orient="horz" pos="1701"/>
        <p:guide pos="30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CBFAF72-1563-47D6-B7E6-34529404EE30}" type="datetimeFigureOut">
              <a:rPr lang="zh-CN" altLang="en-US"/>
              <a:pPr>
                <a:defRPr/>
              </a:pPr>
              <a:t>2017/4/26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219187B-8851-4471-879F-35BFB0C031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85385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01866E4-F001-4660-AF58-DE5DC3ECCFA6}" type="datetimeFigureOut">
              <a:rPr lang="zh-CN" altLang="en-US"/>
              <a:pPr>
                <a:defRPr/>
              </a:pPr>
              <a:t>2017/4/26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85800"/>
            <a:ext cx="6172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7079287-648C-4B3D-8FE1-F0E0722F13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584658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2600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66788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50975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35163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19502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03403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87303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71204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0704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3007A-8649-4D4A-A6E9-369F994A98E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77951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54437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81AC2C27-307D-4323-98C2-B3CA134E014E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5515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58516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B36D8F85-41A6-4DD6-AA48-706EFF37D0BD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4375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82049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87042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2219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2219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F5BB81E4-0A06-4620-BC78-D7BDAEFF8EF9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4989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DD85BDDC-0652-496A-BB8E-28D704772BDB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7574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40922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D753798A-EA77-46EB-A121-A9C0E2741236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8833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33FA373F-394D-4945-AF55-FC857FB1A5F7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4020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48378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56075271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06116412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8377" y="287537"/>
            <a:ext cx="8385096" cy="1043881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8377" y="1437680"/>
            <a:ext cx="8385096" cy="34266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8377" y="5005627"/>
            <a:ext cx="2187416" cy="287536"/>
          </a:xfrm>
          <a:prstGeom prst="rect">
            <a:avLst/>
          </a:prstGeom>
        </p:spPr>
        <p:txBody>
          <a:bodyPr/>
          <a:lstStyle/>
          <a:p>
            <a:fld id="{D2E55C80-E197-4DF2-B7E4-783FB352D29B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20363" y="5005627"/>
            <a:ext cx="3281124" cy="287536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66057" y="5005627"/>
            <a:ext cx="2187416" cy="287536"/>
          </a:xfrm>
          <a:prstGeom prst="rect">
            <a:avLst/>
          </a:prstGeom>
        </p:spPr>
        <p:txBody>
          <a:bodyPr/>
          <a:lstStyle/>
          <a:p>
            <a:fld id="{8412197A-6E6C-49FE-B5AB-060DA0705F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9031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esktop\shutterstock_129456278 [转换].jpg"/>
          <p:cNvPicPr>
            <a:picLocks noChangeAspect="1" noChangeArrowheads="1"/>
          </p:cNvPicPr>
          <p:nvPr userDrawn="1"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0" y="1"/>
            <a:ext cx="972185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8" r:id="rId2"/>
    <p:sldLayoutId id="2147483659" r:id="rId3"/>
    <p:sldLayoutId id="2147483661" r:id="rId4"/>
  </p:sldLayoutIdLst>
  <p:transition spd="med" advTm="0">
    <p:pull/>
  </p:transition>
  <p:timing>
    <p:tnLst>
      <p:par>
        <p:cTn id="1" dur="indefinite" restart="never" nodeType="tmRoot"/>
      </p:par>
    </p:tnLst>
  </p:timing>
  <p:txStyles>
    <p:titleStyle>
      <a:lvl1pPr algn="ctr" defTabSz="966788" rtl="0" fontAlgn="base">
        <a:spcBef>
          <a:spcPct val="0"/>
        </a:spcBef>
        <a:spcAft>
          <a:spcPct val="0"/>
        </a:spcAft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361950" indent="-36195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1625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9675" indent="-24130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2275" indent="-24130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463" indent="-24130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61453" indent="-241950" algn="l" defTabSz="9678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5353" indent="-241950" algn="l" defTabSz="9678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9254" indent="-241950" algn="l" defTabSz="9678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13154" indent="-241950" algn="l" defTabSz="9678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900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7801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5602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9502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03403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7303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71204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vue.tigerb.cn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vuex.vuejs.org/zh-cn/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cn.vuejs.org/v2/api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runoob.com/vue2/vue-tutorial.html" TargetMode="External"/><Relationship Id="rId5" Type="http://schemas.openxmlformats.org/officeDocument/2006/relationships/hyperlink" Target="http://www.runoob.com/w3cnote/vue2-start-coding.html" TargetMode="External"/><Relationship Id="rId4" Type="http://schemas.openxmlformats.org/officeDocument/2006/relationships/hyperlink" Target="https://cn.vuejs.or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n.vuejs.org/v2/guide/installation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du.com/link?url=-2bE8zm2TPX6gwDbXIM_jO08SLsDqfa-XdDsv1EW5FJjHupxhHmiZdRANHG3RA5-kkYtxwvZUcYUSBvwVVEvc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29859" y="823162"/>
            <a:ext cx="7727796" cy="2713428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2364477" y="3287000"/>
            <a:ext cx="4854347" cy="469467"/>
          </a:xfrm>
          <a:prstGeom prst="roundRect">
            <a:avLst>
              <a:gd name="adj" fmla="val 42270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31"/>
          <p:cNvSpPr txBox="1"/>
          <p:nvPr/>
        </p:nvSpPr>
        <p:spPr>
          <a:xfrm>
            <a:off x="2844701" y="3305758"/>
            <a:ext cx="4153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VueJS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入门学习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364477" y="3252499"/>
            <a:ext cx="677246" cy="503967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圆角矩形 6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339565" y="1483454"/>
            <a:ext cx="1410410" cy="1410410"/>
            <a:chOff x="2353153" y="1332123"/>
            <a:chExt cx="1410410" cy="1410410"/>
          </a:xfrm>
        </p:grpSpPr>
        <p:pic>
          <p:nvPicPr>
            <p:cNvPr id="11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圆角矩形 11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830571" y="1733627"/>
              <a:ext cx="4555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21443" y="1483454"/>
            <a:ext cx="1410410" cy="1410410"/>
            <a:chOff x="3535031" y="1332123"/>
            <a:chExt cx="1410410" cy="1410410"/>
          </a:xfrm>
        </p:grpSpPr>
        <p:pic>
          <p:nvPicPr>
            <p:cNvPr id="15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031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圆角矩形 15"/>
            <p:cNvSpPr/>
            <p:nvPr/>
          </p:nvSpPr>
          <p:spPr>
            <a:xfrm rot="18929868">
              <a:off x="3940246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018802" y="1748253"/>
              <a:ext cx="4555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/>
                  </a:solidFill>
                  <a:latin typeface="+mj-ea"/>
                  <a:ea typeface="+mj-ea"/>
                </a:rPr>
                <a:t>0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703321" y="1483517"/>
            <a:ext cx="1410410" cy="1410410"/>
            <a:chOff x="4716909" y="1332185"/>
            <a:chExt cx="1410410" cy="1410410"/>
          </a:xfrm>
        </p:grpSpPr>
        <p:pic>
          <p:nvPicPr>
            <p:cNvPr id="19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909" y="1332185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圆角矩形 19"/>
            <p:cNvSpPr/>
            <p:nvPr/>
          </p:nvSpPr>
          <p:spPr>
            <a:xfrm rot="18929868">
              <a:off x="5126770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207033" y="1762879"/>
              <a:ext cx="4555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885199" y="1483454"/>
            <a:ext cx="1410410" cy="1410410"/>
            <a:chOff x="5898787" y="1332123"/>
            <a:chExt cx="1410410" cy="1410410"/>
          </a:xfrm>
        </p:grpSpPr>
        <p:pic>
          <p:nvPicPr>
            <p:cNvPr id="23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8787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圆角矩形 23"/>
            <p:cNvSpPr/>
            <p:nvPr/>
          </p:nvSpPr>
          <p:spPr>
            <a:xfrm rot="18929868">
              <a:off x="6313294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395264" y="1777505"/>
              <a:ext cx="4555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/>
                  </a:solidFill>
                  <a:latin typeface="+mj-ea"/>
                  <a:ea typeface="+mj-ea"/>
                </a:rPr>
                <a:t>7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79067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67 0.00294 L -8.5565E-7 1.94004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83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16 0.00294 L -3.37035E-6 1.94004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6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33 0.00294 L -2.59308E-6 1.94004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9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99 0.00294 L 4.89223E-6 1.94004E-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99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8295E-6 1.75191E-6 L 0.45722 -0.0023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61" y="-11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>
            <a:off x="3308275" y="4044942"/>
            <a:ext cx="3598175" cy="422910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70000"/>
                </a:schemeClr>
              </a:gs>
              <a:gs pos="100000">
                <a:srgbClr val="F2F2F2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3339937" y="1355836"/>
            <a:ext cx="2921739" cy="2921739"/>
          </a:xfrm>
          <a:custGeom>
            <a:avLst/>
            <a:gdLst>
              <a:gd name="connsiteX0" fmla="*/ 928291 w 2094279"/>
              <a:gd name="connsiteY0" fmla="*/ 0 h 2094279"/>
              <a:gd name="connsiteX1" fmla="*/ 1165990 w 2094279"/>
              <a:gd name="connsiteY1" fmla="*/ 0 h 2094279"/>
              <a:gd name="connsiteX2" fmla="*/ 1212337 w 2094279"/>
              <a:gd name="connsiteY2" fmla="*/ 216228 h 2094279"/>
              <a:gd name="connsiteX3" fmla="*/ 1223536 w 2094279"/>
              <a:gd name="connsiteY3" fmla="*/ 217936 h 2094279"/>
              <a:gd name="connsiteX4" fmla="*/ 1318464 w 2094279"/>
              <a:gd name="connsiteY4" fmla="*/ 246132 h 2094279"/>
              <a:gd name="connsiteX5" fmla="*/ 1467784 w 2094279"/>
              <a:gd name="connsiteY5" fmla="*/ 80866 h 2094279"/>
              <a:gd name="connsiteX6" fmla="*/ 1673637 w 2094279"/>
              <a:gd name="connsiteY6" fmla="*/ 199715 h 2094279"/>
              <a:gd name="connsiteX7" fmla="*/ 1607482 w 2094279"/>
              <a:gd name="connsiteY7" fmla="*/ 404512 h 2094279"/>
              <a:gd name="connsiteX8" fmla="*/ 1619929 w 2094279"/>
              <a:gd name="connsiteY8" fmla="*/ 413588 h 2094279"/>
              <a:gd name="connsiteX9" fmla="*/ 1686118 w 2094279"/>
              <a:gd name="connsiteY9" fmla="*/ 477262 h 2094279"/>
              <a:gd name="connsiteX10" fmla="*/ 1693219 w 2094279"/>
              <a:gd name="connsiteY10" fmla="*/ 485684 h 2094279"/>
              <a:gd name="connsiteX11" fmla="*/ 1894566 w 2094279"/>
              <a:gd name="connsiteY11" fmla="*/ 420645 h 2094279"/>
              <a:gd name="connsiteX12" fmla="*/ 2013416 w 2094279"/>
              <a:gd name="connsiteY12" fmla="*/ 626498 h 2094279"/>
              <a:gd name="connsiteX13" fmla="*/ 1863405 w 2094279"/>
              <a:gd name="connsiteY13" fmla="*/ 762034 h 2094279"/>
              <a:gd name="connsiteX14" fmla="*/ 1875544 w 2094279"/>
              <a:gd name="connsiteY14" fmla="*/ 792151 h 2094279"/>
              <a:gd name="connsiteX15" fmla="*/ 1899390 w 2094279"/>
              <a:gd name="connsiteY15" fmla="*/ 886516 h 2094279"/>
              <a:gd name="connsiteX16" fmla="*/ 2094279 w 2094279"/>
              <a:gd name="connsiteY16" fmla="*/ 928291 h 2094279"/>
              <a:gd name="connsiteX17" fmla="*/ 2094279 w 2094279"/>
              <a:gd name="connsiteY17" fmla="*/ 1165989 h 2094279"/>
              <a:gd name="connsiteX18" fmla="*/ 1911738 w 2094279"/>
              <a:gd name="connsiteY18" fmla="*/ 1205117 h 2094279"/>
              <a:gd name="connsiteX19" fmla="*/ 1904613 w 2094279"/>
              <a:gd name="connsiteY19" fmla="*/ 1251805 h 2094279"/>
              <a:gd name="connsiteX20" fmla="*/ 1886180 w 2094279"/>
              <a:gd name="connsiteY20" fmla="*/ 1325380 h 2094279"/>
              <a:gd name="connsiteX21" fmla="*/ 1878958 w 2094279"/>
              <a:gd name="connsiteY21" fmla="*/ 1346300 h 2094279"/>
              <a:gd name="connsiteX22" fmla="*/ 2013416 w 2094279"/>
              <a:gd name="connsiteY22" fmla="*/ 1467785 h 2094279"/>
              <a:gd name="connsiteX23" fmla="*/ 1894566 w 2094279"/>
              <a:gd name="connsiteY23" fmla="*/ 1673636 h 2094279"/>
              <a:gd name="connsiteX24" fmla="*/ 1729332 w 2094279"/>
              <a:gd name="connsiteY24" fmla="*/ 1620262 h 2094279"/>
              <a:gd name="connsiteX25" fmla="*/ 1708961 w 2094279"/>
              <a:gd name="connsiteY25" fmla="*/ 1648199 h 2094279"/>
              <a:gd name="connsiteX26" fmla="*/ 1645290 w 2094279"/>
              <a:gd name="connsiteY26" fmla="*/ 1714389 h 2094279"/>
              <a:gd name="connsiteX27" fmla="*/ 1621825 w 2094279"/>
              <a:gd name="connsiteY27" fmla="*/ 1734168 h 2094279"/>
              <a:gd name="connsiteX28" fmla="*/ 1673637 w 2094279"/>
              <a:gd name="connsiteY28" fmla="*/ 1894565 h 2094279"/>
              <a:gd name="connsiteX29" fmla="*/ 1467784 w 2094279"/>
              <a:gd name="connsiteY29" fmla="*/ 2013414 h 2094279"/>
              <a:gd name="connsiteX30" fmla="*/ 1358517 w 2094279"/>
              <a:gd name="connsiteY30" fmla="*/ 1892480 h 2094279"/>
              <a:gd name="connsiteX31" fmla="*/ 1330399 w 2094279"/>
              <a:gd name="connsiteY31" fmla="*/ 1903815 h 2094279"/>
              <a:gd name="connsiteX32" fmla="*/ 1199738 w 2094279"/>
              <a:gd name="connsiteY32" fmla="*/ 1936832 h 2094279"/>
              <a:gd name="connsiteX33" fmla="*/ 1165990 w 2094279"/>
              <a:gd name="connsiteY33" fmla="*/ 2094279 h 2094279"/>
              <a:gd name="connsiteX34" fmla="*/ 928291 w 2094279"/>
              <a:gd name="connsiteY34" fmla="*/ 2094279 h 2094279"/>
              <a:gd name="connsiteX35" fmla="*/ 894472 w 2094279"/>
              <a:gd name="connsiteY35" fmla="*/ 1936503 h 2094279"/>
              <a:gd name="connsiteX36" fmla="*/ 870746 w 2094279"/>
              <a:gd name="connsiteY36" fmla="*/ 1932883 h 2094279"/>
              <a:gd name="connsiteX37" fmla="*/ 735541 w 2094279"/>
              <a:gd name="connsiteY37" fmla="*/ 1892727 h 2094279"/>
              <a:gd name="connsiteX38" fmla="*/ 626497 w 2094279"/>
              <a:gd name="connsiteY38" fmla="*/ 2013414 h 2094279"/>
              <a:gd name="connsiteX39" fmla="*/ 420645 w 2094279"/>
              <a:gd name="connsiteY39" fmla="*/ 1894565 h 2094279"/>
              <a:gd name="connsiteX40" fmla="*/ 472183 w 2094279"/>
              <a:gd name="connsiteY40" fmla="*/ 1735013 h 2094279"/>
              <a:gd name="connsiteX41" fmla="*/ 371751 w 2094279"/>
              <a:gd name="connsiteY41" fmla="*/ 1632153 h 2094279"/>
              <a:gd name="connsiteX42" fmla="*/ 363774 w 2094279"/>
              <a:gd name="connsiteY42" fmla="*/ 1620641 h 2094279"/>
              <a:gd name="connsiteX43" fmla="*/ 199717 w 2094279"/>
              <a:gd name="connsiteY43" fmla="*/ 1673636 h 2094279"/>
              <a:gd name="connsiteX44" fmla="*/ 80867 w 2094279"/>
              <a:gd name="connsiteY44" fmla="*/ 1467785 h 2094279"/>
              <a:gd name="connsiteX45" fmla="*/ 215420 w 2094279"/>
              <a:gd name="connsiteY45" fmla="*/ 1346213 h 2094279"/>
              <a:gd name="connsiteX46" fmla="*/ 202203 w 2094279"/>
              <a:gd name="connsiteY46" fmla="*/ 1304612 h 2094279"/>
              <a:gd name="connsiteX47" fmla="*/ 182180 w 2094279"/>
              <a:gd name="connsiteY47" fmla="*/ 1205040 h 2094279"/>
              <a:gd name="connsiteX48" fmla="*/ 0 w 2094279"/>
              <a:gd name="connsiteY48" fmla="*/ 1165989 h 2094279"/>
              <a:gd name="connsiteX49" fmla="*/ 0 w 2094279"/>
              <a:gd name="connsiteY49" fmla="*/ 928291 h 2094279"/>
              <a:gd name="connsiteX50" fmla="*/ 193080 w 2094279"/>
              <a:gd name="connsiteY50" fmla="*/ 886904 h 2094279"/>
              <a:gd name="connsiteX51" fmla="*/ 202203 w 2094279"/>
              <a:gd name="connsiteY51" fmla="*/ 846208 h 2094279"/>
              <a:gd name="connsiteX52" fmla="*/ 231323 w 2094279"/>
              <a:gd name="connsiteY52" fmla="*/ 762436 h 2094279"/>
              <a:gd name="connsiteX53" fmla="*/ 80867 w 2094279"/>
              <a:gd name="connsiteY53" fmla="*/ 626498 h 2094279"/>
              <a:gd name="connsiteX54" fmla="*/ 199717 w 2094279"/>
              <a:gd name="connsiteY54" fmla="*/ 420645 h 2094279"/>
              <a:gd name="connsiteX55" fmla="*/ 402631 w 2094279"/>
              <a:gd name="connsiteY55" fmla="*/ 486189 h 2094279"/>
              <a:gd name="connsiteX56" fmla="*/ 447078 w 2094279"/>
              <a:gd name="connsiteY56" fmla="*/ 438229 h 2094279"/>
              <a:gd name="connsiteX57" fmla="*/ 487077 w 2094279"/>
              <a:gd name="connsiteY57" fmla="*/ 405374 h 2094279"/>
              <a:gd name="connsiteX58" fmla="*/ 420645 w 2094279"/>
              <a:gd name="connsiteY58" fmla="*/ 199715 h 2094279"/>
              <a:gd name="connsiteX59" fmla="*/ 626497 w 2094279"/>
              <a:gd name="connsiteY59" fmla="*/ 80866 h 2094279"/>
              <a:gd name="connsiteX60" fmla="*/ 774618 w 2094279"/>
              <a:gd name="connsiteY60" fmla="*/ 244806 h 2094279"/>
              <a:gd name="connsiteX61" fmla="*/ 870746 w 2094279"/>
              <a:gd name="connsiteY61" fmla="*/ 217936 h 2094279"/>
              <a:gd name="connsiteX62" fmla="*/ 881943 w 2094279"/>
              <a:gd name="connsiteY62" fmla="*/ 216228 h 209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094279" h="2094279">
                <a:moveTo>
                  <a:pt x="928291" y="0"/>
                </a:moveTo>
                <a:lnTo>
                  <a:pt x="1165990" y="0"/>
                </a:lnTo>
                <a:lnTo>
                  <a:pt x="1212337" y="216228"/>
                </a:lnTo>
                <a:lnTo>
                  <a:pt x="1223536" y="217936"/>
                </a:lnTo>
                <a:lnTo>
                  <a:pt x="1318464" y="246132"/>
                </a:lnTo>
                <a:lnTo>
                  <a:pt x="1467784" y="80866"/>
                </a:lnTo>
                <a:lnTo>
                  <a:pt x="1673637" y="199715"/>
                </a:lnTo>
                <a:lnTo>
                  <a:pt x="1607482" y="404512"/>
                </a:lnTo>
                <a:lnTo>
                  <a:pt x="1619929" y="413588"/>
                </a:lnTo>
                <a:cubicBezTo>
                  <a:pt x="1643088" y="433650"/>
                  <a:pt x="1665184" y="454905"/>
                  <a:pt x="1686118" y="477262"/>
                </a:cubicBezTo>
                <a:lnTo>
                  <a:pt x="1693219" y="485684"/>
                </a:lnTo>
                <a:lnTo>
                  <a:pt x="1894566" y="420645"/>
                </a:lnTo>
                <a:lnTo>
                  <a:pt x="2013416" y="626498"/>
                </a:lnTo>
                <a:lnTo>
                  <a:pt x="1863405" y="762034"/>
                </a:lnTo>
                <a:lnTo>
                  <a:pt x="1875544" y="792151"/>
                </a:lnTo>
                <a:lnTo>
                  <a:pt x="1899390" y="886516"/>
                </a:lnTo>
                <a:lnTo>
                  <a:pt x="2094279" y="928291"/>
                </a:lnTo>
                <a:lnTo>
                  <a:pt x="2094279" y="1165989"/>
                </a:lnTo>
                <a:lnTo>
                  <a:pt x="1911738" y="1205117"/>
                </a:lnTo>
                <a:lnTo>
                  <a:pt x="1904613" y="1251805"/>
                </a:lnTo>
                <a:cubicBezTo>
                  <a:pt x="1899513" y="1276732"/>
                  <a:pt x="1893352" y="1301274"/>
                  <a:pt x="1886180" y="1325380"/>
                </a:cubicBezTo>
                <a:lnTo>
                  <a:pt x="1878958" y="1346300"/>
                </a:lnTo>
                <a:lnTo>
                  <a:pt x="2013416" y="1467785"/>
                </a:lnTo>
                <a:lnTo>
                  <a:pt x="1894566" y="1673636"/>
                </a:lnTo>
                <a:lnTo>
                  <a:pt x="1729332" y="1620262"/>
                </a:lnTo>
                <a:lnTo>
                  <a:pt x="1708961" y="1648199"/>
                </a:lnTo>
                <a:cubicBezTo>
                  <a:pt x="1688901" y="1671358"/>
                  <a:pt x="1667646" y="1693454"/>
                  <a:pt x="1645290" y="1714389"/>
                </a:cubicBezTo>
                <a:lnTo>
                  <a:pt x="1621825" y="1734168"/>
                </a:lnTo>
                <a:lnTo>
                  <a:pt x="1673637" y="1894565"/>
                </a:lnTo>
                <a:lnTo>
                  <a:pt x="1467784" y="2013414"/>
                </a:lnTo>
                <a:lnTo>
                  <a:pt x="1358517" y="1892480"/>
                </a:lnTo>
                <a:lnTo>
                  <a:pt x="1330399" y="1903815"/>
                </a:lnTo>
                <a:lnTo>
                  <a:pt x="1199738" y="1936832"/>
                </a:lnTo>
                <a:lnTo>
                  <a:pt x="1165990" y="2094279"/>
                </a:lnTo>
                <a:lnTo>
                  <a:pt x="928291" y="2094279"/>
                </a:lnTo>
                <a:lnTo>
                  <a:pt x="894472" y="1936503"/>
                </a:lnTo>
                <a:lnTo>
                  <a:pt x="870746" y="1932883"/>
                </a:lnTo>
                <a:lnTo>
                  <a:pt x="735541" y="1892727"/>
                </a:lnTo>
                <a:lnTo>
                  <a:pt x="626497" y="2013414"/>
                </a:lnTo>
                <a:lnTo>
                  <a:pt x="420645" y="1894565"/>
                </a:lnTo>
                <a:lnTo>
                  <a:pt x="472183" y="1735013"/>
                </a:lnTo>
                <a:lnTo>
                  <a:pt x="371751" y="1632153"/>
                </a:lnTo>
                <a:lnTo>
                  <a:pt x="363774" y="1620641"/>
                </a:lnTo>
                <a:lnTo>
                  <a:pt x="199717" y="1673636"/>
                </a:lnTo>
                <a:lnTo>
                  <a:pt x="80867" y="1467785"/>
                </a:lnTo>
                <a:lnTo>
                  <a:pt x="215420" y="1346213"/>
                </a:lnTo>
                <a:lnTo>
                  <a:pt x="202203" y="1304612"/>
                </a:lnTo>
                <a:lnTo>
                  <a:pt x="182180" y="1205040"/>
                </a:lnTo>
                <a:lnTo>
                  <a:pt x="0" y="1165989"/>
                </a:lnTo>
                <a:lnTo>
                  <a:pt x="0" y="928291"/>
                </a:lnTo>
                <a:lnTo>
                  <a:pt x="193080" y="886904"/>
                </a:lnTo>
                <a:lnTo>
                  <a:pt x="202203" y="846208"/>
                </a:lnTo>
                <a:lnTo>
                  <a:pt x="231323" y="762436"/>
                </a:lnTo>
                <a:lnTo>
                  <a:pt x="80867" y="626498"/>
                </a:lnTo>
                <a:lnTo>
                  <a:pt x="199717" y="420645"/>
                </a:lnTo>
                <a:lnTo>
                  <a:pt x="402631" y="486189"/>
                </a:lnTo>
                <a:lnTo>
                  <a:pt x="447078" y="438229"/>
                </a:lnTo>
                <a:lnTo>
                  <a:pt x="487077" y="405374"/>
                </a:lnTo>
                <a:lnTo>
                  <a:pt x="420645" y="199715"/>
                </a:lnTo>
                <a:lnTo>
                  <a:pt x="626497" y="80866"/>
                </a:lnTo>
                <a:lnTo>
                  <a:pt x="774618" y="244806"/>
                </a:lnTo>
                <a:lnTo>
                  <a:pt x="870746" y="217936"/>
                </a:lnTo>
                <a:lnTo>
                  <a:pt x="881943" y="216228"/>
                </a:lnTo>
                <a:close/>
              </a:path>
            </a:pathLst>
          </a:custGeom>
          <a:solidFill>
            <a:srgbClr val="0070C0"/>
          </a:solidFill>
          <a:ln w="12700">
            <a:gradFill>
              <a:gsLst>
                <a:gs pos="0">
                  <a:srgbClr val="F3F3F3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/>
          <a:scene3d>
            <a:camera prst="perspectiveContrastingLeftFacing">
              <a:rot lat="21552399" lon="20366100" rev="21191525"/>
            </a:camera>
            <a:lightRig rig="soft" dir="t">
              <a:rot lat="0" lon="0" rev="6600000"/>
            </a:lightRig>
          </a:scene3d>
          <a:sp3d extrusionH="266700">
            <a:extrusionClr>
              <a:srgbClr val="8F52A8"/>
            </a:extrusionClr>
            <a:contourClr>
              <a:schemeClr val="bg1">
                <a:lumMod val="9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3996576" y="1862914"/>
            <a:ext cx="2414660" cy="2414660"/>
          </a:xfrm>
          <a:custGeom>
            <a:avLst/>
            <a:gdLst>
              <a:gd name="connsiteX0" fmla="*/ 1533117 w 3066235"/>
              <a:gd name="connsiteY0" fmla="*/ 961617 h 3066235"/>
              <a:gd name="connsiteX1" fmla="*/ 961617 w 3066235"/>
              <a:gd name="connsiteY1" fmla="*/ 1533117 h 3066235"/>
              <a:gd name="connsiteX2" fmla="*/ 1533117 w 3066235"/>
              <a:gd name="connsiteY2" fmla="*/ 2104617 h 3066235"/>
              <a:gd name="connsiteX3" fmla="*/ 2104617 w 3066235"/>
              <a:gd name="connsiteY3" fmla="*/ 1533117 h 3066235"/>
              <a:gd name="connsiteX4" fmla="*/ 1533117 w 3066235"/>
              <a:gd name="connsiteY4" fmla="*/ 961617 h 3066235"/>
              <a:gd name="connsiteX5" fmla="*/ 1359112 w 3066235"/>
              <a:gd name="connsiteY5" fmla="*/ 0 h 3066235"/>
              <a:gd name="connsiteX6" fmla="*/ 1707127 w 3066235"/>
              <a:gd name="connsiteY6" fmla="*/ 0 h 3066235"/>
              <a:gd name="connsiteX7" fmla="*/ 1774983 w 3066235"/>
              <a:gd name="connsiteY7" fmla="*/ 316580 h 3066235"/>
              <a:gd name="connsiteX8" fmla="*/ 1791380 w 3066235"/>
              <a:gd name="connsiteY8" fmla="*/ 319080 h 3066235"/>
              <a:gd name="connsiteX9" fmla="*/ 1930364 w 3066235"/>
              <a:gd name="connsiteY9" fmla="*/ 360362 h 3066235"/>
              <a:gd name="connsiteX10" fmla="*/ 2148983 w 3066235"/>
              <a:gd name="connsiteY10" fmla="*/ 118396 h 3066235"/>
              <a:gd name="connsiteX11" fmla="*/ 2450373 w 3066235"/>
              <a:gd name="connsiteY11" fmla="*/ 292403 h 3066235"/>
              <a:gd name="connsiteX12" fmla="*/ 2353515 w 3066235"/>
              <a:gd name="connsiteY12" fmla="*/ 592246 h 3066235"/>
              <a:gd name="connsiteX13" fmla="*/ 2371739 w 3066235"/>
              <a:gd name="connsiteY13" fmla="*/ 605535 h 3066235"/>
              <a:gd name="connsiteX14" fmla="*/ 2468646 w 3066235"/>
              <a:gd name="connsiteY14" fmla="*/ 698760 h 3066235"/>
              <a:gd name="connsiteX15" fmla="*/ 2479043 w 3066235"/>
              <a:gd name="connsiteY15" fmla="*/ 711090 h 3066235"/>
              <a:gd name="connsiteX16" fmla="*/ 2773835 w 3066235"/>
              <a:gd name="connsiteY16" fmla="*/ 615867 h 3066235"/>
              <a:gd name="connsiteX17" fmla="*/ 2947844 w 3066235"/>
              <a:gd name="connsiteY17" fmla="*/ 917256 h 3066235"/>
              <a:gd name="connsiteX18" fmla="*/ 2728212 w 3066235"/>
              <a:gd name="connsiteY18" fmla="*/ 1115695 h 3066235"/>
              <a:gd name="connsiteX19" fmla="*/ 2745985 w 3066235"/>
              <a:gd name="connsiteY19" fmla="*/ 1159789 h 3066235"/>
              <a:gd name="connsiteX20" fmla="*/ 2780898 w 3066235"/>
              <a:gd name="connsiteY20" fmla="*/ 1297949 h 3066235"/>
              <a:gd name="connsiteX21" fmla="*/ 3066235 w 3066235"/>
              <a:gd name="connsiteY21" fmla="*/ 1359112 h 3066235"/>
              <a:gd name="connsiteX22" fmla="*/ 3066235 w 3066235"/>
              <a:gd name="connsiteY22" fmla="*/ 1707125 h 3066235"/>
              <a:gd name="connsiteX23" fmla="*/ 2798977 w 3066235"/>
              <a:gd name="connsiteY23" fmla="*/ 1764413 h 3066235"/>
              <a:gd name="connsiteX24" fmla="*/ 2788545 w 3066235"/>
              <a:gd name="connsiteY24" fmla="*/ 1832769 h 3066235"/>
              <a:gd name="connsiteX25" fmla="*/ 2761557 w 3066235"/>
              <a:gd name="connsiteY25" fmla="*/ 1940490 h 3066235"/>
              <a:gd name="connsiteX26" fmla="*/ 2750984 w 3066235"/>
              <a:gd name="connsiteY26" fmla="*/ 1971119 h 3066235"/>
              <a:gd name="connsiteX27" fmla="*/ 2947844 w 3066235"/>
              <a:gd name="connsiteY27" fmla="*/ 2148985 h 3066235"/>
              <a:gd name="connsiteX28" fmla="*/ 2773835 w 3066235"/>
              <a:gd name="connsiteY28" fmla="*/ 2450371 h 3066235"/>
              <a:gd name="connsiteX29" fmla="*/ 2531916 w 3066235"/>
              <a:gd name="connsiteY29" fmla="*/ 2372227 h 3066235"/>
              <a:gd name="connsiteX30" fmla="*/ 2502091 w 3066235"/>
              <a:gd name="connsiteY30" fmla="*/ 2413129 h 3066235"/>
              <a:gd name="connsiteX31" fmla="*/ 2408870 w 3066235"/>
              <a:gd name="connsiteY31" fmla="*/ 2510038 h 3066235"/>
              <a:gd name="connsiteX32" fmla="*/ 2374515 w 3066235"/>
              <a:gd name="connsiteY32" fmla="*/ 2538996 h 3066235"/>
              <a:gd name="connsiteX33" fmla="*/ 2450373 w 3066235"/>
              <a:gd name="connsiteY33" fmla="*/ 2773834 h 3066235"/>
              <a:gd name="connsiteX34" fmla="*/ 2148983 w 3066235"/>
              <a:gd name="connsiteY34" fmla="*/ 2947841 h 3066235"/>
              <a:gd name="connsiteX35" fmla="*/ 1989006 w 3066235"/>
              <a:gd name="connsiteY35" fmla="*/ 2770781 h 3066235"/>
              <a:gd name="connsiteX36" fmla="*/ 1947838 w 3066235"/>
              <a:gd name="connsiteY36" fmla="*/ 2787377 h 3066235"/>
              <a:gd name="connsiteX37" fmla="*/ 1756537 w 3066235"/>
              <a:gd name="connsiteY37" fmla="*/ 2835717 h 3066235"/>
              <a:gd name="connsiteX38" fmla="*/ 1707127 w 3066235"/>
              <a:gd name="connsiteY38" fmla="*/ 3066235 h 3066235"/>
              <a:gd name="connsiteX39" fmla="*/ 1359112 w 3066235"/>
              <a:gd name="connsiteY39" fmla="*/ 3066235 h 3066235"/>
              <a:gd name="connsiteX40" fmla="*/ 1309597 w 3066235"/>
              <a:gd name="connsiteY40" fmla="*/ 2835235 h 3066235"/>
              <a:gd name="connsiteX41" fmla="*/ 1274860 w 3066235"/>
              <a:gd name="connsiteY41" fmla="*/ 2829935 h 3066235"/>
              <a:gd name="connsiteX42" fmla="*/ 1076906 w 3066235"/>
              <a:gd name="connsiteY42" fmla="*/ 2771143 h 3066235"/>
              <a:gd name="connsiteX43" fmla="*/ 917255 w 3066235"/>
              <a:gd name="connsiteY43" fmla="*/ 2947841 h 3066235"/>
              <a:gd name="connsiteX44" fmla="*/ 615867 w 3066235"/>
              <a:gd name="connsiteY44" fmla="*/ 2773834 h 3066235"/>
              <a:gd name="connsiteX45" fmla="*/ 691324 w 3066235"/>
              <a:gd name="connsiteY45" fmla="*/ 2540234 h 3066235"/>
              <a:gd name="connsiteX46" fmla="*/ 544281 w 3066235"/>
              <a:gd name="connsiteY46" fmla="*/ 2389636 h 3066235"/>
              <a:gd name="connsiteX47" fmla="*/ 532602 w 3066235"/>
              <a:gd name="connsiteY47" fmla="*/ 2372781 h 3066235"/>
              <a:gd name="connsiteX48" fmla="*/ 292406 w 3066235"/>
              <a:gd name="connsiteY48" fmla="*/ 2450371 h 3066235"/>
              <a:gd name="connsiteX49" fmla="*/ 118398 w 3066235"/>
              <a:gd name="connsiteY49" fmla="*/ 2148985 h 3066235"/>
              <a:gd name="connsiteX50" fmla="*/ 315397 w 3066235"/>
              <a:gd name="connsiteY50" fmla="*/ 1970991 h 3066235"/>
              <a:gd name="connsiteX51" fmla="*/ 296046 w 3066235"/>
              <a:gd name="connsiteY51" fmla="*/ 1910083 h 3066235"/>
              <a:gd name="connsiteX52" fmla="*/ 266730 w 3066235"/>
              <a:gd name="connsiteY52" fmla="*/ 1764300 h 3066235"/>
              <a:gd name="connsiteX53" fmla="*/ 0 w 3066235"/>
              <a:gd name="connsiteY53" fmla="*/ 1707125 h 3066235"/>
              <a:gd name="connsiteX54" fmla="*/ 0 w 3066235"/>
              <a:gd name="connsiteY54" fmla="*/ 1359112 h 3066235"/>
              <a:gd name="connsiteX55" fmla="*/ 282689 w 3066235"/>
              <a:gd name="connsiteY55" fmla="*/ 1298517 h 3066235"/>
              <a:gd name="connsiteX56" fmla="*/ 296046 w 3066235"/>
              <a:gd name="connsiteY56" fmla="*/ 1238934 h 3066235"/>
              <a:gd name="connsiteX57" fmla="*/ 338680 w 3066235"/>
              <a:gd name="connsiteY57" fmla="*/ 1116283 h 3066235"/>
              <a:gd name="connsiteX58" fmla="*/ 118398 w 3066235"/>
              <a:gd name="connsiteY58" fmla="*/ 917256 h 3066235"/>
              <a:gd name="connsiteX59" fmla="*/ 292406 w 3066235"/>
              <a:gd name="connsiteY59" fmla="*/ 615867 h 3066235"/>
              <a:gd name="connsiteX60" fmla="*/ 589492 w 3066235"/>
              <a:gd name="connsiteY60" fmla="*/ 711830 h 3066235"/>
              <a:gd name="connsiteX61" fmla="*/ 654567 w 3066235"/>
              <a:gd name="connsiteY61" fmla="*/ 641611 h 3066235"/>
              <a:gd name="connsiteX62" fmla="*/ 713130 w 3066235"/>
              <a:gd name="connsiteY62" fmla="*/ 593508 h 3066235"/>
              <a:gd name="connsiteX63" fmla="*/ 615867 w 3066235"/>
              <a:gd name="connsiteY63" fmla="*/ 292403 h 3066235"/>
              <a:gd name="connsiteX64" fmla="*/ 917255 w 3066235"/>
              <a:gd name="connsiteY64" fmla="*/ 118396 h 3066235"/>
              <a:gd name="connsiteX65" fmla="*/ 1134119 w 3066235"/>
              <a:gd name="connsiteY65" fmla="*/ 358421 h 3066235"/>
              <a:gd name="connsiteX66" fmla="*/ 1274860 w 3066235"/>
              <a:gd name="connsiteY66" fmla="*/ 319080 h 3066235"/>
              <a:gd name="connsiteX67" fmla="*/ 1291253 w 3066235"/>
              <a:gd name="connsiteY67" fmla="*/ 316580 h 306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066235" h="3066235">
                <a:moveTo>
                  <a:pt x="1533117" y="961617"/>
                </a:moveTo>
                <a:cubicBezTo>
                  <a:pt x="1217486" y="961617"/>
                  <a:pt x="961617" y="1217486"/>
                  <a:pt x="961617" y="1533117"/>
                </a:cubicBezTo>
                <a:cubicBezTo>
                  <a:pt x="961617" y="1848748"/>
                  <a:pt x="1217486" y="2104617"/>
                  <a:pt x="1533117" y="2104617"/>
                </a:cubicBezTo>
                <a:cubicBezTo>
                  <a:pt x="1848748" y="2104617"/>
                  <a:pt x="2104617" y="1848748"/>
                  <a:pt x="2104617" y="1533117"/>
                </a:cubicBezTo>
                <a:cubicBezTo>
                  <a:pt x="2104617" y="1217486"/>
                  <a:pt x="1848748" y="961617"/>
                  <a:pt x="1533117" y="961617"/>
                </a:cubicBezTo>
                <a:close/>
                <a:moveTo>
                  <a:pt x="1359112" y="0"/>
                </a:moveTo>
                <a:lnTo>
                  <a:pt x="1707127" y="0"/>
                </a:lnTo>
                <a:lnTo>
                  <a:pt x="1774983" y="316580"/>
                </a:lnTo>
                <a:lnTo>
                  <a:pt x="1791380" y="319080"/>
                </a:lnTo>
                <a:lnTo>
                  <a:pt x="1930364" y="360362"/>
                </a:lnTo>
                <a:lnTo>
                  <a:pt x="2148983" y="118396"/>
                </a:lnTo>
                <a:lnTo>
                  <a:pt x="2450373" y="292403"/>
                </a:lnTo>
                <a:lnTo>
                  <a:pt x="2353515" y="592246"/>
                </a:lnTo>
                <a:lnTo>
                  <a:pt x="2371739" y="605535"/>
                </a:lnTo>
                <a:cubicBezTo>
                  <a:pt x="2405646" y="634907"/>
                  <a:pt x="2437997" y="666027"/>
                  <a:pt x="2468646" y="698760"/>
                </a:cubicBezTo>
                <a:lnTo>
                  <a:pt x="2479043" y="711090"/>
                </a:lnTo>
                <a:lnTo>
                  <a:pt x="2773835" y="615867"/>
                </a:lnTo>
                <a:lnTo>
                  <a:pt x="2947844" y="917256"/>
                </a:lnTo>
                <a:lnTo>
                  <a:pt x="2728212" y="1115695"/>
                </a:lnTo>
                <a:lnTo>
                  <a:pt x="2745985" y="1159789"/>
                </a:lnTo>
                <a:lnTo>
                  <a:pt x="2780898" y="1297949"/>
                </a:lnTo>
                <a:lnTo>
                  <a:pt x="3066235" y="1359112"/>
                </a:lnTo>
                <a:lnTo>
                  <a:pt x="3066235" y="1707125"/>
                </a:lnTo>
                <a:lnTo>
                  <a:pt x="2798977" y="1764413"/>
                </a:lnTo>
                <a:lnTo>
                  <a:pt x="2788545" y="1832769"/>
                </a:lnTo>
                <a:cubicBezTo>
                  <a:pt x="2781078" y="1869264"/>
                  <a:pt x="2772058" y="1905196"/>
                  <a:pt x="2761557" y="1940490"/>
                </a:cubicBezTo>
                <a:lnTo>
                  <a:pt x="2750984" y="1971119"/>
                </a:lnTo>
                <a:lnTo>
                  <a:pt x="2947844" y="2148985"/>
                </a:lnTo>
                <a:lnTo>
                  <a:pt x="2773835" y="2450371"/>
                </a:lnTo>
                <a:lnTo>
                  <a:pt x="2531916" y="2372227"/>
                </a:lnTo>
                <a:lnTo>
                  <a:pt x="2502091" y="2413129"/>
                </a:lnTo>
                <a:cubicBezTo>
                  <a:pt x="2472721" y="2447036"/>
                  <a:pt x="2441602" y="2479387"/>
                  <a:pt x="2408870" y="2510038"/>
                </a:cubicBezTo>
                <a:lnTo>
                  <a:pt x="2374515" y="2538996"/>
                </a:lnTo>
                <a:lnTo>
                  <a:pt x="2450373" y="2773834"/>
                </a:lnTo>
                <a:lnTo>
                  <a:pt x="2148983" y="2947841"/>
                </a:lnTo>
                <a:lnTo>
                  <a:pt x="1989006" y="2770781"/>
                </a:lnTo>
                <a:lnTo>
                  <a:pt x="1947838" y="2787377"/>
                </a:lnTo>
                <a:lnTo>
                  <a:pt x="1756537" y="2835717"/>
                </a:lnTo>
                <a:lnTo>
                  <a:pt x="1707127" y="3066235"/>
                </a:lnTo>
                <a:lnTo>
                  <a:pt x="1359112" y="3066235"/>
                </a:lnTo>
                <a:lnTo>
                  <a:pt x="1309597" y="2835235"/>
                </a:lnTo>
                <a:lnTo>
                  <a:pt x="1274860" y="2829935"/>
                </a:lnTo>
                <a:lnTo>
                  <a:pt x="1076906" y="2771143"/>
                </a:lnTo>
                <a:lnTo>
                  <a:pt x="917255" y="2947841"/>
                </a:lnTo>
                <a:lnTo>
                  <a:pt x="615867" y="2773834"/>
                </a:lnTo>
                <a:lnTo>
                  <a:pt x="691324" y="2540234"/>
                </a:lnTo>
                <a:lnTo>
                  <a:pt x="544281" y="2389636"/>
                </a:lnTo>
                <a:lnTo>
                  <a:pt x="532602" y="2372781"/>
                </a:lnTo>
                <a:lnTo>
                  <a:pt x="292406" y="2450371"/>
                </a:lnTo>
                <a:lnTo>
                  <a:pt x="118398" y="2148985"/>
                </a:lnTo>
                <a:lnTo>
                  <a:pt x="315397" y="1970991"/>
                </a:lnTo>
                <a:lnTo>
                  <a:pt x="296046" y="1910083"/>
                </a:lnTo>
                <a:lnTo>
                  <a:pt x="266730" y="1764300"/>
                </a:lnTo>
                <a:lnTo>
                  <a:pt x="0" y="1707125"/>
                </a:lnTo>
                <a:lnTo>
                  <a:pt x="0" y="1359112"/>
                </a:lnTo>
                <a:lnTo>
                  <a:pt x="282689" y="1298517"/>
                </a:lnTo>
                <a:lnTo>
                  <a:pt x="296046" y="1238934"/>
                </a:lnTo>
                <a:lnTo>
                  <a:pt x="338680" y="1116283"/>
                </a:lnTo>
                <a:lnTo>
                  <a:pt x="118398" y="917256"/>
                </a:lnTo>
                <a:lnTo>
                  <a:pt x="292406" y="615867"/>
                </a:lnTo>
                <a:lnTo>
                  <a:pt x="589492" y="711830"/>
                </a:lnTo>
                <a:lnTo>
                  <a:pt x="654567" y="641611"/>
                </a:lnTo>
                <a:lnTo>
                  <a:pt x="713130" y="593508"/>
                </a:lnTo>
                <a:lnTo>
                  <a:pt x="615867" y="292403"/>
                </a:lnTo>
                <a:lnTo>
                  <a:pt x="917255" y="118396"/>
                </a:lnTo>
                <a:lnTo>
                  <a:pt x="1134119" y="358421"/>
                </a:lnTo>
                <a:lnTo>
                  <a:pt x="1274860" y="319080"/>
                </a:lnTo>
                <a:lnTo>
                  <a:pt x="1291253" y="316580"/>
                </a:lnTo>
                <a:close/>
              </a:path>
            </a:pathLst>
          </a:custGeom>
          <a:solidFill>
            <a:srgbClr val="01ACBE"/>
          </a:solidFill>
          <a:ln w="12700">
            <a:gradFill>
              <a:gsLst>
                <a:gs pos="0">
                  <a:srgbClr val="F3F3F3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342900" dist="177800" dir="10200000" algn="br" rotWithShape="0">
              <a:prstClr val="black">
                <a:alpha val="41000"/>
              </a:prstClr>
            </a:outerShdw>
          </a:effectLst>
          <a:scene3d>
            <a:camera prst="perspectiveContrastingLeftFacing">
              <a:rot lat="21552399" lon="20366100" rev="21191525"/>
            </a:camera>
            <a:lightRig rig="soft" dir="t">
              <a:rot lat="0" lon="0" rev="6600000"/>
            </a:lightRig>
          </a:scene3d>
          <a:sp3d extrusionH="266700">
            <a:extrusionClr>
              <a:srgbClr val="01E5FD"/>
            </a:extrusionClr>
            <a:contourClr>
              <a:schemeClr val="bg1">
                <a:lumMod val="9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512876" y="2335875"/>
            <a:ext cx="787592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5" dirty="0">
                <a:solidFill>
                  <a:prstClr val="white"/>
                </a:solidFill>
                <a:latin typeface="Impact" panose="020B0806030902050204" pitchFamily="34" charset="0"/>
              </a:rPr>
              <a:t>01</a:t>
            </a:r>
            <a:endParaRPr lang="zh-CN" altLang="en-US" sz="2205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79611" y="2658209"/>
            <a:ext cx="787592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5" dirty="0">
                <a:solidFill>
                  <a:prstClr val="white"/>
                </a:solidFill>
                <a:latin typeface="Impact" panose="020B0806030902050204" pitchFamily="34" charset="0"/>
              </a:rPr>
              <a:t>02</a:t>
            </a:r>
            <a:endParaRPr lang="zh-CN" altLang="en-US" sz="2205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4546645" y="2281988"/>
            <a:ext cx="1995586" cy="1995586"/>
          </a:xfrm>
          <a:custGeom>
            <a:avLst/>
            <a:gdLst>
              <a:gd name="connsiteX0" fmla="*/ 1269701 w 2534078"/>
              <a:gd name="connsiteY0" fmla="*/ 857464 h 2534078"/>
              <a:gd name="connsiteX1" fmla="*/ 860126 w 2534078"/>
              <a:gd name="connsiteY1" fmla="*/ 1267039 h 2534078"/>
              <a:gd name="connsiteX2" fmla="*/ 1269701 w 2534078"/>
              <a:gd name="connsiteY2" fmla="*/ 1676614 h 2534078"/>
              <a:gd name="connsiteX3" fmla="*/ 1679276 w 2534078"/>
              <a:gd name="connsiteY3" fmla="*/ 1267039 h 2534078"/>
              <a:gd name="connsiteX4" fmla="*/ 1269701 w 2534078"/>
              <a:gd name="connsiteY4" fmla="*/ 857464 h 2534078"/>
              <a:gd name="connsiteX5" fmla="*/ 1123232 w 2534078"/>
              <a:gd name="connsiteY5" fmla="*/ 0 h 2534078"/>
              <a:gd name="connsiteX6" fmla="*/ 1410848 w 2534078"/>
              <a:gd name="connsiteY6" fmla="*/ 0 h 2534078"/>
              <a:gd name="connsiteX7" fmla="*/ 1466928 w 2534078"/>
              <a:gd name="connsiteY7" fmla="*/ 261636 h 2534078"/>
              <a:gd name="connsiteX8" fmla="*/ 1480479 w 2534078"/>
              <a:gd name="connsiteY8" fmla="*/ 263703 h 2534078"/>
              <a:gd name="connsiteX9" fmla="*/ 1595342 w 2534078"/>
              <a:gd name="connsiteY9" fmla="*/ 297820 h 2534078"/>
              <a:gd name="connsiteX10" fmla="*/ 1776019 w 2534078"/>
              <a:gd name="connsiteY10" fmla="*/ 97848 h 2534078"/>
              <a:gd name="connsiteX11" fmla="*/ 2025101 w 2534078"/>
              <a:gd name="connsiteY11" fmla="*/ 241655 h 2534078"/>
              <a:gd name="connsiteX12" fmla="*/ 1945054 w 2534078"/>
              <a:gd name="connsiteY12" fmla="*/ 489460 h 2534078"/>
              <a:gd name="connsiteX13" fmla="*/ 1960114 w 2534078"/>
              <a:gd name="connsiteY13" fmla="*/ 500442 h 2534078"/>
              <a:gd name="connsiteX14" fmla="*/ 2040203 w 2534078"/>
              <a:gd name="connsiteY14" fmla="*/ 577487 h 2534078"/>
              <a:gd name="connsiteX15" fmla="*/ 2048795 w 2534078"/>
              <a:gd name="connsiteY15" fmla="*/ 587678 h 2534078"/>
              <a:gd name="connsiteX16" fmla="*/ 2292425 w 2534078"/>
              <a:gd name="connsiteY16" fmla="*/ 508981 h 2534078"/>
              <a:gd name="connsiteX17" fmla="*/ 2436234 w 2534078"/>
              <a:gd name="connsiteY17" fmla="*/ 758063 h 2534078"/>
              <a:gd name="connsiteX18" fmla="*/ 2254720 w 2534078"/>
              <a:gd name="connsiteY18" fmla="*/ 922061 h 2534078"/>
              <a:gd name="connsiteX19" fmla="*/ 2269408 w 2534078"/>
              <a:gd name="connsiteY19" fmla="*/ 958503 h 2534078"/>
              <a:gd name="connsiteX20" fmla="*/ 2298262 w 2534078"/>
              <a:gd name="connsiteY20" fmla="*/ 1072685 h 2534078"/>
              <a:gd name="connsiteX21" fmla="*/ 2534078 w 2534078"/>
              <a:gd name="connsiteY21" fmla="*/ 1123232 h 2534078"/>
              <a:gd name="connsiteX22" fmla="*/ 2534078 w 2534078"/>
              <a:gd name="connsiteY22" fmla="*/ 1410847 h 2534078"/>
              <a:gd name="connsiteX23" fmla="*/ 2313203 w 2534078"/>
              <a:gd name="connsiteY23" fmla="*/ 1458192 h 2534078"/>
              <a:gd name="connsiteX24" fmla="*/ 2304582 w 2534078"/>
              <a:gd name="connsiteY24" fmla="*/ 1514684 h 2534078"/>
              <a:gd name="connsiteX25" fmla="*/ 2282278 w 2534078"/>
              <a:gd name="connsiteY25" fmla="*/ 1603710 h 2534078"/>
              <a:gd name="connsiteX26" fmla="*/ 2273540 w 2534078"/>
              <a:gd name="connsiteY26" fmla="*/ 1629023 h 2534078"/>
              <a:gd name="connsiteX27" fmla="*/ 2436234 w 2534078"/>
              <a:gd name="connsiteY27" fmla="*/ 1776020 h 2534078"/>
              <a:gd name="connsiteX28" fmla="*/ 2292425 w 2534078"/>
              <a:gd name="connsiteY28" fmla="*/ 2025100 h 2534078"/>
              <a:gd name="connsiteX29" fmla="*/ 2092492 w 2534078"/>
              <a:gd name="connsiteY29" fmla="*/ 1960518 h 2534078"/>
              <a:gd name="connsiteX30" fmla="*/ 2067843 w 2534078"/>
              <a:gd name="connsiteY30" fmla="*/ 1994321 h 2534078"/>
              <a:gd name="connsiteX31" fmla="*/ 1990801 w 2534078"/>
              <a:gd name="connsiteY31" fmla="*/ 2074411 h 2534078"/>
              <a:gd name="connsiteX32" fmla="*/ 1962409 w 2534078"/>
              <a:gd name="connsiteY32" fmla="*/ 2098344 h 2534078"/>
              <a:gd name="connsiteX33" fmla="*/ 2025101 w 2534078"/>
              <a:gd name="connsiteY33" fmla="*/ 2292424 h 2534078"/>
              <a:gd name="connsiteX34" fmla="*/ 1776019 w 2534078"/>
              <a:gd name="connsiteY34" fmla="*/ 2436231 h 2534078"/>
              <a:gd name="connsiteX35" fmla="*/ 1643806 w 2534078"/>
              <a:gd name="connsiteY35" fmla="*/ 2289901 h 2534078"/>
              <a:gd name="connsiteX36" fmla="*/ 1609783 w 2534078"/>
              <a:gd name="connsiteY36" fmla="*/ 2303617 h 2534078"/>
              <a:gd name="connsiteX37" fmla="*/ 1451683 w 2534078"/>
              <a:gd name="connsiteY37" fmla="*/ 2343567 h 2534078"/>
              <a:gd name="connsiteX38" fmla="*/ 1410848 w 2534078"/>
              <a:gd name="connsiteY38" fmla="*/ 2534078 h 2534078"/>
              <a:gd name="connsiteX39" fmla="*/ 1123232 w 2534078"/>
              <a:gd name="connsiteY39" fmla="*/ 2534078 h 2534078"/>
              <a:gd name="connsiteX40" fmla="*/ 1082311 w 2534078"/>
              <a:gd name="connsiteY40" fmla="*/ 2343169 h 2534078"/>
              <a:gd name="connsiteX41" fmla="*/ 1053603 w 2534078"/>
              <a:gd name="connsiteY41" fmla="*/ 2338789 h 2534078"/>
              <a:gd name="connsiteX42" fmla="*/ 890005 w 2534078"/>
              <a:gd name="connsiteY42" fmla="*/ 2290200 h 2534078"/>
              <a:gd name="connsiteX43" fmla="*/ 758062 w 2534078"/>
              <a:gd name="connsiteY43" fmla="*/ 2436231 h 2534078"/>
              <a:gd name="connsiteX44" fmla="*/ 508981 w 2534078"/>
              <a:gd name="connsiteY44" fmla="*/ 2292424 h 2534078"/>
              <a:gd name="connsiteX45" fmla="*/ 571342 w 2534078"/>
              <a:gd name="connsiteY45" fmla="*/ 2099366 h 2534078"/>
              <a:gd name="connsiteX46" fmla="*/ 449819 w 2534078"/>
              <a:gd name="connsiteY46" fmla="*/ 1974906 h 2534078"/>
              <a:gd name="connsiteX47" fmla="*/ 440167 w 2534078"/>
              <a:gd name="connsiteY47" fmla="*/ 1960976 h 2534078"/>
              <a:gd name="connsiteX48" fmla="*/ 241658 w 2534078"/>
              <a:gd name="connsiteY48" fmla="*/ 2025100 h 2534078"/>
              <a:gd name="connsiteX49" fmla="*/ 97849 w 2534078"/>
              <a:gd name="connsiteY49" fmla="*/ 1776020 h 2534078"/>
              <a:gd name="connsiteX50" fmla="*/ 260658 w 2534078"/>
              <a:gd name="connsiteY50" fmla="*/ 1628918 h 2534078"/>
              <a:gd name="connsiteX51" fmla="*/ 244666 w 2534078"/>
              <a:gd name="connsiteY51" fmla="*/ 1578581 h 2534078"/>
              <a:gd name="connsiteX52" fmla="*/ 220438 w 2534078"/>
              <a:gd name="connsiteY52" fmla="*/ 1458099 h 2534078"/>
              <a:gd name="connsiteX53" fmla="*/ 0 w 2534078"/>
              <a:gd name="connsiteY53" fmla="*/ 1410847 h 2534078"/>
              <a:gd name="connsiteX54" fmla="*/ 0 w 2534078"/>
              <a:gd name="connsiteY54" fmla="*/ 1123232 h 2534078"/>
              <a:gd name="connsiteX55" fmla="*/ 233627 w 2534078"/>
              <a:gd name="connsiteY55" fmla="*/ 1073154 h 2534078"/>
              <a:gd name="connsiteX56" fmla="*/ 244666 w 2534078"/>
              <a:gd name="connsiteY56" fmla="*/ 1023912 h 2534078"/>
              <a:gd name="connsiteX57" fmla="*/ 279901 w 2534078"/>
              <a:gd name="connsiteY57" fmla="*/ 922548 h 2534078"/>
              <a:gd name="connsiteX58" fmla="*/ 97849 w 2534078"/>
              <a:gd name="connsiteY58" fmla="*/ 758063 h 2534078"/>
              <a:gd name="connsiteX59" fmla="*/ 241658 w 2534078"/>
              <a:gd name="connsiteY59" fmla="*/ 508981 h 2534078"/>
              <a:gd name="connsiteX60" fmla="*/ 487184 w 2534078"/>
              <a:gd name="connsiteY60" fmla="*/ 588289 h 2534078"/>
              <a:gd name="connsiteX61" fmla="*/ 540964 w 2534078"/>
              <a:gd name="connsiteY61" fmla="*/ 530257 h 2534078"/>
              <a:gd name="connsiteX62" fmla="*/ 589363 w 2534078"/>
              <a:gd name="connsiteY62" fmla="*/ 490503 h 2534078"/>
              <a:gd name="connsiteX63" fmla="*/ 508981 w 2534078"/>
              <a:gd name="connsiteY63" fmla="*/ 241655 h 2534078"/>
              <a:gd name="connsiteX64" fmla="*/ 758062 w 2534078"/>
              <a:gd name="connsiteY64" fmla="*/ 97848 h 2534078"/>
              <a:gd name="connsiteX65" fmla="*/ 937288 w 2534078"/>
              <a:gd name="connsiteY65" fmla="*/ 296215 h 2534078"/>
              <a:gd name="connsiteX66" fmla="*/ 1053603 w 2534078"/>
              <a:gd name="connsiteY66" fmla="*/ 263703 h 2534078"/>
              <a:gd name="connsiteX67" fmla="*/ 1067151 w 2534078"/>
              <a:gd name="connsiteY67" fmla="*/ 261636 h 2534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534078" h="2534078">
                <a:moveTo>
                  <a:pt x="1269701" y="857464"/>
                </a:moveTo>
                <a:cubicBezTo>
                  <a:pt x="1043499" y="857464"/>
                  <a:pt x="860126" y="1040837"/>
                  <a:pt x="860126" y="1267039"/>
                </a:cubicBezTo>
                <a:cubicBezTo>
                  <a:pt x="860126" y="1493241"/>
                  <a:pt x="1043499" y="1676614"/>
                  <a:pt x="1269701" y="1676614"/>
                </a:cubicBezTo>
                <a:cubicBezTo>
                  <a:pt x="1495903" y="1676614"/>
                  <a:pt x="1679276" y="1493241"/>
                  <a:pt x="1679276" y="1267039"/>
                </a:cubicBezTo>
                <a:cubicBezTo>
                  <a:pt x="1679276" y="1040837"/>
                  <a:pt x="1495903" y="857464"/>
                  <a:pt x="1269701" y="857464"/>
                </a:cubicBezTo>
                <a:close/>
                <a:moveTo>
                  <a:pt x="1123232" y="0"/>
                </a:moveTo>
                <a:lnTo>
                  <a:pt x="1410848" y="0"/>
                </a:lnTo>
                <a:lnTo>
                  <a:pt x="1466928" y="261636"/>
                </a:lnTo>
                <a:lnTo>
                  <a:pt x="1480479" y="263703"/>
                </a:lnTo>
                <a:lnTo>
                  <a:pt x="1595342" y="297820"/>
                </a:lnTo>
                <a:lnTo>
                  <a:pt x="1776019" y="97848"/>
                </a:lnTo>
                <a:lnTo>
                  <a:pt x="2025101" y="241655"/>
                </a:lnTo>
                <a:lnTo>
                  <a:pt x="1945054" y="489460"/>
                </a:lnTo>
                <a:lnTo>
                  <a:pt x="1960114" y="500442"/>
                </a:lnTo>
                <a:cubicBezTo>
                  <a:pt x="1988137" y="524717"/>
                  <a:pt x="2014873" y="550435"/>
                  <a:pt x="2040203" y="577487"/>
                </a:cubicBezTo>
                <a:lnTo>
                  <a:pt x="2048795" y="587678"/>
                </a:lnTo>
                <a:lnTo>
                  <a:pt x="2292425" y="508981"/>
                </a:lnTo>
                <a:lnTo>
                  <a:pt x="2436234" y="758063"/>
                </a:lnTo>
                <a:lnTo>
                  <a:pt x="2254720" y="922061"/>
                </a:lnTo>
                <a:lnTo>
                  <a:pt x="2269408" y="958503"/>
                </a:lnTo>
                <a:lnTo>
                  <a:pt x="2298262" y="1072685"/>
                </a:lnTo>
                <a:lnTo>
                  <a:pt x="2534078" y="1123232"/>
                </a:lnTo>
                <a:lnTo>
                  <a:pt x="2534078" y="1410847"/>
                </a:lnTo>
                <a:lnTo>
                  <a:pt x="2313203" y="1458192"/>
                </a:lnTo>
                <a:lnTo>
                  <a:pt x="2304582" y="1514684"/>
                </a:lnTo>
                <a:cubicBezTo>
                  <a:pt x="2298411" y="1544846"/>
                  <a:pt x="2290956" y="1574542"/>
                  <a:pt x="2282278" y="1603710"/>
                </a:cubicBezTo>
                <a:lnTo>
                  <a:pt x="2273540" y="1629023"/>
                </a:lnTo>
                <a:lnTo>
                  <a:pt x="2436234" y="1776020"/>
                </a:lnTo>
                <a:lnTo>
                  <a:pt x="2292425" y="2025100"/>
                </a:lnTo>
                <a:lnTo>
                  <a:pt x="2092492" y="1960518"/>
                </a:lnTo>
                <a:lnTo>
                  <a:pt x="2067843" y="1994321"/>
                </a:lnTo>
                <a:cubicBezTo>
                  <a:pt x="2043570" y="2022344"/>
                  <a:pt x="2017852" y="2049080"/>
                  <a:pt x="1990801" y="2074411"/>
                </a:cubicBezTo>
                <a:lnTo>
                  <a:pt x="1962409" y="2098344"/>
                </a:lnTo>
                <a:lnTo>
                  <a:pt x="2025101" y="2292424"/>
                </a:lnTo>
                <a:lnTo>
                  <a:pt x="1776019" y="2436231"/>
                </a:lnTo>
                <a:lnTo>
                  <a:pt x="1643806" y="2289901"/>
                </a:lnTo>
                <a:lnTo>
                  <a:pt x="1609783" y="2303617"/>
                </a:lnTo>
                <a:lnTo>
                  <a:pt x="1451683" y="2343567"/>
                </a:lnTo>
                <a:lnTo>
                  <a:pt x="1410848" y="2534078"/>
                </a:lnTo>
                <a:lnTo>
                  <a:pt x="1123232" y="2534078"/>
                </a:lnTo>
                <a:lnTo>
                  <a:pt x="1082311" y="2343169"/>
                </a:lnTo>
                <a:lnTo>
                  <a:pt x="1053603" y="2338789"/>
                </a:lnTo>
                <a:lnTo>
                  <a:pt x="890005" y="2290200"/>
                </a:lnTo>
                <a:lnTo>
                  <a:pt x="758062" y="2436231"/>
                </a:lnTo>
                <a:lnTo>
                  <a:pt x="508981" y="2292424"/>
                </a:lnTo>
                <a:lnTo>
                  <a:pt x="571342" y="2099366"/>
                </a:lnTo>
                <a:lnTo>
                  <a:pt x="449819" y="1974906"/>
                </a:lnTo>
                <a:lnTo>
                  <a:pt x="440167" y="1960976"/>
                </a:lnTo>
                <a:lnTo>
                  <a:pt x="241658" y="2025100"/>
                </a:lnTo>
                <a:lnTo>
                  <a:pt x="97849" y="1776020"/>
                </a:lnTo>
                <a:lnTo>
                  <a:pt x="260658" y="1628918"/>
                </a:lnTo>
                <a:lnTo>
                  <a:pt x="244666" y="1578581"/>
                </a:lnTo>
                <a:lnTo>
                  <a:pt x="220438" y="1458099"/>
                </a:lnTo>
                <a:lnTo>
                  <a:pt x="0" y="1410847"/>
                </a:lnTo>
                <a:lnTo>
                  <a:pt x="0" y="1123232"/>
                </a:lnTo>
                <a:lnTo>
                  <a:pt x="233627" y="1073154"/>
                </a:lnTo>
                <a:lnTo>
                  <a:pt x="244666" y="1023912"/>
                </a:lnTo>
                <a:lnTo>
                  <a:pt x="279901" y="922548"/>
                </a:lnTo>
                <a:lnTo>
                  <a:pt x="97849" y="758063"/>
                </a:lnTo>
                <a:lnTo>
                  <a:pt x="241658" y="508981"/>
                </a:lnTo>
                <a:lnTo>
                  <a:pt x="487184" y="588289"/>
                </a:lnTo>
                <a:lnTo>
                  <a:pt x="540964" y="530257"/>
                </a:lnTo>
                <a:lnTo>
                  <a:pt x="589363" y="490503"/>
                </a:lnTo>
                <a:lnTo>
                  <a:pt x="508981" y="241655"/>
                </a:lnTo>
                <a:lnTo>
                  <a:pt x="758062" y="97848"/>
                </a:lnTo>
                <a:lnTo>
                  <a:pt x="937288" y="296215"/>
                </a:lnTo>
                <a:lnTo>
                  <a:pt x="1053603" y="263703"/>
                </a:lnTo>
                <a:lnTo>
                  <a:pt x="1067151" y="261636"/>
                </a:lnTo>
                <a:close/>
              </a:path>
            </a:pathLst>
          </a:custGeom>
          <a:solidFill>
            <a:srgbClr val="00B0F0"/>
          </a:solidFill>
          <a:ln w="12700">
            <a:gradFill>
              <a:gsLst>
                <a:gs pos="0">
                  <a:srgbClr val="F3F3F3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342900" dist="177800" dir="10200000" algn="br" rotWithShape="0">
              <a:prstClr val="black">
                <a:alpha val="41000"/>
              </a:prstClr>
            </a:outerShdw>
          </a:effectLst>
          <a:scene3d>
            <a:camera prst="perspectiveContrastingLeftFacing">
              <a:rot lat="21552399" lon="20366100" rev="21191525"/>
            </a:camera>
            <a:lightRig rig="soft" dir="t">
              <a:rot lat="0" lon="0" rev="6600000"/>
            </a:lightRig>
          </a:scene3d>
          <a:sp3d extrusionH="266700">
            <a:extrusionClr>
              <a:srgbClr val="E87071"/>
            </a:extrusionClr>
            <a:contourClr>
              <a:schemeClr val="bg1">
                <a:lumMod val="9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538904" y="3005396"/>
            <a:ext cx="787592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5" dirty="0">
                <a:solidFill>
                  <a:prstClr val="white"/>
                </a:solidFill>
                <a:latin typeface="Impact" panose="020B0806030902050204" pitchFamily="34" charset="0"/>
              </a:rPr>
              <a:t>03</a:t>
            </a:r>
            <a:endParaRPr lang="zh-CN" altLang="en-US" sz="2205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5076950" y="2628330"/>
            <a:ext cx="1649245" cy="1649245"/>
          </a:xfrm>
          <a:custGeom>
            <a:avLst/>
            <a:gdLst>
              <a:gd name="connsiteX0" fmla="*/ 1042841 w 2094279"/>
              <a:gd name="connsiteY0" fmla="*/ 621456 h 2094279"/>
              <a:gd name="connsiteX1" fmla="*/ 617158 w 2094279"/>
              <a:gd name="connsiteY1" fmla="*/ 1047139 h 2094279"/>
              <a:gd name="connsiteX2" fmla="*/ 1042841 w 2094279"/>
              <a:gd name="connsiteY2" fmla="*/ 1472822 h 2094279"/>
              <a:gd name="connsiteX3" fmla="*/ 1468524 w 2094279"/>
              <a:gd name="connsiteY3" fmla="*/ 1047139 h 2094279"/>
              <a:gd name="connsiteX4" fmla="*/ 1042841 w 2094279"/>
              <a:gd name="connsiteY4" fmla="*/ 621456 h 2094279"/>
              <a:gd name="connsiteX5" fmla="*/ 928291 w 2094279"/>
              <a:gd name="connsiteY5" fmla="*/ 0 h 2094279"/>
              <a:gd name="connsiteX6" fmla="*/ 1165990 w 2094279"/>
              <a:gd name="connsiteY6" fmla="*/ 0 h 2094279"/>
              <a:gd name="connsiteX7" fmla="*/ 1212337 w 2094279"/>
              <a:gd name="connsiteY7" fmla="*/ 216228 h 2094279"/>
              <a:gd name="connsiteX8" fmla="*/ 1223536 w 2094279"/>
              <a:gd name="connsiteY8" fmla="*/ 217936 h 2094279"/>
              <a:gd name="connsiteX9" fmla="*/ 1318464 w 2094279"/>
              <a:gd name="connsiteY9" fmla="*/ 246132 h 2094279"/>
              <a:gd name="connsiteX10" fmla="*/ 1467784 w 2094279"/>
              <a:gd name="connsiteY10" fmla="*/ 80866 h 2094279"/>
              <a:gd name="connsiteX11" fmla="*/ 1673637 w 2094279"/>
              <a:gd name="connsiteY11" fmla="*/ 199715 h 2094279"/>
              <a:gd name="connsiteX12" fmla="*/ 1607482 w 2094279"/>
              <a:gd name="connsiteY12" fmla="*/ 404512 h 2094279"/>
              <a:gd name="connsiteX13" fmla="*/ 1619929 w 2094279"/>
              <a:gd name="connsiteY13" fmla="*/ 413588 h 2094279"/>
              <a:gd name="connsiteX14" fmla="*/ 1686118 w 2094279"/>
              <a:gd name="connsiteY14" fmla="*/ 477262 h 2094279"/>
              <a:gd name="connsiteX15" fmla="*/ 1693219 w 2094279"/>
              <a:gd name="connsiteY15" fmla="*/ 485684 h 2094279"/>
              <a:gd name="connsiteX16" fmla="*/ 1894566 w 2094279"/>
              <a:gd name="connsiteY16" fmla="*/ 420645 h 2094279"/>
              <a:gd name="connsiteX17" fmla="*/ 2013416 w 2094279"/>
              <a:gd name="connsiteY17" fmla="*/ 626498 h 2094279"/>
              <a:gd name="connsiteX18" fmla="*/ 1863405 w 2094279"/>
              <a:gd name="connsiteY18" fmla="*/ 762034 h 2094279"/>
              <a:gd name="connsiteX19" fmla="*/ 1875544 w 2094279"/>
              <a:gd name="connsiteY19" fmla="*/ 792151 h 2094279"/>
              <a:gd name="connsiteX20" fmla="*/ 1899390 w 2094279"/>
              <a:gd name="connsiteY20" fmla="*/ 886516 h 2094279"/>
              <a:gd name="connsiteX21" fmla="*/ 2094279 w 2094279"/>
              <a:gd name="connsiteY21" fmla="*/ 928291 h 2094279"/>
              <a:gd name="connsiteX22" fmla="*/ 2094279 w 2094279"/>
              <a:gd name="connsiteY22" fmla="*/ 1165989 h 2094279"/>
              <a:gd name="connsiteX23" fmla="*/ 1911738 w 2094279"/>
              <a:gd name="connsiteY23" fmla="*/ 1205117 h 2094279"/>
              <a:gd name="connsiteX24" fmla="*/ 1904613 w 2094279"/>
              <a:gd name="connsiteY24" fmla="*/ 1251805 h 2094279"/>
              <a:gd name="connsiteX25" fmla="*/ 1886180 w 2094279"/>
              <a:gd name="connsiteY25" fmla="*/ 1325380 h 2094279"/>
              <a:gd name="connsiteX26" fmla="*/ 1878958 w 2094279"/>
              <a:gd name="connsiteY26" fmla="*/ 1346300 h 2094279"/>
              <a:gd name="connsiteX27" fmla="*/ 2013416 w 2094279"/>
              <a:gd name="connsiteY27" fmla="*/ 1467785 h 2094279"/>
              <a:gd name="connsiteX28" fmla="*/ 1894566 w 2094279"/>
              <a:gd name="connsiteY28" fmla="*/ 1673636 h 2094279"/>
              <a:gd name="connsiteX29" fmla="*/ 1729332 w 2094279"/>
              <a:gd name="connsiteY29" fmla="*/ 1620262 h 2094279"/>
              <a:gd name="connsiteX30" fmla="*/ 1708961 w 2094279"/>
              <a:gd name="connsiteY30" fmla="*/ 1648199 h 2094279"/>
              <a:gd name="connsiteX31" fmla="*/ 1645290 w 2094279"/>
              <a:gd name="connsiteY31" fmla="*/ 1714389 h 2094279"/>
              <a:gd name="connsiteX32" fmla="*/ 1621825 w 2094279"/>
              <a:gd name="connsiteY32" fmla="*/ 1734168 h 2094279"/>
              <a:gd name="connsiteX33" fmla="*/ 1673637 w 2094279"/>
              <a:gd name="connsiteY33" fmla="*/ 1894565 h 2094279"/>
              <a:gd name="connsiteX34" fmla="*/ 1467784 w 2094279"/>
              <a:gd name="connsiteY34" fmla="*/ 2013414 h 2094279"/>
              <a:gd name="connsiteX35" fmla="*/ 1358517 w 2094279"/>
              <a:gd name="connsiteY35" fmla="*/ 1892480 h 2094279"/>
              <a:gd name="connsiteX36" fmla="*/ 1330399 w 2094279"/>
              <a:gd name="connsiteY36" fmla="*/ 1903815 h 2094279"/>
              <a:gd name="connsiteX37" fmla="*/ 1199738 w 2094279"/>
              <a:gd name="connsiteY37" fmla="*/ 1936832 h 2094279"/>
              <a:gd name="connsiteX38" fmla="*/ 1165990 w 2094279"/>
              <a:gd name="connsiteY38" fmla="*/ 2094279 h 2094279"/>
              <a:gd name="connsiteX39" fmla="*/ 928291 w 2094279"/>
              <a:gd name="connsiteY39" fmla="*/ 2094279 h 2094279"/>
              <a:gd name="connsiteX40" fmla="*/ 894472 w 2094279"/>
              <a:gd name="connsiteY40" fmla="*/ 1936503 h 2094279"/>
              <a:gd name="connsiteX41" fmla="*/ 870746 w 2094279"/>
              <a:gd name="connsiteY41" fmla="*/ 1932883 h 2094279"/>
              <a:gd name="connsiteX42" fmla="*/ 735541 w 2094279"/>
              <a:gd name="connsiteY42" fmla="*/ 1892727 h 2094279"/>
              <a:gd name="connsiteX43" fmla="*/ 626497 w 2094279"/>
              <a:gd name="connsiteY43" fmla="*/ 2013414 h 2094279"/>
              <a:gd name="connsiteX44" fmla="*/ 420645 w 2094279"/>
              <a:gd name="connsiteY44" fmla="*/ 1894565 h 2094279"/>
              <a:gd name="connsiteX45" fmla="*/ 472183 w 2094279"/>
              <a:gd name="connsiteY45" fmla="*/ 1735013 h 2094279"/>
              <a:gd name="connsiteX46" fmla="*/ 371751 w 2094279"/>
              <a:gd name="connsiteY46" fmla="*/ 1632153 h 2094279"/>
              <a:gd name="connsiteX47" fmla="*/ 363774 w 2094279"/>
              <a:gd name="connsiteY47" fmla="*/ 1620641 h 2094279"/>
              <a:gd name="connsiteX48" fmla="*/ 199717 w 2094279"/>
              <a:gd name="connsiteY48" fmla="*/ 1673636 h 2094279"/>
              <a:gd name="connsiteX49" fmla="*/ 80867 w 2094279"/>
              <a:gd name="connsiteY49" fmla="*/ 1467785 h 2094279"/>
              <a:gd name="connsiteX50" fmla="*/ 215420 w 2094279"/>
              <a:gd name="connsiteY50" fmla="*/ 1346213 h 2094279"/>
              <a:gd name="connsiteX51" fmla="*/ 202203 w 2094279"/>
              <a:gd name="connsiteY51" fmla="*/ 1304612 h 2094279"/>
              <a:gd name="connsiteX52" fmla="*/ 182180 w 2094279"/>
              <a:gd name="connsiteY52" fmla="*/ 1205040 h 2094279"/>
              <a:gd name="connsiteX53" fmla="*/ 0 w 2094279"/>
              <a:gd name="connsiteY53" fmla="*/ 1165989 h 2094279"/>
              <a:gd name="connsiteX54" fmla="*/ 0 w 2094279"/>
              <a:gd name="connsiteY54" fmla="*/ 928291 h 2094279"/>
              <a:gd name="connsiteX55" fmla="*/ 193080 w 2094279"/>
              <a:gd name="connsiteY55" fmla="*/ 886904 h 2094279"/>
              <a:gd name="connsiteX56" fmla="*/ 202203 w 2094279"/>
              <a:gd name="connsiteY56" fmla="*/ 846208 h 2094279"/>
              <a:gd name="connsiteX57" fmla="*/ 231323 w 2094279"/>
              <a:gd name="connsiteY57" fmla="*/ 762436 h 2094279"/>
              <a:gd name="connsiteX58" fmla="*/ 80867 w 2094279"/>
              <a:gd name="connsiteY58" fmla="*/ 626498 h 2094279"/>
              <a:gd name="connsiteX59" fmla="*/ 199717 w 2094279"/>
              <a:gd name="connsiteY59" fmla="*/ 420645 h 2094279"/>
              <a:gd name="connsiteX60" fmla="*/ 402631 w 2094279"/>
              <a:gd name="connsiteY60" fmla="*/ 486189 h 2094279"/>
              <a:gd name="connsiteX61" fmla="*/ 447078 w 2094279"/>
              <a:gd name="connsiteY61" fmla="*/ 438229 h 2094279"/>
              <a:gd name="connsiteX62" fmla="*/ 487077 w 2094279"/>
              <a:gd name="connsiteY62" fmla="*/ 405374 h 2094279"/>
              <a:gd name="connsiteX63" fmla="*/ 420645 w 2094279"/>
              <a:gd name="connsiteY63" fmla="*/ 199715 h 2094279"/>
              <a:gd name="connsiteX64" fmla="*/ 626497 w 2094279"/>
              <a:gd name="connsiteY64" fmla="*/ 80866 h 2094279"/>
              <a:gd name="connsiteX65" fmla="*/ 774618 w 2094279"/>
              <a:gd name="connsiteY65" fmla="*/ 244806 h 2094279"/>
              <a:gd name="connsiteX66" fmla="*/ 870746 w 2094279"/>
              <a:gd name="connsiteY66" fmla="*/ 217936 h 2094279"/>
              <a:gd name="connsiteX67" fmla="*/ 881943 w 2094279"/>
              <a:gd name="connsiteY67" fmla="*/ 216228 h 209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094279" h="2094279">
                <a:moveTo>
                  <a:pt x="1042841" y="621456"/>
                </a:moveTo>
                <a:cubicBezTo>
                  <a:pt x="807743" y="621456"/>
                  <a:pt x="617158" y="812041"/>
                  <a:pt x="617158" y="1047139"/>
                </a:cubicBezTo>
                <a:cubicBezTo>
                  <a:pt x="617158" y="1282237"/>
                  <a:pt x="807743" y="1472822"/>
                  <a:pt x="1042841" y="1472822"/>
                </a:cubicBezTo>
                <a:cubicBezTo>
                  <a:pt x="1277939" y="1472822"/>
                  <a:pt x="1468524" y="1282237"/>
                  <a:pt x="1468524" y="1047139"/>
                </a:cubicBezTo>
                <a:cubicBezTo>
                  <a:pt x="1468524" y="812041"/>
                  <a:pt x="1277939" y="621456"/>
                  <a:pt x="1042841" y="621456"/>
                </a:cubicBezTo>
                <a:close/>
                <a:moveTo>
                  <a:pt x="928291" y="0"/>
                </a:moveTo>
                <a:lnTo>
                  <a:pt x="1165990" y="0"/>
                </a:lnTo>
                <a:lnTo>
                  <a:pt x="1212337" y="216228"/>
                </a:lnTo>
                <a:lnTo>
                  <a:pt x="1223536" y="217936"/>
                </a:lnTo>
                <a:lnTo>
                  <a:pt x="1318464" y="246132"/>
                </a:lnTo>
                <a:lnTo>
                  <a:pt x="1467784" y="80866"/>
                </a:lnTo>
                <a:lnTo>
                  <a:pt x="1673637" y="199715"/>
                </a:lnTo>
                <a:lnTo>
                  <a:pt x="1607482" y="404512"/>
                </a:lnTo>
                <a:lnTo>
                  <a:pt x="1619929" y="413588"/>
                </a:lnTo>
                <a:cubicBezTo>
                  <a:pt x="1643088" y="433650"/>
                  <a:pt x="1665184" y="454905"/>
                  <a:pt x="1686118" y="477262"/>
                </a:cubicBezTo>
                <a:lnTo>
                  <a:pt x="1693219" y="485684"/>
                </a:lnTo>
                <a:lnTo>
                  <a:pt x="1894566" y="420645"/>
                </a:lnTo>
                <a:lnTo>
                  <a:pt x="2013416" y="626498"/>
                </a:lnTo>
                <a:lnTo>
                  <a:pt x="1863405" y="762034"/>
                </a:lnTo>
                <a:lnTo>
                  <a:pt x="1875544" y="792151"/>
                </a:lnTo>
                <a:lnTo>
                  <a:pt x="1899390" y="886516"/>
                </a:lnTo>
                <a:lnTo>
                  <a:pt x="2094279" y="928291"/>
                </a:lnTo>
                <a:lnTo>
                  <a:pt x="2094279" y="1165989"/>
                </a:lnTo>
                <a:lnTo>
                  <a:pt x="1911738" y="1205117"/>
                </a:lnTo>
                <a:lnTo>
                  <a:pt x="1904613" y="1251805"/>
                </a:lnTo>
                <a:cubicBezTo>
                  <a:pt x="1899513" y="1276732"/>
                  <a:pt x="1893352" y="1301274"/>
                  <a:pt x="1886180" y="1325380"/>
                </a:cubicBezTo>
                <a:lnTo>
                  <a:pt x="1878958" y="1346300"/>
                </a:lnTo>
                <a:lnTo>
                  <a:pt x="2013416" y="1467785"/>
                </a:lnTo>
                <a:lnTo>
                  <a:pt x="1894566" y="1673636"/>
                </a:lnTo>
                <a:lnTo>
                  <a:pt x="1729332" y="1620262"/>
                </a:lnTo>
                <a:lnTo>
                  <a:pt x="1708961" y="1648199"/>
                </a:lnTo>
                <a:cubicBezTo>
                  <a:pt x="1688901" y="1671358"/>
                  <a:pt x="1667646" y="1693454"/>
                  <a:pt x="1645290" y="1714389"/>
                </a:cubicBezTo>
                <a:lnTo>
                  <a:pt x="1621825" y="1734168"/>
                </a:lnTo>
                <a:lnTo>
                  <a:pt x="1673637" y="1894565"/>
                </a:lnTo>
                <a:lnTo>
                  <a:pt x="1467784" y="2013414"/>
                </a:lnTo>
                <a:lnTo>
                  <a:pt x="1358517" y="1892480"/>
                </a:lnTo>
                <a:lnTo>
                  <a:pt x="1330399" y="1903815"/>
                </a:lnTo>
                <a:lnTo>
                  <a:pt x="1199738" y="1936832"/>
                </a:lnTo>
                <a:lnTo>
                  <a:pt x="1165990" y="2094279"/>
                </a:lnTo>
                <a:lnTo>
                  <a:pt x="928291" y="2094279"/>
                </a:lnTo>
                <a:lnTo>
                  <a:pt x="894472" y="1936503"/>
                </a:lnTo>
                <a:lnTo>
                  <a:pt x="870746" y="1932883"/>
                </a:lnTo>
                <a:lnTo>
                  <a:pt x="735541" y="1892727"/>
                </a:lnTo>
                <a:lnTo>
                  <a:pt x="626497" y="2013414"/>
                </a:lnTo>
                <a:lnTo>
                  <a:pt x="420645" y="1894565"/>
                </a:lnTo>
                <a:lnTo>
                  <a:pt x="472183" y="1735013"/>
                </a:lnTo>
                <a:lnTo>
                  <a:pt x="371751" y="1632153"/>
                </a:lnTo>
                <a:lnTo>
                  <a:pt x="363774" y="1620641"/>
                </a:lnTo>
                <a:lnTo>
                  <a:pt x="199717" y="1673636"/>
                </a:lnTo>
                <a:lnTo>
                  <a:pt x="80867" y="1467785"/>
                </a:lnTo>
                <a:lnTo>
                  <a:pt x="215420" y="1346213"/>
                </a:lnTo>
                <a:lnTo>
                  <a:pt x="202203" y="1304612"/>
                </a:lnTo>
                <a:lnTo>
                  <a:pt x="182180" y="1205040"/>
                </a:lnTo>
                <a:lnTo>
                  <a:pt x="0" y="1165989"/>
                </a:lnTo>
                <a:lnTo>
                  <a:pt x="0" y="928291"/>
                </a:lnTo>
                <a:lnTo>
                  <a:pt x="193080" y="886904"/>
                </a:lnTo>
                <a:lnTo>
                  <a:pt x="202203" y="846208"/>
                </a:lnTo>
                <a:lnTo>
                  <a:pt x="231323" y="762436"/>
                </a:lnTo>
                <a:lnTo>
                  <a:pt x="80867" y="626498"/>
                </a:lnTo>
                <a:lnTo>
                  <a:pt x="199717" y="420645"/>
                </a:lnTo>
                <a:lnTo>
                  <a:pt x="402631" y="486189"/>
                </a:lnTo>
                <a:lnTo>
                  <a:pt x="447078" y="438229"/>
                </a:lnTo>
                <a:lnTo>
                  <a:pt x="487077" y="405374"/>
                </a:lnTo>
                <a:lnTo>
                  <a:pt x="420645" y="199715"/>
                </a:lnTo>
                <a:lnTo>
                  <a:pt x="626497" y="80866"/>
                </a:lnTo>
                <a:lnTo>
                  <a:pt x="774618" y="244806"/>
                </a:lnTo>
                <a:lnTo>
                  <a:pt x="870746" y="217936"/>
                </a:lnTo>
                <a:lnTo>
                  <a:pt x="881943" y="216228"/>
                </a:lnTo>
                <a:close/>
              </a:path>
            </a:pathLst>
          </a:custGeom>
          <a:solidFill>
            <a:srgbClr val="0070C0"/>
          </a:solidFill>
          <a:ln w="12700">
            <a:gradFill>
              <a:gsLst>
                <a:gs pos="0">
                  <a:srgbClr val="F3F3F3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342900" dist="177800" dir="10200000" algn="br" rotWithShape="0">
              <a:prstClr val="black">
                <a:alpha val="41000"/>
              </a:prstClr>
            </a:outerShdw>
          </a:effectLst>
          <a:scene3d>
            <a:camera prst="perspectiveContrastingLeftFacing">
              <a:rot lat="21552399" lon="20366100" rev="21191525"/>
            </a:camera>
            <a:lightRig rig="soft" dir="t">
              <a:rot lat="0" lon="0" rev="6600000"/>
            </a:lightRig>
          </a:scene3d>
          <a:sp3d extrusionH="266700">
            <a:extrusionClr>
              <a:srgbClr val="FFCF89"/>
            </a:extrusionClr>
            <a:contourClr>
              <a:schemeClr val="bg1">
                <a:lumMod val="9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008615" y="3228929"/>
            <a:ext cx="787592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5" dirty="0">
                <a:solidFill>
                  <a:prstClr val="white"/>
                </a:solidFill>
                <a:latin typeface="Impact" panose="020B0806030902050204" pitchFamily="34" charset="0"/>
              </a:rPr>
              <a:t>04</a:t>
            </a:r>
            <a:endParaRPr lang="zh-CN" altLang="en-US" sz="2205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grpSp>
        <p:nvGrpSpPr>
          <p:cNvPr id="2" name="组合 33"/>
          <p:cNvGrpSpPr/>
          <p:nvPr/>
        </p:nvGrpSpPr>
        <p:grpSpPr>
          <a:xfrm flipH="1" flipV="1">
            <a:off x="1645532" y="1493193"/>
            <a:ext cx="2114371" cy="262525"/>
            <a:chOff x="5272248" y="4626108"/>
            <a:chExt cx="2684915" cy="333365"/>
          </a:xfrm>
          <a:effectLst>
            <a:outerShdw blurRad="76200" dist="254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5" name="椭圆 34"/>
            <p:cNvSpPr/>
            <p:nvPr/>
          </p:nvSpPr>
          <p:spPr>
            <a:xfrm>
              <a:off x="5272248" y="4626108"/>
              <a:ext cx="81021" cy="810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18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5335428" y="4686869"/>
              <a:ext cx="2621735" cy="272604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  <a:gd name="connsiteX0" fmla="*/ 0 w 2815771"/>
                <a:gd name="connsiteY0" fmla="*/ 0 h 649982"/>
                <a:gd name="connsiteX1" fmla="*/ 254183 w 2815771"/>
                <a:gd name="connsiteY1" fmla="*/ 649982 h 649982"/>
                <a:gd name="connsiteX2" fmla="*/ 2815771 w 2815771"/>
                <a:gd name="connsiteY2" fmla="*/ 638628 h 64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49982">
                  <a:moveTo>
                    <a:pt x="0" y="0"/>
                  </a:moveTo>
                  <a:lnTo>
                    <a:pt x="254183" y="649982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18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 flipH="1">
            <a:off x="1645533" y="1503675"/>
            <a:ext cx="1844271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45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945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 </a:t>
            </a:r>
            <a:r>
              <a:rPr lang="en-US" altLang="zh-CN" sz="945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JSON </a:t>
            </a:r>
            <a:r>
              <a:rPr lang="zh-CN" altLang="en-US" sz="945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数据，再创建一个 </a:t>
            </a:r>
            <a:r>
              <a:rPr lang="en-US" altLang="zh-CN" sz="945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945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45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实例，就这么简单</a:t>
            </a: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42"/>
          <p:cNvGrpSpPr/>
          <p:nvPr/>
        </p:nvGrpSpPr>
        <p:grpSpPr>
          <a:xfrm flipH="1">
            <a:off x="1785456" y="3414656"/>
            <a:ext cx="3058759" cy="416599"/>
            <a:chOff x="4580237" y="4436808"/>
            <a:chExt cx="3376925" cy="529015"/>
          </a:xfrm>
          <a:effectLst>
            <a:outerShdw blurRad="76200" dist="254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44" name="椭圆 43"/>
            <p:cNvSpPr/>
            <p:nvPr/>
          </p:nvSpPr>
          <p:spPr>
            <a:xfrm>
              <a:off x="4580237" y="4436808"/>
              <a:ext cx="81021" cy="810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18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4630577" y="4477319"/>
              <a:ext cx="3326585" cy="488504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  <a:gd name="connsiteX0" fmla="*/ 0 w 2815771"/>
                <a:gd name="connsiteY0" fmla="*/ 0 h 649982"/>
                <a:gd name="connsiteX1" fmla="*/ 254183 w 2815771"/>
                <a:gd name="connsiteY1" fmla="*/ 649982 h 649982"/>
                <a:gd name="connsiteX2" fmla="*/ 2815771 w 2815771"/>
                <a:gd name="connsiteY2" fmla="*/ 638628 h 649982"/>
                <a:gd name="connsiteX0" fmla="*/ 325514 w 3141285"/>
                <a:gd name="connsiteY0" fmla="*/ 0 h 649982"/>
                <a:gd name="connsiteX1" fmla="*/ 0 w 3141285"/>
                <a:gd name="connsiteY1" fmla="*/ 649982 h 649982"/>
                <a:gd name="connsiteX2" fmla="*/ 3141285 w 3141285"/>
                <a:gd name="connsiteY2" fmla="*/ 638628 h 649982"/>
                <a:gd name="connsiteX0" fmla="*/ 0 w 3572787"/>
                <a:gd name="connsiteY0" fmla="*/ 0 h 1149622"/>
                <a:gd name="connsiteX1" fmla="*/ 431502 w 3572787"/>
                <a:gd name="connsiteY1" fmla="*/ 1149622 h 1149622"/>
                <a:gd name="connsiteX2" fmla="*/ 3572787 w 3572787"/>
                <a:gd name="connsiteY2" fmla="*/ 1138268 h 1149622"/>
                <a:gd name="connsiteX0" fmla="*/ 0 w 3572787"/>
                <a:gd name="connsiteY0" fmla="*/ 0 h 1164763"/>
                <a:gd name="connsiteX1" fmla="*/ 376942 w 3572787"/>
                <a:gd name="connsiteY1" fmla="*/ 1164763 h 1164763"/>
                <a:gd name="connsiteX2" fmla="*/ 3572787 w 3572787"/>
                <a:gd name="connsiteY2" fmla="*/ 1138268 h 1164763"/>
                <a:gd name="connsiteX0" fmla="*/ 0 w 3572787"/>
                <a:gd name="connsiteY0" fmla="*/ 0 h 1164763"/>
                <a:gd name="connsiteX1" fmla="*/ 561081 w 3572787"/>
                <a:gd name="connsiteY1" fmla="*/ 1164763 h 1164763"/>
                <a:gd name="connsiteX2" fmla="*/ 3572787 w 3572787"/>
                <a:gd name="connsiteY2" fmla="*/ 1138268 h 116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2787" h="1164763">
                  <a:moveTo>
                    <a:pt x="0" y="0"/>
                  </a:moveTo>
                  <a:lnTo>
                    <a:pt x="561081" y="1164763"/>
                  </a:lnTo>
                  <a:lnTo>
                    <a:pt x="3572787" y="1138268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18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 flipH="1">
            <a:off x="1725459" y="3537861"/>
            <a:ext cx="1402119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75" dirty="0" smtClean="0">
                <a:solidFill>
                  <a:srgbClr val="00B0F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组件化</a:t>
            </a:r>
            <a:endParaRPr lang="zh-CN" altLang="en-US" sz="1575" dirty="0" smtClean="0">
              <a:solidFill>
                <a:srgbClr val="00B0F0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 flipH="1">
            <a:off x="1725459" y="3810802"/>
            <a:ext cx="1844271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45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945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解耦、可复用的组件来构造界面</a:t>
            </a: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48"/>
          <p:cNvGrpSpPr/>
          <p:nvPr/>
        </p:nvGrpSpPr>
        <p:grpSpPr>
          <a:xfrm flipV="1">
            <a:off x="6032702" y="2230140"/>
            <a:ext cx="2114371" cy="262525"/>
            <a:chOff x="5272248" y="4626108"/>
            <a:chExt cx="2684915" cy="333365"/>
          </a:xfrm>
          <a:effectLst>
            <a:outerShdw blurRad="76200" dist="254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0" name="椭圆 49"/>
            <p:cNvSpPr/>
            <p:nvPr/>
          </p:nvSpPr>
          <p:spPr>
            <a:xfrm>
              <a:off x="5272248" y="4626108"/>
              <a:ext cx="81021" cy="810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18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5335428" y="4686869"/>
              <a:ext cx="2621735" cy="272604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  <a:gd name="connsiteX0" fmla="*/ 0 w 2815771"/>
                <a:gd name="connsiteY0" fmla="*/ 0 h 649982"/>
                <a:gd name="connsiteX1" fmla="*/ 254183 w 2815771"/>
                <a:gd name="connsiteY1" fmla="*/ 649982 h 649982"/>
                <a:gd name="connsiteX2" fmla="*/ 2815771 w 2815771"/>
                <a:gd name="connsiteY2" fmla="*/ 638628 h 64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49982">
                  <a:moveTo>
                    <a:pt x="0" y="0"/>
                  </a:moveTo>
                  <a:lnTo>
                    <a:pt x="254183" y="649982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18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6744954" y="1907955"/>
            <a:ext cx="1402119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75" dirty="0" smtClean="0">
                <a:solidFill>
                  <a:srgbClr val="09AE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快速</a:t>
            </a:r>
            <a:endParaRPr lang="zh-CN" altLang="en-US" sz="1575" dirty="0">
              <a:solidFill>
                <a:srgbClr val="09AEBE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302802" y="2240620"/>
            <a:ext cx="1844271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45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精确</a:t>
            </a:r>
            <a:r>
              <a:rPr lang="zh-CN" altLang="en-US" sz="945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有效的异步批量 </a:t>
            </a:r>
            <a:r>
              <a:rPr lang="en-US" altLang="zh-CN" sz="945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CN" altLang="en-US" sz="945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69"/>
          <p:cNvGrpSpPr/>
          <p:nvPr/>
        </p:nvGrpSpPr>
        <p:grpSpPr>
          <a:xfrm>
            <a:off x="6409719" y="3848046"/>
            <a:ext cx="2114371" cy="262525"/>
            <a:chOff x="5272248" y="4626108"/>
            <a:chExt cx="2684915" cy="333365"/>
          </a:xfrm>
          <a:effectLst>
            <a:outerShdw blurRad="76200" dist="254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71" name="椭圆 70"/>
            <p:cNvSpPr/>
            <p:nvPr/>
          </p:nvSpPr>
          <p:spPr>
            <a:xfrm>
              <a:off x="5272248" y="4626108"/>
              <a:ext cx="81021" cy="810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18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2" name="任意多边形 71"/>
            <p:cNvSpPr/>
            <p:nvPr/>
          </p:nvSpPr>
          <p:spPr>
            <a:xfrm>
              <a:off x="5335428" y="4686869"/>
              <a:ext cx="2621735" cy="272604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  <a:gd name="connsiteX0" fmla="*/ 0 w 2815771"/>
                <a:gd name="connsiteY0" fmla="*/ 0 h 649982"/>
                <a:gd name="connsiteX1" fmla="*/ 254183 w 2815771"/>
                <a:gd name="connsiteY1" fmla="*/ 649982 h 649982"/>
                <a:gd name="connsiteX2" fmla="*/ 2815771 w 2815771"/>
                <a:gd name="connsiteY2" fmla="*/ 638628 h 64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49982">
                  <a:moveTo>
                    <a:pt x="0" y="0"/>
                  </a:moveTo>
                  <a:lnTo>
                    <a:pt x="254183" y="649982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18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7121972" y="3823633"/>
            <a:ext cx="1402119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75" dirty="0" smtClean="0">
                <a:solidFill>
                  <a:srgbClr val="0070C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模块</a:t>
            </a:r>
            <a:r>
              <a:rPr lang="zh-CN" altLang="en-US" sz="1575" dirty="0" smtClean="0">
                <a:solidFill>
                  <a:srgbClr val="0070C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友好</a:t>
            </a:r>
            <a:endParaRPr lang="zh-CN" altLang="en-US" sz="1575" dirty="0">
              <a:solidFill>
                <a:srgbClr val="0070C0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679820" y="4096574"/>
            <a:ext cx="1844271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45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945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 </a:t>
            </a:r>
            <a:r>
              <a:rPr lang="zh-CN" altLang="en-US" sz="945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945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Bower </a:t>
            </a:r>
            <a:r>
              <a:rPr lang="zh-CN" altLang="en-US" sz="945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安装，无缝融入你的工作流</a:t>
            </a: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3462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1" tIns="34285" rIns="68571" bIns="34285">
            <a:spAutoFit/>
          </a:bodyPr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VueJS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特点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grpSp>
        <p:nvGrpSpPr>
          <p:cNvPr id="43" name="组合 48"/>
          <p:cNvGrpSpPr/>
          <p:nvPr/>
        </p:nvGrpSpPr>
        <p:grpSpPr>
          <a:xfrm flipV="1">
            <a:off x="4432297" y="1294803"/>
            <a:ext cx="3357586" cy="476839"/>
            <a:chOff x="5272248" y="4626108"/>
            <a:chExt cx="2684915" cy="333365"/>
          </a:xfrm>
          <a:effectLst>
            <a:outerShdw blurRad="76200" dist="254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49" name="椭圆 48"/>
            <p:cNvSpPr/>
            <p:nvPr/>
          </p:nvSpPr>
          <p:spPr>
            <a:xfrm>
              <a:off x="5272248" y="4626108"/>
              <a:ext cx="81021" cy="810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18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" name="任意多边形 57"/>
            <p:cNvSpPr/>
            <p:nvPr/>
          </p:nvSpPr>
          <p:spPr>
            <a:xfrm>
              <a:off x="5335428" y="4686869"/>
              <a:ext cx="2621735" cy="272604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  <a:gd name="connsiteX0" fmla="*/ 0 w 2815771"/>
                <a:gd name="connsiteY0" fmla="*/ 0 h 649982"/>
                <a:gd name="connsiteX1" fmla="*/ 254183 w 2815771"/>
                <a:gd name="connsiteY1" fmla="*/ 649982 h 649982"/>
                <a:gd name="connsiteX2" fmla="*/ 2815771 w 2815771"/>
                <a:gd name="connsiteY2" fmla="*/ 638628 h 64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49982">
                  <a:moveTo>
                    <a:pt x="0" y="0"/>
                  </a:moveTo>
                  <a:lnTo>
                    <a:pt x="254183" y="649982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18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0" name="文本框 51"/>
          <p:cNvSpPr txBox="1"/>
          <p:nvPr/>
        </p:nvSpPr>
        <p:spPr>
          <a:xfrm>
            <a:off x="6432561" y="972619"/>
            <a:ext cx="1402119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75" dirty="0" smtClean="0">
                <a:solidFill>
                  <a:srgbClr val="09AE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轻</a:t>
            </a:r>
            <a:r>
              <a:rPr lang="zh-CN" altLang="en-US" sz="1575" dirty="0" smtClean="0">
                <a:solidFill>
                  <a:srgbClr val="09AE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量</a:t>
            </a:r>
            <a:endParaRPr lang="zh-CN" altLang="en-US" sz="1575" dirty="0">
              <a:solidFill>
                <a:srgbClr val="09AEBE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61" name="文本框 52"/>
          <p:cNvSpPr txBox="1"/>
          <p:nvPr/>
        </p:nvSpPr>
        <p:spPr>
          <a:xfrm>
            <a:off x="6075371" y="1271577"/>
            <a:ext cx="1844271" cy="528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45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en-US" altLang="zh-CN" sz="945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24kb </a:t>
            </a:r>
            <a:r>
              <a:rPr lang="en-US" altLang="zh-CN" sz="945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min+gzip</a:t>
            </a:r>
            <a:r>
              <a:rPr lang="zh-CN" altLang="en-US" sz="945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，无依赖</a:t>
            </a: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合 33"/>
          <p:cNvGrpSpPr/>
          <p:nvPr/>
        </p:nvGrpSpPr>
        <p:grpSpPr>
          <a:xfrm flipH="1" flipV="1">
            <a:off x="1574094" y="2636201"/>
            <a:ext cx="2114371" cy="262525"/>
            <a:chOff x="5272248" y="4626108"/>
            <a:chExt cx="2684915" cy="333365"/>
          </a:xfrm>
          <a:effectLst>
            <a:outerShdw blurRad="76200" dist="254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3" name="椭圆 62"/>
            <p:cNvSpPr/>
            <p:nvPr/>
          </p:nvSpPr>
          <p:spPr>
            <a:xfrm>
              <a:off x="5272248" y="4626108"/>
              <a:ext cx="81021" cy="810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18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" name="任意多边形 63"/>
            <p:cNvSpPr/>
            <p:nvPr/>
          </p:nvSpPr>
          <p:spPr>
            <a:xfrm>
              <a:off x="5335428" y="4686869"/>
              <a:ext cx="2621735" cy="272604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  <a:gd name="connsiteX0" fmla="*/ 0 w 2815771"/>
                <a:gd name="connsiteY0" fmla="*/ 0 h 649982"/>
                <a:gd name="connsiteX1" fmla="*/ 254183 w 2815771"/>
                <a:gd name="connsiteY1" fmla="*/ 649982 h 649982"/>
                <a:gd name="connsiteX2" fmla="*/ 2815771 w 2815771"/>
                <a:gd name="connsiteY2" fmla="*/ 638628 h 64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49982">
                  <a:moveTo>
                    <a:pt x="0" y="0"/>
                  </a:moveTo>
                  <a:lnTo>
                    <a:pt x="254183" y="649982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18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7" name="文本框 37"/>
          <p:cNvSpPr txBox="1"/>
          <p:nvPr/>
        </p:nvSpPr>
        <p:spPr>
          <a:xfrm flipH="1">
            <a:off x="1574095" y="2646683"/>
            <a:ext cx="1844271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45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自动追踪</a:t>
            </a:r>
            <a:r>
              <a:rPr lang="zh-CN" altLang="en-US" sz="945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依赖的模板表达式和计算属性。</a:t>
            </a: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45"/>
          <p:cNvSpPr txBox="1"/>
          <p:nvPr/>
        </p:nvSpPr>
        <p:spPr>
          <a:xfrm flipH="1">
            <a:off x="1574777" y="1128701"/>
            <a:ext cx="1402119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75" dirty="0" smtClean="0">
                <a:solidFill>
                  <a:srgbClr val="00B0F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简洁</a:t>
            </a:r>
            <a:endParaRPr lang="zh-CN" altLang="en-US" sz="1575" dirty="0" smtClean="0">
              <a:solidFill>
                <a:srgbClr val="00B0F0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69" name="文本框 45"/>
          <p:cNvSpPr txBox="1"/>
          <p:nvPr/>
        </p:nvSpPr>
        <p:spPr>
          <a:xfrm flipH="1">
            <a:off x="1574777" y="2271709"/>
            <a:ext cx="1402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75" dirty="0" smtClean="0">
                <a:solidFill>
                  <a:srgbClr val="00B0F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数据驱动</a:t>
            </a:r>
            <a:endParaRPr lang="zh-CN" altLang="en-US" sz="1575" dirty="0" smtClean="0">
              <a:solidFill>
                <a:srgbClr val="00B0F0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6232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0">
        <p14:switch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7" grpId="0"/>
      <p:bldP spid="28" grpId="0"/>
      <p:bldP spid="30" grpId="0" animBg="1"/>
      <p:bldP spid="31" grpId="0"/>
      <p:bldP spid="32" grpId="0" animBg="1"/>
      <p:bldP spid="33" grpId="0"/>
      <p:bldP spid="38" grpId="0"/>
      <p:bldP spid="46" grpId="0"/>
      <p:bldP spid="47" grpId="0"/>
      <p:bldP spid="52" grpId="0"/>
      <p:bldP spid="53" grpId="0"/>
      <p:bldP spid="73" grpId="0"/>
      <p:bldP spid="74" grpId="0"/>
      <p:bldP spid="54" grpId="0" bldLvl="0" autoUpdateAnimBg="0"/>
      <p:bldP spid="57" grpId="0"/>
      <p:bldP spid="60" grpId="0"/>
      <p:bldP spid="61" grpId="0"/>
      <p:bldP spid="67" grpId="0"/>
      <p:bldP spid="68" grpId="0"/>
      <p:bldP spid="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0692997" y="6225778"/>
            <a:ext cx="761747" cy="322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96" dirty="0"/>
              <a:t>延迟符</a:t>
            </a:r>
          </a:p>
        </p:txBody>
      </p:sp>
      <p:sp>
        <p:nvSpPr>
          <p:cNvPr id="51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3462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1" tIns="34285" rIns="68571" bIns="34285">
            <a:spAutoFit/>
          </a:bodyPr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VueJS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应用场景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289025" y="1128701"/>
            <a:ext cx="62151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主要应用手机移动端</a:t>
            </a:r>
            <a:endParaRPr lang="en-US" altLang="zh-CN" dirty="0" smtClean="0"/>
          </a:p>
          <a:p>
            <a:r>
              <a:rPr lang="zh-CN" altLang="en-US" dirty="0" smtClean="0"/>
              <a:t>但是也可以使用在我们的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194771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 bldLvl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5966"/>
            <a:ext cx="9721850" cy="20522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780806" y="1044190"/>
            <a:ext cx="1944216" cy="1944216"/>
            <a:chOff x="2353153" y="1332123"/>
            <a:chExt cx="1410410" cy="1410410"/>
          </a:xfrm>
        </p:grpSpPr>
        <p:pic>
          <p:nvPicPr>
            <p:cNvPr id="27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圆角矩形 27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875527" y="1760812"/>
              <a:ext cx="395612" cy="602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zh-CN" altLang="en-US" sz="4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07379" y="2988407"/>
            <a:ext cx="3932355" cy="646331"/>
            <a:chOff x="4987766" y="306351"/>
            <a:chExt cx="3932355" cy="646331"/>
          </a:xfrm>
        </p:grpSpPr>
        <p:sp>
          <p:nvSpPr>
            <p:cNvPr id="31" name="TextBox 85"/>
            <p:cNvSpPr txBox="1"/>
            <p:nvPr/>
          </p:nvSpPr>
          <p:spPr>
            <a:xfrm>
              <a:off x="5465675" y="306351"/>
              <a:ext cx="345444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 err="1" smtClean="0">
                  <a:solidFill>
                    <a:srgbClr val="00B0F0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VueJS</a:t>
              </a:r>
              <a:r>
                <a:rPr lang="zh-CN" altLang="en-US" sz="3600" dirty="0" smtClean="0">
                  <a:solidFill>
                    <a:srgbClr val="00B0F0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案例介绍</a:t>
              </a:r>
              <a:endParaRPr lang="en-US" altLang="zh-CN" sz="3600" dirty="0">
                <a:solidFill>
                  <a:srgbClr val="00B0F0"/>
                </a:solidFill>
                <a:latin typeface="微软雅黑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5"/>
            <p:cNvSpPr>
              <a:spLocks/>
            </p:cNvSpPr>
            <p:nvPr/>
          </p:nvSpPr>
          <p:spPr bwMode="auto">
            <a:xfrm>
              <a:off x="4987766" y="384082"/>
              <a:ext cx="432048" cy="558830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93340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0">
        <p14:switch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29 1.82246E-7 L 3.85369E-6 1.82246E-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文本框 6"/>
          <p:cNvSpPr>
            <a:spLocks noChangeArrowheads="1"/>
          </p:cNvSpPr>
          <p:nvPr/>
        </p:nvSpPr>
        <p:spPr bwMode="auto">
          <a:xfrm>
            <a:off x="3585295" y="1343015"/>
            <a:ext cx="2508806" cy="3462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1" tIns="34285" rIns="68571" bIns="34285">
            <a:spAutoFit/>
          </a:bodyPr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参考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DEMO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83" name="图片 8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453530" y="1639324"/>
            <a:ext cx="2730715" cy="288591"/>
          </a:xfrm>
          <a:prstGeom prst="rect">
            <a:avLst/>
          </a:prstGeom>
        </p:spPr>
      </p:pic>
      <p:sp>
        <p:nvSpPr>
          <p:cNvPr id="84" name="文本框 83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431901" y="2414585"/>
            <a:ext cx="7429552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4"/>
              </a:rPr>
              <a:t>http://vue.tigerb.cn</a:t>
            </a:r>
            <a:r>
              <a:rPr lang="en-US" altLang="zh-CN" dirty="0" smtClean="0">
                <a:hlinkClick r:id="rId4"/>
              </a:rPr>
              <a:t>/#/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https://vux.li/demos/v2/#/component/actionsheet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https://devjin0617.github.io/vue2-admin-lte/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0">
        <p14:switch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ldLvl="0" autoUpdateAnimBg="0"/>
      <p:bldP spid="8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5966"/>
            <a:ext cx="9721850" cy="20522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780806" y="1044190"/>
            <a:ext cx="1944216" cy="1944216"/>
            <a:chOff x="2353153" y="1332123"/>
            <a:chExt cx="1410410" cy="1410410"/>
          </a:xfrm>
        </p:grpSpPr>
        <p:pic>
          <p:nvPicPr>
            <p:cNvPr id="27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圆角矩形 27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875527" y="1760812"/>
              <a:ext cx="395612" cy="602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zh-CN" altLang="en-US" sz="4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07379" y="2988407"/>
            <a:ext cx="3932355" cy="646331"/>
            <a:chOff x="4987766" y="306351"/>
            <a:chExt cx="3932355" cy="646331"/>
          </a:xfrm>
        </p:grpSpPr>
        <p:sp>
          <p:nvSpPr>
            <p:cNvPr id="31" name="TextBox 85"/>
            <p:cNvSpPr txBox="1"/>
            <p:nvPr/>
          </p:nvSpPr>
          <p:spPr>
            <a:xfrm>
              <a:off x="5465675" y="306351"/>
              <a:ext cx="345444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 err="1" smtClean="0">
                  <a:solidFill>
                    <a:srgbClr val="0070C0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VueJS</a:t>
              </a:r>
              <a:r>
                <a:rPr lang="zh-CN" altLang="en-US" sz="3600" dirty="0" smtClean="0">
                  <a:solidFill>
                    <a:srgbClr val="0070C0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入门学习</a:t>
              </a:r>
              <a:endParaRPr lang="en-US" altLang="zh-CN" sz="3600" dirty="0">
                <a:solidFill>
                  <a:srgbClr val="0070C0"/>
                </a:solidFill>
                <a:latin typeface="微软雅黑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5"/>
            <p:cNvSpPr>
              <a:spLocks/>
            </p:cNvSpPr>
            <p:nvPr/>
          </p:nvSpPr>
          <p:spPr bwMode="auto">
            <a:xfrm>
              <a:off x="4987766" y="384082"/>
              <a:ext cx="432048" cy="558830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03090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29 1.82246E-7 L 3.85369E-6 1.82246E-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3462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1" tIns="34285" rIns="68571" bIns="34285">
            <a:spAutoFit/>
          </a:bodyPr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网址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360463" y="1057263"/>
            <a:ext cx="707236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学习网址</a:t>
            </a:r>
            <a:endParaRPr lang="en-US" altLang="zh-CN" dirty="0" smtClean="0"/>
          </a:p>
          <a:p>
            <a:r>
              <a:rPr lang="en-US" altLang="zh-CN" dirty="0" err="1" smtClean="0"/>
              <a:t>VueJS</a:t>
            </a:r>
            <a:endParaRPr lang="en-US" altLang="zh-CN" dirty="0" smtClean="0"/>
          </a:p>
          <a:p>
            <a:r>
              <a:rPr lang="en-US" altLang="zh-CN" sz="1600" dirty="0" smtClean="0"/>
              <a:t> </a:t>
            </a:r>
            <a:r>
              <a:rPr lang="en-US" altLang="zh-CN" sz="1600" dirty="0" smtClean="0"/>
              <a:t>    </a:t>
            </a:r>
            <a:r>
              <a:rPr lang="en-US" altLang="zh-CN" sz="1600" dirty="0" smtClean="0">
                <a:hlinkClick r:id="rId4"/>
              </a:rPr>
              <a:t>https</a:t>
            </a:r>
            <a:r>
              <a:rPr lang="en-US" altLang="zh-CN" sz="1600" dirty="0" smtClean="0">
                <a:hlinkClick r:id="rId4"/>
              </a:rPr>
              <a:t>://cn.vuejs.org</a:t>
            </a:r>
            <a:r>
              <a:rPr lang="en-US" altLang="zh-CN" sz="1600" dirty="0" smtClean="0">
                <a:hlinkClick r:id="rId4"/>
              </a:rPr>
              <a:t>/</a:t>
            </a:r>
            <a:endParaRPr lang="en-US" altLang="zh-CN" sz="1600" dirty="0" smtClean="0"/>
          </a:p>
          <a:p>
            <a:r>
              <a:rPr lang="en-US" altLang="zh-CN" sz="1600" dirty="0" smtClean="0"/>
              <a:t>     </a:t>
            </a:r>
            <a:r>
              <a:rPr lang="en-US" altLang="zh-CN" sz="1600" dirty="0" smtClean="0">
                <a:hlinkClick r:id="rId5"/>
              </a:rPr>
              <a:t>http://</a:t>
            </a:r>
            <a:r>
              <a:rPr lang="en-US" altLang="zh-CN" sz="1600" dirty="0" smtClean="0">
                <a:hlinkClick r:id="rId5"/>
              </a:rPr>
              <a:t>www.runoob.com/w3cnote/vue2-start-coding.html</a:t>
            </a:r>
            <a:endParaRPr lang="en-US" altLang="zh-CN" sz="1600" dirty="0" smtClean="0"/>
          </a:p>
          <a:p>
            <a:r>
              <a:rPr lang="en-US" altLang="zh-CN" sz="1600" dirty="0" smtClean="0"/>
              <a:t>     </a:t>
            </a:r>
            <a:r>
              <a:rPr lang="en-US" altLang="zh-CN" sz="1600" dirty="0" smtClean="0">
                <a:hlinkClick r:id="rId6"/>
              </a:rPr>
              <a:t>http://</a:t>
            </a:r>
            <a:r>
              <a:rPr lang="en-US" altLang="zh-CN" sz="1600" dirty="0" smtClean="0">
                <a:hlinkClick r:id="rId6"/>
              </a:rPr>
              <a:t>www.runoob.com/vue2/vue-tutorial.html</a:t>
            </a:r>
            <a:endParaRPr lang="en-US" altLang="zh-CN" sz="1600" dirty="0" smtClean="0"/>
          </a:p>
          <a:p>
            <a:r>
              <a:rPr lang="en-US" altLang="zh-CN" sz="1600" dirty="0" smtClean="0"/>
              <a:t>     </a:t>
            </a:r>
            <a:r>
              <a:rPr lang="en-US" altLang="zh-CN" sz="1600" dirty="0" smtClean="0">
                <a:hlinkClick r:id="rId7"/>
              </a:rPr>
              <a:t>https://cn.vuejs.org/v2/api</a:t>
            </a:r>
            <a:r>
              <a:rPr lang="en-US" altLang="zh-CN" sz="1600" dirty="0" smtClean="0">
                <a:hlinkClick r:id="rId7"/>
              </a:rPr>
              <a:t>/</a:t>
            </a:r>
            <a:endParaRPr lang="en-US" altLang="zh-CN" sz="1600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Vuex</a:t>
            </a:r>
            <a:r>
              <a:rPr lang="en-US" altLang="zh-CN" dirty="0" smtClean="0"/>
              <a:t>  -- </a:t>
            </a:r>
            <a:r>
              <a:rPr lang="zh-CN" altLang="en-US" dirty="0" smtClean="0"/>
              <a:t>组件管理</a:t>
            </a:r>
            <a:endParaRPr lang="en-US" altLang="zh-CN" dirty="0" smtClean="0"/>
          </a:p>
          <a:p>
            <a:r>
              <a:rPr lang="en-US" altLang="zh-CN" sz="1600" dirty="0" smtClean="0"/>
              <a:t>     </a:t>
            </a:r>
            <a:r>
              <a:rPr lang="en-US" altLang="zh-CN" sz="1600" dirty="0" smtClean="0">
                <a:hlinkClick r:id="rId8"/>
              </a:rPr>
              <a:t>https</a:t>
            </a:r>
            <a:r>
              <a:rPr lang="en-US" altLang="zh-CN" sz="1600" dirty="0" smtClean="0">
                <a:hlinkClick r:id="rId8"/>
              </a:rPr>
              <a:t>://vuex.vuejs.org/zh-cn</a:t>
            </a:r>
            <a:r>
              <a:rPr lang="en-US" altLang="zh-CN" sz="1600" dirty="0" smtClean="0">
                <a:hlinkClick r:id="rId8"/>
              </a:rPr>
              <a:t>/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err="1" smtClean="0"/>
              <a:t>Vux</a:t>
            </a:r>
            <a:r>
              <a:rPr lang="en-US" altLang="zh-CN" sz="1600" dirty="0" smtClean="0"/>
              <a:t>  -- UI</a:t>
            </a:r>
            <a:r>
              <a:rPr lang="zh-CN" altLang="en-US" sz="1600" dirty="0" smtClean="0"/>
              <a:t>组件</a:t>
            </a:r>
            <a:endParaRPr lang="en-US" altLang="zh-CN" sz="1600" dirty="0" smtClean="0"/>
          </a:p>
          <a:p>
            <a:r>
              <a:rPr lang="en-US" altLang="zh-CN" sz="1600" dirty="0" smtClean="0"/>
              <a:t>     https</a:t>
            </a:r>
            <a:r>
              <a:rPr lang="en-US" altLang="zh-CN" sz="1600" dirty="0" smtClean="0"/>
              <a:t>://vux.li/#/zh-CN/README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887347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ldLvl="0" autoUpdateAnimBg="0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3462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1" tIns="34285" rIns="68571" bIns="34285">
            <a:spAutoFit/>
          </a:bodyPr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89091" y="1271577"/>
            <a:ext cx="628654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本文采用下载安装形式进行使用，下载文件参考附件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或者去官网下载</a:t>
            </a:r>
            <a:endParaRPr lang="en-US" altLang="zh-CN" dirty="0" smtClean="0"/>
          </a:p>
          <a:p>
            <a:r>
              <a:rPr lang="en-US" altLang="zh-CN" sz="2000" dirty="0" smtClean="0">
                <a:hlinkClick r:id="rId3"/>
              </a:rPr>
              <a:t>https://</a:t>
            </a:r>
            <a:r>
              <a:rPr lang="en-US" altLang="zh-CN" sz="2000" dirty="0" smtClean="0">
                <a:hlinkClick r:id="rId3"/>
              </a:rPr>
              <a:t>cn.vuejs.org/v2/guide/installation.html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采用开发版本的进行学习</a:t>
            </a:r>
            <a:endParaRPr lang="en-US" altLang="zh-CN" sz="2000" dirty="0" smtClean="0"/>
          </a:p>
          <a:p>
            <a:r>
              <a:rPr lang="zh-CN" altLang="en-US" sz="2000" dirty="0" smtClean="0"/>
              <a:t>如果上线的话请将开发版的换成上线版</a:t>
            </a:r>
            <a:endParaRPr lang="en-US" altLang="zh-CN" sz="2000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3462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1" tIns="34285" rIns="68571" bIns="34285">
            <a:spAutoFit/>
          </a:bodyPr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Hello World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pic>
        <p:nvPicPr>
          <p:cNvPr id="2050" name="Picture 2" descr="C:\Users\wanghuaibing\Desktop\QQ截图2017042612472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207" y="771511"/>
            <a:ext cx="5413388" cy="4496949"/>
          </a:xfrm>
          <a:prstGeom prst="rect">
            <a:avLst/>
          </a:prstGeom>
          <a:noFill/>
        </p:spPr>
      </p:pic>
      <p:pic>
        <p:nvPicPr>
          <p:cNvPr id="2051" name="Picture 3" descr="C:\Users\wanghuaibing\Desktop\QQ图片2017042612481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46875" y="1200139"/>
            <a:ext cx="2533650" cy="65722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432561" y="2771775"/>
            <a:ext cx="300039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就像</a:t>
            </a:r>
            <a:r>
              <a:rPr lang="en-US" altLang="zh-CN" dirty="0" err="1" smtClean="0"/>
              <a:t>ng</a:t>
            </a:r>
            <a:r>
              <a:rPr lang="zh-CN" altLang="en-US" dirty="0" smtClean="0"/>
              <a:t>的作用域一样，每一块就是一个作用域，只能在该作用域中使用</a:t>
            </a:r>
            <a:endParaRPr lang="zh-CN" altLang="en-US" dirty="0"/>
          </a:p>
        </p:txBody>
      </p:sp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3462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1" tIns="34285" rIns="68571" bIns="34285">
            <a:spAutoFit/>
          </a:bodyPr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指令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v-for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pic>
        <p:nvPicPr>
          <p:cNvPr id="3074" name="Picture 2" descr="C:\Users\wanghuaibing\Desktop\QQ截图2017042613291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0595" y="771511"/>
            <a:ext cx="5343514" cy="4430848"/>
          </a:xfrm>
          <a:prstGeom prst="rect">
            <a:avLst/>
          </a:prstGeom>
          <a:noFill/>
        </p:spPr>
      </p:pic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3462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1" tIns="34285" rIns="68571" bIns="34285">
            <a:spAutoFit/>
          </a:bodyPr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指令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v-bind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31901" y="1128701"/>
            <a:ext cx="68580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像刚才如果直接写是错误的，</a:t>
            </a:r>
            <a:endParaRPr lang="en-US" altLang="zh-CN" dirty="0" smtClean="0"/>
          </a:p>
          <a:p>
            <a:r>
              <a:rPr lang="zh-CN" altLang="en-US" dirty="0" smtClean="0"/>
              <a:t>如果想在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中绑定元素属性就需要使用</a:t>
            </a:r>
            <a:r>
              <a:rPr lang="en-US" altLang="zh-CN" dirty="0" smtClean="0"/>
              <a:t>v-bind</a:t>
            </a:r>
            <a:endParaRPr lang="zh-CN" altLang="en-US" dirty="0"/>
          </a:p>
        </p:txBody>
      </p:sp>
      <p:pic>
        <p:nvPicPr>
          <p:cNvPr id="4098" name="Picture 2" descr="C:\Users\wanghuaibing\Desktop\QQ图片2017042613331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4777" y="1914519"/>
            <a:ext cx="5286375" cy="1428750"/>
          </a:xfrm>
          <a:prstGeom prst="rect">
            <a:avLst/>
          </a:prstGeom>
          <a:noFill/>
        </p:spPr>
      </p:pic>
      <p:pic>
        <p:nvPicPr>
          <p:cNvPr id="4099" name="Picture 3" descr="C:\Users\wanghuaibing\Desktop\QQ截图2017042613352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4777" y="4129097"/>
            <a:ext cx="4086225" cy="65722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503339" y="3557593"/>
            <a:ext cx="6858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v-bind</a:t>
            </a:r>
            <a:r>
              <a:rPr lang="zh-CN" altLang="en-US" dirty="0" smtClean="0"/>
              <a:t>两种写法等价</a:t>
            </a:r>
            <a:endParaRPr lang="en-US" altLang="zh-CN" dirty="0" smtClean="0"/>
          </a:p>
        </p:txBody>
      </p:sp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190080" y="1443513"/>
            <a:ext cx="7334632" cy="29016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89D2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</a:bodyPr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70389" y="1393506"/>
            <a:ext cx="7334632" cy="2901612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</a:bodyPr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8"/>
          <p:cNvSpPr>
            <a:spLocks noChangeArrowheads="1"/>
          </p:cNvSpPr>
          <p:nvPr/>
        </p:nvSpPr>
        <p:spPr bwMode="auto">
          <a:xfrm>
            <a:off x="1181104" y="657164"/>
            <a:ext cx="1271073" cy="743256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 lIns="95990" tIns="47994" rIns="95990" bIns="47994">
            <a:spAutoFit/>
          </a:bodyPr>
          <a:lstStyle/>
          <a:p>
            <a:pPr defTabSz="959808">
              <a:defRPr/>
            </a:pPr>
            <a:r>
              <a:rPr lang="zh-CN" altLang="en-US" sz="4200" kern="0" dirty="0">
                <a:solidFill>
                  <a:srgbClr val="03A9F5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前言</a:t>
            </a:r>
            <a:endParaRPr lang="zh-CN" altLang="en-US" sz="1890" kern="0" dirty="0">
              <a:solidFill>
                <a:srgbClr val="03A9F5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前言"/>
          <p:cNvSpPr>
            <a:spLocks noChangeArrowheads="1"/>
          </p:cNvSpPr>
          <p:nvPr/>
        </p:nvSpPr>
        <p:spPr bwMode="auto">
          <a:xfrm>
            <a:off x="2367476" y="944699"/>
            <a:ext cx="1742356" cy="452407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 lIns="95990" tIns="47994" rIns="95990" bIns="47994">
            <a:spAutoFit/>
          </a:bodyPr>
          <a:lstStyle/>
          <a:p>
            <a:pPr algn="ctr"/>
            <a:r>
              <a:rPr lang="en-US" altLang="zh-CN" sz="231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  <a:endParaRPr lang="zh-CN" altLang="en-US" sz="231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5"/>
          <p:cNvSpPr>
            <a:spLocks noChangeArrowheads="1"/>
          </p:cNvSpPr>
          <p:nvPr/>
        </p:nvSpPr>
        <p:spPr bwMode="auto">
          <a:xfrm>
            <a:off x="1184218" y="1423511"/>
            <a:ext cx="7353419" cy="2901612"/>
          </a:xfrm>
          <a:prstGeom prst="rect">
            <a:avLst/>
          </a:prstGeom>
          <a:noFill/>
          <a:ln w="19050">
            <a:solidFill>
              <a:srgbClr val="0089D2"/>
            </a:solidFill>
            <a:bevel/>
            <a:headEnd/>
            <a:tailEnd/>
          </a:ln>
        </p:spPr>
        <p:txBody>
          <a:bodyPr lIns="71996" tIns="35999" rIns="71996" bIns="35999" anchor="ctr"/>
          <a:lstStyle/>
          <a:p>
            <a:pPr algn="ctr"/>
            <a:endParaRPr lang="zh-CN" altLang="zh-CN" sz="1890">
              <a:solidFill>
                <a:srgbClr val="FFFFF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421094" y="1667464"/>
            <a:ext cx="6730162" cy="1531168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6180" tIns="38090" rIns="76180" bIns="3809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       </a:t>
            </a:r>
            <a:r>
              <a:rPr lang="zh-CN" altLang="en-US" sz="126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首先好高兴加入咱们团队</a:t>
            </a:r>
            <a:endParaRPr lang="en-US" altLang="zh-CN" sz="1260" dirty="0" smtClean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26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 </a:t>
            </a:r>
            <a:r>
              <a:rPr lang="en-US" altLang="zh-CN" sz="126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      </a:t>
            </a:r>
            <a:r>
              <a:rPr lang="zh-CN" altLang="en-US" sz="126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其次</a:t>
            </a:r>
            <a:r>
              <a:rPr lang="zh-CN" altLang="en-US" sz="126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感谢各位同事能够抽出宝贵时间听我讲解一些前端知识个人的理解</a:t>
            </a:r>
            <a:endParaRPr lang="en-US" altLang="zh-CN" sz="1260" dirty="0" smtClean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26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       </a:t>
            </a:r>
            <a:r>
              <a:rPr lang="zh-CN" altLang="en-US" sz="126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最后也是最主要的非常感谢各位老师给我这个机会</a:t>
            </a:r>
            <a:endParaRPr lang="en-US" altLang="zh-CN" sz="1260" dirty="0" smtClean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endParaRPr lang="en-US" altLang="zh-CN" sz="1260" dirty="0" smtClean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26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    </a:t>
            </a:r>
            <a:endParaRPr lang="en-US" altLang="zh-CN" sz="1260" dirty="0" smtClean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5660888" y="4181674"/>
            <a:ext cx="1203252" cy="853402"/>
          </a:xfrm>
          <a:prstGeom prst="rect">
            <a:avLst/>
          </a:prstGeom>
          <a:solidFill>
            <a:srgbClr val="FFFFFF">
              <a:shade val="85000"/>
            </a:srgbClr>
          </a:solidFill>
          <a:ln w="1143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6350" h="19050"/>
            <a:contourClr>
              <a:srgbClr val="969696"/>
            </a:contourClr>
          </a:sp3d>
          <a:extLst/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 rot="854817">
            <a:off x="7127959" y="4128068"/>
            <a:ext cx="1306044" cy="827441"/>
          </a:xfrm>
          <a:prstGeom prst="rect">
            <a:avLst/>
          </a:prstGeom>
          <a:solidFill>
            <a:srgbClr val="FFFFFF">
              <a:shade val="85000"/>
            </a:srgbClr>
          </a:solidFill>
          <a:ln w="1143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23" name="Picture 172"/>
          <p:cNvPicPr>
            <a:picLocks noChangeAspect="1" noChangeArrowheads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879971" y="100698"/>
            <a:ext cx="1737943" cy="723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0" y="5347798"/>
            <a:ext cx="9721850" cy="105755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692997" y="6225778"/>
            <a:ext cx="761747" cy="322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96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xmlns="" val="1002094406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bldLvl="0" animBg="1" autoUpdateAnimBg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3462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1" tIns="34285" rIns="68571" bIns="34285">
            <a:spAutoFit/>
          </a:bodyPr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绑定样式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pic>
        <p:nvPicPr>
          <p:cNvPr id="5122" name="Picture 2" descr="C:\Users\wanghuaibing\Desktop\QQ截图2017042613580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7280" y="985825"/>
            <a:ext cx="5133975" cy="3867150"/>
          </a:xfrm>
          <a:prstGeom prst="rect">
            <a:avLst/>
          </a:prstGeom>
          <a:noFill/>
        </p:spPr>
      </p:pic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3462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1" tIns="34285" rIns="68571" bIns="34285">
            <a:spAutoFit/>
          </a:bodyPr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绑定事件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pic>
        <p:nvPicPr>
          <p:cNvPr id="6146" name="Picture 2" descr="C:\Users\wanghuaibing\Desktop\QQ截图2017042614150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6083" y="700073"/>
            <a:ext cx="4807281" cy="4414850"/>
          </a:xfrm>
          <a:prstGeom prst="rect">
            <a:avLst/>
          </a:prstGeom>
          <a:noFill/>
        </p:spPr>
      </p:pic>
      <p:pic>
        <p:nvPicPr>
          <p:cNvPr id="6147" name="Picture 3" descr="C:\Users\wanghuaibing\Desktop\QQ截图2017042614194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5305" y="1414453"/>
            <a:ext cx="3771900" cy="447675"/>
          </a:xfrm>
          <a:prstGeom prst="rect">
            <a:avLst/>
          </a:prstGeom>
          <a:noFill/>
        </p:spPr>
      </p:pic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3462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1" tIns="34285" rIns="68571" bIns="34285">
            <a:spAutoFit/>
          </a:bodyPr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数据双向绑定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74711" y="1343015"/>
            <a:ext cx="6643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v-model</a:t>
            </a:r>
            <a:r>
              <a:rPr lang="zh-CN" altLang="en-US" sz="1600" dirty="0" smtClean="0"/>
              <a:t>数据双向绑定与表单</a:t>
            </a:r>
            <a:endParaRPr lang="en-US" altLang="zh-CN" sz="1600" dirty="0" smtClean="0"/>
          </a:p>
          <a:p>
            <a:r>
              <a:rPr lang="zh-CN" altLang="en-US" sz="1600" dirty="0" smtClean="0"/>
              <a:t>只能应用在</a:t>
            </a:r>
            <a:r>
              <a:rPr lang="en-US" sz="1600" dirty="0" smtClean="0"/>
              <a:t>&lt;input</a:t>
            </a:r>
            <a:r>
              <a:rPr lang="en-US" sz="1600" dirty="0" smtClean="0"/>
              <a:t>&gt; / &lt;</a:t>
            </a:r>
            <a:r>
              <a:rPr lang="en-US" sz="1600" dirty="0" smtClean="0"/>
              <a:t>select</a:t>
            </a:r>
            <a:r>
              <a:rPr lang="en-US" sz="1600" dirty="0" smtClean="0"/>
              <a:t>&gt; / &lt;</a:t>
            </a:r>
            <a:r>
              <a:rPr lang="en-US" sz="1600" dirty="0" err="1" smtClean="0"/>
              <a:t>textarea</a:t>
            </a:r>
            <a:r>
              <a:rPr lang="en-US" sz="1600" dirty="0" smtClean="0"/>
              <a:t>&gt; / </a:t>
            </a:r>
            <a:r>
              <a:rPr lang="zh-CN" altLang="en-US" sz="1600" dirty="0" smtClean="0"/>
              <a:t>组件上</a:t>
            </a:r>
            <a:endParaRPr lang="en-US" sz="1600" dirty="0" smtClean="0"/>
          </a:p>
        </p:txBody>
      </p:sp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3462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1" tIns="34285" rIns="68571" bIns="34285">
            <a:spAutoFit/>
          </a:bodyPr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过滤器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pic>
        <p:nvPicPr>
          <p:cNvPr id="7170" name="Picture 2" descr="C:\Users\wanghuaibing\Desktop\QQ截图2017042615111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4975" y="914387"/>
            <a:ext cx="3676650" cy="10287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03207" y="2486023"/>
            <a:ext cx="86439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计算属性与方法区别：计算属性可以解决开销比较大的数据，因为采用缓存机制，数据无更新就不会再次执行，减少系统开销，而方法是每次都会执行</a:t>
            </a:r>
            <a:endParaRPr lang="zh-CN" altLang="en-US" dirty="0"/>
          </a:p>
        </p:txBody>
      </p:sp>
      <p:pic>
        <p:nvPicPr>
          <p:cNvPr id="7171" name="Picture 3" descr="C:\Users\wanghuaibing\Desktop\QQ截图2017042615570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03999" y="3414717"/>
            <a:ext cx="3090856" cy="1794454"/>
          </a:xfrm>
          <a:prstGeom prst="rect">
            <a:avLst/>
          </a:prstGeom>
          <a:noFill/>
        </p:spPr>
      </p:pic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3462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1" tIns="34285" rIns="68571" bIns="34285">
            <a:spAutoFit/>
          </a:bodyPr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生命周期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35174" y="1271577"/>
            <a:ext cx="4497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参考：</a:t>
            </a:r>
            <a:r>
              <a:rPr lang="en-US" altLang="zh-CN" dirty="0" smtClean="0"/>
              <a:t>lifecycle.png</a:t>
            </a:r>
            <a:endParaRPr lang="zh-CN" altLang="en-US" dirty="0"/>
          </a:p>
        </p:txBody>
      </p:sp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3462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1" tIns="34285" rIns="68571" bIns="34285">
            <a:spAutoFit/>
          </a:bodyPr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请求数据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6083" y="842949"/>
            <a:ext cx="85011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接口：</a:t>
            </a:r>
            <a:r>
              <a:rPr lang="en-US" altLang="zh-CN" dirty="0" smtClean="0"/>
              <a:t>https://api.github.com/repos/vuejs/vue/commits?per_page=3&amp;sha=</a:t>
            </a:r>
            <a:endParaRPr lang="zh-CN" altLang="en-US" dirty="0"/>
          </a:p>
        </p:txBody>
      </p:sp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29859" y="823162"/>
            <a:ext cx="7727796" cy="2713428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2364477" y="3287000"/>
            <a:ext cx="4854347" cy="469467"/>
          </a:xfrm>
          <a:prstGeom prst="roundRect">
            <a:avLst>
              <a:gd name="adj" fmla="val 42270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31"/>
          <p:cNvSpPr txBox="1"/>
          <p:nvPr/>
        </p:nvSpPr>
        <p:spPr>
          <a:xfrm>
            <a:off x="2844701" y="3305758"/>
            <a:ext cx="4153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VueJS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入门学习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364477" y="3252499"/>
            <a:ext cx="677246" cy="503967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圆角矩形 6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339565" y="1483454"/>
            <a:ext cx="1410410" cy="1410410"/>
            <a:chOff x="2353153" y="1332123"/>
            <a:chExt cx="1410410" cy="1410410"/>
          </a:xfrm>
        </p:grpSpPr>
        <p:pic>
          <p:nvPicPr>
            <p:cNvPr id="11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圆角矩形 11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786489" y="1809808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谢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21443" y="1483454"/>
            <a:ext cx="1410410" cy="1410410"/>
            <a:chOff x="3535031" y="1332123"/>
            <a:chExt cx="1410410" cy="1410410"/>
          </a:xfrm>
        </p:grpSpPr>
        <p:pic>
          <p:nvPicPr>
            <p:cNvPr id="15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031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圆角矩形 15"/>
            <p:cNvSpPr/>
            <p:nvPr/>
          </p:nvSpPr>
          <p:spPr>
            <a:xfrm rot="18929868">
              <a:off x="3940246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975946" y="1795183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谢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703321" y="1483517"/>
            <a:ext cx="1410410" cy="1410410"/>
            <a:chOff x="4716909" y="1332185"/>
            <a:chExt cx="1410410" cy="1410410"/>
          </a:xfrm>
        </p:grpSpPr>
        <p:pic>
          <p:nvPicPr>
            <p:cNvPr id="19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909" y="1332185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圆角矩形 19"/>
            <p:cNvSpPr/>
            <p:nvPr/>
          </p:nvSpPr>
          <p:spPr>
            <a:xfrm rot="18929868">
              <a:off x="5126770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151872" y="1795490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观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885199" y="1483454"/>
            <a:ext cx="1410410" cy="1410410"/>
            <a:chOff x="5898787" y="1332123"/>
            <a:chExt cx="1410410" cy="1410410"/>
          </a:xfrm>
        </p:grpSpPr>
        <p:pic>
          <p:nvPicPr>
            <p:cNvPr id="23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8787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圆角矩形 23"/>
            <p:cNvSpPr/>
            <p:nvPr/>
          </p:nvSpPr>
          <p:spPr>
            <a:xfrm rot="18929868">
              <a:off x="6313294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348994" y="1765504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赏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2" name="矩形 51"/>
          <p:cNvSpPr/>
          <p:nvPr/>
        </p:nvSpPr>
        <p:spPr>
          <a:xfrm>
            <a:off x="4257155" y="513279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2147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67 0.00294 L -8.5565E-7 1.94004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83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16 0.00294 L -3.37035E-6 1.94004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6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33 0.00294 L -2.59308E-6 1.94004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9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99 0.00294 L 4.89223E-6 1.94004E-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99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8295E-6 1.75191E-6 L 0.45722 -0.0023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61" y="-11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674623" y="1078057"/>
            <a:ext cx="3080527" cy="1015663"/>
            <a:chOff x="5637248" y="492648"/>
            <a:chExt cx="3080527" cy="1015663"/>
          </a:xfrm>
        </p:grpSpPr>
        <p:sp>
          <p:nvSpPr>
            <p:cNvPr id="86" name="TextBox 85"/>
            <p:cNvSpPr txBox="1"/>
            <p:nvPr/>
          </p:nvSpPr>
          <p:spPr>
            <a:xfrm>
              <a:off x="5712198" y="492648"/>
              <a:ext cx="300557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80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dirty="0" smtClean="0">
                  <a:solidFill>
                    <a:srgbClr val="00B0F0"/>
                  </a:solidFill>
                  <a:latin typeface="+mj-ea"/>
                  <a:ea typeface="+mj-ea"/>
                </a:rPr>
                <a:t>前端发展总览</a:t>
              </a:r>
              <a:endParaRPr lang="en-US" altLang="zh-CN" sz="1200" b="1" dirty="0" smtClean="0">
                <a:solidFill>
                  <a:srgbClr val="00B0F0"/>
                </a:solidFill>
                <a:latin typeface="+mj-ea"/>
                <a:ea typeface="+mj-ea"/>
              </a:endParaRPr>
            </a:p>
            <a:p>
              <a:pPr defTabSz="96780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+mn-ea"/>
                </a:rPr>
                <a:t>单击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+mn-ea"/>
                </a:rPr>
                <a:t>此处添加文本单击此处添加文本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+mn-ea"/>
              </a:endParaRPr>
            </a:p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</a:rPr>
                <a:t>单击此处添加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</a:rPr>
                <a:t>文本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</a:rPr>
                <a:t>单击此处添加文本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endParaRPr>
            </a:p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20" name="Freeform 65"/>
            <p:cNvSpPr>
              <a:spLocks/>
            </p:cNvSpPr>
            <p:nvPr/>
          </p:nvSpPr>
          <p:spPr bwMode="auto">
            <a:xfrm>
              <a:off x="5637248" y="550461"/>
              <a:ext cx="114911" cy="148631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674623" y="2027093"/>
            <a:ext cx="3080527" cy="1015663"/>
            <a:chOff x="5065466" y="1462589"/>
            <a:chExt cx="3080527" cy="1015663"/>
          </a:xfrm>
        </p:grpSpPr>
        <p:sp>
          <p:nvSpPr>
            <p:cNvPr id="107" name="TextBox 106"/>
            <p:cNvSpPr txBox="1"/>
            <p:nvPr/>
          </p:nvSpPr>
          <p:spPr>
            <a:xfrm>
              <a:off x="5140416" y="1462589"/>
              <a:ext cx="300557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80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dirty="0" err="1" smtClean="0">
                  <a:solidFill>
                    <a:srgbClr val="0070C0"/>
                  </a:solidFill>
                  <a:latin typeface="+mj-ea"/>
                  <a:ea typeface="+mj-ea"/>
                </a:rPr>
                <a:t>VueJS</a:t>
              </a:r>
              <a:r>
                <a:rPr lang="zh-CN" altLang="en-US" sz="1200" b="1" dirty="0" smtClean="0">
                  <a:solidFill>
                    <a:srgbClr val="0070C0"/>
                  </a:solidFill>
                  <a:latin typeface="+mj-ea"/>
                  <a:ea typeface="+mj-ea"/>
                </a:rPr>
                <a:t>总览</a:t>
              </a:r>
              <a:endParaRPr lang="en-US" altLang="zh-CN" sz="1200" b="1" dirty="0" smtClean="0">
                <a:solidFill>
                  <a:srgbClr val="0070C0"/>
                </a:solidFill>
                <a:latin typeface="+mj-ea"/>
                <a:ea typeface="+mj-ea"/>
              </a:endParaRPr>
            </a:p>
            <a:p>
              <a:pPr defTabSz="96780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+mn-ea"/>
                </a:rPr>
                <a:t>单击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+mn-ea"/>
                </a:rPr>
                <a:t>此处添加文本单击此处添加文本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+mn-ea"/>
              </a:endParaRPr>
            </a:p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</a:rPr>
                <a:t>单击此处添加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</a:rPr>
                <a:t>文本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</a:rPr>
                <a:t>单击此处添加文本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endParaRPr>
            </a:p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108" name="Freeform 65"/>
            <p:cNvSpPr>
              <a:spLocks/>
            </p:cNvSpPr>
            <p:nvPr/>
          </p:nvSpPr>
          <p:spPr bwMode="auto">
            <a:xfrm>
              <a:off x="5065466" y="1520402"/>
              <a:ext cx="114911" cy="148631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677760" y="3000323"/>
            <a:ext cx="3080527" cy="1015663"/>
            <a:chOff x="4386950" y="2389646"/>
            <a:chExt cx="3080527" cy="1015663"/>
          </a:xfrm>
        </p:grpSpPr>
        <p:sp>
          <p:nvSpPr>
            <p:cNvPr id="109" name="TextBox 108"/>
            <p:cNvSpPr txBox="1"/>
            <p:nvPr/>
          </p:nvSpPr>
          <p:spPr>
            <a:xfrm>
              <a:off x="4461900" y="2389646"/>
              <a:ext cx="300557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80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dirty="0" err="1" smtClean="0">
                  <a:solidFill>
                    <a:srgbClr val="00B0F0"/>
                  </a:solidFill>
                  <a:latin typeface="+mj-ea"/>
                  <a:ea typeface="+mj-ea"/>
                </a:rPr>
                <a:t>VueJS</a:t>
              </a:r>
              <a:r>
                <a:rPr lang="zh-CN" altLang="en-US" sz="1200" b="1" dirty="0" smtClean="0">
                  <a:solidFill>
                    <a:srgbClr val="00B0F0"/>
                  </a:solidFill>
                  <a:latin typeface="+mj-ea"/>
                  <a:ea typeface="+mj-ea"/>
                </a:rPr>
                <a:t>案例介绍</a:t>
              </a:r>
              <a:endParaRPr lang="en-US" altLang="zh-CN" sz="1200" b="1" dirty="0" smtClean="0">
                <a:solidFill>
                  <a:srgbClr val="00B0F0"/>
                </a:solidFill>
                <a:latin typeface="+mj-ea"/>
                <a:ea typeface="+mj-ea"/>
              </a:endParaRPr>
            </a:p>
            <a:p>
              <a:pPr defTabSz="96780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+mn-ea"/>
                </a:rPr>
                <a:t>单击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+mn-ea"/>
                </a:rPr>
                <a:t>此处添加文本单击此处添加文本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+mn-ea"/>
              </a:endParaRPr>
            </a:p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</a:rPr>
                <a:t>单击此处添加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</a:rPr>
                <a:t>文本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</a:rPr>
                <a:t>单击此处添加文本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endParaRPr>
            </a:p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110" name="Freeform 65"/>
            <p:cNvSpPr>
              <a:spLocks/>
            </p:cNvSpPr>
            <p:nvPr/>
          </p:nvSpPr>
          <p:spPr bwMode="auto">
            <a:xfrm>
              <a:off x="4386950" y="2447459"/>
              <a:ext cx="114911" cy="148631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674623" y="3999582"/>
            <a:ext cx="3080527" cy="1015663"/>
            <a:chOff x="3739681" y="3348914"/>
            <a:chExt cx="3080527" cy="1015663"/>
          </a:xfrm>
        </p:grpSpPr>
        <p:sp>
          <p:nvSpPr>
            <p:cNvPr id="111" name="TextBox 110"/>
            <p:cNvSpPr txBox="1"/>
            <p:nvPr/>
          </p:nvSpPr>
          <p:spPr>
            <a:xfrm>
              <a:off x="3814631" y="3348914"/>
              <a:ext cx="300557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80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dirty="0" err="1" smtClean="0">
                  <a:solidFill>
                    <a:srgbClr val="0070C0"/>
                  </a:solidFill>
                  <a:latin typeface="+mj-ea"/>
                  <a:ea typeface="+mj-ea"/>
                </a:rPr>
                <a:t>VueJS</a:t>
              </a:r>
              <a:r>
                <a:rPr lang="zh-CN" altLang="en-US" sz="1200" b="1" dirty="0" smtClean="0">
                  <a:solidFill>
                    <a:srgbClr val="0070C0"/>
                  </a:solidFill>
                  <a:latin typeface="+mj-ea"/>
                  <a:ea typeface="+mj-ea"/>
                </a:rPr>
                <a:t>入门学习</a:t>
              </a:r>
              <a:endParaRPr lang="en-US" altLang="zh-CN" sz="1200" b="1" dirty="0" smtClean="0">
                <a:solidFill>
                  <a:srgbClr val="0070C0"/>
                </a:solidFill>
                <a:latin typeface="+mj-ea"/>
                <a:ea typeface="+mj-ea"/>
              </a:endParaRPr>
            </a:p>
            <a:p>
              <a:pPr defTabSz="96780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+mn-ea"/>
                </a:rPr>
                <a:t>单击此处添加文本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</a:rPr>
                <a:t>单击此处添加文本</a:t>
              </a:r>
              <a:endPara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+mn-ea"/>
              </a:endParaRPr>
            </a:p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</a:rPr>
                <a:t>单击此处添加文本单击此处添加文本</a:t>
              </a:r>
              <a:endPara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endParaRPr>
            </a:p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112" name="Freeform 65"/>
            <p:cNvSpPr>
              <a:spLocks/>
            </p:cNvSpPr>
            <p:nvPr/>
          </p:nvSpPr>
          <p:spPr bwMode="auto">
            <a:xfrm>
              <a:off x="3739681" y="3408222"/>
              <a:ext cx="114911" cy="148631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740284" y="778528"/>
            <a:ext cx="900000" cy="900000"/>
            <a:chOff x="2353153" y="1332123"/>
            <a:chExt cx="1410410" cy="1410410"/>
          </a:xfrm>
        </p:grpSpPr>
        <p:pic>
          <p:nvPicPr>
            <p:cNvPr id="61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圆角矩形 61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771728" y="1719210"/>
              <a:ext cx="573263" cy="723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740284" y="1708853"/>
            <a:ext cx="900000" cy="900000"/>
            <a:chOff x="3535031" y="1332123"/>
            <a:chExt cx="1410410" cy="1410410"/>
          </a:xfrm>
        </p:grpSpPr>
        <p:pic>
          <p:nvPicPr>
            <p:cNvPr id="65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031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圆角矩形 65"/>
            <p:cNvSpPr/>
            <p:nvPr/>
          </p:nvSpPr>
          <p:spPr>
            <a:xfrm rot="18929868">
              <a:off x="3940246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962721" y="1698837"/>
              <a:ext cx="573263" cy="723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740284" y="2696592"/>
            <a:ext cx="900000" cy="900000"/>
            <a:chOff x="4716909" y="1332185"/>
            <a:chExt cx="1410410" cy="1410410"/>
          </a:xfrm>
        </p:grpSpPr>
        <p:pic>
          <p:nvPicPr>
            <p:cNvPr id="70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909" y="1332185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圆角矩形 70"/>
            <p:cNvSpPr/>
            <p:nvPr/>
          </p:nvSpPr>
          <p:spPr>
            <a:xfrm rot="18929868">
              <a:off x="5126770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147708" y="1728584"/>
              <a:ext cx="573263" cy="723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737148" y="3690007"/>
            <a:ext cx="900000" cy="900000"/>
            <a:chOff x="5898787" y="1332123"/>
            <a:chExt cx="1410410" cy="1410410"/>
          </a:xfrm>
        </p:grpSpPr>
        <p:pic>
          <p:nvPicPr>
            <p:cNvPr id="74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8787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圆角矩形 74"/>
            <p:cNvSpPr/>
            <p:nvPr/>
          </p:nvSpPr>
          <p:spPr>
            <a:xfrm rot="18929868">
              <a:off x="6313294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6346125" y="1684552"/>
              <a:ext cx="543321" cy="723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5" name="图片 5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65867" y="477090"/>
            <a:ext cx="1792122" cy="6292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1967" y="1520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44628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67 0.00294 L -3.55976E-6 7.17225E-7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83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16 0.00294 L -3.55976E-6 -8.99471E-7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6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33 0.00294 L -3.55976E-6 1.52851E-6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9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99 0.00294 L 3.02417E-6 -3.93298E-6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99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5966"/>
            <a:ext cx="9721850" cy="20522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780806" y="1044190"/>
            <a:ext cx="1944216" cy="1944216"/>
            <a:chOff x="2353153" y="1332123"/>
            <a:chExt cx="1410410" cy="1410410"/>
          </a:xfrm>
        </p:grpSpPr>
        <p:pic>
          <p:nvPicPr>
            <p:cNvPr id="27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圆角矩形 27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875527" y="1760812"/>
              <a:ext cx="395612" cy="602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088810" y="2988370"/>
            <a:ext cx="3483486" cy="646331"/>
            <a:chOff x="4987766" y="306351"/>
            <a:chExt cx="3483486" cy="646331"/>
          </a:xfrm>
        </p:grpSpPr>
        <p:sp>
          <p:nvSpPr>
            <p:cNvPr id="31" name="TextBox 85"/>
            <p:cNvSpPr txBox="1"/>
            <p:nvPr/>
          </p:nvSpPr>
          <p:spPr>
            <a:xfrm>
              <a:off x="5465675" y="306351"/>
              <a:ext cx="300557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600" dirty="0" smtClean="0">
                  <a:solidFill>
                    <a:srgbClr val="00B0F0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前端发展总览</a:t>
              </a:r>
              <a:endParaRPr lang="en-US" altLang="zh-CN" sz="3600" dirty="0">
                <a:solidFill>
                  <a:srgbClr val="00B0F0"/>
                </a:solidFill>
                <a:latin typeface="微软雅黑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5"/>
            <p:cNvSpPr>
              <a:spLocks/>
            </p:cNvSpPr>
            <p:nvPr/>
          </p:nvSpPr>
          <p:spPr bwMode="auto">
            <a:xfrm>
              <a:off x="4987766" y="384082"/>
              <a:ext cx="432048" cy="558830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29 1.82246E-7 L 3.85369E-6 1.82246E-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26"/>
          <p:cNvSpPr txBox="1"/>
          <p:nvPr/>
        </p:nvSpPr>
        <p:spPr>
          <a:xfrm>
            <a:off x="1010296" y="3607638"/>
            <a:ext cx="1479821" cy="7271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简单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静态页面的搭建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html+css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27"/>
          <p:cNvSpPr txBox="1"/>
          <p:nvPr/>
        </p:nvSpPr>
        <p:spPr>
          <a:xfrm>
            <a:off x="2717785" y="3486155"/>
            <a:ext cx="2286016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静态页面的搭建以及简单功能实现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插件使用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Html+css+js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jQuery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插件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…../</a:t>
            </a:r>
            <a:r>
              <a:rPr lang="en-US" altLang="zh-CN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bootStrap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echart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28"/>
          <p:cNvSpPr txBox="1"/>
          <p:nvPr/>
        </p:nvSpPr>
        <p:spPr>
          <a:xfrm>
            <a:off x="5212793" y="3616001"/>
            <a:ext cx="2005586" cy="16966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框架使用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模块化开发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组件化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altLang="zh-CN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AngularJS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altLang="zh-CN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VueJS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altLang="zh-CN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ReactJS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backBoneJS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altLang="zh-CN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ExtJS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ArtTemplate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zh-CN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tmodJS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]/</a:t>
            </a:r>
          </a:p>
          <a:p>
            <a:r>
              <a:rPr lang="en-US" altLang="zh-CN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requireJS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altLang="zh-CN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CommonJS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29"/>
          <p:cNvSpPr txBox="1"/>
          <p:nvPr/>
        </p:nvSpPr>
        <p:spPr>
          <a:xfrm>
            <a:off x="7274224" y="3616001"/>
            <a:ext cx="2301609" cy="12118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前端工程自动化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05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</a:t>
            </a:r>
            <a:r>
              <a:rPr lang="en-US" altLang="zh-CN" sz="10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NodeJS-npm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gulp[grunt]/</a:t>
            </a:r>
            <a:r>
              <a:rPr lang="en-US" altLang="zh-CN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webpack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sz="1050" dirty="0" smtClean="0">
                <a:hlinkClick r:id="rId3"/>
              </a:rPr>
              <a:t> </a:t>
            </a:r>
            <a:r>
              <a:rPr lang="en-US" sz="1050" dirty="0" smtClean="0">
                <a:hlinkClick r:id="rId3"/>
              </a:rPr>
              <a:t>bower</a:t>
            </a:r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  <a:p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homebrew</a:t>
            </a:r>
            <a:endParaRPr lang="en-US" sz="1050" dirty="0" smtClean="0"/>
          </a:p>
        </p:txBody>
      </p:sp>
      <p:sp>
        <p:nvSpPr>
          <p:cNvPr id="47" name="燕尾形箭头 46"/>
          <p:cNvSpPr/>
          <p:nvPr/>
        </p:nvSpPr>
        <p:spPr>
          <a:xfrm>
            <a:off x="551246" y="2397903"/>
            <a:ext cx="8619358" cy="240030"/>
          </a:xfrm>
          <a:prstGeom prst="notched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3" tIns="48002" rIns="96003" bIns="48002" anchor="ctr"/>
          <a:lstStyle/>
          <a:p>
            <a:pPr algn="ctr" defTabSz="96004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613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882555" y="1566212"/>
            <a:ext cx="1782254" cy="1782254"/>
            <a:chOff x="1278794" y="3334906"/>
            <a:chExt cx="914014" cy="914014"/>
          </a:xfrm>
        </p:grpSpPr>
        <p:grpSp>
          <p:nvGrpSpPr>
            <p:cNvPr id="49" name="组合 48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/>
              </a:p>
            </p:txBody>
          </p:sp>
        </p:grpSp>
        <p:sp>
          <p:nvSpPr>
            <p:cNvPr id="50" name="TextBox 33"/>
            <p:cNvSpPr txBox="1"/>
            <p:nvPr/>
          </p:nvSpPr>
          <p:spPr>
            <a:xfrm>
              <a:off x="1480308" y="3742514"/>
              <a:ext cx="509036" cy="171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575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第一阶段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943766" y="1570107"/>
            <a:ext cx="1782254" cy="1782254"/>
            <a:chOff x="1278794" y="3334906"/>
            <a:chExt cx="914014" cy="914014"/>
          </a:xfrm>
        </p:grpSpPr>
        <p:grpSp>
          <p:nvGrpSpPr>
            <p:cNvPr id="54" name="组合 53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6" name="同心圆 5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/>
              </a:p>
            </p:txBody>
          </p:sp>
        </p:grpSp>
        <p:sp>
          <p:nvSpPr>
            <p:cNvPr id="55" name="TextBox 38"/>
            <p:cNvSpPr txBox="1"/>
            <p:nvPr/>
          </p:nvSpPr>
          <p:spPr>
            <a:xfrm>
              <a:off x="1480308" y="3740516"/>
              <a:ext cx="509036" cy="171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575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第二阶段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983267" y="1566212"/>
            <a:ext cx="1782254" cy="1782254"/>
            <a:chOff x="1278794" y="3334906"/>
            <a:chExt cx="914014" cy="914014"/>
          </a:xfrm>
        </p:grpSpPr>
        <p:grpSp>
          <p:nvGrpSpPr>
            <p:cNvPr id="59" name="组合 58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1" name="同心圆 6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/>
              </a:p>
            </p:txBody>
          </p:sp>
        </p:grpSp>
        <p:sp>
          <p:nvSpPr>
            <p:cNvPr id="60" name="TextBox 43"/>
            <p:cNvSpPr txBox="1"/>
            <p:nvPr/>
          </p:nvSpPr>
          <p:spPr>
            <a:xfrm>
              <a:off x="1480308" y="3742514"/>
              <a:ext cx="509036" cy="171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575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第三阶段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7010308" y="1573430"/>
            <a:ext cx="1782254" cy="1782254"/>
            <a:chOff x="1278794" y="3334906"/>
            <a:chExt cx="914014" cy="914014"/>
          </a:xfrm>
        </p:grpSpPr>
        <p:grpSp>
          <p:nvGrpSpPr>
            <p:cNvPr id="64" name="组合 63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6" name="同心圆 6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/>
              </a:p>
            </p:txBody>
          </p:sp>
        </p:grpSp>
        <p:sp>
          <p:nvSpPr>
            <p:cNvPr id="65" name="TextBox 48"/>
            <p:cNvSpPr txBox="1"/>
            <p:nvPr/>
          </p:nvSpPr>
          <p:spPr>
            <a:xfrm>
              <a:off x="1480308" y="3738812"/>
              <a:ext cx="509036" cy="171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575" b="1" dirty="0">
                  <a:solidFill>
                    <a:schemeClr val="accent4"/>
                  </a:solidFill>
                  <a:latin typeface="微软雅黑" pitchFamily="34" charset="-122"/>
                  <a:ea typeface="微软雅黑" pitchFamily="34" charset="-122"/>
                </a:rPr>
                <a:t>第四阶段</a:t>
              </a:r>
            </a:p>
          </p:txBody>
        </p:sp>
      </p:grpSp>
      <p:sp>
        <p:nvSpPr>
          <p:cNvPr id="68" name="椭圆 67"/>
          <p:cNvSpPr/>
          <p:nvPr/>
        </p:nvSpPr>
        <p:spPr>
          <a:xfrm>
            <a:off x="925817" y="1414995"/>
            <a:ext cx="677632" cy="677632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5" dirty="0"/>
          </a:p>
        </p:txBody>
      </p:sp>
      <p:sp>
        <p:nvSpPr>
          <p:cNvPr id="69" name="椭圆 68"/>
          <p:cNvSpPr/>
          <p:nvPr/>
        </p:nvSpPr>
        <p:spPr>
          <a:xfrm>
            <a:off x="2982664" y="1414995"/>
            <a:ext cx="677632" cy="677632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5" dirty="0"/>
          </a:p>
        </p:txBody>
      </p:sp>
      <p:sp>
        <p:nvSpPr>
          <p:cNvPr id="70" name="椭圆 69"/>
          <p:cNvSpPr/>
          <p:nvPr/>
        </p:nvSpPr>
        <p:spPr>
          <a:xfrm>
            <a:off x="5058875" y="1421867"/>
            <a:ext cx="677632" cy="677632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5" dirty="0"/>
          </a:p>
        </p:txBody>
      </p:sp>
      <p:sp>
        <p:nvSpPr>
          <p:cNvPr id="71" name="椭圆 70"/>
          <p:cNvSpPr/>
          <p:nvPr/>
        </p:nvSpPr>
        <p:spPr>
          <a:xfrm>
            <a:off x="7102757" y="1421867"/>
            <a:ext cx="677632" cy="67763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5" dirty="0"/>
          </a:p>
        </p:txBody>
      </p:sp>
      <p:sp>
        <p:nvSpPr>
          <p:cNvPr id="72" name="Freeform 34"/>
          <p:cNvSpPr>
            <a:spLocks noEditPoints="1"/>
          </p:cNvSpPr>
          <p:nvPr/>
        </p:nvSpPr>
        <p:spPr bwMode="auto">
          <a:xfrm>
            <a:off x="1111197" y="1573431"/>
            <a:ext cx="350970" cy="360207"/>
          </a:xfrm>
          <a:custGeom>
            <a:avLst/>
            <a:gdLst>
              <a:gd name="T0" fmla="*/ 261 w 447"/>
              <a:gd name="T1" fmla="*/ 25 h 460"/>
              <a:gd name="T2" fmla="*/ 286 w 447"/>
              <a:gd name="T3" fmla="*/ 99 h 460"/>
              <a:gd name="T4" fmla="*/ 310 w 447"/>
              <a:gd name="T5" fmla="*/ 25 h 460"/>
              <a:gd name="T6" fmla="*/ 124 w 447"/>
              <a:gd name="T7" fmla="*/ 3 h 460"/>
              <a:gd name="T8" fmla="*/ 100 w 447"/>
              <a:gd name="T9" fmla="*/ 28 h 460"/>
              <a:gd name="T10" fmla="*/ 125 w 447"/>
              <a:gd name="T11" fmla="*/ 103 h 460"/>
              <a:gd name="T12" fmla="*/ 149 w 447"/>
              <a:gd name="T13" fmla="*/ 28 h 460"/>
              <a:gd name="T14" fmla="*/ 31 w 447"/>
              <a:gd name="T15" fmla="*/ 70 h 460"/>
              <a:gd name="T16" fmla="*/ 7 w 447"/>
              <a:gd name="T17" fmla="*/ 82 h 460"/>
              <a:gd name="T18" fmla="*/ 0 w 447"/>
              <a:gd name="T19" fmla="*/ 401 h 460"/>
              <a:gd name="T20" fmla="*/ 31 w 447"/>
              <a:gd name="T21" fmla="*/ 436 h 460"/>
              <a:gd name="T22" fmla="*/ 237 w 447"/>
              <a:gd name="T23" fmla="*/ 397 h 460"/>
              <a:gd name="T24" fmla="*/ 153 w 447"/>
              <a:gd name="T25" fmla="*/ 302 h 460"/>
              <a:gd name="T26" fmla="*/ 241 w 447"/>
              <a:gd name="T27" fmla="*/ 314 h 460"/>
              <a:gd name="T28" fmla="*/ 265 w 447"/>
              <a:gd name="T29" fmla="*/ 278 h 460"/>
              <a:gd name="T30" fmla="*/ 359 w 447"/>
              <a:gd name="T31" fmla="*/ 174 h 460"/>
              <a:gd name="T32" fmla="*/ 399 w 447"/>
              <a:gd name="T33" fmla="*/ 267 h 460"/>
              <a:gd name="T34" fmla="*/ 392 w 447"/>
              <a:gd name="T35" fmla="*/ 82 h 460"/>
              <a:gd name="T36" fmla="*/ 325 w 447"/>
              <a:gd name="T37" fmla="*/ 70 h 460"/>
              <a:gd name="T38" fmla="*/ 313 w 447"/>
              <a:gd name="T39" fmla="*/ 108 h 460"/>
              <a:gd name="T40" fmla="*/ 256 w 447"/>
              <a:gd name="T41" fmla="*/ 108 h 460"/>
              <a:gd name="T42" fmla="*/ 245 w 447"/>
              <a:gd name="T43" fmla="*/ 70 h 460"/>
              <a:gd name="T44" fmla="*/ 165 w 447"/>
              <a:gd name="T45" fmla="*/ 91 h 460"/>
              <a:gd name="T46" fmla="*/ 125 w 447"/>
              <a:gd name="T47" fmla="*/ 115 h 460"/>
              <a:gd name="T48" fmla="*/ 85 w 447"/>
              <a:gd name="T49" fmla="*/ 91 h 460"/>
              <a:gd name="T50" fmla="*/ 31 w 447"/>
              <a:gd name="T51" fmla="*/ 70 h 460"/>
              <a:gd name="T52" fmla="*/ 40 w 447"/>
              <a:gd name="T53" fmla="*/ 174 h 460"/>
              <a:gd name="T54" fmla="*/ 129 w 447"/>
              <a:gd name="T55" fmla="*/ 278 h 460"/>
              <a:gd name="T56" fmla="*/ 40 w 447"/>
              <a:gd name="T57" fmla="*/ 174 h 460"/>
              <a:gd name="T58" fmla="*/ 153 w 447"/>
              <a:gd name="T59" fmla="*/ 174 h 460"/>
              <a:gd name="T60" fmla="*/ 241 w 447"/>
              <a:gd name="T61" fmla="*/ 278 h 460"/>
              <a:gd name="T62" fmla="*/ 153 w 447"/>
              <a:gd name="T63" fmla="*/ 174 h 460"/>
              <a:gd name="T64" fmla="*/ 352 w 447"/>
              <a:gd name="T65" fmla="*/ 281 h 460"/>
              <a:gd name="T66" fmla="*/ 357 w 447"/>
              <a:gd name="T67" fmla="*/ 460 h 460"/>
              <a:gd name="T68" fmla="*/ 357 w 447"/>
              <a:gd name="T69" fmla="*/ 281 h 460"/>
              <a:gd name="T70" fmla="*/ 40 w 447"/>
              <a:gd name="T71" fmla="*/ 302 h 460"/>
              <a:gd name="T72" fmla="*/ 129 w 447"/>
              <a:gd name="T73" fmla="*/ 302 h 460"/>
              <a:gd name="T74" fmla="*/ 40 w 447"/>
              <a:gd name="T75" fmla="*/ 397 h 460"/>
              <a:gd name="T76" fmla="*/ 319 w 447"/>
              <a:gd name="T77" fmla="*/ 316 h 460"/>
              <a:gd name="T78" fmla="*/ 414 w 447"/>
              <a:gd name="T79" fmla="*/ 316 h 460"/>
              <a:gd name="T80" fmla="*/ 364 w 447"/>
              <a:gd name="T81" fmla="*/ 432 h 460"/>
              <a:gd name="T82" fmla="*/ 371 w 447"/>
              <a:gd name="T83" fmla="*/ 345 h 460"/>
              <a:gd name="T84" fmla="*/ 352 w 447"/>
              <a:gd name="T85" fmla="*/ 345 h 460"/>
              <a:gd name="T86" fmla="*/ 316 w 447"/>
              <a:gd name="T87" fmla="*/ 346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47" h="460">
                <a:moveTo>
                  <a:pt x="285" y="0"/>
                </a:moveTo>
                <a:cubicBezTo>
                  <a:pt x="272" y="0"/>
                  <a:pt x="261" y="12"/>
                  <a:pt x="261" y="25"/>
                </a:cubicBezTo>
                <a:lnTo>
                  <a:pt x="261" y="75"/>
                </a:lnTo>
                <a:cubicBezTo>
                  <a:pt x="261" y="88"/>
                  <a:pt x="273" y="99"/>
                  <a:pt x="286" y="99"/>
                </a:cubicBezTo>
                <a:cubicBezTo>
                  <a:pt x="298" y="99"/>
                  <a:pt x="310" y="88"/>
                  <a:pt x="310" y="75"/>
                </a:cubicBezTo>
                <a:lnTo>
                  <a:pt x="310" y="25"/>
                </a:lnTo>
                <a:cubicBezTo>
                  <a:pt x="310" y="12"/>
                  <a:pt x="298" y="0"/>
                  <a:pt x="285" y="0"/>
                </a:cubicBezTo>
                <a:close/>
                <a:moveTo>
                  <a:pt x="124" y="3"/>
                </a:moveTo>
                <a:lnTo>
                  <a:pt x="124" y="3"/>
                </a:lnTo>
                <a:cubicBezTo>
                  <a:pt x="111" y="3"/>
                  <a:pt x="100" y="15"/>
                  <a:pt x="100" y="28"/>
                </a:cubicBezTo>
                <a:lnTo>
                  <a:pt x="100" y="78"/>
                </a:lnTo>
                <a:cubicBezTo>
                  <a:pt x="100" y="91"/>
                  <a:pt x="112" y="103"/>
                  <a:pt x="125" y="103"/>
                </a:cubicBezTo>
                <a:cubicBezTo>
                  <a:pt x="138" y="103"/>
                  <a:pt x="149" y="91"/>
                  <a:pt x="149" y="78"/>
                </a:cubicBezTo>
                <a:lnTo>
                  <a:pt x="149" y="28"/>
                </a:lnTo>
                <a:cubicBezTo>
                  <a:pt x="150" y="15"/>
                  <a:pt x="138" y="3"/>
                  <a:pt x="124" y="3"/>
                </a:cubicBezTo>
                <a:close/>
                <a:moveTo>
                  <a:pt x="31" y="70"/>
                </a:moveTo>
                <a:lnTo>
                  <a:pt x="31" y="70"/>
                </a:lnTo>
                <a:cubicBezTo>
                  <a:pt x="21" y="70"/>
                  <a:pt x="13" y="75"/>
                  <a:pt x="7" y="82"/>
                </a:cubicBezTo>
                <a:cubicBezTo>
                  <a:pt x="2" y="89"/>
                  <a:pt x="0" y="97"/>
                  <a:pt x="0" y="105"/>
                </a:cubicBezTo>
                <a:lnTo>
                  <a:pt x="0" y="401"/>
                </a:lnTo>
                <a:cubicBezTo>
                  <a:pt x="0" y="410"/>
                  <a:pt x="2" y="418"/>
                  <a:pt x="7" y="424"/>
                </a:cubicBezTo>
                <a:cubicBezTo>
                  <a:pt x="13" y="431"/>
                  <a:pt x="21" y="436"/>
                  <a:pt x="31" y="436"/>
                </a:cubicBezTo>
                <a:lnTo>
                  <a:pt x="262" y="436"/>
                </a:lnTo>
                <a:cubicBezTo>
                  <a:pt x="251" y="425"/>
                  <a:pt x="243" y="412"/>
                  <a:pt x="237" y="397"/>
                </a:cubicBezTo>
                <a:lnTo>
                  <a:pt x="153" y="397"/>
                </a:lnTo>
                <a:lnTo>
                  <a:pt x="153" y="302"/>
                </a:lnTo>
                <a:lnTo>
                  <a:pt x="241" y="302"/>
                </a:lnTo>
                <a:lnTo>
                  <a:pt x="241" y="314"/>
                </a:lnTo>
                <a:cubicBezTo>
                  <a:pt x="247" y="301"/>
                  <a:pt x="256" y="288"/>
                  <a:pt x="267" y="278"/>
                </a:cubicBezTo>
                <a:lnTo>
                  <a:pt x="265" y="278"/>
                </a:lnTo>
                <a:lnTo>
                  <a:pt x="265" y="174"/>
                </a:lnTo>
                <a:lnTo>
                  <a:pt x="359" y="174"/>
                </a:lnTo>
                <a:lnTo>
                  <a:pt x="359" y="251"/>
                </a:lnTo>
                <a:cubicBezTo>
                  <a:pt x="374" y="254"/>
                  <a:pt x="387" y="259"/>
                  <a:pt x="399" y="267"/>
                </a:cubicBezTo>
                <a:lnTo>
                  <a:pt x="399" y="105"/>
                </a:lnTo>
                <a:cubicBezTo>
                  <a:pt x="399" y="97"/>
                  <a:pt x="397" y="89"/>
                  <a:pt x="392" y="82"/>
                </a:cubicBezTo>
                <a:cubicBezTo>
                  <a:pt x="386" y="75"/>
                  <a:pt x="377" y="70"/>
                  <a:pt x="367" y="70"/>
                </a:cubicBezTo>
                <a:lnTo>
                  <a:pt x="325" y="70"/>
                </a:lnTo>
                <a:lnTo>
                  <a:pt x="325" y="91"/>
                </a:lnTo>
                <a:cubicBezTo>
                  <a:pt x="325" y="97"/>
                  <a:pt x="321" y="103"/>
                  <a:pt x="313" y="108"/>
                </a:cubicBezTo>
                <a:cubicBezTo>
                  <a:pt x="306" y="112"/>
                  <a:pt x="295" y="115"/>
                  <a:pt x="285" y="115"/>
                </a:cubicBezTo>
                <a:cubicBezTo>
                  <a:pt x="274" y="115"/>
                  <a:pt x="264" y="112"/>
                  <a:pt x="256" y="108"/>
                </a:cubicBezTo>
                <a:cubicBezTo>
                  <a:pt x="249" y="103"/>
                  <a:pt x="245" y="97"/>
                  <a:pt x="245" y="91"/>
                </a:cubicBezTo>
                <a:lnTo>
                  <a:pt x="245" y="70"/>
                </a:lnTo>
                <a:lnTo>
                  <a:pt x="165" y="70"/>
                </a:lnTo>
                <a:lnTo>
                  <a:pt x="165" y="91"/>
                </a:lnTo>
                <a:cubicBezTo>
                  <a:pt x="165" y="97"/>
                  <a:pt x="161" y="103"/>
                  <a:pt x="153" y="108"/>
                </a:cubicBezTo>
                <a:cubicBezTo>
                  <a:pt x="146" y="112"/>
                  <a:pt x="135" y="115"/>
                  <a:pt x="125" y="115"/>
                </a:cubicBezTo>
                <a:cubicBezTo>
                  <a:pt x="114" y="115"/>
                  <a:pt x="104" y="112"/>
                  <a:pt x="96" y="108"/>
                </a:cubicBezTo>
                <a:cubicBezTo>
                  <a:pt x="89" y="103"/>
                  <a:pt x="85" y="97"/>
                  <a:pt x="85" y="91"/>
                </a:cubicBezTo>
                <a:lnTo>
                  <a:pt x="85" y="70"/>
                </a:lnTo>
                <a:lnTo>
                  <a:pt x="31" y="70"/>
                </a:lnTo>
                <a:close/>
                <a:moveTo>
                  <a:pt x="40" y="174"/>
                </a:moveTo>
                <a:lnTo>
                  <a:pt x="40" y="174"/>
                </a:lnTo>
                <a:lnTo>
                  <a:pt x="129" y="174"/>
                </a:lnTo>
                <a:lnTo>
                  <a:pt x="129" y="278"/>
                </a:lnTo>
                <a:lnTo>
                  <a:pt x="40" y="278"/>
                </a:lnTo>
                <a:lnTo>
                  <a:pt x="40" y="174"/>
                </a:lnTo>
                <a:close/>
                <a:moveTo>
                  <a:pt x="153" y="174"/>
                </a:moveTo>
                <a:lnTo>
                  <a:pt x="153" y="174"/>
                </a:lnTo>
                <a:lnTo>
                  <a:pt x="241" y="174"/>
                </a:lnTo>
                <a:lnTo>
                  <a:pt x="241" y="278"/>
                </a:lnTo>
                <a:lnTo>
                  <a:pt x="153" y="278"/>
                </a:lnTo>
                <a:lnTo>
                  <a:pt x="153" y="174"/>
                </a:lnTo>
                <a:close/>
                <a:moveTo>
                  <a:pt x="352" y="281"/>
                </a:moveTo>
                <a:lnTo>
                  <a:pt x="352" y="281"/>
                </a:lnTo>
                <a:cubicBezTo>
                  <a:pt x="305" y="283"/>
                  <a:pt x="267" y="322"/>
                  <a:pt x="267" y="370"/>
                </a:cubicBezTo>
                <a:cubicBezTo>
                  <a:pt x="267" y="420"/>
                  <a:pt x="307" y="460"/>
                  <a:pt x="357" y="460"/>
                </a:cubicBezTo>
                <a:cubicBezTo>
                  <a:pt x="407" y="460"/>
                  <a:pt x="447" y="420"/>
                  <a:pt x="447" y="370"/>
                </a:cubicBezTo>
                <a:cubicBezTo>
                  <a:pt x="447" y="321"/>
                  <a:pt x="407" y="281"/>
                  <a:pt x="357" y="281"/>
                </a:cubicBezTo>
                <a:cubicBezTo>
                  <a:pt x="355" y="281"/>
                  <a:pt x="354" y="281"/>
                  <a:pt x="352" y="281"/>
                </a:cubicBezTo>
                <a:close/>
                <a:moveTo>
                  <a:pt x="40" y="302"/>
                </a:moveTo>
                <a:lnTo>
                  <a:pt x="40" y="302"/>
                </a:lnTo>
                <a:lnTo>
                  <a:pt x="129" y="302"/>
                </a:lnTo>
                <a:lnTo>
                  <a:pt x="129" y="397"/>
                </a:lnTo>
                <a:lnTo>
                  <a:pt x="40" y="397"/>
                </a:lnTo>
                <a:lnTo>
                  <a:pt x="40" y="302"/>
                </a:lnTo>
                <a:close/>
                <a:moveTo>
                  <a:pt x="319" y="316"/>
                </a:moveTo>
                <a:lnTo>
                  <a:pt x="319" y="316"/>
                </a:lnTo>
                <a:lnTo>
                  <a:pt x="414" y="316"/>
                </a:lnTo>
                <a:lnTo>
                  <a:pt x="414" y="330"/>
                </a:lnTo>
                <a:lnTo>
                  <a:pt x="364" y="432"/>
                </a:lnTo>
                <a:lnTo>
                  <a:pt x="329" y="432"/>
                </a:lnTo>
                <a:lnTo>
                  <a:pt x="371" y="345"/>
                </a:lnTo>
                <a:cubicBezTo>
                  <a:pt x="371" y="345"/>
                  <a:pt x="365" y="345"/>
                  <a:pt x="362" y="345"/>
                </a:cubicBezTo>
                <a:cubicBezTo>
                  <a:pt x="359" y="345"/>
                  <a:pt x="355" y="345"/>
                  <a:pt x="352" y="345"/>
                </a:cubicBezTo>
                <a:cubicBezTo>
                  <a:pt x="348" y="345"/>
                  <a:pt x="345" y="345"/>
                  <a:pt x="341" y="345"/>
                </a:cubicBezTo>
                <a:cubicBezTo>
                  <a:pt x="334" y="346"/>
                  <a:pt x="325" y="346"/>
                  <a:pt x="316" y="346"/>
                </a:cubicBezTo>
                <a:lnTo>
                  <a:pt x="319" y="3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endParaRPr lang="zh-CN" altLang="en-US" sz="1575"/>
          </a:p>
        </p:txBody>
      </p:sp>
      <p:sp>
        <p:nvSpPr>
          <p:cNvPr id="73" name="Freeform 26"/>
          <p:cNvSpPr>
            <a:spLocks noEditPoints="1"/>
          </p:cNvSpPr>
          <p:nvPr/>
        </p:nvSpPr>
        <p:spPr bwMode="auto">
          <a:xfrm>
            <a:off x="3160943" y="1595217"/>
            <a:ext cx="321077" cy="317186"/>
          </a:xfrm>
          <a:custGeom>
            <a:avLst/>
            <a:gdLst>
              <a:gd name="T0" fmla="*/ 351 w 389"/>
              <a:gd name="T1" fmla="*/ 332 h 385"/>
              <a:gd name="T2" fmla="*/ 311 w 389"/>
              <a:gd name="T3" fmla="*/ 332 h 385"/>
              <a:gd name="T4" fmla="*/ 255 w 389"/>
              <a:gd name="T5" fmla="*/ 224 h 385"/>
              <a:gd name="T6" fmla="*/ 249 w 389"/>
              <a:gd name="T7" fmla="*/ 245 h 385"/>
              <a:gd name="T8" fmla="*/ 218 w 389"/>
              <a:gd name="T9" fmla="*/ 269 h 385"/>
              <a:gd name="T10" fmla="*/ 319 w 389"/>
              <a:gd name="T11" fmla="*/ 380 h 385"/>
              <a:gd name="T12" fmla="*/ 384 w 389"/>
              <a:gd name="T13" fmla="*/ 337 h 385"/>
              <a:gd name="T14" fmla="*/ 336 w 389"/>
              <a:gd name="T15" fmla="*/ 287 h 385"/>
              <a:gd name="T16" fmla="*/ 265 w 389"/>
              <a:gd name="T17" fmla="*/ 229 h 385"/>
              <a:gd name="T18" fmla="*/ 140 w 389"/>
              <a:gd name="T19" fmla="*/ 137 h 385"/>
              <a:gd name="T20" fmla="*/ 162 w 389"/>
              <a:gd name="T21" fmla="*/ 131 h 385"/>
              <a:gd name="T22" fmla="*/ 167 w 389"/>
              <a:gd name="T23" fmla="*/ 110 h 385"/>
              <a:gd name="T24" fmla="*/ 172 w 389"/>
              <a:gd name="T25" fmla="*/ 90 h 385"/>
              <a:gd name="T26" fmla="*/ 75 w 389"/>
              <a:gd name="T27" fmla="*/ 9 h 385"/>
              <a:gd name="T28" fmla="*/ 61 w 389"/>
              <a:gd name="T29" fmla="*/ 109 h 385"/>
              <a:gd name="T30" fmla="*/ 0 w 389"/>
              <a:gd name="T31" fmla="*/ 84 h 385"/>
              <a:gd name="T32" fmla="*/ 115 w 389"/>
              <a:gd name="T33" fmla="*/ 166 h 385"/>
              <a:gd name="T34" fmla="*/ 130 w 389"/>
              <a:gd name="T35" fmla="*/ 147 h 385"/>
              <a:gd name="T36" fmla="*/ 375 w 389"/>
              <a:gd name="T37" fmla="*/ 37 h 385"/>
              <a:gd name="T38" fmla="*/ 322 w 389"/>
              <a:gd name="T39" fmla="*/ 0 h 385"/>
              <a:gd name="T40" fmla="*/ 183 w 389"/>
              <a:gd name="T41" fmla="*/ 125 h 385"/>
              <a:gd name="T42" fmla="*/ 163 w 389"/>
              <a:gd name="T43" fmla="*/ 154 h 385"/>
              <a:gd name="T44" fmla="*/ 146 w 389"/>
              <a:gd name="T45" fmla="*/ 162 h 385"/>
              <a:gd name="T46" fmla="*/ 147 w 389"/>
              <a:gd name="T47" fmla="*/ 215 h 385"/>
              <a:gd name="T48" fmla="*/ 34 w 389"/>
              <a:gd name="T49" fmla="*/ 313 h 385"/>
              <a:gd name="T50" fmla="*/ 22 w 389"/>
              <a:gd name="T51" fmla="*/ 385 h 385"/>
              <a:gd name="T52" fmla="*/ 80 w 389"/>
              <a:gd name="T53" fmla="*/ 327 h 385"/>
              <a:gd name="T54" fmla="*/ 172 w 389"/>
              <a:gd name="T55" fmla="*/ 240 h 385"/>
              <a:gd name="T56" fmla="*/ 224 w 389"/>
              <a:gd name="T57" fmla="*/ 240 h 385"/>
              <a:gd name="T58" fmla="*/ 238 w 389"/>
              <a:gd name="T59" fmla="*/ 208 h 385"/>
              <a:gd name="T60" fmla="*/ 261 w 389"/>
              <a:gd name="T61" fmla="*/ 203 h 385"/>
              <a:gd name="T62" fmla="*/ 375 w 389"/>
              <a:gd name="T63" fmla="*/ 37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9" h="385">
                <a:moveTo>
                  <a:pt x="331" y="312"/>
                </a:moveTo>
                <a:cubicBezTo>
                  <a:pt x="342" y="312"/>
                  <a:pt x="351" y="321"/>
                  <a:pt x="351" y="332"/>
                </a:cubicBezTo>
                <a:cubicBezTo>
                  <a:pt x="351" y="343"/>
                  <a:pt x="342" y="352"/>
                  <a:pt x="331" y="352"/>
                </a:cubicBezTo>
                <a:cubicBezTo>
                  <a:pt x="320" y="352"/>
                  <a:pt x="311" y="343"/>
                  <a:pt x="311" y="332"/>
                </a:cubicBezTo>
                <a:cubicBezTo>
                  <a:pt x="311" y="321"/>
                  <a:pt x="320" y="312"/>
                  <a:pt x="331" y="312"/>
                </a:cubicBezTo>
                <a:close/>
                <a:moveTo>
                  <a:pt x="255" y="224"/>
                </a:moveTo>
                <a:lnTo>
                  <a:pt x="260" y="234"/>
                </a:lnTo>
                <a:lnTo>
                  <a:pt x="249" y="245"/>
                </a:lnTo>
                <a:lnTo>
                  <a:pt x="239" y="255"/>
                </a:lnTo>
                <a:cubicBezTo>
                  <a:pt x="233" y="261"/>
                  <a:pt x="226" y="266"/>
                  <a:pt x="218" y="269"/>
                </a:cubicBezTo>
                <a:lnTo>
                  <a:pt x="286" y="337"/>
                </a:lnTo>
                <a:lnTo>
                  <a:pt x="319" y="380"/>
                </a:lnTo>
                <a:lnTo>
                  <a:pt x="336" y="385"/>
                </a:lnTo>
                <a:lnTo>
                  <a:pt x="384" y="337"/>
                </a:lnTo>
                <a:lnTo>
                  <a:pt x="379" y="319"/>
                </a:lnTo>
                <a:lnTo>
                  <a:pt x="336" y="287"/>
                </a:lnTo>
                <a:lnTo>
                  <a:pt x="271" y="223"/>
                </a:lnTo>
                <a:lnTo>
                  <a:pt x="265" y="229"/>
                </a:lnTo>
                <a:lnTo>
                  <a:pt x="255" y="224"/>
                </a:lnTo>
                <a:close/>
                <a:moveTo>
                  <a:pt x="140" y="137"/>
                </a:moveTo>
                <a:lnTo>
                  <a:pt x="151" y="126"/>
                </a:lnTo>
                <a:lnTo>
                  <a:pt x="162" y="131"/>
                </a:lnTo>
                <a:lnTo>
                  <a:pt x="156" y="121"/>
                </a:lnTo>
                <a:lnTo>
                  <a:pt x="167" y="110"/>
                </a:lnTo>
                <a:lnTo>
                  <a:pt x="168" y="109"/>
                </a:lnTo>
                <a:cubicBezTo>
                  <a:pt x="171" y="102"/>
                  <a:pt x="172" y="96"/>
                  <a:pt x="172" y="90"/>
                </a:cubicBezTo>
                <a:cubicBezTo>
                  <a:pt x="172" y="44"/>
                  <a:pt x="129" y="0"/>
                  <a:pt x="83" y="1"/>
                </a:cubicBezTo>
                <a:cubicBezTo>
                  <a:pt x="83" y="1"/>
                  <a:pt x="78" y="6"/>
                  <a:pt x="75" y="9"/>
                </a:cubicBezTo>
                <a:cubicBezTo>
                  <a:pt x="111" y="45"/>
                  <a:pt x="108" y="39"/>
                  <a:pt x="108" y="62"/>
                </a:cubicBezTo>
                <a:cubicBezTo>
                  <a:pt x="108" y="80"/>
                  <a:pt x="79" y="109"/>
                  <a:pt x="61" y="109"/>
                </a:cubicBezTo>
                <a:cubicBezTo>
                  <a:pt x="38" y="109"/>
                  <a:pt x="46" y="113"/>
                  <a:pt x="8" y="75"/>
                </a:cubicBezTo>
                <a:cubicBezTo>
                  <a:pt x="5" y="78"/>
                  <a:pt x="0" y="83"/>
                  <a:pt x="0" y="84"/>
                </a:cubicBezTo>
                <a:cubicBezTo>
                  <a:pt x="1" y="129"/>
                  <a:pt x="44" y="173"/>
                  <a:pt x="90" y="173"/>
                </a:cubicBezTo>
                <a:cubicBezTo>
                  <a:pt x="98" y="173"/>
                  <a:pt x="107" y="170"/>
                  <a:pt x="115" y="166"/>
                </a:cubicBezTo>
                <a:lnTo>
                  <a:pt x="117" y="168"/>
                </a:lnTo>
                <a:cubicBezTo>
                  <a:pt x="120" y="160"/>
                  <a:pt x="124" y="153"/>
                  <a:pt x="130" y="147"/>
                </a:cubicBezTo>
                <a:lnTo>
                  <a:pt x="140" y="137"/>
                </a:lnTo>
                <a:close/>
                <a:moveTo>
                  <a:pt x="375" y="37"/>
                </a:moveTo>
                <a:lnTo>
                  <a:pt x="348" y="11"/>
                </a:lnTo>
                <a:cubicBezTo>
                  <a:pt x="341" y="4"/>
                  <a:pt x="332" y="0"/>
                  <a:pt x="322" y="0"/>
                </a:cubicBezTo>
                <a:cubicBezTo>
                  <a:pt x="313" y="0"/>
                  <a:pt x="304" y="4"/>
                  <a:pt x="297" y="11"/>
                </a:cubicBezTo>
                <a:lnTo>
                  <a:pt x="183" y="125"/>
                </a:lnTo>
                <a:cubicBezTo>
                  <a:pt x="186" y="132"/>
                  <a:pt x="183" y="142"/>
                  <a:pt x="178" y="147"/>
                </a:cubicBezTo>
                <a:cubicBezTo>
                  <a:pt x="174" y="151"/>
                  <a:pt x="168" y="154"/>
                  <a:pt x="163" y="154"/>
                </a:cubicBezTo>
                <a:cubicBezTo>
                  <a:pt x="160" y="154"/>
                  <a:pt x="158" y="153"/>
                  <a:pt x="156" y="152"/>
                </a:cubicBezTo>
                <a:lnTo>
                  <a:pt x="146" y="162"/>
                </a:lnTo>
                <a:cubicBezTo>
                  <a:pt x="131" y="176"/>
                  <a:pt x="131" y="199"/>
                  <a:pt x="145" y="213"/>
                </a:cubicBezTo>
                <a:lnTo>
                  <a:pt x="147" y="215"/>
                </a:lnTo>
                <a:lnTo>
                  <a:pt x="58" y="304"/>
                </a:lnTo>
                <a:lnTo>
                  <a:pt x="34" y="313"/>
                </a:lnTo>
                <a:lnTo>
                  <a:pt x="0" y="363"/>
                </a:lnTo>
                <a:lnTo>
                  <a:pt x="22" y="385"/>
                </a:lnTo>
                <a:lnTo>
                  <a:pt x="71" y="351"/>
                </a:lnTo>
                <a:lnTo>
                  <a:pt x="80" y="327"/>
                </a:lnTo>
                <a:lnTo>
                  <a:pt x="170" y="237"/>
                </a:lnTo>
                <a:lnTo>
                  <a:pt x="172" y="240"/>
                </a:lnTo>
                <a:cubicBezTo>
                  <a:pt x="179" y="247"/>
                  <a:pt x="189" y="251"/>
                  <a:pt x="198" y="251"/>
                </a:cubicBezTo>
                <a:cubicBezTo>
                  <a:pt x="207" y="251"/>
                  <a:pt x="216" y="247"/>
                  <a:pt x="224" y="240"/>
                </a:cubicBezTo>
                <a:lnTo>
                  <a:pt x="234" y="230"/>
                </a:lnTo>
                <a:cubicBezTo>
                  <a:pt x="230" y="223"/>
                  <a:pt x="233" y="213"/>
                  <a:pt x="238" y="208"/>
                </a:cubicBezTo>
                <a:cubicBezTo>
                  <a:pt x="242" y="204"/>
                  <a:pt x="248" y="202"/>
                  <a:pt x="254" y="202"/>
                </a:cubicBezTo>
                <a:cubicBezTo>
                  <a:pt x="256" y="202"/>
                  <a:pt x="258" y="202"/>
                  <a:pt x="261" y="203"/>
                </a:cubicBezTo>
                <a:lnTo>
                  <a:pt x="375" y="89"/>
                </a:lnTo>
                <a:cubicBezTo>
                  <a:pt x="389" y="75"/>
                  <a:pt x="389" y="52"/>
                  <a:pt x="375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endParaRPr lang="zh-CN" altLang="en-US" sz="1575"/>
          </a:p>
        </p:txBody>
      </p:sp>
      <p:sp>
        <p:nvSpPr>
          <p:cNvPr id="74" name="Freeform 35"/>
          <p:cNvSpPr>
            <a:spLocks noEditPoints="1"/>
          </p:cNvSpPr>
          <p:nvPr/>
        </p:nvSpPr>
        <p:spPr bwMode="auto">
          <a:xfrm>
            <a:off x="7300899" y="1612330"/>
            <a:ext cx="308768" cy="333941"/>
          </a:xfrm>
          <a:custGeom>
            <a:avLst/>
            <a:gdLst>
              <a:gd name="T0" fmla="*/ 29 w 433"/>
              <a:gd name="T1" fmla="*/ 29 h 469"/>
              <a:gd name="T2" fmla="*/ 115 w 433"/>
              <a:gd name="T3" fmla="*/ 28 h 469"/>
              <a:gd name="T4" fmla="*/ 208 w 433"/>
              <a:gd name="T5" fmla="*/ 3 h 469"/>
              <a:gd name="T6" fmla="*/ 216 w 433"/>
              <a:gd name="T7" fmla="*/ 0 h 469"/>
              <a:gd name="T8" fmla="*/ 225 w 433"/>
              <a:gd name="T9" fmla="*/ 3 h 469"/>
              <a:gd name="T10" fmla="*/ 318 w 433"/>
              <a:gd name="T11" fmla="*/ 28 h 469"/>
              <a:gd name="T12" fmla="*/ 404 w 433"/>
              <a:gd name="T13" fmla="*/ 29 h 469"/>
              <a:gd name="T14" fmla="*/ 433 w 433"/>
              <a:gd name="T15" fmla="*/ 25 h 469"/>
              <a:gd name="T16" fmla="*/ 433 w 433"/>
              <a:gd name="T17" fmla="*/ 58 h 469"/>
              <a:gd name="T18" fmla="*/ 372 w 433"/>
              <a:gd name="T19" fmla="*/ 355 h 469"/>
              <a:gd name="T20" fmla="*/ 222 w 433"/>
              <a:gd name="T21" fmla="*/ 468 h 469"/>
              <a:gd name="T22" fmla="*/ 216 w 433"/>
              <a:gd name="T23" fmla="*/ 469 h 469"/>
              <a:gd name="T24" fmla="*/ 210 w 433"/>
              <a:gd name="T25" fmla="*/ 468 h 469"/>
              <a:gd name="T26" fmla="*/ 61 w 433"/>
              <a:gd name="T27" fmla="*/ 355 h 469"/>
              <a:gd name="T28" fmla="*/ 0 w 433"/>
              <a:gd name="T29" fmla="*/ 58 h 469"/>
              <a:gd name="T30" fmla="*/ 0 w 433"/>
              <a:gd name="T31" fmla="*/ 25 h 469"/>
              <a:gd name="T32" fmla="*/ 29 w 433"/>
              <a:gd name="T33" fmla="*/ 29 h 469"/>
              <a:gd name="T34" fmla="*/ 216 w 433"/>
              <a:gd name="T35" fmla="*/ 239 h 469"/>
              <a:gd name="T36" fmla="*/ 216 w 433"/>
              <a:gd name="T37" fmla="*/ 239 h 469"/>
              <a:gd name="T38" fmla="*/ 361 w 433"/>
              <a:gd name="T39" fmla="*/ 239 h 469"/>
              <a:gd name="T40" fmla="*/ 380 w 433"/>
              <a:gd name="T41" fmla="*/ 90 h 469"/>
              <a:gd name="T42" fmla="*/ 311 w 433"/>
              <a:gd name="T43" fmla="*/ 86 h 469"/>
              <a:gd name="T44" fmla="*/ 216 w 433"/>
              <a:gd name="T45" fmla="*/ 62 h 469"/>
              <a:gd name="T46" fmla="*/ 216 w 433"/>
              <a:gd name="T47" fmla="*/ 239 h 469"/>
              <a:gd name="T48" fmla="*/ 216 w 433"/>
              <a:gd name="T49" fmla="*/ 409 h 469"/>
              <a:gd name="T50" fmla="*/ 216 w 433"/>
              <a:gd name="T51" fmla="*/ 409 h 469"/>
              <a:gd name="T52" fmla="*/ 216 w 433"/>
              <a:gd name="T53" fmla="*/ 239 h 469"/>
              <a:gd name="T54" fmla="*/ 72 w 433"/>
              <a:gd name="T55" fmla="*/ 239 h 469"/>
              <a:gd name="T56" fmla="*/ 105 w 433"/>
              <a:gd name="T57" fmla="*/ 323 h 469"/>
              <a:gd name="T58" fmla="*/ 216 w 433"/>
              <a:gd name="T59" fmla="*/ 409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33" h="469">
                <a:moveTo>
                  <a:pt x="29" y="29"/>
                </a:moveTo>
                <a:cubicBezTo>
                  <a:pt x="57" y="32"/>
                  <a:pt x="85" y="32"/>
                  <a:pt x="115" y="28"/>
                </a:cubicBezTo>
                <a:cubicBezTo>
                  <a:pt x="145" y="24"/>
                  <a:pt x="176" y="16"/>
                  <a:pt x="208" y="3"/>
                </a:cubicBezTo>
                <a:lnTo>
                  <a:pt x="216" y="0"/>
                </a:lnTo>
                <a:lnTo>
                  <a:pt x="225" y="3"/>
                </a:lnTo>
                <a:cubicBezTo>
                  <a:pt x="257" y="16"/>
                  <a:pt x="288" y="24"/>
                  <a:pt x="318" y="28"/>
                </a:cubicBezTo>
                <a:cubicBezTo>
                  <a:pt x="347" y="32"/>
                  <a:pt x="376" y="32"/>
                  <a:pt x="404" y="29"/>
                </a:cubicBezTo>
                <a:lnTo>
                  <a:pt x="433" y="25"/>
                </a:lnTo>
                <a:lnTo>
                  <a:pt x="433" y="58"/>
                </a:lnTo>
                <a:cubicBezTo>
                  <a:pt x="431" y="199"/>
                  <a:pt x="409" y="293"/>
                  <a:pt x="372" y="355"/>
                </a:cubicBezTo>
                <a:cubicBezTo>
                  <a:pt x="334" y="421"/>
                  <a:pt x="281" y="452"/>
                  <a:pt x="222" y="468"/>
                </a:cubicBezTo>
                <a:lnTo>
                  <a:pt x="216" y="469"/>
                </a:lnTo>
                <a:lnTo>
                  <a:pt x="210" y="468"/>
                </a:lnTo>
                <a:cubicBezTo>
                  <a:pt x="151" y="452"/>
                  <a:pt x="99" y="421"/>
                  <a:pt x="61" y="355"/>
                </a:cubicBezTo>
                <a:cubicBezTo>
                  <a:pt x="24" y="293"/>
                  <a:pt x="1" y="199"/>
                  <a:pt x="0" y="58"/>
                </a:cubicBezTo>
                <a:lnTo>
                  <a:pt x="0" y="25"/>
                </a:lnTo>
                <a:lnTo>
                  <a:pt x="29" y="29"/>
                </a:lnTo>
                <a:close/>
                <a:moveTo>
                  <a:pt x="216" y="239"/>
                </a:moveTo>
                <a:lnTo>
                  <a:pt x="216" y="239"/>
                </a:lnTo>
                <a:lnTo>
                  <a:pt x="361" y="239"/>
                </a:lnTo>
                <a:cubicBezTo>
                  <a:pt x="371" y="198"/>
                  <a:pt x="377" y="149"/>
                  <a:pt x="380" y="90"/>
                </a:cubicBezTo>
                <a:cubicBezTo>
                  <a:pt x="357" y="91"/>
                  <a:pt x="335" y="90"/>
                  <a:pt x="311" y="86"/>
                </a:cubicBezTo>
                <a:cubicBezTo>
                  <a:pt x="281" y="82"/>
                  <a:pt x="249" y="74"/>
                  <a:pt x="216" y="62"/>
                </a:cubicBezTo>
                <a:lnTo>
                  <a:pt x="216" y="239"/>
                </a:lnTo>
                <a:close/>
                <a:moveTo>
                  <a:pt x="216" y="409"/>
                </a:moveTo>
                <a:lnTo>
                  <a:pt x="216" y="409"/>
                </a:lnTo>
                <a:lnTo>
                  <a:pt x="216" y="239"/>
                </a:lnTo>
                <a:lnTo>
                  <a:pt x="72" y="239"/>
                </a:lnTo>
                <a:cubicBezTo>
                  <a:pt x="80" y="273"/>
                  <a:pt x="92" y="301"/>
                  <a:pt x="105" y="323"/>
                </a:cubicBezTo>
                <a:cubicBezTo>
                  <a:pt x="133" y="372"/>
                  <a:pt x="172" y="396"/>
                  <a:pt x="216" y="4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endParaRPr lang="zh-CN" altLang="en-US" sz="1575"/>
          </a:p>
        </p:txBody>
      </p:sp>
      <p:sp>
        <p:nvSpPr>
          <p:cNvPr id="75" name="Freeform 20"/>
          <p:cNvSpPr>
            <a:spLocks noEditPoints="1"/>
          </p:cNvSpPr>
          <p:nvPr/>
        </p:nvSpPr>
        <p:spPr bwMode="auto">
          <a:xfrm>
            <a:off x="5257823" y="1566212"/>
            <a:ext cx="302047" cy="380058"/>
          </a:xfrm>
          <a:custGeom>
            <a:avLst/>
            <a:gdLst>
              <a:gd name="T0" fmla="*/ 41 w 355"/>
              <a:gd name="T1" fmla="*/ 121 h 447"/>
              <a:gd name="T2" fmla="*/ 60 w 355"/>
              <a:gd name="T3" fmla="*/ 238 h 447"/>
              <a:gd name="T4" fmla="*/ 174 w 355"/>
              <a:gd name="T5" fmla="*/ 22 h 447"/>
              <a:gd name="T6" fmla="*/ 291 w 355"/>
              <a:gd name="T7" fmla="*/ 235 h 447"/>
              <a:gd name="T8" fmla="*/ 213 w 355"/>
              <a:gd name="T9" fmla="*/ 296 h 447"/>
              <a:gd name="T10" fmla="*/ 217 w 355"/>
              <a:gd name="T11" fmla="*/ 310 h 447"/>
              <a:gd name="T12" fmla="*/ 304 w 355"/>
              <a:gd name="T13" fmla="*/ 236 h 447"/>
              <a:gd name="T14" fmla="*/ 312 w 355"/>
              <a:gd name="T15" fmla="*/ 122 h 447"/>
              <a:gd name="T16" fmla="*/ 167 w 355"/>
              <a:gd name="T17" fmla="*/ 0 h 447"/>
              <a:gd name="T18" fmla="*/ 175 w 355"/>
              <a:gd name="T19" fmla="*/ 57 h 447"/>
              <a:gd name="T20" fmla="*/ 213 w 355"/>
              <a:gd name="T21" fmla="*/ 96 h 447"/>
              <a:gd name="T22" fmla="*/ 175 w 355"/>
              <a:gd name="T23" fmla="*/ 57 h 447"/>
              <a:gd name="T24" fmla="*/ 132 w 355"/>
              <a:gd name="T25" fmla="*/ 173 h 447"/>
              <a:gd name="T26" fmla="*/ 132 w 355"/>
              <a:gd name="T27" fmla="*/ 209 h 447"/>
              <a:gd name="T28" fmla="*/ 132 w 355"/>
              <a:gd name="T29" fmla="*/ 173 h 447"/>
              <a:gd name="T30" fmla="*/ 223 w 355"/>
              <a:gd name="T31" fmla="*/ 173 h 447"/>
              <a:gd name="T32" fmla="*/ 223 w 355"/>
              <a:gd name="T33" fmla="*/ 209 h 447"/>
              <a:gd name="T34" fmla="*/ 223 w 355"/>
              <a:gd name="T35" fmla="*/ 173 h 447"/>
              <a:gd name="T36" fmla="*/ 190 w 355"/>
              <a:gd name="T37" fmla="*/ 292 h 447"/>
              <a:gd name="T38" fmla="*/ 157 w 355"/>
              <a:gd name="T39" fmla="*/ 303 h 447"/>
              <a:gd name="T40" fmla="*/ 171 w 355"/>
              <a:gd name="T41" fmla="*/ 325 h 447"/>
              <a:gd name="T42" fmla="*/ 204 w 355"/>
              <a:gd name="T43" fmla="*/ 313 h 447"/>
              <a:gd name="T44" fmla="*/ 190 w 355"/>
              <a:gd name="T45" fmla="*/ 292 h 447"/>
              <a:gd name="T46" fmla="*/ 252 w 355"/>
              <a:gd name="T47" fmla="*/ 312 h 447"/>
              <a:gd name="T48" fmla="*/ 223 w 355"/>
              <a:gd name="T49" fmla="*/ 447 h 447"/>
              <a:gd name="T50" fmla="*/ 252 w 355"/>
              <a:gd name="T51" fmla="*/ 312 h 447"/>
              <a:gd name="T52" fmla="*/ 108 w 355"/>
              <a:gd name="T53" fmla="*/ 315 h 447"/>
              <a:gd name="T54" fmla="*/ 132 w 355"/>
              <a:gd name="T55" fmla="*/ 447 h 447"/>
              <a:gd name="T56" fmla="*/ 108 w 355"/>
              <a:gd name="T57" fmla="*/ 315 h 447"/>
              <a:gd name="T58" fmla="*/ 156 w 355"/>
              <a:gd name="T59" fmla="*/ 341 h 447"/>
              <a:gd name="T60" fmla="*/ 157 w 355"/>
              <a:gd name="T61" fmla="*/ 447 h 447"/>
              <a:gd name="T62" fmla="*/ 205 w 355"/>
              <a:gd name="T63" fmla="*/ 344 h 447"/>
              <a:gd name="T64" fmla="*/ 156 w 355"/>
              <a:gd name="T65" fmla="*/ 341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55" h="447">
                <a:moveTo>
                  <a:pt x="167" y="0"/>
                </a:moveTo>
                <a:cubicBezTo>
                  <a:pt x="95" y="2"/>
                  <a:pt x="46" y="57"/>
                  <a:pt x="41" y="121"/>
                </a:cubicBezTo>
                <a:cubicBezTo>
                  <a:pt x="18" y="130"/>
                  <a:pt x="1" y="152"/>
                  <a:pt x="2" y="178"/>
                </a:cubicBezTo>
                <a:cubicBezTo>
                  <a:pt x="4" y="237"/>
                  <a:pt x="28" y="238"/>
                  <a:pt x="60" y="238"/>
                </a:cubicBezTo>
                <a:lnTo>
                  <a:pt x="60" y="125"/>
                </a:lnTo>
                <a:cubicBezTo>
                  <a:pt x="60" y="76"/>
                  <a:pt x="108" y="22"/>
                  <a:pt x="174" y="22"/>
                </a:cubicBezTo>
                <a:cubicBezTo>
                  <a:pt x="239" y="22"/>
                  <a:pt x="275" y="73"/>
                  <a:pt x="291" y="118"/>
                </a:cubicBezTo>
                <a:lnTo>
                  <a:pt x="291" y="235"/>
                </a:lnTo>
                <a:cubicBezTo>
                  <a:pt x="288" y="242"/>
                  <a:pt x="279" y="251"/>
                  <a:pt x="263" y="266"/>
                </a:cubicBezTo>
                <a:cubicBezTo>
                  <a:pt x="243" y="286"/>
                  <a:pt x="213" y="296"/>
                  <a:pt x="213" y="296"/>
                </a:cubicBezTo>
                <a:cubicBezTo>
                  <a:pt x="210" y="297"/>
                  <a:pt x="207" y="301"/>
                  <a:pt x="208" y="305"/>
                </a:cubicBezTo>
                <a:cubicBezTo>
                  <a:pt x="209" y="309"/>
                  <a:pt x="214" y="312"/>
                  <a:pt x="217" y="310"/>
                </a:cubicBezTo>
                <a:cubicBezTo>
                  <a:pt x="217" y="310"/>
                  <a:pt x="248" y="300"/>
                  <a:pt x="271" y="277"/>
                </a:cubicBezTo>
                <a:cubicBezTo>
                  <a:pt x="294" y="255"/>
                  <a:pt x="304" y="237"/>
                  <a:pt x="304" y="236"/>
                </a:cubicBezTo>
                <a:cubicBezTo>
                  <a:pt x="329" y="230"/>
                  <a:pt x="348" y="230"/>
                  <a:pt x="348" y="178"/>
                </a:cubicBezTo>
                <a:cubicBezTo>
                  <a:pt x="348" y="153"/>
                  <a:pt x="333" y="131"/>
                  <a:pt x="312" y="122"/>
                </a:cubicBezTo>
                <a:cubicBezTo>
                  <a:pt x="296" y="63"/>
                  <a:pt x="247" y="2"/>
                  <a:pt x="174" y="0"/>
                </a:cubicBezTo>
                <a:cubicBezTo>
                  <a:pt x="171" y="0"/>
                  <a:pt x="169" y="0"/>
                  <a:pt x="167" y="0"/>
                </a:cubicBezTo>
                <a:close/>
                <a:moveTo>
                  <a:pt x="175" y="57"/>
                </a:moveTo>
                <a:lnTo>
                  <a:pt x="175" y="57"/>
                </a:lnTo>
                <a:cubicBezTo>
                  <a:pt x="92" y="57"/>
                  <a:pt x="52" y="120"/>
                  <a:pt x="70" y="185"/>
                </a:cubicBezTo>
                <a:cubicBezTo>
                  <a:pt x="70" y="185"/>
                  <a:pt x="212" y="126"/>
                  <a:pt x="213" y="96"/>
                </a:cubicBezTo>
                <a:cubicBezTo>
                  <a:pt x="244" y="138"/>
                  <a:pt x="280" y="155"/>
                  <a:pt x="280" y="155"/>
                </a:cubicBezTo>
                <a:cubicBezTo>
                  <a:pt x="276" y="83"/>
                  <a:pt x="243" y="58"/>
                  <a:pt x="175" y="57"/>
                </a:cubicBezTo>
                <a:close/>
                <a:moveTo>
                  <a:pt x="132" y="173"/>
                </a:moveTo>
                <a:lnTo>
                  <a:pt x="132" y="173"/>
                </a:lnTo>
                <a:cubicBezTo>
                  <a:pt x="120" y="173"/>
                  <a:pt x="111" y="181"/>
                  <a:pt x="111" y="191"/>
                </a:cubicBezTo>
                <a:cubicBezTo>
                  <a:pt x="111" y="201"/>
                  <a:pt x="120" y="209"/>
                  <a:pt x="132" y="209"/>
                </a:cubicBezTo>
                <a:cubicBezTo>
                  <a:pt x="144" y="209"/>
                  <a:pt x="154" y="201"/>
                  <a:pt x="154" y="191"/>
                </a:cubicBezTo>
                <a:cubicBezTo>
                  <a:pt x="154" y="181"/>
                  <a:pt x="144" y="173"/>
                  <a:pt x="132" y="173"/>
                </a:cubicBezTo>
                <a:close/>
                <a:moveTo>
                  <a:pt x="223" y="173"/>
                </a:moveTo>
                <a:lnTo>
                  <a:pt x="223" y="173"/>
                </a:lnTo>
                <a:cubicBezTo>
                  <a:pt x="211" y="173"/>
                  <a:pt x="201" y="181"/>
                  <a:pt x="201" y="191"/>
                </a:cubicBezTo>
                <a:cubicBezTo>
                  <a:pt x="201" y="201"/>
                  <a:pt x="211" y="209"/>
                  <a:pt x="223" y="209"/>
                </a:cubicBezTo>
                <a:cubicBezTo>
                  <a:pt x="235" y="209"/>
                  <a:pt x="245" y="201"/>
                  <a:pt x="245" y="191"/>
                </a:cubicBezTo>
                <a:cubicBezTo>
                  <a:pt x="245" y="181"/>
                  <a:pt x="235" y="173"/>
                  <a:pt x="223" y="173"/>
                </a:cubicBezTo>
                <a:close/>
                <a:moveTo>
                  <a:pt x="190" y="292"/>
                </a:moveTo>
                <a:lnTo>
                  <a:pt x="190" y="292"/>
                </a:lnTo>
                <a:lnTo>
                  <a:pt x="169" y="293"/>
                </a:lnTo>
                <a:cubicBezTo>
                  <a:pt x="162" y="294"/>
                  <a:pt x="157" y="299"/>
                  <a:pt x="157" y="303"/>
                </a:cubicBezTo>
                <a:lnTo>
                  <a:pt x="158" y="318"/>
                </a:lnTo>
                <a:cubicBezTo>
                  <a:pt x="158" y="322"/>
                  <a:pt x="164" y="326"/>
                  <a:pt x="171" y="325"/>
                </a:cubicBezTo>
                <a:lnTo>
                  <a:pt x="192" y="323"/>
                </a:lnTo>
                <a:cubicBezTo>
                  <a:pt x="198" y="322"/>
                  <a:pt x="204" y="318"/>
                  <a:pt x="204" y="313"/>
                </a:cubicBezTo>
                <a:lnTo>
                  <a:pt x="203" y="299"/>
                </a:lnTo>
                <a:cubicBezTo>
                  <a:pt x="202" y="295"/>
                  <a:pt x="196" y="291"/>
                  <a:pt x="190" y="292"/>
                </a:cubicBezTo>
                <a:close/>
                <a:moveTo>
                  <a:pt x="252" y="312"/>
                </a:moveTo>
                <a:lnTo>
                  <a:pt x="252" y="312"/>
                </a:lnTo>
                <a:cubicBezTo>
                  <a:pt x="246" y="313"/>
                  <a:pt x="241" y="314"/>
                  <a:pt x="235" y="316"/>
                </a:cubicBezTo>
                <a:lnTo>
                  <a:pt x="223" y="447"/>
                </a:lnTo>
                <a:lnTo>
                  <a:pt x="355" y="447"/>
                </a:lnTo>
                <a:cubicBezTo>
                  <a:pt x="336" y="406"/>
                  <a:pt x="302" y="310"/>
                  <a:pt x="252" y="312"/>
                </a:cubicBezTo>
                <a:close/>
                <a:moveTo>
                  <a:pt x="108" y="315"/>
                </a:moveTo>
                <a:lnTo>
                  <a:pt x="108" y="315"/>
                </a:lnTo>
                <a:cubicBezTo>
                  <a:pt x="49" y="318"/>
                  <a:pt x="20" y="404"/>
                  <a:pt x="0" y="447"/>
                </a:cubicBezTo>
                <a:lnTo>
                  <a:pt x="132" y="447"/>
                </a:lnTo>
                <a:lnTo>
                  <a:pt x="120" y="316"/>
                </a:lnTo>
                <a:cubicBezTo>
                  <a:pt x="116" y="315"/>
                  <a:pt x="112" y="315"/>
                  <a:pt x="108" y="315"/>
                </a:cubicBezTo>
                <a:close/>
                <a:moveTo>
                  <a:pt x="156" y="341"/>
                </a:moveTo>
                <a:lnTo>
                  <a:pt x="156" y="341"/>
                </a:lnTo>
                <a:cubicBezTo>
                  <a:pt x="152" y="341"/>
                  <a:pt x="150" y="343"/>
                  <a:pt x="150" y="344"/>
                </a:cubicBezTo>
                <a:lnTo>
                  <a:pt x="157" y="447"/>
                </a:lnTo>
                <a:lnTo>
                  <a:pt x="198" y="447"/>
                </a:lnTo>
                <a:lnTo>
                  <a:pt x="205" y="344"/>
                </a:lnTo>
                <a:cubicBezTo>
                  <a:pt x="205" y="343"/>
                  <a:pt x="203" y="341"/>
                  <a:pt x="200" y="341"/>
                </a:cubicBezTo>
                <a:lnTo>
                  <a:pt x="156" y="3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endParaRPr lang="zh-CN" altLang="en-US" sz="1575"/>
          </a:p>
        </p:txBody>
      </p:sp>
      <p:sp>
        <p:nvSpPr>
          <p:cNvPr id="38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3462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1" tIns="34285" rIns="68571" bIns="34285">
            <a:spAutoFit/>
          </a:bodyPr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前端发展总览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40" name="TextBox 47"/>
          <p:cNvSpPr txBox="1"/>
          <p:nvPr/>
        </p:nvSpPr>
        <p:spPr>
          <a:xfrm>
            <a:off x="717521" y="771511"/>
            <a:ext cx="212109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90" dirty="0" smtClean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前端工程</a:t>
            </a:r>
            <a:r>
              <a:rPr lang="zh-CN" altLang="en-US" sz="1890" dirty="0" smtClean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发展</a:t>
            </a:r>
            <a:r>
              <a:rPr lang="zh-CN" altLang="en-US" sz="189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历程</a:t>
            </a:r>
          </a:p>
        </p:txBody>
      </p:sp>
    </p:spTree>
    <p:extLst>
      <p:ext uri="{BB962C8B-B14F-4D97-AF65-F5344CB8AC3E}">
        <p14:creationId xmlns:p14="http://schemas.microsoft.com/office/powerpoint/2010/main" xmlns="" val="310673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" presetClass="entr" presetSubtype="4" accel="61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accel="61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accel="61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accel="61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50"/>
                            </p:stCondLst>
                            <p:childTnLst>
                              <p:par>
                                <p:cTn id="34" presetID="2" presetClass="entr" presetSubtype="4" accel="4615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accel="4615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accel="4615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" accel="4615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45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45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6" grpId="0"/>
      <p:bldP spid="4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38" grpId="0" bldLvl="0" autoUpdateAnimBg="0"/>
      <p:bldP spid="44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6"/>
          <p:cNvSpPr>
            <a:spLocks/>
          </p:cNvSpPr>
          <p:nvPr/>
        </p:nvSpPr>
        <p:spPr bwMode="auto">
          <a:xfrm>
            <a:off x="2429795" y="4427489"/>
            <a:ext cx="945871" cy="635872"/>
          </a:xfrm>
          <a:custGeom>
            <a:avLst/>
            <a:gdLst>
              <a:gd name="T0" fmla="*/ 0 w 1113"/>
              <a:gd name="T1" fmla="*/ 0 h 757"/>
              <a:gd name="T2" fmla="*/ 1113 w 1113"/>
              <a:gd name="T3" fmla="*/ 0 h 757"/>
              <a:gd name="T4" fmla="*/ 1113 w 1113"/>
              <a:gd name="T5" fmla="*/ 685 h 757"/>
              <a:gd name="T6" fmla="*/ 249 w 1113"/>
              <a:gd name="T7" fmla="*/ 685 h 757"/>
              <a:gd name="T8" fmla="*/ 177 w 1113"/>
              <a:gd name="T9" fmla="*/ 757 h 757"/>
              <a:gd name="T10" fmla="*/ 105 w 1113"/>
              <a:gd name="T11" fmla="*/ 685 h 757"/>
              <a:gd name="T12" fmla="*/ 0 w 1113"/>
              <a:gd name="T13" fmla="*/ 685 h 757"/>
              <a:gd name="T14" fmla="*/ 0 w 1113"/>
              <a:gd name="T15" fmla="*/ 0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3" h="757">
                <a:moveTo>
                  <a:pt x="0" y="0"/>
                </a:moveTo>
                <a:lnTo>
                  <a:pt x="1113" y="0"/>
                </a:lnTo>
                <a:lnTo>
                  <a:pt x="1113" y="685"/>
                </a:lnTo>
                <a:lnTo>
                  <a:pt x="249" y="685"/>
                </a:lnTo>
                <a:lnTo>
                  <a:pt x="177" y="757"/>
                </a:lnTo>
                <a:lnTo>
                  <a:pt x="105" y="685"/>
                </a:lnTo>
                <a:lnTo>
                  <a:pt x="0" y="685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 lIns="67692" tIns="33846" rIns="67692" bIns="33846"/>
          <a:lstStyle/>
          <a:p>
            <a:pPr defTabSz="90293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+mn-lt"/>
              <a:ea typeface="+mn-ea"/>
            </a:endParaRPr>
          </a:p>
        </p:txBody>
      </p:sp>
      <p:sp>
        <p:nvSpPr>
          <p:cNvPr id="42" name="Freeform 8"/>
          <p:cNvSpPr>
            <a:spLocks/>
          </p:cNvSpPr>
          <p:nvPr/>
        </p:nvSpPr>
        <p:spPr bwMode="auto">
          <a:xfrm>
            <a:off x="1483922" y="963964"/>
            <a:ext cx="2875399" cy="3362542"/>
          </a:xfrm>
          <a:custGeom>
            <a:avLst/>
            <a:gdLst>
              <a:gd name="T0" fmla="*/ 133 w 3381"/>
              <a:gd name="T1" fmla="*/ 2348 h 3999"/>
              <a:gd name="T2" fmla="*/ 0 w 3381"/>
              <a:gd name="T3" fmla="*/ 1703 h 3999"/>
              <a:gd name="T4" fmla="*/ 282 w 3381"/>
              <a:gd name="T5" fmla="*/ 767 h 3999"/>
              <a:gd name="T6" fmla="*/ 1039 w 3381"/>
              <a:gd name="T7" fmla="*/ 133 h 3999"/>
              <a:gd name="T8" fmla="*/ 1689 w 3381"/>
              <a:gd name="T9" fmla="*/ 0 h 3999"/>
              <a:gd name="T10" fmla="*/ 2885 w 3381"/>
              <a:gd name="T11" fmla="*/ 495 h 3999"/>
              <a:gd name="T12" fmla="*/ 3381 w 3381"/>
              <a:gd name="T13" fmla="*/ 1691 h 3999"/>
              <a:gd name="T14" fmla="*/ 3097 w 3381"/>
              <a:gd name="T15" fmla="*/ 2624 h 3999"/>
              <a:gd name="T16" fmla="*/ 2346 w 3381"/>
              <a:gd name="T17" fmla="*/ 3248 h 3999"/>
              <a:gd name="T18" fmla="*/ 2281 w 3381"/>
              <a:gd name="T19" fmla="*/ 3304 h 3999"/>
              <a:gd name="T20" fmla="*/ 2256 w 3381"/>
              <a:gd name="T21" fmla="*/ 3388 h 3999"/>
              <a:gd name="T22" fmla="*/ 2256 w 3381"/>
              <a:gd name="T23" fmla="*/ 3718 h 3999"/>
              <a:gd name="T24" fmla="*/ 1699 w 3381"/>
              <a:gd name="T25" fmla="*/ 3999 h 3999"/>
              <a:gd name="T26" fmla="*/ 1142 w 3381"/>
              <a:gd name="T27" fmla="*/ 3718 h 3999"/>
              <a:gd name="T28" fmla="*/ 1142 w 3381"/>
              <a:gd name="T29" fmla="*/ 3388 h 3999"/>
              <a:gd name="T30" fmla="*/ 1354 w 3381"/>
              <a:gd name="T31" fmla="*/ 2691 h 3999"/>
              <a:gd name="T32" fmla="*/ 1916 w 3381"/>
              <a:gd name="T33" fmla="*/ 2226 h 3999"/>
              <a:gd name="T34" fmla="*/ 2171 w 3381"/>
              <a:gd name="T35" fmla="*/ 2011 h 3999"/>
              <a:gd name="T36" fmla="*/ 2267 w 3381"/>
              <a:gd name="T37" fmla="*/ 1691 h 3999"/>
              <a:gd name="T38" fmla="*/ 2098 w 3381"/>
              <a:gd name="T39" fmla="*/ 1283 h 3999"/>
              <a:gd name="T40" fmla="*/ 1689 w 3381"/>
              <a:gd name="T41" fmla="*/ 1113 h 3999"/>
              <a:gd name="T42" fmla="*/ 1469 w 3381"/>
              <a:gd name="T43" fmla="*/ 1155 h 3999"/>
              <a:gd name="T44" fmla="*/ 1212 w 3381"/>
              <a:gd name="T45" fmla="*/ 1375 h 3999"/>
              <a:gd name="T46" fmla="*/ 1113 w 3381"/>
              <a:gd name="T47" fmla="*/ 1703 h 3999"/>
              <a:gd name="T48" fmla="*/ 1155 w 3381"/>
              <a:gd name="T49" fmla="*/ 1918 h 3999"/>
              <a:gd name="T50" fmla="*/ 133 w 3381"/>
              <a:gd name="T51" fmla="*/ 2348 h 3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381" h="3999">
                <a:moveTo>
                  <a:pt x="133" y="2348"/>
                </a:moveTo>
                <a:cubicBezTo>
                  <a:pt x="42" y="2134"/>
                  <a:pt x="0" y="1915"/>
                  <a:pt x="0" y="1703"/>
                </a:cubicBezTo>
                <a:cubicBezTo>
                  <a:pt x="0" y="1368"/>
                  <a:pt x="102" y="1042"/>
                  <a:pt x="282" y="767"/>
                </a:cubicBezTo>
                <a:cubicBezTo>
                  <a:pt x="461" y="492"/>
                  <a:pt x="721" y="267"/>
                  <a:pt x="1039" y="133"/>
                </a:cubicBezTo>
                <a:cubicBezTo>
                  <a:pt x="1240" y="48"/>
                  <a:pt x="1459" y="0"/>
                  <a:pt x="1689" y="0"/>
                </a:cubicBezTo>
                <a:cubicBezTo>
                  <a:pt x="2156" y="0"/>
                  <a:pt x="2579" y="189"/>
                  <a:pt x="2885" y="495"/>
                </a:cubicBezTo>
                <a:cubicBezTo>
                  <a:pt x="3191" y="802"/>
                  <a:pt x="3381" y="1224"/>
                  <a:pt x="3381" y="1691"/>
                </a:cubicBezTo>
                <a:cubicBezTo>
                  <a:pt x="3381" y="2028"/>
                  <a:pt x="3278" y="2352"/>
                  <a:pt x="3097" y="2624"/>
                </a:cubicBezTo>
                <a:cubicBezTo>
                  <a:pt x="2918" y="2895"/>
                  <a:pt x="2659" y="3115"/>
                  <a:pt x="2346" y="3248"/>
                </a:cubicBezTo>
                <a:cubicBezTo>
                  <a:pt x="2320" y="3259"/>
                  <a:pt x="2298" y="3279"/>
                  <a:pt x="2281" y="3304"/>
                </a:cubicBezTo>
                <a:cubicBezTo>
                  <a:pt x="2265" y="3328"/>
                  <a:pt x="2256" y="3357"/>
                  <a:pt x="2256" y="3388"/>
                </a:cubicBezTo>
                <a:lnTo>
                  <a:pt x="2256" y="3718"/>
                </a:lnTo>
                <a:lnTo>
                  <a:pt x="1699" y="3999"/>
                </a:lnTo>
                <a:lnTo>
                  <a:pt x="1142" y="3718"/>
                </a:lnTo>
                <a:lnTo>
                  <a:pt x="1142" y="3388"/>
                </a:lnTo>
                <a:cubicBezTo>
                  <a:pt x="1142" y="3137"/>
                  <a:pt x="1219" y="2895"/>
                  <a:pt x="1354" y="2691"/>
                </a:cubicBezTo>
                <a:cubicBezTo>
                  <a:pt x="1488" y="2489"/>
                  <a:pt x="1681" y="2325"/>
                  <a:pt x="1916" y="2226"/>
                </a:cubicBezTo>
                <a:cubicBezTo>
                  <a:pt x="2020" y="2181"/>
                  <a:pt x="2108" y="2106"/>
                  <a:pt x="2171" y="2011"/>
                </a:cubicBezTo>
                <a:cubicBezTo>
                  <a:pt x="2232" y="1918"/>
                  <a:pt x="2267" y="1808"/>
                  <a:pt x="2267" y="1691"/>
                </a:cubicBezTo>
                <a:cubicBezTo>
                  <a:pt x="2267" y="1532"/>
                  <a:pt x="2203" y="1387"/>
                  <a:pt x="2098" y="1283"/>
                </a:cubicBezTo>
                <a:cubicBezTo>
                  <a:pt x="1993" y="1178"/>
                  <a:pt x="1849" y="1113"/>
                  <a:pt x="1689" y="1113"/>
                </a:cubicBezTo>
                <a:cubicBezTo>
                  <a:pt x="1606" y="1113"/>
                  <a:pt x="1532" y="1128"/>
                  <a:pt x="1469" y="1155"/>
                </a:cubicBezTo>
                <a:cubicBezTo>
                  <a:pt x="1365" y="1199"/>
                  <a:pt x="1276" y="1278"/>
                  <a:pt x="1212" y="1375"/>
                </a:cubicBezTo>
                <a:cubicBezTo>
                  <a:pt x="1149" y="1472"/>
                  <a:pt x="1113" y="1586"/>
                  <a:pt x="1113" y="1703"/>
                </a:cubicBezTo>
                <a:cubicBezTo>
                  <a:pt x="1113" y="1777"/>
                  <a:pt x="1127" y="1850"/>
                  <a:pt x="1155" y="1918"/>
                </a:cubicBezTo>
                <a:lnTo>
                  <a:pt x="133" y="2348"/>
                </a:lnTo>
                <a:close/>
              </a:path>
            </a:pathLst>
          </a:custGeom>
          <a:solidFill>
            <a:schemeClr val="accent4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 lIns="67692" tIns="33846" rIns="67692" bIns="33846"/>
          <a:lstStyle/>
          <a:p>
            <a:pPr defTabSz="90293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+mn-lt"/>
              <a:ea typeface="+mn-ea"/>
            </a:endParaRPr>
          </a:p>
        </p:txBody>
      </p:sp>
      <p:sp>
        <p:nvSpPr>
          <p:cNvPr id="45" name="Freeform 9"/>
          <p:cNvSpPr>
            <a:spLocks/>
          </p:cNvSpPr>
          <p:nvPr/>
        </p:nvSpPr>
        <p:spPr bwMode="auto">
          <a:xfrm>
            <a:off x="2214876" y="963966"/>
            <a:ext cx="1967317" cy="1214575"/>
          </a:xfrm>
          <a:custGeom>
            <a:avLst/>
            <a:gdLst>
              <a:gd name="T0" fmla="*/ 0 w 2313"/>
              <a:gd name="T1" fmla="*/ 221 h 1445"/>
              <a:gd name="T2" fmla="*/ 179 w 2313"/>
              <a:gd name="T3" fmla="*/ 133 h 1445"/>
              <a:gd name="T4" fmla="*/ 829 w 2313"/>
              <a:gd name="T5" fmla="*/ 0 h 1445"/>
              <a:gd name="T6" fmla="*/ 2025 w 2313"/>
              <a:gd name="T7" fmla="*/ 495 h 1445"/>
              <a:gd name="T8" fmla="*/ 2313 w 2313"/>
              <a:gd name="T9" fmla="*/ 879 h 1445"/>
              <a:gd name="T10" fmla="*/ 1353 w 2313"/>
              <a:gd name="T11" fmla="*/ 1445 h 1445"/>
              <a:gd name="T12" fmla="*/ 1238 w 2313"/>
              <a:gd name="T13" fmla="*/ 1283 h 1445"/>
              <a:gd name="T14" fmla="*/ 829 w 2313"/>
              <a:gd name="T15" fmla="*/ 1113 h 1445"/>
              <a:gd name="T16" fmla="*/ 609 w 2313"/>
              <a:gd name="T17" fmla="*/ 1155 h 1445"/>
              <a:gd name="T18" fmla="*/ 552 w 2313"/>
              <a:gd name="T19" fmla="*/ 1184 h 1445"/>
              <a:gd name="T20" fmla="*/ 0 w 2313"/>
              <a:gd name="T21" fmla="*/ 221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13" h="1445">
                <a:moveTo>
                  <a:pt x="0" y="221"/>
                </a:moveTo>
                <a:cubicBezTo>
                  <a:pt x="57" y="189"/>
                  <a:pt x="117" y="159"/>
                  <a:pt x="179" y="133"/>
                </a:cubicBezTo>
                <a:cubicBezTo>
                  <a:pt x="380" y="48"/>
                  <a:pt x="599" y="0"/>
                  <a:pt x="829" y="0"/>
                </a:cubicBezTo>
                <a:cubicBezTo>
                  <a:pt x="1296" y="0"/>
                  <a:pt x="1719" y="189"/>
                  <a:pt x="2025" y="495"/>
                </a:cubicBezTo>
                <a:cubicBezTo>
                  <a:pt x="2138" y="609"/>
                  <a:pt x="2236" y="738"/>
                  <a:pt x="2313" y="879"/>
                </a:cubicBezTo>
                <a:lnTo>
                  <a:pt x="1353" y="1445"/>
                </a:lnTo>
                <a:cubicBezTo>
                  <a:pt x="1324" y="1385"/>
                  <a:pt x="1285" y="1330"/>
                  <a:pt x="1238" y="1283"/>
                </a:cubicBezTo>
                <a:cubicBezTo>
                  <a:pt x="1133" y="1178"/>
                  <a:pt x="989" y="1113"/>
                  <a:pt x="829" y="1113"/>
                </a:cubicBezTo>
                <a:cubicBezTo>
                  <a:pt x="746" y="1113"/>
                  <a:pt x="672" y="1128"/>
                  <a:pt x="609" y="1155"/>
                </a:cubicBezTo>
                <a:cubicBezTo>
                  <a:pt x="590" y="1163"/>
                  <a:pt x="570" y="1173"/>
                  <a:pt x="552" y="1184"/>
                </a:cubicBezTo>
                <a:lnTo>
                  <a:pt x="0" y="221"/>
                </a:lnTo>
                <a:close/>
              </a:path>
            </a:pathLst>
          </a:custGeom>
          <a:solidFill>
            <a:srgbClr val="00B0F0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 lIns="67692" tIns="33846" rIns="67692" bIns="33846"/>
          <a:lstStyle/>
          <a:p>
            <a:pPr defTabSz="90293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+mn-lt"/>
              <a:ea typeface="+mn-ea"/>
            </a:endParaRPr>
          </a:p>
        </p:txBody>
      </p:sp>
      <p:sp>
        <p:nvSpPr>
          <p:cNvPr id="48" name="Freeform 10"/>
          <p:cNvSpPr>
            <a:spLocks/>
          </p:cNvSpPr>
          <p:nvPr/>
        </p:nvSpPr>
        <p:spPr bwMode="auto">
          <a:xfrm>
            <a:off x="3251673" y="1652338"/>
            <a:ext cx="1107648" cy="1754776"/>
          </a:xfrm>
          <a:custGeom>
            <a:avLst/>
            <a:gdLst>
              <a:gd name="T0" fmla="*/ 1061 w 1303"/>
              <a:gd name="T1" fmla="*/ 0 h 2087"/>
              <a:gd name="T2" fmla="*/ 1303 w 1303"/>
              <a:gd name="T3" fmla="*/ 872 h 2087"/>
              <a:gd name="T4" fmla="*/ 1019 w 1303"/>
              <a:gd name="T5" fmla="*/ 1805 h 2087"/>
              <a:gd name="T6" fmla="*/ 785 w 1303"/>
              <a:gd name="T7" fmla="*/ 2087 h 2087"/>
              <a:gd name="T8" fmla="*/ 0 w 1303"/>
              <a:gd name="T9" fmla="*/ 1301 h 2087"/>
              <a:gd name="T10" fmla="*/ 93 w 1303"/>
              <a:gd name="T11" fmla="*/ 1192 h 2087"/>
              <a:gd name="T12" fmla="*/ 189 w 1303"/>
              <a:gd name="T13" fmla="*/ 872 h 2087"/>
              <a:gd name="T14" fmla="*/ 101 w 1303"/>
              <a:gd name="T15" fmla="*/ 566 h 2087"/>
              <a:gd name="T16" fmla="*/ 1061 w 1303"/>
              <a:gd name="T17" fmla="*/ 0 h 2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3" h="2087">
                <a:moveTo>
                  <a:pt x="1061" y="0"/>
                </a:moveTo>
                <a:cubicBezTo>
                  <a:pt x="1214" y="255"/>
                  <a:pt x="1303" y="553"/>
                  <a:pt x="1303" y="872"/>
                </a:cubicBezTo>
                <a:cubicBezTo>
                  <a:pt x="1303" y="1209"/>
                  <a:pt x="1200" y="1533"/>
                  <a:pt x="1019" y="1805"/>
                </a:cubicBezTo>
                <a:cubicBezTo>
                  <a:pt x="952" y="1907"/>
                  <a:pt x="874" y="2001"/>
                  <a:pt x="785" y="2087"/>
                </a:cubicBezTo>
                <a:lnTo>
                  <a:pt x="0" y="1301"/>
                </a:lnTo>
                <a:cubicBezTo>
                  <a:pt x="35" y="1269"/>
                  <a:pt x="66" y="1232"/>
                  <a:pt x="93" y="1192"/>
                </a:cubicBezTo>
                <a:cubicBezTo>
                  <a:pt x="154" y="1099"/>
                  <a:pt x="189" y="989"/>
                  <a:pt x="189" y="872"/>
                </a:cubicBezTo>
                <a:cubicBezTo>
                  <a:pt x="189" y="760"/>
                  <a:pt x="157" y="655"/>
                  <a:pt x="101" y="566"/>
                </a:cubicBezTo>
                <a:lnTo>
                  <a:pt x="1061" y="0"/>
                </a:lnTo>
                <a:close/>
              </a:path>
            </a:pathLst>
          </a:custGeom>
          <a:solidFill>
            <a:srgbClr val="0070C0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 lIns="67692" tIns="33846" rIns="67692" bIns="33846"/>
          <a:lstStyle/>
          <a:p>
            <a:pPr defTabSz="90293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+mn-lt"/>
              <a:ea typeface="+mn-ea"/>
            </a:endParaRPr>
          </a:p>
        </p:txBody>
      </p:sp>
      <p:sp>
        <p:nvSpPr>
          <p:cNvPr id="51" name="Freeform 11"/>
          <p:cNvSpPr>
            <a:spLocks/>
          </p:cNvSpPr>
          <p:nvPr/>
        </p:nvSpPr>
        <p:spPr bwMode="auto">
          <a:xfrm>
            <a:off x="1469750" y="1148307"/>
            <a:ext cx="1215108" cy="1789778"/>
          </a:xfrm>
          <a:custGeom>
            <a:avLst/>
            <a:gdLst>
              <a:gd name="T0" fmla="*/ 149 w 1428"/>
              <a:gd name="T1" fmla="*/ 2129 h 2129"/>
              <a:gd name="T2" fmla="*/ 25 w 1428"/>
              <a:gd name="T3" fmla="*/ 1325 h 2129"/>
              <a:gd name="T4" fmla="*/ 296 w 1428"/>
              <a:gd name="T5" fmla="*/ 552 h 2129"/>
              <a:gd name="T6" fmla="*/ 554 w 1428"/>
              <a:gd name="T7" fmla="*/ 242 h 2129"/>
              <a:gd name="T8" fmla="*/ 880 w 1428"/>
              <a:gd name="T9" fmla="*/ 0 h 2129"/>
              <a:gd name="T10" fmla="*/ 1428 w 1428"/>
              <a:gd name="T11" fmla="*/ 965 h 2129"/>
              <a:gd name="T12" fmla="*/ 1319 w 1428"/>
              <a:gd name="T13" fmla="*/ 1046 h 2129"/>
              <a:gd name="T14" fmla="*/ 1227 w 1428"/>
              <a:gd name="T15" fmla="*/ 1157 h 2129"/>
              <a:gd name="T16" fmla="*/ 1130 w 1428"/>
              <a:gd name="T17" fmla="*/ 1429 h 2129"/>
              <a:gd name="T18" fmla="*/ 1171 w 1428"/>
              <a:gd name="T19" fmla="*/ 1699 h 2129"/>
              <a:gd name="T20" fmla="*/ 149 w 1428"/>
              <a:gd name="T21" fmla="*/ 2129 h 2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28" h="2129">
                <a:moveTo>
                  <a:pt x="149" y="2129"/>
                </a:moveTo>
                <a:cubicBezTo>
                  <a:pt x="37" y="1865"/>
                  <a:pt x="0" y="1590"/>
                  <a:pt x="25" y="1325"/>
                </a:cubicBezTo>
                <a:cubicBezTo>
                  <a:pt x="52" y="1048"/>
                  <a:pt x="147" y="782"/>
                  <a:pt x="296" y="552"/>
                </a:cubicBezTo>
                <a:cubicBezTo>
                  <a:pt x="370" y="438"/>
                  <a:pt x="457" y="334"/>
                  <a:pt x="554" y="242"/>
                </a:cubicBezTo>
                <a:cubicBezTo>
                  <a:pt x="651" y="149"/>
                  <a:pt x="761" y="68"/>
                  <a:pt x="880" y="0"/>
                </a:cubicBezTo>
                <a:lnTo>
                  <a:pt x="1428" y="965"/>
                </a:lnTo>
                <a:cubicBezTo>
                  <a:pt x="1389" y="987"/>
                  <a:pt x="1353" y="1015"/>
                  <a:pt x="1319" y="1046"/>
                </a:cubicBezTo>
                <a:cubicBezTo>
                  <a:pt x="1283" y="1080"/>
                  <a:pt x="1252" y="1117"/>
                  <a:pt x="1227" y="1157"/>
                </a:cubicBezTo>
                <a:cubicBezTo>
                  <a:pt x="1173" y="1239"/>
                  <a:pt x="1139" y="1333"/>
                  <a:pt x="1130" y="1429"/>
                </a:cubicBezTo>
                <a:cubicBezTo>
                  <a:pt x="1122" y="1519"/>
                  <a:pt x="1134" y="1611"/>
                  <a:pt x="1171" y="1699"/>
                </a:cubicBezTo>
                <a:lnTo>
                  <a:pt x="149" y="2129"/>
                </a:lnTo>
                <a:close/>
              </a:path>
            </a:pathLst>
          </a:custGeom>
          <a:solidFill>
            <a:srgbClr val="0070C0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 lIns="67692" tIns="33846" rIns="67692" bIns="33846"/>
          <a:lstStyle/>
          <a:p>
            <a:pPr defTabSz="90293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+mn-lt"/>
              <a:ea typeface="+mn-ea"/>
            </a:endParaRPr>
          </a:p>
        </p:txBody>
      </p:sp>
      <p:grpSp>
        <p:nvGrpSpPr>
          <p:cNvPr id="2" name="组合 41"/>
          <p:cNvGrpSpPr>
            <a:grpSpLocks/>
          </p:cNvGrpSpPr>
          <p:nvPr/>
        </p:nvGrpSpPr>
        <p:grpSpPr bwMode="auto">
          <a:xfrm>
            <a:off x="1572757" y="1641554"/>
            <a:ext cx="857775" cy="690023"/>
            <a:chOff x="1681435" y="1637023"/>
            <a:chExt cx="1152128" cy="939708"/>
          </a:xfrm>
        </p:grpSpPr>
        <p:sp>
          <p:nvSpPr>
            <p:cNvPr id="59" name="TextBox 58"/>
            <p:cNvSpPr txBox="1"/>
            <p:nvPr/>
          </p:nvSpPr>
          <p:spPr>
            <a:xfrm>
              <a:off x="2007772" y="1637023"/>
              <a:ext cx="523630" cy="6706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600" b="1" dirty="0">
                  <a:solidFill>
                    <a:srgbClr val="F8F8F8"/>
                  </a:solidFill>
                  <a:latin typeface="+mj-ea"/>
                  <a:ea typeface="+mj-ea"/>
                </a:rPr>
                <a:t>1</a:t>
              </a:r>
              <a:endParaRPr lang="zh-CN" altLang="en-US" sz="2600" b="1" dirty="0">
                <a:solidFill>
                  <a:srgbClr val="F8F8F8"/>
                </a:solidFill>
                <a:latin typeface="+mj-ea"/>
                <a:ea typeface="+mj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681435" y="2157585"/>
              <a:ext cx="1152128" cy="4191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rgbClr val="F8F8F8"/>
                  </a:solidFill>
                  <a:latin typeface="+mn-ea"/>
                  <a:ea typeface="+mn-ea"/>
                </a:rPr>
                <a:t>网站</a:t>
              </a:r>
              <a:endParaRPr lang="zh-CN" altLang="en-US" sz="14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" name="组合 44"/>
          <p:cNvGrpSpPr>
            <a:grpSpLocks/>
          </p:cNvGrpSpPr>
          <p:nvPr/>
        </p:nvGrpSpPr>
        <p:grpSpPr bwMode="auto">
          <a:xfrm>
            <a:off x="2574909" y="1152150"/>
            <a:ext cx="925904" cy="690931"/>
            <a:chOff x="3266205" y="871906"/>
            <a:chExt cx="1245787" cy="940979"/>
          </a:xfrm>
        </p:grpSpPr>
        <p:sp>
          <p:nvSpPr>
            <p:cNvPr id="71" name="TextBox 70"/>
            <p:cNvSpPr txBox="1"/>
            <p:nvPr/>
          </p:nvSpPr>
          <p:spPr>
            <a:xfrm>
              <a:off x="3615472" y="871906"/>
              <a:ext cx="483558" cy="5868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00" b="1" dirty="0">
                  <a:solidFill>
                    <a:srgbClr val="F8F8F8"/>
                  </a:solidFill>
                  <a:latin typeface="+mj-ea"/>
                  <a:ea typeface="+mj-ea"/>
                </a:rPr>
                <a:t>2</a:t>
              </a:r>
              <a:endParaRPr lang="zh-CN" altLang="en-US" sz="2200" b="1" dirty="0">
                <a:solidFill>
                  <a:srgbClr val="F8F8F8"/>
                </a:solidFill>
                <a:latin typeface="+mj-ea"/>
                <a:ea typeface="+mj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66205" y="1414682"/>
              <a:ext cx="1245787" cy="3982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dirty="0" err="1" smtClean="0">
                  <a:solidFill>
                    <a:srgbClr val="F8F8F8"/>
                  </a:solidFill>
                  <a:latin typeface="+mn-ea"/>
                  <a:ea typeface="+mn-ea"/>
                </a:rPr>
                <a:t>Web</a:t>
              </a:r>
              <a:r>
                <a:rPr lang="en-US" altLang="zh-CN" sz="1300" dirty="0" err="1" smtClean="0">
                  <a:solidFill>
                    <a:srgbClr val="F8F8F8"/>
                  </a:solidFill>
                  <a:latin typeface="+mn-ea"/>
                  <a:ea typeface="+mn-ea"/>
                </a:rPr>
                <a:t>APP</a:t>
              </a:r>
              <a:endParaRPr lang="zh-CN" altLang="en-US" sz="13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" name="组合 47"/>
          <p:cNvGrpSpPr>
            <a:grpSpLocks/>
          </p:cNvGrpSpPr>
          <p:nvPr/>
        </p:nvGrpSpPr>
        <p:grpSpPr bwMode="auto">
          <a:xfrm>
            <a:off x="3399416" y="2031207"/>
            <a:ext cx="1104319" cy="758176"/>
            <a:chOff x="4138033" y="2168052"/>
            <a:chExt cx="1483276" cy="1031190"/>
          </a:xfrm>
        </p:grpSpPr>
        <p:sp>
          <p:nvSpPr>
            <p:cNvPr id="74" name="TextBox 73"/>
            <p:cNvSpPr txBox="1"/>
            <p:nvPr/>
          </p:nvSpPr>
          <p:spPr>
            <a:xfrm>
              <a:off x="4617916" y="2168052"/>
              <a:ext cx="523631" cy="66976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600" b="1" dirty="0">
                  <a:solidFill>
                    <a:srgbClr val="F8F8F8"/>
                  </a:solidFill>
                  <a:latin typeface="+mj-ea"/>
                  <a:ea typeface="+mj-ea"/>
                </a:rPr>
                <a:t>3</a:t>
              </a:r>
              <a:endParaRPr lang="zh-CN" altLang="en-US" sz="2600" b="1" dirty="0">
                <a:solidFill>
                  <a:srgbClr val="F8F8F8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138033" y="2780636"/>
              <a:ext cx="1483276" cy="4186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rgbClr val="F8F8F8"/>
                  </a:solidFill>
                  <a:latin typeface="+mn-ea"/>
                  <a:ea typeface="+mn-ea"/>
                </a:rPr>
                <a:t>手机</a:t>
              </a:r>
              <a:r>
                <a:rPr lang="en-US" altLang="zh-CN" sz="1400" dirty="0" smtClean="0">
                  <a:solidFill>
                    <a:srgbClr val="F8F8F8"/>
                  </a:solidFill>
                  <a:latin typeface="+mn-ea"/>
                  <a:ea typeface="+mn-ea"/>
                </a:rPr>
                <a:t>APP</a:t>
              </a:r>
              <a:endParaRPr lang="zh-CN" altLang="en-US" sz="14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" name="组合 50"/>
          <p:cNvGrpSpPr>
            <a:grpSpLocks/>
          </p:cNvGrpSpPr>
          <p:nvPr/>
        </p:nvGrpSpPr>
        <p:grpSpPr bwMode="auto">
          <a:xfrm>
            <a:off x="2501641" y="3133498"/>
            <a:ext cx="857775" cy="899538"/>
            <a:chOff x="2930276" y="3668024"/>
            <a:chExt cx="1152128" cy="1223780"/>
          </a:xfrm>
        </p:grpSpPr>
        <p:sp>
          <p:nvSpPr>
            <p:cNvPr id="77" name="TextBox 76"/>
            <p:cNvSpPr txBox="1"/>
            <p:nvPr/>
          </p:nvSpPr>
          <p:spPr>
            <a:xfrm>
              <a:off x="3256613" y="3668024"/>
              <a:ext cx="523630" cy="6699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600" b="1" dirty="0">
                  <a:solidFill>
                    <a:srgbClr val="F8F8F8"/>
                  </a:solidFill>
                  <a:latin typeface="+mj-ea"/>
                  <a:ea typeface="+mj-ea"/>
                </a:rPr>
                <a:t>4</a:t>
              </a:r>
              <a:endParaRPr lang="zh-CN" altLang="en-US" sz="2600" b="1" dirty="0">
                <a:solidFill>
                  <a:srgbClr val="F8F8F8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30276" y="4179987"/>
              <a:ext cx="1152128" cy="71181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rgbClr val="F8F8F8"/>
                  </a:solidFill>
                  <a:latin typeface="+mn-ea"/>
                  <a:ea typeface="+mn-ea"/>
                </a:rPr>
                <a:t>微</a:t>
              </a:r>
              <a:r>
                <a:rPr lang="zh-CN" altLang="en-US" sz="1400" dirty="0" smtClean="0">
                  <a:solidFill>
                    <a:srgbClr val="F8F8F8"/>
                  </a:solidFill>
                  <a:latin typeface="+mn-ea"/>
                  <a:ea typeface="+mn-ea"/>
                </a:rPr>
                <a:t>信小程序</a:t>
              </a:r>
              <a:r>
                <a:rPr lang="en-US" altLang="zh-CN" sz="1400" dirty="0" smtClean="0">
                  <a:solidFill>
                    <a:srgbClr val="F8F8F8"/>
                  </a:solidFill>
                  <a:latin typeface="+mn-ea"/>
                  <a:ea typeface="+mn-ea"/>
                </a:rPr>
                <a:t>…</a:t>
              </a:r>
              <a:endParaRPr lang="zh-CN" altLang="en-US" sz="14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2461643" y="4563218"/>
            <a:ext cx="856294" cy="283797"/>
          </a:xfrm>
          <a:prstGeom prst="rect">
            <a:avLst/>
          </a:prstGeom>
          <a:noFill/>
        </p:spPr>
        <p:txBody>
          <a:bodyPr lIns="67692" tIns="33846" rIns="67692" bIns="33846">
            <a:spAutoFit/>
          </a:bodyPr>
          <a:lstStyle/>
          <a:p>
            <a:pPr algn="ctr" defTabSz="90293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rgbClr val="F8F8F8"/>
                </a:solidFill>
                <a:latin typeface="+mn-ea"/>
                <a:ea typeface="+mn-ea"/>
              </a:rPr>
              <a:t>其他</a:t>
            </a:r>
            <a:endParaRPr lang="zh-CN" altLang="en-US" sz="1400" b="1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701631" y="1219259"/>
            <a:ext cx="2998509" cy="668517"/>
          </a:xfrm>
          <a:prstGeom prst="rect">
            <a:avLst/>
          </a:prstGeom>
          <a:noFill/>
        </p:spPr>
        <p:txBody>
          <a:bodyPr lIns="67692" tIns="33846" rIns="67692" bIns="33846">
            <a:spAutoFit/>
          </a:bodyPr>
          <a:lstStyle/>
          <a:p>
            <a:pPr defTabSz="90293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dirty="0" smtClean="0">
                <a:solidFill>
                  <a:schemeClr val="accent6"/>
                </a:solidFill>
                <a:latin typeface="+mn-ea"/>
                <a:ea typeface="+mn-ea"/>
              </a:rPr>
              <a:t>网站</a:t>
            </a:r>
            <a:endParaRPr lang="en-US" altLang="zh-CN" sz="1300" dirty="0">
              <a:solidFill>
                <a:schemeClr val="accent6"/>
              </a:solidFill>
              <a:latin typeface="+mn-ea"/>
              <a:ea typeface="+mn-ea"/>
            </a:endParaRPr>
          </a:p>
          <a:p>
            <a:pPr defTabSz="90293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dirty="0" smtClean="0">
                <a:solidFill>
                  <a:schemeClr val="accent6"/>
                </a:solidFill>
                <a:latin typeface="+mn-ea"/>
                <a:ea typeface="+mn-ea"/>
              </a:rPr>
              <a:t>企业站，个人主页。。。</a:t>
            </a:r>
            <a:endParaRPr lang="zh-CN" altLang="en-US" sz="1300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grpSp>
        <p:nvGrpSpPr>
          <p:cNvPr id="6" name="组合 55"/>
          <p:cNvGrpSpPr/>
          <p:nvPr/>
        </p:nvGrpSpPr>
        <p:grpSpPr>
          <a:xfrm>
            <a:off x="4807867" y="1219842"/>
            <a:ext cx="715648" cy="707087"/>
            <a:chOff x="6409426" y="1173624"/>
            <a:chExt cx="962086" cy="962084"/>
          </a:xfrm>
          <a:solidFill>
            <a:schemeClr val="bg2"/>
          </a:solidFill>
        </p:grpSpPr>
        <p:sp>
          <p:nvSpPr>
            <p:cNvPr id="82" name="椭圆 81"/>
            <p:cNvSpPr/>
            <p:nvPr/>
          </p:nvSpPr>
          <p:spPr bwMode="auto">
            <a:xfrm>
              <a:off x="6409426" y="1173624"/>
              <a:ext cx="962086" cy="962084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/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653351" y="1318965"/>
              <a:ext cx="524097" cy="6700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600" b="1" dirty="0">
                  <a:solidFill>
                    <a:srgbClr val="F8F8F8"/>
                  </a:solidFill>
                  <a:latin typeface="+mj-ea"/>
                  <a:ea typeface="+mj-ea"/>
                </a:rPr>
                <a:t>1</a:t>
              </a:r>
              <a:endParaRPr lang="zh-CN" altLang="en-US" sz="2600" b="1" dirty="0">
                <a:solidFill>
                  <a:srgbClr val="F8F8F8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" name="组合 58"/>
          <p:cNvGrpSpPr/>
          <p:nvPr/>
        </p:nvGrpSpPr>
        <p:grpSpPr>
          <a:xfrm>
            <a:off x="4807867" y="2158959"/>
            <a:ext cx="715648" cy="707087"/>
            <a:chOff x="6409426" y="2394908"/>
            <a:chExt cx="962086" cy="962084"/>
          </a:xfrm>
          <a:solidFill>
            <a:schemeClr val="accent1"/>
          </a:solidFill>
        </p:grpSpPr>
        <p:sp>
          <p:nvSpPr>
            <p:cNvPr id="85" name="椭圆 84"/>
            <p:cNvSpPr/>
            <p:nvPr/>
          </p:nvSpPr>
          <p:spPr bwMode="auto">
            <a:xfrm>
              <a:off x="6409426" y="2394908"/>
              <a:ext cx="962086" cy="962084"/>
            </a:xfrm>
            <a:prstGeom prst="ellipse">
              <a:avLst/>
            </a:prstGeom>
            <a:solidFill>
              <a:srgbClr val="00B0F0"/>
            </a:solidFill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/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635865" y="2536282"/>
              <a:ext cx="545647" cy="7119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F8F8F8"/>
                  </a:solidFill>
                  <a:latin typeface="+mj-ea"/>
                  <a:ea typeface="+mj-ea"/>
                </a:defRPr>
              </a:lvl1pPr>
            </a:lstStyle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8" name="组合 61"/>
          <p:cNvGrpSpPr/>
          <p:nvPr/>
        </p:nvGrpSpPr>
        <p:grpSpPr>
          <a:xfrm>
            <a:off x="4807861" y="3074894"/>
            <a:ext cx="715648" cy="707087"/>
            <a:chOff x="6409429" y="3568104"/>
            <a:chExt cx="962087" cy="962084"/>
          </a:xfrm>
          <a:solidFill>
            <a:schemeClr val="accent2"/>
          </a:solidFill>
        </p:grpSpPr>
        <p:sp>
          <p:nvSpPr>
            <p:cNvPr id="88" name="椭圆 87"/>
            <p:cNvSpPr/>
            <p:nvPr/>
          </p:nvSpPr>
          <p:spPr bwMode="auto">
            <a:xfrm>
              <a:off x="6409429" y="3568104"/>
              <a:ext cx="962087" cy="962084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/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635870" y="3702117"/>
              <a:ext cx="545648" cy="7119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F8F8F8"/>
                  </a:solidFill>
                  <a:latin typeface="+mj-ea"/>
                  <a:ea typeface="+mj-ea"/>
                </a:defRPr>
              </a:lvl1pPr>
            </a:lstStyle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grpSp>
        <p:nvGrpSpPr>
          <p:cNvPr id="9" name="组合 64"/>
          <p:cNvGrpSpPr/>
          <p:nvPr/>
        </p:nvGrpSpPr>
        <p:grpSpPr>
          <a:xfrm>
            <a:off x="4807867" y="3977418"/>
            <a:ext cx="715648" cy="707087"/>
            <a:chOff x="6409426" y="4869160"/>
            <a:chExt cx="962086" cy="962084"/>
          </a:xfrm>
          <a:solidFill>
            <a:srgbClr val="7030A0"/>
          </a:solidFill>
        </p:grpSpPr>
        <p:sp>
          <p:nvSpPr>
            <p:cNvPr id="91" name="椭圆 90"/>
            <p:cNvSpPr/>
            <p:nvPr/>
          </p:nvSpPr>
          <p:spPr bwMode="auto">
            <a:xfrm>
              <a:off x="6409426" y="4869160"/>
              <a:ext cx="962086" cy="962084"/>
            </a:xfrm>
            <a:prstGeom prst="ellipse">
              <a:avLst/>
            </a:prstGeom>
            <a:solidFill>
              <a:schemeClr val="accent4"/>
            </a:solidFill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/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616829" y="5005505"/>
              <a:ext cx="545647" cy="7119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F8F8F8"/>
                  </a:solidFill>
                  <a:latin typeface="+mj-ea"/>
                  <a:ea typeface="+mj-ea"/>
                </a:defRPr>
              </a:lvl1pPr>
            </a:lstStyle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5701631" y="2133435"/>
            <a:ext cx="2998509" cy="968600"/>
          </a:xfrm>
          <a:prstGeom prst="rect">
            <a:avLst/>
          </a:prstGeom>
          <a:noFill/>
        </p:spPr>
        <p:txBody>
          <a:bodyPr lIns="67692" tIns="33846" rIns="67692" bIns="33846">
            <a:spAutoFit/>
          </a:bodyPr>
          <a:lstStyle/>
          <a:p>
            <a:pPr defTabSz="90293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err="1" smtClean="0">
                <a:solidFill>
                  <a:schemeClr val="accent6"/>
                </a:solidFill>
                <a:latin typeface="+mn-ea"/>
                <a:ea typeface="+mn-ea"/>
              </a:rPr>
              <a:t>WebAPP</a:t>
            </a:r>
            <a:endParaRPr lang="en-US" altLang="zh-CN" sz="1300" dirty="0">
              <a:solidFill>
                <a:schemeClr val="accent6"/>
              </a:solidFill>
              <a:latin typeface="+mn-ea"/>
              <a:ea typeface="+mn-ea"/>
            </a:endParaRPr>
          </a:p>
          <a:p>
            <a:pPr defTabSz="90293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solidFill>
                  <a:schemeClr val="accent6"/>
                </a:solidFill>
                <a:latin typeface="+mn-ea"/>
                <a:ea typeface="+mn-ea"/>
              </a:rPr>
              <a:t>Web</a:t>
            </a:r>
            <a:r>
              <a:rPr lang="zh-CN" altLang="en-US" sz="1300" dirty="0" smtClean="0">
                <a:solidFill>
                  <a:schemeClr val="accent6"/>
                </a:solidFill>
                <a:latin typeface="+mn-ea"/>
                <a:ea typeface="+mn-ea"/>
              </a:rPr>
              <a:t>应用，简单的例如咱们百度手机浏览器</a:t>
            </a:r>
            <a:endParaRPr lang="zh-CN" altLang="en-US" sz="1300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701631" y="3059773"/>
            <a:ext cx="2998509" cy="668517"/>
          </a:xfrm>
          <a:prstGeom prst="rect">
            <a:avLst/>
          </a:prstGeom>
          <a:noFill/>
        </p:spPr>
        <p:txBody>
          <a:bodyPr lIns="67692" tIns="33846" rIns="67692" bIns="33846">
            <a:spAutoFit/>
          </a:bodyPr>
          <a:lstStyle/>
          <a:p>
            <a:pPr defTabSz="90293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dirty="0" smtClean="0">
                <a:solidFill>
                  <a:schemeClr val="accent6"/>
                </a:solidFill>
                <a:latin typeface="+mn-ea"/>
                <a:ea typeface="+mn-ea"/>
              </a:rPr>
              <a:t>手机</a:t>
            </a:r>
            <a:r>
              <a:rPr lang="en-US" altLang="zh-CN" sz="1300" dirty="0" smtClean="0">
                <a:solidFill>
                  <a:schemeClr val="accent6"/>
                </a:solidFill>
                <a:latin typeface="+mn-ea"/>
                <a:ea typeface="+mn-ea"/>
              </a:rPr>
              <a:t>APP</a:t>
            </a:r>
            <a:endParaRPr lang="en-US" altLang="zh-CN" sz="1300" dirty="0">
              <a:solidFill>
                <a:schemeClr val="accent6"/>
              </a:solidFill>
              <a:latin typeface="+mn-ea"/>
              <a:ea typeface="+mn-ea"/>
            </a:endParaRPr>
          </a:p>
          <a:p>
            <a:pPr defTabSz="90293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dirty="0" smtClean="0">
                <a:solidFill>
                  <a:schemeClr val="accent6"/>
                </a:solidFill>
                <a:latin typeface="+mn-ea"/>
                <a:ea typeface="+mn-ea"/>
              </a:rPr>
              <a:t>混合式开发方面的技术</a:t>
            </a:r>
            <a:endParaRPr lang="zh-CN" altLang="en-US" sz="1300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701631" y="3969104"/>
            <a:ext cx="2998509" cy="968600"/>
          </a:xfrm>
          <a:prstGeom prst="rect">
            <a:avLst/>
          </a:prstGeom>
          <a:noFill/>
        </p:spPr>
        <p:txBody>
          <a:bodyPr lIns="67692" tIns="33846" rIns="67692" bIns="33846">
            <a:spAutoFit/>
          </a:bodyPr>
          <a:lstStyle/>
          <a:p>
            <a:pPr defTabSz="90293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dirty="0" smtClean="0">
                <a:solidFill>
                  <a:schemeClr val="accent6"/>
                </a:solidFill>
                <a:latin typeface="+mn-ea"/>
                <a:ea typeface="+mn-ea"/>
              </a:rPr>
              <a:t>微</a:t>
            </a:r>
            <a:r>
              <a:rPr lang="zh-CN" altLang="en-US" sz="1300" dirty="0" smtClean="0">
                <a:solidFill>
                  <a:schemeClr val="accent6"/>
                </a:solidFill>
                <a:latin typeface="+mn-ea"/>
                <a:ea typeface="+mn-ea"/>
              </a:rPr>
              <a:t>信小程序</a:t>
            </a:r>
            <a:endParaRPr lang="en-US" altLang="zh-CN" sz="1300" dirty="0">
              <a:solidFill>
                <a:schemeClr val="accent6"/>
              </a:solidFill>
              <a:latin typeface="+mn-ea"/>
              <a:ea typeface="+mn-ea"/>
            </a:endParaRPr>
          </a:p>
          <a:p>
            <a:pPr defTabSz="90293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dirty="0" smtClean="0">
                <a:solidFill>
                  <a:schemeClr val="accent6"/>
                </a:solidFill>
                <a:latin typeface="+mn-ea"/>
                <a:ea typeface="+mn-ea"/>
              </a:rPr>
              <a:t>基于微信</a:t>
            </a:r>
            <a:r>
              <a:rPr lang="en-US" altLang="zh-CN" sz="1300" dirty="0" smtClean="0">
                <a:solidFill>
                  <a:schemeClr val="accent6"/>
                </a:solidFill>
                <a:latin typeface="+mn-ea"/>
                <a:ea typeface="+mn-ea"/>
              </a:rPr>
              <a:t>API</a:t>
            </a:r>
            <a:r>
              <a:rPr lang="zh-CN" altLang="en-US" sz="1300" dirty="0" smtClean="0">
                <a:solidFill>
                  <a:schemeClr val="accent6"/>
                </a:solidFill>
                <a:latin typeface="+mn-ea"/>
                <a:ea typeface="+mn-ea"/>
              </a:rPr>
              <a:t>开发的东西，这个可以打开手机微信搜索小程序</a:t>
            </a:r>
            <a:endParaRPr lang="zh-CN" altLang="en-US" sz="1300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sp>
        <p:nvSpPr>
          <p:cNvPr id="43" name="文本框 6"/>
          <p:cNvSpPr>
            <a:spLocks noChangeArrowheads="1"/>
          </p:cNvSpPr>
          <p:nvPr/>
        </p:nvSpPr>
        <p:spPr bwMode="auto">
          <a:xfrm>
            <a:off x="3574269" y="14378"/>
            <a:ext cx="3295650" cy="346239"/>
          </a:xfrm>
          <a:prstGeom prst="rect">
            <a:avLst/>
          </a:prstGeom>
          <a:noFill/>
          <a:ln>
            <a:noFill/>
          </a:ln>
          <a:extLst/>
        </p:spPr>
        <p:txBody>
          <a:bodyPr lIns="68571" tIns="34285" rIns="68571" bIns="34285">
            <a:spAutoFit/>
          </a:bodyPr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前端可以做什么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442503" y="310687"/>
            <a:ext cx="2730715" cy="288591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93" grpId="0"/>
      <p:bldP spid="94" grpId="0"/>
      <p:bldP spid="95" grpId="0"/>
      <p:bldP spid="43" grpId="0" bldLvl="0" autoUpdateAnimBg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5966"/>
            <a:ext cx="9721850" cy="20522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780806" y="1044190"/>
            <a:ext cx="1944216" cy="1944216"/>
            <a:chOff x="2353153" y="1332123"/>
            <a:chExt cx="1410410" cy="1410410"/>
          </a:xfrm>
        </p:grpSpPr>
        <p:pic>
          <p:nvPicPr>
            <p:cNvPr id="27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圆角矩形 27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875527" y="1760812"/>
              <a:ext cx="395612" cy="602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4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088810" y="2988370"/>
            <a:ext cx="3483486" cy="646331"/>
            <a:chOff x="4987766" y="306351"/>
            <a:chExt cx="3483486" cy="646331"/>
          </a:xfrm>
        </p:grpSpPr>
        <p:sp>
          <p:nvSpPr>
            <p:cNvPr id="31" name="TextBox 85"/>
            <p:cNvSpPr txBox="1"/>
            <p:nvPr/>
          </p:nvSpPr>
          <p:spPr>
            <a:xfrm>
              <a:off x="5465675" y="306351"/>
              <a:ext cx="300557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 err="1" smtClean="0">
                  <a:solidFill>
                    <a:srgbClr val="0070C0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VueJS</a:t>
              </a:r>
              <a:r>
                <a:rPr lang="zh-CN" altLang="en-US" sz="3600" dirty="0" smtClean="0">
                  <a:solidFill>
                    <a:srgbClr val="0070C0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总览</a:t>
              </a:r>
              <a:endParaRPr lang="en-US" altLang="zh-CN" sz="3600" dirty="0">
                <a:solidFill>
                  <a:srgbClr val="0070C0"/>
                </a:solidFill>
                <a:latin typeface="微软雅黑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5"/>
            <p:cNvSpPr>
              <a:spLocks/>
            </p:cNvSpPr>
            <p:nvPr/>
          </p:nvSpPr>
          <p:spPr bwMode="auto">
            <a:xfrm>
              <a:off x="4987766" y="384082"/>
              <a:ext cx="432048" cy="558830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954273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29 1.82246E-7 L 3.85369E-6 1.82246E-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1901" y="1485891"/>
            <a:ext cx="678661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什么是 </a:t>
            </a:r>
            <a:r>
              <a:rPr lang="en-US" altLang="zh-CN" b="1" dirty="0" smtClean="0"/>
              <a:t>Vue.js</a:t>
            </a:r>
            <a:r>
              <a:rPr lang="zh-CN" altLang="en-US" b="1" dirty="0" smtClean="0"/>
              <a:t>？</a:t>
            </a:r>
          </a:p>
          <a:p>
            <a:r>
              <a:rPr lang="en-US" altLang="zh-CN" dirty="0" smtClean="0"/>
              <a:t>Vue.js </a:t>
            </a:r>
            <a:r>
              <a:rPr lang="zh-CN" altLang="en-US" dirty="0" smtClean="0"/>
              <a:t>是用于构建交互式的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界面的库。</a:t>
            </a:r>
          </a:p>
          <a:p>
            <a:r>
              <a:rPr lang="en-US" altLang="zh-CN" dirty="0" smtClean="0"/>
              <a:t>Vue.js </a:t>
            </a:r>
            <a:r>
              <a:rPr lang="zh-CN" altLang="en-US" dirty="0" smtClean="0"/>
              <a:t>提供了 </a:t>
            </a:r>
            <a:r>
              <a:rPr lang="en-US" altLang="zh-CN" dirty="0" smtClean="0"/>
              <a:t>MVVM </a:t>
            </a:r>
            <a:r>
              <a:rPr lang="zh-CN" altLang="en-US" dirty="0" smtClean="0"/>
              <a:t>数据绑定和一个可组合的组件系统，具有简单、灵活的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  <p:sp>
        <p:nvSpPr>
          <p:cNvPr id="3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3462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1" tIns="34285" rIns="68571" bIns="34285">
            <a:spAutoFit/>
          </a:bodyPr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定义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6"/>
          <p:cNvSpPr>
            <a:spLocks noChangeArrowheads="1"/>
          </p:cNvSpPr>
          <p:nvPr/>
        </p:nvSpPr>
        <p:spPr bwMode="auto">
          <a:xfrm>
            <a:off x="3585295" y="56714"/>
            <a:ext cx="2508806" cy="3462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1" tIns="34285" rIns="68571" bIns="34285">
            <a:spAutoFit/>
          </a:bodyPr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技术核心图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pic>
        <p:nvPicPr>
          <p:cNvPr id="1026" name="Picture 2" descr="E:\ZMText\公司项目需求\17.04.26\VueJS学习资料\VueJS知识总览（1.0）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7587" y="771511"/>
            <a:ext cx="7607296" cy="41734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06116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cf779f76140b889421db1ee92d38cd6ed4ffff"/>
  <p:tag name="ISPRING_RESOURCE_PATHS_HASH_PRESENTER" val="ecdd5e327c4efff999ae583afac36d791cae2b"/>
</p:tagLst>
</file>

<file path=ppt/theme/theme1.xml><?xml version="1.0" encoding="utf-8"?>
<a:theme xmlns:a="http://schemas.openxmlformats.org/drawingml/2006/main" name="第一PPT，www.1ppt.com">
  <a:themeElements>
    <a:clrScheme name="自定义 40">
      <a:dk1>
        <a:sysClr val="windowText" lastClr="000000"/>
      </a:dk1>
      <a:lt1>
        <a:sysClr val="window" lastClr="FFFFFF"/>
      </a:lt1>
      <a:dk2>
        <a:srgbClr val="C00000"/>
      </a:dk2>
      <a:lt2>
        <a:srgbClr val="FF0000"/>
      </a:lt2>
      <a:accent1>
        <a:srgbClr val="FF6600"/>
      </a:accent1>
      <a:accent2>
        <a:srgbClr val="FFC000"/>
      </a:accent2>
      <a:accent3>
        <a:srgbClr val="92D050"/>
      </a:accent3>
      <a:accent4>
        <a:srgbClr val="00B0F0"/>
      </a:accent4>
      <a:accent5>
        <a:srgbClr val="7F7F7F"/>
      </a:accent5>
      <a:accent6>
        <a:srgbClr val="262626"/>
      </a:accent6>
      <a:hlink>
        <a:srgbClr val="262626"/>
      </a:hlink>
      <a:folHlink>
        <a:srgbClr val="7F7F7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</TotalTime>
  <Words>788</Words>
  <Application>Microsoft Office PowerPoint</Application>
  <PresentationFormat>自定义</PresentationFormat>
  <Paragraphs>198</Paragraphs>
  <Slides>26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wanghuaibing</cp:lastModifiedBy>
  <cp:revision>539</cp:revision>
  <dcterms:created xsi:type="dcterms:W3CDTF">2013-07-25T03:25:48Z</dcterms:created>
  <dcterms:modified xsi:type="dcterms:W3CDTF">2017-04-26T07:57:58Z</dcterms:modified>
</cp:coreProperties>
</file>