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2"/>
  </p:notesMasterIdLst>
  <p:sldIdLst>
    <p:sldId id="256" r:id="rId2"/>
    <p:sldId id="27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0" r:id="rId12"/>
    <p:sldId id="279" r:id="rId13"/>
    <p:sldId id="278" r:id="rId14"/>
    <p:sldId id="274" r:id="rId15"/>
    <p:sldId id="258" r:id="rId16"/>
    <p:sldId id="266" r:id="rId17"/>
    <p:sldId id="267" r:id="rId18"/>
    <p:sldId id="269" r:id="rId19"/>
    <p:sldId id="27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4245" autoAdjust="0"/>
  </p:normalViewPr>
  <p:slideViewPr>
    <p:cSldViewPr>
      <p:cViewPr>
        <p:scale>
          <a:sx n="50" d="100"/>
          <a:sy n="50" d="100"/>
        </p:scale>
        <p:origin x="-211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4A351-9076-418A-A123-EDA9FC50D1F4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DE105-50D6-4538-BBE4-6D1B1142E2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11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192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642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256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75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073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2B4A5E"/>
              </a:solidFill>
              <a:latin typeface="Browallia New" pitchFamily="34"/>
              <a:cs typeface="Browallia New" pitchFamily="32"/>
            </a:endParaRPr>
          </a:p>
          <a:p>
            <a:pPr lvl="0"/>
            <a:endParaRPr lang="th-TH" dirty="0" smtClean="0">
              <a:solidFill>
                <a:srgbClr val="2B4A5E"/>
              </a:solidFill>
              <a:latin typeface="Browallia New" pitchFamily="34"/>
              <a:cs typeface="Browallia New" pitchFamily="3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481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426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089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89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511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188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736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789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E105-50D6-4538-BBE4-6D1B1142E24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07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August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155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August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794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August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537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August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374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August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277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August 19,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142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August 19,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834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August 19,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841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August 19,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89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August 19,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319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August 19,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53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August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120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2076450"/>
          </a:xfrm>
        </p:spPr>
        <p:txBody>
          <a:bodyPr>
            <a:noAutofit/>
          </a:bodyPr>
          <a:lstStyle/>
          <a:p>
            <a:r>
              <a:rPr lang="en-US" sz="4800" dirty="0" smtClean="0"/>
              <a:t>Network Devices and Topology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82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Cable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Twisted-Pair</a:t>
            </a:r>
          </a:p>
          <a:p>
            <a:r>
              <a:rPr lang="en-US" sz="32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UTP : Unshielded </a:t>
            </a:r>
            <a:r>
              <a:rPr lang="en-US" sz="3200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Twisted-Pair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/>
            </a:r>
            <a:b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</a:b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เป็น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สายเคเบิลที่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ถูกรบกวน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จากภายนอกได้ง่าย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/>
            </a:r>
            <a:b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</a:b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แต่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ก็มีความยืดหยุ่นในการใช้งานสูง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และ</a:t>
            </a:r>
            <a:b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</a:b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ราคา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ไม่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แพง</a:t>
            </a:r>
            <a:endParaRPr lang="en-US" dirty="0" smtClean="0">
              <a:solidFill>
                <a:srgbClr val="2B4A5E"/>
              </a:solidFill>
              <a:latin typeface="Browallia New" pitchFamily="34"/>
              <a:ea typeface="SimSun" pitchFamily="2"/>
              <a:cs typeface="Browallia New" pitchFamily="34"/>
            </a:endParaRPr>
          </a:p>
          <a:p>
            <a:r>
              <a:rPr lang="en-US" sz="3200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STP </a:t>
            </a:r>
            <a:r>
              <a:rPr lang="en-US" sz="32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: Shielded </a:t>
            </a:r>
            <a:r>
              <a:rPr lang="en-US" sz="3200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Twisted-Pair</a:t>
            </a:r>
            <a:br>
              <a:rPr lang="en-US" sz="3200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</a:b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เป็นสายที่มีปลอกหุ้มอีกรอบเพื่อ ป้องกัน</a:t>
            </a:r>
            <a:b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</a:b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สัญญาณรบกวนจากภายนอก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จึง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ทำให้สาย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เคเบิล</a:t>
            </a:r>
            <a:b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</a:b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ชนิด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นี้สามารถใช้ในการเชื่อมต่อ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ใน</a:t>
            </a:r>
            <a:b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</a:b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ระยะไกล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ได้มากขึ้น แต่ราคาแพงกว่าแบบ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UTP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8" y="1714488"/>
            <a:ext cx="1579563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26" y="4214818"/>
            <a:ext cx="1615956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096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ข้อดีและข้อเสียของสายคู่ตีเกลียว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ข้อดี</a:t>
            </a:r>
          </a:p>
          <a:p>
            <a:pPr lvl="1"/>
            <a:r>
              <a:rPr lang="th-TH" dirty="0"/>
              <a:t>ราคาถูก</a:t>
            </a:r>
          </a:p>
          <a:p>
            <a:pPr lvl="1"/>
            <a:r>
              <a:rPr lang="th-TH" dirty="0"/>
              <a:t>มีความยืดหยุ่นในการใช้งาน</a:t>
            </a:r>
          </a:p>
          <a:p>
            <a:pPr lvl="1"/>
            <a:r>
              <a:rPr lang="th-TH" dirty="0"/>
              <a:t>ติดตั้งง่าย และมีน้ำหนัก</a:t>
            </a:r>
            <a:r>
              <a:rPr lang="th-TH" dirty="0" smtClean="0"/>
              <a:t>เบา</a:t>
            </a:r>
          </a:p>
          <a:p>
            <a:r>
              <a:rPr lang="th-TH" dirty="0" smtClean="0"/>
              <a:t>ข้อเสีย</a:t>
            </a:r>
          </a:p>
          <a:p>
            <a:pPr lvl="1"/>
            <a:r>
              <a:rPr lang="th-TH" dirty="0" smtClean="0"/>
              <a:t>ถูกรบกวนจากสัญญาณภายนอกได้ง่าย</a:t>
            </a:r>
          </a:p>
          <a:p>
            <a:pPr lvl="1"/>
            <a:r>
              <a:rPr lang="th-TH" dirty="0" smtClean="0"/>
              <a:t>ระยะทางจำกัด</a:t>
            </a:r>
          </a:p>
          <a:p>
            <a:pPr lvl="1"/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09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Coaxial Cable</a:t>
            </a:r>
            <a:br>
              <a:rPr lang="en-US" sz="3600" dirty="0" smtClean="0"/>
            </a:br>
            <a:r>
              <a:rPr lang="th-TH" sz="3100" dirty="0" smtClean="0">
                <a:latin typeface="+mn-lt"/>
                <a:ea typeface="+mn-ea"/>
                <a:cs typeface="+mn-cs"/>
              </a:rPr>
              <a:t>สามารถป้องกันการรบกวนของคลื่นแม่เหล็กไฟฟ้าและสัญญาณรบกวนอื่นๆ ใช้ใน</a:t>
            </a:r>
            <a:r>
              <a:rPr lang="th-TH" sz="3100" dirty="0" smtClean="0">
                <a:latin typeface="+mn-lt"/>
                <a:ea typeface="+mn-ea"/>
                <a:cs typeface="+mn-cs"/>
              </a:rPr>
              <a:t>ระบบโทรทัศน์ </a:t>
            </a:r>
            <a:r>
              <a:rPr lang="th-TH" sz="3100" dirty="0" smtClean="0">
                <a:latin typeface="+mn-lt"/>
                <a:ea typeface="+mn-ea"/>
                <a:cs typeface="+mn-cs"/>
              </a:rPr>
              <a:t>ความเร็วในการส่งข้อมูล 350 </a:t>
            </a:r>
            <a:r>
              <a:rPr lang="en-US" sz="3100" dirty="0" smtClean="0">
                <a:latin typeface="+mn-lt"/>
                <a:ea typeface="+mn-ea"/>
                <a:cs typeface="+mn-cs"/>
              </a:rPr>
              <a:t>Mbps </a:t>
            </a:r>
            <a:r>
              <a:rPr lang="th-TH" sz="3100" dirty="0" smtClean="0">
                <a:latin typeface="+mn-lt"/>
                <a:ea typeface="+mn-ea"/>
                <a:cs typeface="+mn-cs"/>
              </a:rPr>
              <a:t>ส่งได้ในระยะทาง 2-3 </a:t>
            </a:r>
            <a:r>
              <a:rPr lang="en-US" sz="3100" dirty="0" smtClean="0">
                <a:latin typeface="+mn-lt"/>
                <a:ea typeface="+mn-ea"/>
                <a:cs typeface="+mn-cs"/>
              </a:rPr>
              <a:t>mile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8" y="1981200"/>
            <a:ext cx="3429752" cy="340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57620" y="2332037"/>
            <a:ext cx="487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ข้อดี</a:t>
            </a:r>
            <a:endParaRPr lang="th-TH" dirty="0" smtClean="0"/>
          </a:p>
          <a:p>
            <a:pPr lvl="1"/>
            <a:r>
              <a:rPr lang="th-TH" dirty="0" smtClean="0"/>
              <a:t>ราคาถูก</a:t>
            </a:r>
          </a:p>
          <a:p>
            <a:pPr lvl="1"/>
            <a:r>
              <a:rPr lang="th-TH" dirty="0" smtClean="0"/>
              <a:t>มีความยืดหยุ่นในการใช้งาน</a:t>
            </a:r>
          </a:p>
          <a:p>
            <a:pPr lvl="1"/>
            <a:r>
              <a:rPr lang="th-TH" dirty="0" smtClean="0"/>
              <a:t>ติดตั้งง่าย และมีน้ำหนักเบา</a:t>
            </a:r>
          </a:p>
          <a:p>
            <a:r>
              <a:rPr lang="th-TH" dirty="0" smtClean="0"/>
              <a:t>ข้อเสีย</a:t>
            </a:r>
          </a:p>
          <a:p>
            <a:pPr lvl="1"/>
            <a:r>
              <a:rPr lang="th-TH" dirty="0" smtClean="0"/>
              <a:t>ถูกรบกวนจากสัญญาณภายนอกได้ง่าย</a:t>
            </a:r>
          </a:p>
          <a:p>
            <a:pPr lvl="1"/>
            <a:r>
              <a:rPr lang="th-TH" dirty="0" smtClean="0"/>
              <a:t>ระยะทางจำกัด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52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2000208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Fiber </a:t>
            </a:r>
            <a:r>
              <a:rPr lang="en-US" sz="3200" dirty="0"/>
              <a:t>Optic </a:t>
            </a:r>
            <a:r>
              <a:rPr lang="en-US" sz="3200" dirty="0" smtClean="0"/>
              <a:t>Cable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th-TH" sz="2800" dirty="0" smtClean="0"/>
              <a:t>ใ</a:t>
            </a:r>
            <a:r>
              <a:rPr lang="th-TH" sz="2800" dirty="0" smtClean="0"/>
              <a:t>ช้</a:t>
            </a:r>
            <a:r>
              <a:rPr lang="th-TH" sz="2800" dirty="0" smtClean="0"/>
              <a:t>สำหรับส่งข้อมูลที่ต้องการความเร็วสูง มีข้อมูลที่ต้องการส่งเป็นจำนวนมาก และอยู่ในสภาพแวดล้อมที่มีสัญญาณไฟฟ้ารบกวน</a:t>
            </a:r>
            <a:r>
              <a:rPr lang="th-TH" sz="2800" dirty="0" smtClean="0"/>
              <a:t>มาก ความเร็ว</a:t>
            </a:r>
            <a:r>
              <a:rPr lang="th-TH" sz="2800" dirty="0" smtClean="0"/>
              <a:t>ในการส่งข้อมูล 1 </a:t>
            </a:r>
            <a:r>
              <a:rPr lang="en-US" sz="2800" dirty="0" err="1" smtClean="0"/>
              <a:t>Gbps</a:t>
            </a:r>
            <a:r>
              <a:rPr lang="en-US" sz="2800" dirty="0" smtClean="0"/>
              <a:t> </a:t>
            </a:r>
            <a:r>
              <a:rPr lang="th-TH" sz="2800" dirty="0" smtClean="0"/>
              <a:t>ระยะทางในการ</a:t>
            </a:r>
            <a:r>
              <a:rPr lang="en-US" sz="2800" dirty="0" smtClean="0"/>
              <a:t>  </a:t>
            </a:r>
            <a:r>
              <a:rPr lang="th-TH" sz="2800" dirty="0" smtClean="0"/>
              <a:t>ส่งข้อมูล 20-30 </a:t>
            </a:r>
            <a:r>
              <a:rPr lang="en-US" sz="2800" dirty="0" smtClean="0"/>
              <a:t>mile</a:t>
            </a:r>
            <a:br>
              <a:rPr lang="en-US" sz="2800" dirty="0" smtClean="0"/>
            </a:b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3071810"/>
            <a:ext cx="2895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429000" y="1951037"/>
            <a:ext cx="57150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ข้อดี</a:t>
            </a:r>
          </a:p>
          <a:p>
            <a:pPr lvl="1"/>
            <a:r>
              <a:rPr lang="th-TH" dirty="0" smtClean="0"/>
              <a:t>ส่งข้อมูลด้วยความเร็วสูง</a:t>
            </a:r>
          </a:p>
          <a:p>
            <a:pPr lvl="1"/>
            <a:r>
              <a:rPr lang="th-TH" dirty="0" smtClean="0"/>
              <a:t>ไม่มีการรบกวนทางแม่เหล็กไฟฟ้า</a:t>
            </a:r>
          </a:p>
          <a:p>
            <a:pPr lvl="1"/>
            <a:r>
              <a:rPr lang="th-TH" dirty="0" smtClean="0"/>
              <a:t>ส่งข้อมูลได้ในปริมาณมาก</a:t>
            </a:r>
          </a:p>
          <a:p>
            <a:r>
              <a:rPr lang="th-TH" dirty="0" smtClean="0"/>
              <a:t>ข้อเสีย</a:t>
            </a:r>
          </a:p>
          <a:p>
            <a:pPr lvl="1"/>
            <a:r>
              <a:rPr lang="th-TH" dirty="0" smtClean="0"/>
              <a:t>มีราคาแพงกว่าสายส่งข้อมูลแบบสายคู่ตีเกลียวและ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โคแอกเชียล</a:t>
            </a:r>
          </a:p>
          <a:p>
            <a:pPr lvl="1"/>
            <a:r>
              <a:rPr lang="th-TH" dirty="0" smtClean="0"/>
              <a:t>ต้องใช้ความชำนาญในการติดตั้ง</a:t>
            </a:r>
          </a:p>
          <a:p>
            <a:pPr lvl="1"/>
            <a:r>
              <a:rPr lang="th-TH" dirty="0" smtClean="0"/>
              <a:t>มีค่าใช้จ่ายในการติดตั้งสูงกว่า สายคู่ตีเกลียวและ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โคแอกเชียล</a:t>
            </a:r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36789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 Topology, Star Topology, Ring Topology, Mesh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09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รูปแบบ</a:t>
            </a:r>
            <a:r>
              <a:rPr lang="th-TH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การทำงานของ </a:t>
            </a:r>
            <a:r>
              <a:rPr lang="en-US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Topology </a:t>
            </a:r>
            <a:r>
              <a:rPr lang="th-TH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หลักๆมีดังนี้</a:t>
            </a:r>
          </a:p>
          <a:p>
            <a:pPr lvl="1"/>
            <a:r>
              <a:rPr lang="en-US" sz="32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Bus Topology</a:t>
            </a:r>
          </a:p>
          <a:p>
            <a:pPr lvl="1"/>
            <a:r>
              <a:rPr lang="en-US" sz="32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Star Topology</a:t>
            </a:r>
          </a:p>
          <a:p>
            <a:pPr lvl="1"/>
            <a:r>
              <a:rPr lang="en-US" sz="32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Ring Topology</a:t>
            </a:r>
          </a:p>
          <a:p>
            <a:pPr lvl="1"/>
            <a:r>
              <a:rPr lang="en-US" sz="32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Mesh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58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133600"/>
            <a:ext cx="3810000" cy="26289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62400" y="1524000"/>
            <a:ext cx="5029200" cy="4800600"/>
          </a:xfrm>
        </p:spPr>
        <p:txBody>
          <a:bodyPr>
            <a:normAutofit fontScale="85000" lnSpcReduction="10000"/>
          </a:bodyPr>
          <a:lstStyle/>
          <a:p>
            <a:r>
              <a:rPr lang="th-TH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ข้อดีคือ</a:t>
            </a:r>
          </a:p>
          <a:p>
            <a:pPr lvl="1"/>
            <a:r>
              <a:rPr lang="th-TH" sz="32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สามารถส่งข้อมูลจากจุดหนึ่งไปยังหลายๆจุดได้</a:t>
            </a:r>
          </a:p>
          <a:p>
            <a:pPr lvl="1"/>
            <a:r>
              <a:rPr lang="th-TH" sz="32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ใช้สื่อนำสัญญาณข้อมูลน้อย ประหยัดค่าใช้จ่าย</a:t>
            </a:r>
          </a:p>
          <a:p>
            <a:pPr lvl="1"/>
            <a:r>
              <a:rPr lang="th-TH" sz="32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สามารถขยายระบบได้ง่าย และเพิ่มอุปกรณ์ได้ง่าย</a:t>
            </a:r>
          </a:p>
          <a:p>
            <a:pPr lvl="1"/>
            <a:endParaRPr lang="th-TH" sz="3200" dirty="0">
              <a:solidFill>
                <a:srgbClr val="2B4A5E"/>
              </a:solidFill>
              <a:latin typeface="Browallia New" pitchFamily="34"/>
              <a:ea typeface="SimSun" pitchFamily="2"/>
              <a:cs typeface="Browallia New" pitchFamily="34"/>
            </a:endParaRPr>
          </a:p>
          <a:p>
            <a:r>
              <a:rPr lang="th-TH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ข้อเสียคือ</a:t>
            </a:r>
          </a:p>
          <a:p>
            <a:pPr lvl="1"/>
            <a:r>
              <a:rPr lang="th-TH" sz="32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อาจจะมีการชนกันของข้อมูลได่งาย</a:t>
            </a:r>
          </a:p>
          <a:p>
            <a:pPr lvl="1"/>
            <a:r>
              <a:rPr lang="th-TH" sz="32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เมื่อเกิดปัญหา ตรวจหาจุดที่มีปัญหาได้ยาก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0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2000240"/>
            <a:ext cx="3752850" cy="354638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86200" y="1600200"/>
            <a:ext cx="4800600" cy="4724400"/>
          </a:xfrm>
        </p:spPr>
        <p:txBody>
          <a:bodyPr>
            <a:noAutofit/>
          </a:bodyPr>
          <a:lstStyle/>
          <a:p>
            <a:r>
              <a:rPr lang="th-TH" sz="28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ข้อดีคือ</a:t>
            </a:r>
          </a:p>
          <a:p>
            <a:pPr lvl="1"/>
            <a:r>
              <a:rPr lang="th-TH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การติดตั้ง และดูแลรักษาทำได้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ง่าย</a:t>
            </a:r>
            <a:endParaRPr lang="en-US" dirty="0" smtClean="0">
              <a:solidFill>
                <a:srgbClr val="2B4A5E"/>
              </a:solidFill>
              <a:latin typeface="Browallia New" pitchFamily="34"/>
              <a:ea typeface="SimSun" pitchFamily="2"/>
              <a:cs typeface="Browallia New" pitchFamily="34"/>
            </a:endParaRPr>
          </a:p>
          <a:p>
            <a:pPr lvl="1"/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สามารถตรวจหาจุดผิดพลาดของเครือข่ายได้ง่ายกว่าแบบ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Bus Topology</a:t>
            </a:r>
          </a:p>
          <a:p>
            <a:r>
              <a:rPr lang="th-TH" sz="2800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ข้อเสีย</a:t>
            </a:r>
            <a:r>
              <a:rPr lang="th-TH" sz="28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คือ</a:t>
            </a:r>
          </a:p>
          <a:p>
            <a:pPr lvl="1"/>
            <a:r>
              <a:rPr lang="th-TH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เสียค่าใช้จ่ายในการวางระบบเยอะ</a:t>
            </a:r>
          </a:p>
          <a:p>
            <a:pPr lvl="1"/>
            <a:r>
              <a:rPr lang="th-TH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ถ้าฮับเสียทั้งระบบจะไม่สามารถใช้ได้</a:t>
            </a:r>
          </a:p>
        </p:txBody>
      </p:sp>
    </p:spTree>
    <p:extLst>
      <p:ext uri="{BB962C8B-B14F-4D97-AF65-F5344CB8AC3E}">
        <p14:creationId xmlns="" xmlns:p14="http://schemas.microsoft.com/office/powerpoint/2010/main" val="3538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3238500" cy="34575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38600" y="1676400"/>
            <a:ext cx="4876800" cy="4267200"/>
          </a:xfrm>
        </p:spPr>
        <p:txBody>
          <a:bodyPr>
            <a:normAutofit lnSpcReduction="10000"/>
          </a:bodyPr>
          <a:lstStyle/>
          <a:p>
            <a:r>
              <a:rPr lang="th-TH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ข้อดีคือ</a:t>
            </a:r>
          </a:p>
          <a:p>
            <a:pPr lvl="1"/>
            <a:r>
              <a:rPr lang="th-TH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ใช้สายในการต่อน้อย</a:t>
            </a:r>
          </a:p>
          <a:p>
            <a:pPr lvl="1"/>
            <a:r>
              <a:rPr lang="th-TH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ไม่มีการชนกันของ</a:t>
            </a:r>
            <a:r>
              <a:rPr lang="th-TH" sz="3200" dirty="0" smtClean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ข้อมูล</a:t>
            </a:r>
          </a:p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ข้อเสียคือ</a:t>
            </a:r>
          </a:p>
          <a:p>
            <a:pPr lvl="1"/>
            <a:r>
              <a:rPr lang="th-TH" sz="3200" dirty="0" smtClean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หาก</a:t>
            </a:r>
            <a:r>
              <a:rPr lang="th-TH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เครื่องใดเครื่องหนึ่งเสีย </a:t>
            </a:r>
            <a:r>
              <a:rPr lang="en-US" sz="3200" dirty="0" smtClean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/>
            </a:r>
            <a:br>
              <a:rPr lang="en-US" sz="3200" dirty="0" smtClean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</a:br>
            <a:r>
              <a:rPr lang="th-TH" sz="3200" dirty="0" smtClean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ทั้ง</a:t>
            </a:r>
            <a:r>
              <a:rPr lang="th-TH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เครือข่ายจะไม่สามารถใช้งานได้</a:t>
            </a:r>
          </a:p>
          <a:p>
            <a:pPr lvl="1"/>
            <a:r>
              <a:rPr lang="th-TH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ต้องเสียเวลาที่ </a:t>
            </a:r>
            <a:r>
              <a:rPr lang="en-US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Token</a:t>
            </a:r>
            <a:r>
              <a:rPr lang="th-TH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 ตรวจสอบข้อมูลว่าใช่ข้อมูลของตนหรือไม่</a:t>
            </a:r>
            <a:r>
              <a:rPr lang="en-US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 </a:t>
            </a:r>
            <a:endParaRPr lang="th-TH" sz="3200" dirty="0">
              <a:solidFill>
                <a:srgbClr val="2B4A5E"/>
              </a:solidFill>
              <a:latin typeface="Browallia New" pitchFamily="34"/>
              <a:cs typeface="Browallia New" pitchFamily="3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5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2971800" cy="29718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81400" y="2247900"/>
            <a:ext cx="5638800" cy="3619500"/>
          </a:xfrm>
        </p:spPr>
        <p:txBody>
          <a:bodyPr>
            <a:noAutofit/>
          </a:bodyPr>
          <a:lstStyle/>
          <a:p>
            <a:r>
              <a:rPr lang="th-TH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ข้อดีคือ</a:t>
            </a:r>
          </a:p>
          <a:p>
            <a:pPr lvl="1"/>
            <a:r>
              <a:rPr lang="th-TH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ส่งข้อมูล</a:t>
            </a:r>
            <a:r>
              <a:rPr lang="th-TH" sz="3200" dirty="0" smtClean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ได้</a:t>
            </a:r>
            <a:endParaRPr lang="en-US" sz="3200" dirty="0" smtClean="0">
              <a:solidFill>
                <a:srgbClr val="2B4A5E"/>
              </a:solidFill>
              <a:latin typeface="Browallia New" pitchFamily="34"/>
              <a:cs typeface="Browallia New" pitchFamily="32"/>
            </a:endParaRPr>
          </a:p>
          <a:p>
            <a:pPr lvl="1"/>
            <a:r>
              <a:rPr lang="th-TH" sz="3200" dirty="0" smtClean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ข้อมูล</a:t>
            </a:r>
            <a:r>
              <a:rPr lang="th-TH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ไม่มีการชน</a:t>
            </a:r>
            <a:r>
              <a:rPr lang="th-TH" sz="3200" dirty="0" smtClean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กัน </a:t>
            </a:r>
          </a:p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ข้อเสียคือ</a:t>
            </a:r>
          </a:p>
          <a:p>
            <a:pPr lvl="1"/>
            <a:r>
              <a:rPr lang="th-TH" sz="3200" dirty="0" smtClean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ค่าใช้จ่าย</a:t>
            </a:r>
            <a:r>
              <a:rPr lang="th-TH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สูง และใช้สายเคเบิลเยอะ</a:t>
            </a:r>
          </a:p>
          <a:p>
            <a:pPr lvl="1"/>
            <a:r>
              <a:rPr lang="th-TH" sz="3200" dirty="0">
                <a:solidFill>
                  <a:srgbClr val="2B4A5E"/>
                </a:solidFill>
                <a:latin typeface="Browallia New" pitchFamily="34"/>
                <a:cs typeface="Browallia New" pitchFamily="32"/>
              </a:rPr>
              <a:t>การเพิ่มเครื่องลูกข่ายในระบบทำได้ยาก</a:t>
            </a:r>
            <a:endParaRPr lang="en-US" sz="3200" dirty="0">
              <a:solidFill>
                <a:srgbClr val="2B4A5E"/>
              </a:solidFill>
              <a:latin typeface="Browallia New" pitchFamily="34"/>
              <a:cs typeface="Browallia New" pitchFamily="3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1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NIC, Hub , Switch, Router, Wireless Access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72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28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Network Interface Card(NIC)</a:t>
            </a:r>
          </a:p>
          <a:p>
            <a:r>
              <a:rPr lang="en-US" sz="44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Hub</a:t>
            </a:r>
          </a:p>
          <a:p>
            <a:r>
              <a:rPr lang="en-US" sz="44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Switch</a:t>
            </a:r>
          </a:p>
          <a:p>
            <a:r>
              <a:rPr lang="en-US" sz="44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Router</a:t>
            </a:r>
          </a:p>
          <a:p>
            <a:r>
              <a:rPr lang="en-US" sz="44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Wireless Access </a:t>
            </a:r>
            <a:r>
              <a:rPr lang="en-US" sz="4400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Point</a:t>
            </a:r>
          </a:p>
          <a:p>
            <a:r>
              <a:rPr lang="en-US" sz="44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4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Interface Card(NIC)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การ์ดแลน</a:t>
            </a:r>
          </a:p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เชื่อมต่อคอมพิวเตอร์กับระบบเครือข่าย</a:t>
            </a:r>
          </a:p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ทำงานทั้งใน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Layer 1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และ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Layer 2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ของ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OSI Model</a:t>
            </a:r>
          </a:p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ใช้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MAC Address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ในการติดต่อสื่อสารกับเครื่องคอมพิวเตอร์หรืออุปกรณ์อื่นๆในระบบเครือข่าย</a:t>
            </a:r>
          </a:p>
          <a:p>
            <a:endParaRPr lang="th-TH" dirty="0">
              <a:solidFill>
                <a:srgbClr val="2B4A5E"/>
              </a:solidFill>
              <a:latin typeface="Browallia New" pitchFamily="34"/>
              <a:ea typeface="SimSun" pitchFamily="2"/>
              <a:cs typeface="Browallia New" pitchFamily="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8" y="4857760"/>
            <a:ext cx="2211186" cy="16382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81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276740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เชื่อม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อุปกรณ์คอมพิวเตอร์หลายๆเครื่องเข้าด้วยกัน</a:t>
            </a:r>
            <a:endParaRPr lang="en-US" dirty="0" smtClean="0">
              <a:solidFill>
                <a:srgbClr val="2B4A5E"/>
              </a:solidFill>
              <a:latin typeface="Browallia New" pitchFamily="34"/>
              <a:ea typeface="SimSun" pitchFamily="2"/>
              <a:cs typeface="Browallia New" pitchFamily="34"/>
            </a:endParaRPr>
          </a:p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ทำงาน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บน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Layer 1</a:t>
            </a:r>
          </a:p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ส่ง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ข้อมูลกระจายไปยังทุก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Port</a:t>
            </a:r>
          </a:p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ปลายทาง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เป็นผู้ตรวจสอบเองว่าใช่ข้อมูลของตนหรือไม่</a:t>
            </a:r>
            <a:endParaRPr lang="en-US" dirty="0" smtClean="0">
              <a:solidFill>
                <a:srgbClr val="2B4A5E"/>
              </a:solidFill>
              <a:latin typeface="Browallia New" pitchFamily="34"/>
              <a:ea typeface="SimSun" pitchFamily="2"/>
              <a:cs typeface="Browallia New" pitchFamily="34"/>
            </a:endParaRPr>
          </a:p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มี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เครื่องเพียงเครื่องเดียวเท่านั้นในเวลาหนึ่งที่เชื่อมต่อด้วย</a:t>
            </a:r>
            <a:r>
              <a:rPr lang="th-TH" dirty="0" err="1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ฮับ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ที่สามารถส่งข้อมูลได้</a:t>
            </a:r>
          </a:p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หาก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เครื่องมากกว่า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1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เครื่องส่งข้อมูลออกมาพร้อมกัน จะเกิดการชนกันในเครือข่าย</a:t>
            </a:r>
            <a:endParaRPr lang="en-US" dirty="0" smtClean="0">
              <a:solidFill>
                <a:srgbClr val="2B4A5E"/>
              </a:solidFill>
              <a:latin typeface="Browallia New" pitchFamily="34"/>
              <a:ea typeface="SimSun" pitchFamily="2"/>
              <a:cs typeface="Browallia New" pitchFamily="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8" y="5024446"/>
            <a:ext cx="1833554" cy="18335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46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ทำงานใน 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Layer 2</a:t>
            </a:r>
          </a:p>
          <a:p>
            <a:pPr lvl="0"/>
            <a:r>
              <a:rPr lang="hi-IN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เป็น</a:t>
            </a:r>
            <a:r>
              <a:rPr lang="hi-IN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อุปกรณ์กระจายและรวมสัญญาณที่มาจากอุปกรณ์รับส่งหลายสถานีเช่นเดียวกับ </a:t>
            </a:r>
            <a:r>
              <a:rPr lang="x-none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Hub  </a:t>
            </a:r>
            <a:r>
              <a:rPr lang="hi-IN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แต่ </a:t>
            </a:r>
            <a:r>
              <a:rPr lang="x-none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Switch </a:t>
            </a:r>
            <a:r>
              <a:rPr lang="hi-IN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จะไม่กระจายไปยังทุกสถานีเหมือนกับ </a:t>
            </a:r>
            <a:r>
              <a:rPr lang="x-none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Hub</a:t>
            </a:r>
            <a:endParaRPr lang="en-US" dirty="0" smtClean="0">
              <a:solidFill>
                <a:srgbClr val="2B4A5E"/>
              </a:solidFill>
              <a:latin typeface="Browallia New" pitchFamily="34"/>
              <a:ea typeface="SimSun" pitchFamily="2"/>
              <a:cs typeface="Browallia New" pitchFamily="34"/>
            </a:endParaRPr>
          </a:p>
          <a:p>
            <a:pPr lvl="0"/>
            <a:r>
              <a:rPr lang="hi-IN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รับ</a:t>
            </a:r>
            <a:r>
              <a:rPr lang="hi-IN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กลุ่มข้อมูลมาตรวจสอบก่อนแล้วดูว่า </a:t>
            </a:r>
            <a:r>
              <a:rPr lang="x-none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Address </a:t>
            </a:r>
            <a:r>
              <a:rPr lang="hi-IN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ของคอมพิวเตอร์ปลายทางไปที่ใด</a:t>
            </a:r>
          </a:p>
          <a:p>
            <a:endParaRPr lang="th-TH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98" t="26545" r="298" b="26545"/>
          <a:stretch/>
        </p:blipFill>
        <p:spPr>
          <a:xfrm>
            <a:off x="3124199" y="4953000"/>
            <a:ext cx="2971799" cy="12361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20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 Vs. Switches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86324309"/>
              </p:ext>
            </p:extLst>
          </p:nvPr>
        </p:nvGraphicFramePr>
        <p:xfrm>
          <a:off x="457200" y="1600200"/>
          <a:ext cx="82296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Switch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Hub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571500" indent="-571500">
                        <a:buFont typeface="Arial" pitchFamily="34" charset="0"/>
                        <a:buChar char="•"/>
                      </a:pPr>
                      <a:r>
                        <a:rPr lang="en-US" sz="3600" dirty="0" smtClean="0"/>
                        <a:t>Layer</a:t>
                      </a:r>
                      <a:r>
                        <a:rPr lang="en-US" sz="3600" baseline="0" dirty="0" smtClean="0"/>
                        <a:t> 2</a:t>
                      </a:r>
                      <a:endParaRPr lang="th-TH" sz="3600" dirty="0" smtClean="0"/>
                    </a:p>
                    <a:p>
                      <a:pPr marL="571500" indent="-571500">
                        <a:buFont typeface="Arial" pitchFamily="34" charset="0"/>
                        <a:buChar char="•"/>
                      </a:pPr>
                      <a:r>
                        <a:rPr lang="th-TH" sz="3600" dirty="0" smtClean="0"/>
                        <a:t>ดูว่าข้อมูลเป็นของเครื่องไหนแล้วค่อยส่งไป</a:t>
                      </a:r>
                    </a:p>
                    <a:p>
                      <a:pPr marL="571500" indent="-571500">
                        <a:buFont typeface="Arial" pitchFamily="34" charset="0"/>
                        <a:buChar char="•"/>
                      </a:pPr>
                      <a:r>
                        <a:rPr lang="th-TH" sz="3600" dirty="0" smtClean="0"/>
                        <a:t>ความเร็วสูงกว่า</a:t>
                      </a:r>
                      <a:endParaRPr lang="en-US" sz="3600" dirty="0" smtClean="0"/>
                    </a:p>
                    <a:p>
                      <a:pPr marL="571500" indent="-571500">
                        <a:buFont typeface="Arial" pitchFamily="34" charset="0"/>
                        <a:buChar char="•"/>
                      </a:pPr>
                      <a:r>
                        <a:rPr lang="th-TH" sz="3600" dirty="0" smtClean="0"/>
                        <a:t>รับ/ส่งข้อมูลได้พร้อมกัน</a:t>
                      </a:r>
                    </a:p>
                    <a:p>
                      <a:pPr marL="571500" indent="-571500">
                        <a:buFont typeface="Arial" pitchFamily="34" charset="0"/>
                        <a:buChar char="•"/>
                      </a:pPr>
                      <a:r>
                        <a:rPr lang="th-TH" sz="3600" dirty="0" smtClean="0"/>
                        <a:t>ลดปัญหาการชนกันของข้อมูลในเครือข่าย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dirty="0" smtClean="0"/>
                        <a:t>Layer 1</a:t>
                      </a:r>
                    </a:p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th-TH" sz="3600" dirty="0" smtClean="0"/>
                        <a:t>ส่งข้อมูลแบบกระจายไปทุกเครื่อง</a:t>
                      </a:r>
                    </a:p>
                    <a:p>
                      <a:pPr marL="571500" indent="-571500">
                        <a:buFont typeface="Arial" pitchFamily="34" charset="0"/>
                        <a:buChar char="•"/>
                      </a:pPr>
                      <a:r>
                        <a:rPr lang="th-TH" sz="3600" dirty="0" smtClean="0"/>
                        <a:t>ความเร็วต่ำกว่า</a:t>
                      </a:r>
                    </a:p>
                    <a:p>
                      <a:pPr marL="571500" indent="-571500">
                        <a:buFont typeface="Arial" pitchFamily="34" charset="0"/>
                        <a:buChar char="•"/>
                      </a:pPr>
                      <a:r>
                        <a:rPr lang="th-TH" sz="3600" dirty="0" smtClean="0"/>
                        <a:t>รับ/ส่งข้อมูลได้ทีละอย่าง</a:t>
                      </a:r>
                    </a:p>
                    <a:p>
                      <a:pPr marL="571500" indent="-571500">
                        <a:buFont typeface="Arial" pitchFamily="34" charset="0"/>
                        <a:buChar char="•"/>
                      </a:pPr>
                      <a:r>
                        <a:rPr lang="th-TH" sz="3600" dirty="0" smtClean="0"/>
                        <a:t>เกิดการชนกันของข้อมูลในเครือข่ายได้ง่าย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66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ทำงาน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ใน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Layer 3</a:t>
            </a:r>
          </a:p>
          <a:p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ใช้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เชื่อมต่อเครือข่าย 2 เครือข่ายหรือมากกว่าเข้าด้วยกัน โดยที่เครือข่ายนั้นจะต้องใช้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Network Protocol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ตัวเดียวกัน</a:t>
            </a:r>
          </a:p>
          <a:p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Router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จะทำการจัดหาเส้นทางวิ่งของข้อมูลให้ถูกต้อง และมีประสิทธิภาพที่สุด โดย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Routing Table</a:t>
            </a:r>
          </a:p>
          <a:p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Routing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Table</a:t>
            </a:r>
          </a:p>
          <a:p>
            <a:pPr lvl="1"/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คำนวณหาเส้นทางการส่งข้อมูลจาก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Network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หนึ่ง ไปยังอีก 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Network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หนึ่งโดยใช้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IP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 บอก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ว่า </a:t>
            </a:r>
            <a:r>
              <a:rPr lang="en-US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Network </a:t>
            </a:r>
            <a:r>
              <a:rPr lang="th-TH" dirty="0" smtClean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นี้ส่งข้อมูลไปทางใด</a:t>
            </a:r>
          </a:p>
          <a:p>
            <a:endParaRPr lang="en-US" sz="3200" dirty="0">
              <a:solidFill>
                <a:srgbClr val="2B4A5E"/>
              </a:solidFill>
              <a:latin typeface="Browallia New" pitchFamily="34"/>
              <a:ea typeface="SimSun" pitchFamily="2"/>
              <a:cs typeface="Browallia New" pitchFamily="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50" y="321470"/>
            <a:ext cx="2109774" cy="15823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58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Access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เชื่อมต่ออุปกรณ์ที่ใช้สัญญาณ </a:t>
            </a:r>
            <a:r>
              <a:rPr lang="en-US" sz="36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Wireless </a:t>
            </a:r>
            <a:r>
              <a:rPr lang="th-TH" sz="36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เข้ากับ </a:t>
            </a:r>
            <a:r>
              <a:rPr lang="en-US" sz="3600" dirty="0">
                <a:solidFill>
                  <a:srgbClr val="2B4A5E"/>
                </a:solidFill>
                <a:latin typeface="Browallia New" pitchFamily="34"/>
                <a:ea typeface="SimSun" pitchFamily="2"/>
                <a:cs typeface="Browallia New" pitchFamily="34"/>
              </a:rPr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739389"/>
            <a:ext cx="3619500" cy="32756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44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648</Words>
  <Application>Microsoft Office PowerPoint</Application>
  <PresentationFormat>นำเสนอทางหน้าจอ (4:3)</PresentationFormat>
  <Paragraphs>150</Paragraphs>
  <Slides>20</Slides>
  <Notes>14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20</vt:i4>
      </vt:variant>
    </vt:vector>
  </HeadingPairs>
  <TitlesOfParts>
    <vt:vector size="21" baseType="lpstr">
      <vt:lpstr>Office Theme</vt:lpstr>
      <vt:lpstr>Network Devices and Topology </vt:lpstr>
      <vt:lpstr>Network Devices</vt:lpstr>
      <vt:lpstr>Network Devices</vt:lpstr>
      <vt:lpstr>Network Interface Card(NIC)</vt:lpstr>
      <vt:lpstr>Hub</vt:lpstr>
      <vt:lpstr>Switch</vt:lpstr>
      <vt:lpstr>Hubs Vs. Switches</vt:lpstr>
      <vt:lpstr>Router</vt:lpstr>
      <vt:lpstr>Wireless Access Point</vt:lpstr>
      <vt:lpstr>Cable</vt:lpstr>
      <vt:lpstr>ข้อดีและข้อเสียของสายคู่ตีเกลียว</vt:lpstr>
      <vt:lpstr>Coaxial Cable สามารถป้องกันการรบกวนของคลื่นแม่เหล็กไฟฟ้าและสัญญาณรบกวนอื่นๆ ใช้ในระบบโทรทัศน์ ความเร็วในการส่งข้อมูล 350 Mbps ส่งได้ในระยะทาง 2-3 mile </vt:lpstr>
      <vt:lpstr>Fiber Optic Cable ใช้สำหรับส่งข้อมูลที่ต้องการความเร็วสูง มีข้อมูลที่ต้องการส่งเป็นจำนวนมาก และอยู่ในสภาพแวดล้อมที่มีสัญญาณไฟฟ้ารบกวนมาก ความเร็วในการส่งข้อมูล 1 Gbps ระยะทางในการ  ส่งข้อมูล 20-30 mile </vt:lpstr>
      <vt:lpstr>Network topology</vt:lpstr>
      <vt:lpstr>Network Topology</vt:lpstr>
      <vt:lpstr>Bus Topology</vt:lpstr>
      <vt:lpstr>Star Topology</vt:lpstr>
      <vt:lpstr>Ring Topology</vt:lpstr>
      <vt:lpstr>Mesh Topology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Devices and Topology</dc:title>
  <dc:creator>Chanapat Wattanachai</dc:creator>
  <cp:lastModifiedBy>Personal</cp:lastModifiedBy>
  <cp:revision>36</cp:revision>
  <dcterms:created xsi:type="dcterms:W3CDTF">2012-07-10T16:47:10Z</dcterms:created>
  <dcterms:modified xsi:type="dcterms:W3CDTF">2012-08-19T03:18:15Z</dcterms:modified>
</cp:coreProperties>
</file>