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70" r:id="rId5"/>
    <p:sldId id="269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73" r:id="rId17"/>
    <p:sldId id="267" r:id="rId18"/>
    <p:sldId id="26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78" autoAdjust="0"/>
  </p:normalViewPr>
  <p:slideViewPr>
    <p:cSldViewPr>
      <p:cViewPr varScale="1">
        <p:scale>
          <a:sx n="54" d="100"/>
          <a:sy n="54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DE4FF-B89E-42AC-8495-09247A706983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8E6C-4A6F-4C87-8E97-473A96038A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298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อธิบายให้เข้าใจง่ายๆ ก็คือ คนทั่วไปจะอ้างถึงเครื่อง หรือ ที่อยู่ปลายทางด้วย ชื่อ เช่น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google.com 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ที่มนุษย์ อ่านได้เข้าใจ เพราะง่ายสะดวกสุด จากนั้นระบบเครือข่ายจะทำการแปลง ชื่อที่อยู่ เป็น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(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ที่นี่กล่าวแต่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version 4) 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เพื่อใช้ในการ หาเส้นทางเดิน ไปยังที่อยู่นั้นๆ จากนั้น เมื่อถึงปลายทาง ก็วิ่งเข้าเครือข่ายภายใน อุปกรณ์ เช่น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หรือ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 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ก็จะมองหา อุปกรณ์ หรืออ้างถึงด้วยค่า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Address 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ดังนั้น ค่า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Address 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จะไม่ปรากฏออกมา นอกเครือข่ายแน่นอน มันจะปรากฏได้ภายใน หรือบนอุปกรณ์ ที่เชื่อมต่อ ล่างสุด หรือ ปลายสุด ของเครือข่าย เท่านั้น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0601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นอกจากนี้ เราสามารถเขียน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ซับเน็ตมาสก์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แบบสั้นได้อีก เช่น 202.5.93.0/24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ห ม า ย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ถึ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ง มี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จํ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า น ว น บิ ต ที่ เ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ป็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น เ ล ข 1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จํ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า น ว น 24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ตั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ว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คื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อ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11111111.11111111.11111111.00000000 แสดงถึงบิตของ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ที่ไม่มีการ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แบ่ง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</a:t>
            </a:r>
            <a:endParaRPr lang="th-TH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ต่เ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มื่อ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แ บ่ง ซับ เ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น็ต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แ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ล้ว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จ ะ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มีเ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ล ข 1 เ 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พิ่ม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ม า อีก 2 ตัว คือ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11111111.11111111.11111111.11000000 แสดงถึงบิตของ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กับบิตของ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Subnet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ที่รวมกัน ดังนั้นจำนวนบิตที่เป็นเลข 1 จึงมีทั้งหมด 26 ตัว ทำให้เขียน</a:t>
            </a:r>
          </a:p>
          <a:p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ซับเน็ตมาสก์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ใหม่เป็น 202.5.93.0/26 หรือก็คือ 202.5.93.0/255.255.255.192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981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ดังนั้นเมื่อจำนวน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Subnet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มีจำนวน 2 บิต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และตำแหน่งของบิตสุดท้ายไปตรงกับตำแหน่งบิตที่ 6 ซึ่งมีค่าเท่ากับ 64 เราจึงได้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หมายเลข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แรกคือ 202.5.93.64 ส่วนหมายเลข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ถัดไปเกิดจากการนำ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หมายเลข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แรกที่ได้ มาเพิ่มทีละ 64 ทำให้หมายเลข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ถัดไปคือ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202.5.93.128 ดังที่แสดงอยู่ในตารางต่อไปนี้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529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ไอพีแอดเดรสก็เปรียบได้กับเลขที่บ้าน ซึ่งบ้าน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แต่ะ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หลังจะ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ต้องี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เลขที่บ้านไมซ้ำ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กัน เพราะถ้าซ้ำกันแล้วบุรุษไปรษณีย์จะหาที่อยู่ไม่เจอ ทำให้ส่งจดหมายไม่ได้ สำหรับ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มาตรฐานการกำหนดไอพีแอดเดรสจะหน่วยงานกลางคือ </a:t>
            </a:r>
            <a:r>
              <a:rPr lang="en-US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InterNIC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 Network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Center)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ทำหน้าที่จัดสรรไอพีแอดเดรสให้กับผู้ใช้ทั่วโลก ไอพีแอดเดรสในปัจจุบัน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ยังคงใช้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เวอร์ชั่น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แต่ในอนาคตจะนำ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เวอร์ชั่น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 มาใช้ เรียกว่า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IPv6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888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หากจะว่าไปแล้วไอพีแอดเดรสนี้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ไม่ได้นำมากำหนดที่คอมพิวเตอร์โดยตรง แต่จะถูกกำหนดไว้ที่อุปกรณ์ในการเชื่อมต่อ เช่น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โมเด็มหรือเร้า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เตอร์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และเมื่อตัดการเชื่อมต่อจากผู้ให้บริการอินเทอร์เน็ตแล้ว หมายเลขไอพี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แอดเดรสที่ได้รับมานี้ก็จะถูกยกเลิก ถ้าเชื่อมต่อครั้งใหม่ก็จะได้ไอพีแอดเดรสชุดใหม่มาอีก</a:t>
            </a:r>
          </a:p>
          <a:p>
            <a:endParaRPr lang="th-TH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การได้ไอพีแอดเดรสมาใช้ประจำแบบคงที่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โดยไม่ต้องเปลี่ยนไปเรื่อยๆ เหมือนผู้ใช้ตามบ้าน ซึ่งจะได้มาจากผู้ให้บริการอินเทอร์เน็ต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เช่นเดียวกัน เช่นได้ไอพีแอดเดรสคลาส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จำนวน 1 คลาส มีจำนวนไอพีแอดเดรสที่สามารถ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นำไปกำหนดบนคอมพิวเตอร์ได้ 254 เลขหมาย ส่วนใหญ่แล้วการได้รับไอพีแอดเดรสแบบคง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ที่นี้ มักจะเป็นองค์กรขนาดกลางใหญ่ทีมีการเชื่อมต่อไปยังผู้ให้บริการอินเทอร์เน็ตโดยใช้</a:t>
            </a:r>
          </a:p>
          <a:p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ลีสไลน์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หรือ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ADSL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แต่สำหรับเครือข่ายอินทราเน็ตนั้น จะสามารถกำหนดไอพีแอดเดรสได้เอง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ตามต้องการ โดยใช้ไอพีแอดเดรสแบบภายใน (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IP Address)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และถูกกำหนดจากผู้ดูแล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ระบบเครือข่ายในองค์กร</a:t>
            </a:r>
            <a:endParaRPr lang="en-US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911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ไอพีแอดเดรสประกอบด้วย 2 ส่วนหลัก คือ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กับ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สำหรับ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เป็นตัวบอกถึงขอบเขตของเครือข่าย โดยไอพีแอดเดรสที่มี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ID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เหมือนกัน หมายความว่าอยู่ในเครือข่ายเดียวกัน ส่วน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เป็นตัวกำหนดที่อยู่หรือ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ตำแหน่งของคอมพิวเตอร์หรืออุปกรณ์นั้นๆ ตัวอย่างเช่น คอมพิวเตอร์สองเครื่อง ถูกกำหนดไอ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พีแอดเดรสที่อยู่ในคลาส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ซึ่งเครื่องที่หนึ่งมีไอพีแอดเดรส 192.168.10.1 ส่วนเครื่องที่สองมี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ไอพีแอดเดรส 192.168.10.2 ทำให้เรามองได้ว่าคอมพิวเตอร์ทั้งสองเครื่องนี้อยู่ในเครือข่าย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เดียว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กัย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เพราะมี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เหมือนกันคือ 192.169.10.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แต่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ต่างกันคือ 1 และ 2 ที่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ระบุว่าเป็นเครื่องที่ 1 และ 2 ตามลำดับ ส่วนที่เป็น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จะเปลี่ยนแปลงไม่ได้ ส่วนที่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เปลี่ยนแปลงได้คือ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ซึ่งนำไปกำหนดให้กับเครื่องคอมพิวเตอร์ในเครือข่าย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00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ไอพีแอดเดรสมีการแบ่งขอบข่ายออกหลายระดับหรือที่เรียกว่า คลาส (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Class)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โดยถูก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แบ่งไว้ 5 คลาส คือ คลาส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 B, C, 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และ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แต่ที่ใช้กันในระบบเครือข่ายทั่วไปจะใช้กัน 3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คลาส คือ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 B, C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ส่วนคลาส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เอาไว้ใช้ในเครือข่าย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Multicast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เช่น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Tele-Conference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และที่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เหลือคือคลาส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ถูกสงวนไว้ ไม่มีการใช้งาน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644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หมายเลขเครือข่าย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เป็นไอพีแอดเดรสที่ใช้อ้างอิงเครือข่ายตัวอย่างเช่น ผู้ให้บริการ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อินเทอร์เน็ตได้ไอพีแอดเดรสหมายเลข 192.168.1.0 ซึ่งอยู่ในคลาส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ก็หมายความว่า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สามารถกำหนดไอพีแอดเดรสให้กับเครื่องคอมพิวเตอร์ในเครือข่ายได้ตั่งแต่หมายเลข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192.168.1.1 จนถึงหมายเลข 192.168.1.254 ดังนั้นหมายเลขของไอพีแอดเดรสคลาส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นี้ก็คือ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192.168.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th-TH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th-TH" sz="18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บรอดคาสต์</a:t>
            </a:r>
            <a:r>
              <a:rPr lang="th-TH" sz="1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แอดเดรส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ใช้สำหรับส่งข้อมูลกระจายไปยังคอมพิวเตอร์และอุปกรณ์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ทั้งหมดในเครือข่าย โดยจะเป็นไอพีแอดเดรสหมายเลขสุดท้ายของคลาส เช่น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192.168.1.255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006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ซับเน็ตมาสก์</a:t>
            </a:r>
            <a:r>
              <a:rPr lang="th-TH" sz="1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สำหรับคลาส </a:t>
            </a: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มีเลข 255 จำนวน 1 ชุดคือ 255.0.0.0 หมายความว่า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ในเครือข่ายนี้จะมีไอพีแอดเดรส 1 ชุดแรกที่เหมือนกัน เช่น 10.0.0.1,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10.1.50.6,10.2.33.4 จึงถือว่าไอพีแอดเดรสทั้งหมดนี้อยู่ในเครือข่ายเดียวกัน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th-TH" sz="18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ซับเน็ตมาสก์</a:t>
            </a:r>
            <a:r>
              <a:rPr lang="th-TH" sz="1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สำหรับคลาส </a:t>
            </a: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มีเลข 255 จำนวน 2 ชุดคือ 255.255.0.0 หมายความ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ว่าในเครือข่ายนี้จะมีไอพีแอดเดรส 2 ชุดแรกที่เหมือนกัน เช่น 172.20.91.18,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172.30.92.77, 172.30.93.2 จึงถือว่าไอพีแอดเดรสทั้งหมดนี้อยู่ในเครือข่ายเดียวกัน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th-TH" sz="18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ซับเน็ตมาสก์</a:t>
            </a:r>
            <a:r>
              <a:rPr lang="th-TH" sz="1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สำหรับคลาส </a:t>
            </a: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มีเลข 255 จำนวน 3 ชุดคือ 255.255.255.0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หมายความว่าในเครือข่ายนี้จะมีไอพีแอดเดรส 3 ชุดแรกที่เหมือนกัน เช่น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192.168.1.11, 192.168.1.12, 192.168.1.13 จึงถือว่าไอพีแอดเดรสทั้งหมดนี้อยู่ใน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เครือข่ายเดียวกัน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706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Network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มี 24 บิต ,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= Subnet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ยืมมา 2 บิต,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 = Host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เหลือ 6 บิต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552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เพราะได้ยืมบิตของ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มาทำ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เป็น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Subnet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จำนวน 2 บิต (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อ็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อก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เต็ต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สุดท้ายของ</a:t>
            </a:r>
            <a:r>
              <a:rPr lang="th-TH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ซับเน็ตมาสก์</a:t>
            </a:r>
            <a:endParaRPr lang="th-TH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สำหรับไอพีแอดเดรสคลาส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ก็คือ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ID </a:t>
            </a:r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นั่นเอง) ส่วนตัวเลขต่อจาก</a:t>
            </a:r>
          </a:p>
          <a:p>
            <a:r>
              <a:rPr lang="th-TH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เลข 1 ให้เป็นเลข 0 ทั้งหด โดยเขียนได้ดังนี้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8E6C-4A6F-4C87-8E97-473A96038A61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96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th-TH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9FDFFD4B-898C-459B-A8BD-CB7E8A798B0F}" type="datetimeFigureOut">
              <a:rPr lang="th-TH" smtClean="0"/>
              <a:t>19/08/55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912EC4B-7991-434A-B2A2-CA9A38CCAA6E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6781800" cy="3281536"/>
          </a:xfrm>
        </p:spPr>
        <p:txBody>
          <a:bodyPr/>
          <a:lstStyle/>
          <a:p>
            <a:r>
              <a:rPr lang="en-US" sz="6600" dirty="0" smtClean="0"/>
              <a:t>MAC Address</a:t>
            </a:r>
            <a:br>
              <a:rPr lang="en-US" sz="6600" dirty="0" smtClean="0"/>
            </a:br>
            <a:r>
              <a:rPr lang="en-US" sz="6600" dirty="0" smtClean="0"/>
              <a:t>IP Address</a:t>
            </a:r>
            <a:br>
              <a:rPr lang="en-US" sz="6600" dirty="0" smtClean="0"/>
            </a:br>
            <a:r>
              <a:rPr lang="en-US" sz="6600" dirty="0" smtClean="0"/>
              <a:t>Subnet mask</a:t>
            </a:r>
            <a:endParaRPr lang="th-TH" sz="6600" dirty="0"/>
          </a:p>
        </p:txBody>
      </p:sp>
    </p:spTree>
    <p:extLst>
      <p:ext uri="{BB962C8B-B14F-4D97-AF65-F5344CB8AC3E}">
        <p14:creationId xmlns:p14="http://schemas.microsoft.com/office/powerpoint/2010/main" val="32643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การแบ่งระดับของ </a:t>
            </a:r>
            <a:r>
              <a:rPr lang="en-US" dirty="0" smtClean="0"/>
              <a:t>IP Address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085" y1="66406" x2="82064" y2="66536"/>
                        <a14:foregroundMark x1="24158" y1="77604" x2="80527" y2="77604"/>
                        <a14:foregroundMark x1="23499" y1="82031" x2="80673" y2="82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86" t="50000" r="12287" b="12500"/>
          <a:stretch/>
        </p:blipFill>
        <p:spPr bwMode="auto">
          <a:xfrm>
            <a:off x="68343" y="2321060"/>
            <a:ext cx="896815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0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52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/>
            </a:r>
            <a:br>
              <a:rPr kumimoji="0" 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</a:b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t="21463" r="16032" b="16536"/>
          <a:stretch>
            <a:fillRect/>
          </a:stretch>
        </p:blipFill>
        <p:spPr bwMode="auto">
          <a:xfrm>
            <a:off x="827608" y="1269777"/>
            <a:ext cx="74168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144963"/>
          </a:xfrm>
        </p:spPr>
        <p:txBody>
          <a:bodyPr>
            <a:normAutofit/>
          </a:bodyPr>
          <a:lstStyle/>
          <a:p>
            <a:r>
              <a:rPr lang="th-TH" sz="3600" b="1" dirty="0">
                <a:latin typeface="Cordia New" pitchFamily="34" charset="-34"/>
                <a:cs typeface="Cordia New" pitchFamily="34" charset="-34"/>
              </a:rPr>
              <a:t>คลาส </a:t>
            </a:r>
            <a:r>
              <a:rPr lang="en-US" sz="3600" b="1" dirty="0">
                <a:latin typeface="Cordia New" pitchFamily="34" charset="-34"/>
                <a:cs typeface="Cordia New" pitchFamily="34" charset="-34"/>
              </a:rPr>
              <a:t>A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มีไอพีแอดเดรสทั้งหมด 126 คลาส ในแต่ละคลาสจะกำหนดไอพีแอดเดรส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ได้ 16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ล้านเครื่อง ส่วนที่เป็น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Network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คือตัวเลข 1 ชุดทางซ้าย ( 8 บิต) ส่วนตัวเลข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3 ชุด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หลังทางขวาคือ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 (24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บิต)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ซึ่ง ไอ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พีแอดเดรสคลาส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A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จะใช้กับองค์กรขนาดใหญ่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918" y1="47656" x2="79722" y2="46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73" t="36057" r="17018" b="47837"/>
          <a:stretch/>
        </p:blipFill>
        <p:spPr bwMode="auto">
          <a:xfrm>
            <a:off x="827584" y="3979022"/>
            <a:ext cx="7508631" cy="117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97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144963"/>
          </a:xfrm>
        </p:spPr>
        <p:txBody>
          <a:bodyPr>
            <a:normAutofit/>
          </a:bodyPr>
          <a:lstStyle/>
          <a:p>
            <a:r>
              <a:rPr lang="th-TH" sz="3600" b="1" dirty="0">
                <a:latin typeface="Cordia New" pitchFamily="34" charset="-34"/>
                <a:cs typeface="Cordia New" pitchFamily="34" charset="-34"/>
              </a:rPr>
              <a:t>คลาส </a:t>
            </a:r>
            <a:r>
              <a:rPr lang="en-US" sz="3600" b="1" dirty="0">
                <a:latin typeface="Cordia New" pitchFamily="34" charset="-34"/>
                <a:cs typeface="Cordia New" pitchFamily="34" charset="-34"/>
              </a:rPr>
              <a:t>B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มีไอพีแอดเดรสทั้งหมด 16,384 คลาส ในแต่ละคลาสจะกำหนดไอพี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แอดเดรสได้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65,534 เครื่อง ส่วนที่เป็น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Network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คือตัวเลข 2 ชุดทางซ้าย (16 บิต)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ส่วนตัวเลข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2 ชุดทางขวาคือ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 (16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บิต) ซึ่งไอพีแอดเดรสคลาส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B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เหมาะ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สำหรับองค์กร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ขนาดกลาง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722" y1="36328" x2="76867" y2="38021"/>
                        <a14:foregroundMark x1="34041" y1="42578" x2="76794" y2="42057"/>
                        <a14:foregroundMark x1="74231" y1="42969" x2="80381" y2="43229"/>
                        <a14:backgroundMark x1="34846" y1="21094" x2="47438" y2="28906"/>
                        <a14:backgroundMark x1="22328" y1="16797" x2="43411" y2="184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3" t="31730" r="16883" b="51683"/>
          <a:stretch/>
        </p:blipFill>
        <p:spPr bwMode="auto">
          <a:xfrm>
            <a:off x="755576" y="4159876"/>
            <a:ext cx="7561384" cy="121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4197"/>
            <a:ext cx="8229600" cy="4144963"/>
          </a:xfrm>
        </p:spPr>
        <p:txBody>
          <a:bodyPr>
            <a:normAutofit/>
          </a:bodyPr>
          <a:lstStyle/>
          <a:p>
            <a:r>
              <a:rPr lang="th-TH" sz="3600" b="1" dirty="0">
                <a:latin typeface="Cordia New" pitchFamily="34" charset="-34"/>
                <a:cs typeface="Cordia New" pitchFamily="34" charset="-34"/>
              </a:rPr>
              <a:t>คลาส </a:t>
            </a:r>
            <a:r>
              <a:rPr lang="en-US" sz="3600" b="1" dirty="0">
                <a:latin typeface="Cordia New" pitchFamily="34" charset="-34"/>
                <a:cs typeface="Cordia New" pitchFamily="34" charset="-34"/>
              </a:rPr>
              <a:t>C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มีไอพีแอดเดรสทั้งหมด 2,097,152 คลาส ในแต่ละคลาสจะกำหนดไอ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พีแอดเดรส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ได้ 254 เครื่อง ส่วนที่เป็น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Network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คือตัวเลข 3 ชุดแรกทางซ้าย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(24บิต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) ส่วนตัวเลข 1 ชุดที่เหลือทางขวาคือ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 (8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บิต) ซึ่งไอพีแอดเดรสคลาส </a:t>
            </a:r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C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 เหมาะ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สำหรับองค์กรขนาดเล็ก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161" y1="68750" x2="77818" y2="67969"/>
                        <a14:foregroundMark x1="30527" y1="75000" x2="80673" y2="73828"/>
                        <a14:backgroundMark x1="7321" y1="12760" x2="93411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97" t="62500" r="16612" b="21154"/>
          <a:stretch/>
        </p:blipFill>
        <p:spPr bwMode="auto">
          <a:xfrm>
            <a:off x="683568" y="4321478"/>
            <a:ext cx="7649308" cy="11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64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ไอพีแอดเดรสภายใน (</a:t>
            </a:r>
            <a:r>
              <a:rPr lang="en-US" b="1" dirty="0"/>
              <a:t>Private IP Address)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t="63780" r="7927" b="13585"/>
          <a:stretch>
            <a:fillRect/>
          </a:stretch>
        </p:blipFill>
        <p:spPr bwMode="auto">
          <a:xfrm>
            <a:off x="107950" y="2349500"/>
            <a:ext cx="8893175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46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ลูปแบ</a:t>
            </a:r>
            <a:r>
              <a:rPr lang="th-TH" b="1" dirty="0" err="1" smtClean="0"/>
              <a:t>คแอด</a:t>
            </a:r>
            <a:r>
              <a:rPr lang="th-TH" b="1" dirty="0" smtClean="0"/>
              <a:t>เดรส </a:t>
            </a:r>
            <a:r>
              <a:rPr lang="th-TH" b="1" dirty="0"/>
              <a:t>(</a:t>
            </a:r>
            <a:r>
              <a:rPr lang="en-US" b="1" dirty="0"/>
              <a:t>Loop back address)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Cordia New" pitchFamily="34" charset="-34"/>
                <a:cs typeface="Cordia New" pitchFamily="34" charset="-34"/>
              </a:rPr>
              <a:t>เป็นไอพีแอดเดรสพิเศษ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ที่กำหนดขึ้นเพื่อ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ใช้ทดสอบระบบภายในเครื่องคอมพิวเตอร์ ซึ่งไม่ได้ติดต่อไปยัง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เครือข่ายหรือ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คอมพิวเตอร์เครื่องใดๆ ไอพีแอดเดรสชนิดนี้ใช้หมายเลข 127.0.0.1</a:t>
            </a:r>
          </a:p>
        </p:txBody>
      </p:sp>
    </p:spTree>
    <p:extLst>
      <p:ext uri="{BB962C8B-B14F-4D97-AF65-F5344CB8AC3E}">
        <p14:creationId xmlns:p14="http://schemas.microsoft.com/office/powerpoint/2010/main" val="125880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หมายเลข</a:t>
            </a:r>
            <a:r>
              <a:rPr lang="th-TH" b="1" dirty="0" smtClean="0"/>
              <a:t>เครือข่าย</a:t>
            </a:r>
            <a:r>
              <a:rPr lang="th-TH" b="1" dirty="0" err="1" smtClean="0"/>
              <a:t>และบ</a:t>
            </a:r>
            <a:r>
              <a:rPr lang="th-TH" b="1" dirty="0" smtClean="0"/>
              <a:t>รอด</a:t>
            </a:r>
            <a:r>
              <a:rPr lang="th-TH" b="1" dirty="0" err="1"/>
              <a:t>คาสต์</a:t>
            </a:r>
            <a:r>
              <a:rPr lang="th-TH" b="1" dirty="0" smtClean="0"/>
              <a:t>แอดเดรส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Cordia New" pitchFamily="34" charset="-34"/>
                <a:cs typeface="Cordia New" pitchFamily="34" charset="-34"/>
              </a:rPr>
              <a:t>หมายเลขเครือข่าย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เป็นไอพีแอดเดรสที่ใช้อ้างอิง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เครือข่าย</a:t>
            </a:r>
          </a:p>
          <a:p>
            <a:r>
              <a:rPr lang="th-TH" sz="3600" b="1" dirty="0" err="1">
                <a:latin typeface="Cordia New" pitchFamily="34" charset="-34"/>
                <a:cs typeface="Cordia New" pitchFamily="34" charset="-34"/>
              </a:rPr>
              <a:t>บรอดคาสต์</a:t>
            </a:r>
            <a:r>
              <a:rPr lang="th-TH" sz="3600" b="1" dirty="0">
                <a:latin typeface="Cordia New" pitchFamily="34" charset="-34"/>
                <a:cs typeface="Cordia New" pitchFamily="34" charset="-34"/>
              </a:rPr>
              <a:t>แอดเดรส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ใช้สำหรับส่งข้อมูลกระจายไปยังคอมพิวเตอร์และ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อุปกรณ์ทั้งหมด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ในเครือข่าย โดยจะเป็นไอพีแอดเดรสหมายเลขสุดท้ายของคลาส</a:t>
            </a:r>
          </a:p>
        </p:txBody>
      </p:sp>
    </p:spTree>
    <p:extLst>
      <p:ext uri="{BB962C8B-B14F-4D97-AF65-F5344CB8AC3E}">
        <p14:creationId xmlns:p14="http://schemas.microsoft.com/office/powerpoint/2010/main" val="243824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r>
              <a:rPr lang="th-TH" sz="2800" dirty="0"/>
              <a:t>ตัวอย่างการแจกไอพีแอดเดรสคลาส </a:t>
            </a:r>
            <a:r>
              <a:rPr lang="en-US" sz="2800" dirty="0"/>
              <a:t>C </a:t>
            </a:r>
            <a:r>
              <a:rPr lang="th-TH" sz="2800" dirty="0"/>
              <a:t>ซึ่งมีหมายเลขเครือข่าย 192.169.0.0 ให้</a:t>
            </a:r>
          </a:p>
          <a:p>
            <a:pPr marL="0" indent="0">
              <a:buNone/>
            </a:pPr>
            <a:r>
              <a:rPr lang="th-TH" sz="2800" dirty="0"/>
              <a:t>คอมพิวเตอร์ ดังนี้</a:t>
            </a:r>
          </a:p>
          <a:p>
            <a:pPr marL="0" indent="0">
              <a:buNone/>
            </a:pPr>
            <a:r>
              <a:rPr lang="th-TH" sz="2800" dirty="0"/>
              <a:t>192.168.0.0 เป็นหมายเลขเครือข่าย ห้ามนำไปกำหนดใช้งาน</a:t>
            </a:r>
          </a:p>
          <a:p>
            <a:pPr marL="0" indent="0">
              <a:buNone/>
            </a:pPr>
            <a:r>
              <a:rPr lang="th-TH" sz="2800" dirty="0"/>
              <a:t>192.168.0.1 กำหนดให้</a:t>
            </a:r>
            <a:r>
              <a:rPr lang="th-TH" sz="2800" dirty="0" smtClean="0"/>
              <a:t>คอมพิวเตอร์</a:t>
            </a:r>
            <a:r>
              <a:rPr lang="th-TH" sz="2800" dirty="0"/>
              <a:t>เครื่องที่ 1</a:t>
            </a:r>
          </a:p>
          <a:p>
            <a:pPr marL="0" indent="0">
              <a:buNone/>
            </a:pPr>
            <a:r>
              <a:rPr lang="th-TH" sz="2800" dirty="0"/>
              <a:t>192.168.0.2 กำหนดให้</a:t>
            </a:r>
            <a:r>
              <a:rPr lang="th-TH" sz="2800" dirty="0" smtClean="0"/>
              <a:t>คอมพิวเตอร์</a:t>
            </a:r>
            <a:r>
              <a:rPr lang="th-TH" sz="2800" dirty="0"/>
              <a:t>เครื่องที่ 2</a:t>
            </a:r>
          </a:p>
          <a:p>
            <a:pPr marL="0" indent="0">
              <a:buNone/>
            </a:pPr>
            <a:r>
              <a:rPr lang="en-US" sz="2800" dirty="0">
                <a:latin typeface="Cordia New" pitchFamily="34" charset="-34"/>
                <a:cs typeface="Cordia New" pitchFamily="34" charset="-34"/>
              </a:rPr>
              <a:t>192.168.0.x</a:t>
            </a:r>
            <a:r>
              <a:rPr lang="en-US" sz="2800" dirty="0"/>
              <a:t> </a:t>
            </a:r>
            <a:r>
              <a:rPr lang="th-TH" sz="2800" dirty="0"/>
              <a:t>กำหนดให้</a:t>
            </a:r>
            <a:r>
              <a:rPr lang="th-TH" sz="2800" dirty="0" smtClean="0"/>
              <a:t>คอมพิวเตอร์</a:t>
            </a:r>
            <a:r>
              <a:rPr lang="th-TH" sz="2800" dirty="0"/>
              <a:t>เครื่องที่…</a:t>
            </a:r>
          </a:p>
          <a:p>
            <a:pPr marL="0" indent="0">
              <a:buNone/>
            </a:pPr>
            <a:r>
              <a:rPr lang="th-TH" sz="2800" dirty="0"/>
              <a:t>192.168.0.253 กำหนดให้</a:t>
            </a:r>
            <a:r>
              <a:rPr lang="th-TH" sz="2800" dirty="0" smtClean="0"/>
              <a:t>คอมพิวเตอร์</a:t>
            </a:r>
            <a:r>
              <a:rPr lang="th-TH" sz="2800" dirty="0"/>
              <a:t>เครื่องที่ 253</a:t>
            </a:r>
          </a:p>
          <a:p>
            <a:pPr marL="0" indent="0">
              <a:buNone/>
            </a:pPr>
            <a:r>
              <a:rPr lang="th-TH" sz="2800" dirty="0"/>
              <a:t>192.168.0.254 กำหนดให้</a:t>
            </a:r>
            <a:r>
              <a:rPr lang="th-TH" sz="2800" dirty="0" smtClean="0"/>
              <a:t>คอมพิวเตอร์</a:t>
            </a:r>
            <a:r>
              <a:rPr lang="th-TH" sz="2800" dirty="0"/>
              <a:t>เครื่องที่ 254</a:t>
            </a:r>
          </a:p>
          <a:p>
            <a:pPr marL="0" indent="0">
              <a:buNone/>
            </a:pPr>
            <a:r>
              <a:rPr lang="th-TH" sz="2800" dirty="0"/>
              <a:t>192.168.0.255 </a:t>
            </a:r>
            <a:r>
              <a:rPr lang="th-TH" sz="2800" dirty="0" err="1"/>
              <a:t>เป็นบ</a:t>
            </a:r>
            <a:r>
              <a:rPr lang="th-TH" sz="2800" dirty="0"/>
              <a:t>รอด</a:t>
            </a:r>
            <a:r>
              <a:rPr lang="th-TH" sz="2800" dirty="0" err="1"/>
              <a:t>คาสต์</a:t>
            </a:r>
            <a:r>
              <a:rPr lang="th-TH" sz="2800" dirty="0"/>
              <a:t>แอดเดรส ห้ามนำไปกำหนดใช้งาน</a:t>
            </a:r>
          </a:p>
          <a:p>
            <a:pPr marL="0" indent="0">
              <a:buNone/>
            </a:pPr>
            <a:r>
              <a:rPr lang="th-TH" sz="2800" dirty="0"/>
              <a:t>เมื่อใช้หมดเครือข่าย 192.168.0.0 </a:t>
            </a:r>
            <a:r>
              <a:rPr lang="th-TH" sz="2800" dirty="0" err="1"/>
              <a:t>แล้วตัอง</a:t>
            </a:r>
            <a:r>
              <a:rPr lang="th-TH" sz="2800" dirty="0"/>
              <a:t>ใช้เครือข่ายถัดไปคือ 192.169.1.0</a:t>
            </a:r>
          </a:p>
        </p:txBody>
      </p:sp>
    </p:spTree>
    <p:extLst>
      <p:ext uri="{BB962C8B-B14F-4D97-AF65-F5344CB8AC3E}">
        <p14:creationId xmlns:p14="http://schemas.microsoft.com/office/powerpoint/2010/main" val="48454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err="1"/>
              <a:t>ซับเน็ตมาสก์</a:t>
            </a:r>
            <a:r>
              <a:rPr lang="th-TH" b="1" dirty="0"/>
              <a:t> (</a:t>
            </a:r>
            <a:r>
              <a:rPr lang="en-US" b="1" dirty="0"/>
              <a:t>Subnet Mask)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Cordia New" pitchFamily="34" charset="-34"/>
                <a:cs typeface="Cordia New" pitchFamily="34" charset="-34"/>
              </a:rPr>
              <a:t>เป็นค่าที่ระบุว่าคอมพิวเตอร์เครื่องนี้อยู่ในเครือข่ายใด หรือเป็นค่าที่แบ่งกลุ่ม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เครือข่าย โดยตรง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สอดคล้องกับคลาสของไอพีแอดเดรส 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ซับเน็ตมาสก์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จะเป็นตัวเลข 4 ชุด เช่นเดียวกับ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ไอพี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แอดเดรสแต่มีค่าเป็น 0 กับ 255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เท่านั้น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(แต่บางกรณีก็เป็นค่าอื่นได้ เมื่อถูกแบ่ง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20" t="22116" r="33236" b="50000"/>
          <a:stretch/>
        </p:blipFill>
        <p:spPr bwMode="auto">
          <a:xfrm>
            <a:off x="2699792" y="4629544"/>
            <a:ext cx="3974123" cy="203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7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Cordia New" pitchFamily="34" charset="-34"/>
                <a:cs typeface="Cordia New" pitchFamily="34" charset="-34"/>
              </a:rPr>
              <a:t>เป็นกลุ่มค่า เลขฐาน 16 (0-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A , A-F)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ที่ใช้อ้างอิง ที่อยู่ที่แท้จริง ของตัวอุปกรณ์เครือข่าย มันถูกใช้ในระดับล่างสุด ของ 7 </a:t>
            </a:r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Layer  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ทาง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ทฤษฎี ค่า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Mac Address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จะไม่ซ้ำ หรือ ไม่สามารถเปลี่ยนแปลงได้ แต่ในทางปฏิบัติ ค่า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Mac Address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สามารถพบซ้ำได้ ไม่ว่าจะมาจากโรงงาน หรือ จงใจเปลี่ยน</a:t>
            </a:r>
          </a:p>
        </p:txBody>
      </p:sp>
    </p:spTree>
    <p:extLst>
      <p:ext uri="{BB962C8B-B14F-4D97-AF65-F5344CB8AC3E}">
        <p14:creationId xmlns:p14="http://schemas.microsoft.com/office/powerpoint/2010/main" val="4493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600" dirty="0">
                <a:latin typeface="Cordia New" pitchFamily="34" charset="-34"/>
                <a:cs typeface="Cordia New" pitchFamily="34" charset="-34"/>
              </a:rPr>
              <a:t>สามารถสรุปได้อย่างง่ายๆ คือการที่จะดูว่าไอพีแอดเดรสอยู่ในคลาสใดทำได้ 2 วิธี</a:t>
            </a:r>
          </a:p>
          <a:p>
            <a:r>
              <a:rPr lang="th-TH" sz="3600" dirty="0">
                <a:latin typeface="Cordia New" pitchFamily="34" charset="-34"/>
                <a:cs typeface="Cordia New" pitchFamily="34" charset="-34"/>
              </a:rPr>
              <a:t>1. ดูจากตัวเลขชุดแรกของไอพีแอดเดรส ซึ่งมีหลักการจำง่ายๆคือ</a:t>
            </a:r>
          </a:p>
          <a:p>
            <a:pPr marL="0" indent="0">
              <a:buNone/>
            </a:pP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คลาส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A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ใช้หมายเลขชุดแรกตั้งแต่ 1 ถึง 126</a:t>
            </a:r>
          </a:p>
          <a:p>
            <a:pPr marL="0" indent="0">
              <a:buNone/>
            </a:pP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คลาส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B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ใช้หมายเลขชุดแรกตั้งแต่ 128 ถึง 191</a:t>
            </a:r>
          </a:p>
          <a:p>
            <a:pPr marL="0" indent="0">
              <a:buNone/>
            </a:pP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คลาส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C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ใช้หมายเลขชุดแรกตั้งแต่ 192 ถึง 223</a:t>
            </a:r>
          </a:p>
          <a:p>
            <a:r>
              <a:rPr lang="th-TH" sz="3600" dirty="0">
                <a:latin typeface="Cordia New" pitchFamily="34" charset="-34"/>
                <a:cs typeface="Cordia New" pitchFamily="34" charset="-34"/>
              </a:rPr>
              <a:t>2. ดูจาก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ซับเน็ตมาสก์</a:t>
            </a:r>
            <a:endParaRPr lang="th-TH" sz="36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7923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การแบ่ง</a:t>
            </a:r>
            <a:r>
              <a:rPr lang="th-TH" b="1" dirty="0" err="1"/>
              <a:t>ซับเน็ต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Cordia New" pitchFamily="34" charset="-34"/>
                <a:cs typeface="Cordia New" pitchFamily="34" charset="-34"/>
              </a:rPr>
              <a:t>ในการใช้งานจริงบนระบบเครือข่าย บางครั้งอาจต้องแบ่งเครือข่ายออกให้</a:t>
            </a:r>
            <a:r>
              <a:rPr lang="th-TH" sz="3200" dirty="0" smtClean="0">
                <a:latin typeface="Cordia New" pitchFamily="34" charset="-34"/>
                <a:cs typeface="Cordia New" pitchFamily="34" charset="-34"/>
              </a:rPr>
              <a:t>เป็นเครือข่าย</a:t>
            </a:r>
            <a:r>
              <a:rPr lang="th-TH" sz="3200" dirty="0">
                <a:latin typeface="Cordia New" pitchFamily="34" charset="-34"/>
                <a:cs typeface="Cordia New" pitchFamily="34" charset="-34"/>
              </a:rPr>
              <a:t>ย่อยเพื่อเพิ่มความปลอดภัยของข้อมูลที่ส่งผ่านระบบเครือข่าย และป้องกัน</a:t>
            </a:r>
            <a:r>
              <a:rPr lang="th-TH" sz="3200" dirty="0" smtClean="0">
                <a:latin typeface="Cordia New" pitchFamily="34" charset="-34"/>
                <a:cs typeface="Cordia New" pitchFamily="34" charset="-34"/>
              </a:rPr>
              <a:t>ไม่ให้ข้อมูล</a:t>
            </a:r>
            <a:r>
              <a:rPr lang="th-TH" sz="3200" dirty="0">
                <a:latin typeface="Cordia New" pitchFamily="34" charset="-34"/>
                <a:cs typeface="Cordia New" pitchFamily="34" charset="-34"/>
              </a:rPr>
              <a:t>ถูกส่งไปยังหน่วยงานอื่น หรือลดการกระจายข้อมูลในเครือข่ายให้น้อยลง (</a:t>
            </a:r>
            <a:r>
              <a:rPr lang="en-US" sz="3200" dirty="0">
                <a:latin typeface="Cordia New" pitchFamily="34" charset="-34"/>
                <a:cs typeface="Cordia New" pitchFamily="34" charset="-34"/>
              </a:rPr>
              <a:t>Broadcast</a:t>
            </a:r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17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1449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rdia New" pitchFamily="34" charset="-34"/>
                <a:cs typeface="Cordia New" pitchFamily="34" charset="-34"/>
              </a:rPr>
              <a:t>1.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หลักการคือใช้วิธีแบ่งบางส่วนของ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ซึ่งมีอยู่ 8 บิต มาเป็น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Subnet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เพื่อให้เกิดเครือข่ายย่อยหรือ</a:t>
            </a:r>
            <a:r>
              <a:rPr lang="th-TH" sz="3600" dirty="0" err="1" smtClean="0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 เช่น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ใช้ 2 บิตแรกของ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มาทำเป็น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Subnet </a:t>
            </a:r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ID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อาจใช้มากกว่า 2 บิตก็ได้ ขึ้นอยู่กับความต้องการในการแบ่ง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) ส่วน 6 บิต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ที่ เหลือ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ยังคงเป็น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เช่นเดิม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578" y1="51172" x2="73646" y2="51693"/>
                        <a14:foregroundMark x1="35652" y1="59115" x2="72182" y2="57682"/>
                        <a14:foregroundMark x1="33236" y1="57422" x2="40703" y2="56771"/>
                        <a14:foregroundMark x1="34187" y1="63672" x2="72548" y2="64193"/>
                        <a14:foregroundMark x1="69473" y1="57943" x2="74451" y2="66146"/>
                        <a14:foregroundMark x1="72840" y1="56771" x2="73353" y2="70182"/>
                        <a14:foregroundMark x1="34700" y1="53646" x2="35139" y2="67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6" t="46875" r="23369" b="26563"/>
          <a:stretch/>
        </p:blipFill>
        <p:spPr bwMode="auto">
          <a:xfrm>
            <a:off x="1782941" y="3933056"/>
            <a:ext cx="5785339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24197"/>
            <a:ext cx="8229600" cy="4144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2.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ก่อน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อื่นให้ตั้งโจทย์ว่าต้องการจำนวน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หรือเครือข่ายย่อยเท่าใด พร้อม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กับต้องการ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จำนวน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โฮสต์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ในแต่ละ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เท่าใด เช่น ต้องการ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จำนวน 2 </a:t>
            </a:r>
            <a:r>
              <a:rPr lang="th-TH" sz="3600" dirty="0" err="1" smtClean="0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และ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ต้องการจำนวน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โฮสต์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ในแต่ละ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ระหว่าง 50 ถึง 100 เครื่อง</a:t>
            </a:r>
          </a:p>
        </p:txBody>
      </p:sp>
      <p:pic>
        <p:nvPicPr>
          <p:cNvPr id="5122" name="Picture 2" descr="http://img.ehowcdn.com/article-new/ehow/images/a06/fh/v5/ip-subnet-mask_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3895725" cy="27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1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400600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Cordia New" pitchFamily="34" charset="-34"/>
                <a:cs typeface="Cordia New" pitchFamily="34" charset="-34"/>
              </a:rPr>
              <a:t>กรณีที่1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ทดลองยืมบิตของ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มาทำเป็น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Subnet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จำนวน 2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บิต</a:t>
            </a:r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3600" dirty="0" err="1" smtClean="0">
                <a:latin typeface="Cordia New" pitchFamily="34" charset="-34"/>
                <a:cs typeface="Cordia New" pitchFamily="34" charset="-34"/>
              </a:rPr>
              <a:t>nnnnnnnn.nnnnnnnn.nnnnnnnn.</a:t>
            </a:r>
            <a:r>
              <a:rPr lang="en-US" sz="3600" b="1" dirty="0" err="1" smtClean="0">
                <a:latin typeface="Cordia New" pitchFamily="34" charset="-34"/>
                <a:cs typeface="Cordia New" pitchFamily="34" charset="-34"/>
              </a:rPr>
              <a:t>sshhhhhh</a:t>
            </a:r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)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ทำให้จำนวนบิตที่เป็น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จริงๆเหลือ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6 บิต จากนั้นนำมาคำนวณจากสูตร 2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x – 2 (x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คือจำนวนบิตที่ยืมมา) แล้ว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หาจำนวน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โฮสต์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จากสูตร (2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n – 2) (n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คือจำนวนบิตของ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ID)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ได้ดังนี้</a:t>
            </a:r>
          </a:p>
          <a:p>
            <a:pPr marL="0" indent="0">
              <a:buNone/>
            </a:pPr>
            <a:r>
              <a:rPr lang="th-TH" sz="3600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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จำนวน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ได้จาก 22 – 2 = 2 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endParaRPr lang="th-TH" sz="3600" dirty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	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จำนวน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โฮสต์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ได้จาก 26 – 2 = 62 เครื่อง</a:t>
            </a:r>
          </a:p>
        </p:txBody>
      </p:sp>
    </p:spTree>
    <p:extLst>
      <p:ext uri="{BB962C8B-B14F-4D97-AF65-F5344CB8AC3E}">
        <p14:creationId xmlns:p14="http://schemas.microsoft.com/office/powerpoint/2010/main" val="32769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688632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Cordia New" pitchFamily="34" charset="-34"/>
                <a:cs typeface="Cordia New" pitchFamily="34" charset="-34"/>
              </a:rPr>
              <a:t>กรณีที่ 2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ทดลองยืมบิตของ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มาทำเป็น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Subnet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จำนวน 3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บิต</a:t>
            </a:r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3600" dirty="0" err="1" smtClean="0">
                <a:latin typeface="Cordia New" pitchFamily="34" charset="-34"/>
                <a:cs typeface="Cordia New" pitchFamily="34" charset="-34"/>
              </a:rPr>
              <a:t>nnnnnnnnn.nnnnnnnn.nnnnnnnnnnnnn.</a:t>
            </a:r>
            <a:r>
              <a:rPr lang="en-US" sz="3600" b="1" dirty="0" err="1" smtClean="0">
                <a:latin typeface="Cordia New" pitchFamily="34" charset="-34"/>
                <a:cs typeface="Cordia New" pitchFamily="34" charset="-34"/>
              </a:rPr>
              <a:t>ssshhhhh</a:t>
            </a:r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)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ทำให้จำนวนบิตที่เป็น </a:t>
            </a:r>
            <a:r>
              <a:rPr lang="en-US" sz="3600" dirty="0" err="1" smtClean="0">
                <a:latin typeface="Cordia New" pitchFamily="34" charset="-34"/>
                <a:cs typeface="Cordia New" pitchFamily="34" charset="-34"/>
              </a:rPr>
              <a:t>HostID</a:t>
            </a:r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จริงๆเหลือ 5 บิต จากนั้นนำมาคำนวณจากสูตร 2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x – 2 (x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คือจำนวนบิตที่ยืมมา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)แล้ว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หาจำนวน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โฮสต์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จากสูตร 2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n – 2 (n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คือจำนวนบิตของ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Host ID)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ได้</a:t>
            </a:r>
            <a:r>
              <a:rPr lang="th-TH" sz="3600" dirty="0" err="1" smtClean="0">
                <a:latin typeface="Cordia New" pitchFamily="34" charset="-34"/>
                <a:cs typeface="Cordia New" pitchFamily="34" charset="-34"/>
              </a:rPr>
              <a:t>ดังนี้ฃ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	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จำนวน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ได้จาก 23 – 2 = 6 </a:t>
            </a:r>
            <a:r>
              <a:rPr lang="th-TH" sz="3600" dirty="0" err="1" smtClean="0">
                <a:latin typeface="Cordia New" pitchFamily="34" charset="-34"/>
                <a:cs typeface="Cordia New" pitchFamily="34" charset="-34"/>
              </a:rPr>
              <a:t>ซับเน็ต</a:t>
            </a:r>
            <a:endParaRPr lang="th-TH" sz="36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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จำนวน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โฮสต์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ใน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ได้จาก 25 – 2 = 30 เครื่อง</a:t>
            </a:r>
          </a:p>
        </p:txBody>
      </p:sp>
    </p:spTree>
    <p:extLst>
      <p:ext uri="{BB962C8B-B14F-4D97-AF65-F5344CB8AC3E}">
        <p14:creationId xmlns:p14="http://schemas.microsoft.com/office/powerpoint/2010/main" val="3573087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144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3.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หา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ค่า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ซับเน็ตมาสก์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ใหม่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วิธี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คำนวณ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ดังนี้</a:t>
            </a:r>
          </a:p>
          <a:p>
            <a:pPr marL="0" indent="0">
              <a:buNone/>
            </a:pP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     3.1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) เขียนดี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ฟอลต์ซับเน็ตมาสก์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ใหม่ให้เป็นเลขฐานสอง แต่เปลี่ยนค่า 2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บิต แรก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ในอ็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อก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เต็ต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สุดท้ายให้เป็นเลข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1</a:t>
            </a:r>
            <a:endParaRPr lang="th-TH" sz="3600" dirty="0">
              <a:latin typeface="Cordia New" pitchFamily="34" charset="-34"/>
              <a:cs typeface="Cordia New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577" y1="43229" x2="76208" y2="43229"/>
                        <a14:backgroundMark x1="23646" y1="74740" x2="93411" y2="74479"/>
                        <a14:backgroundMark x1="20937" y1="82682" x2="96925" y2="80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16" t="38221" r="19856" b="46394"/>
          <a:stretch/>
        </p:blipFill>
        <p:spPr bwMode="auto">
          <a:xfrm>
            <a:off x="1235259" y="3154324"/>
            <a:ext cx="6717323" cy="112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124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Cordia New" pitchFamily="34" charset="-34"/>
                <a:cs typeface="Cordia New" pitchFamily="34" charset="-34"/>
              </a:rPr>
              <a:t>3.2) นำ 2 บิตดังกล่าวมาคำนวณให้เป็นเลขฐานสิบตามตำแหน่งของบิตใน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1  </a:t>
            </a:r>
            <a:r>
              <a:rPr lang="th-TH" sz="3600" dirty="0" err="1" smtClean="0">
                <a:latin typeface="Cordia New" pitchFamily="34" charset="-34"/>
                <a:cs typeface="Cordia New" pitchFamily="34" charset="-34"/>
              </a:rPr>
              <a:t>อ็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อก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เต็ต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ดังตาราง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ต่อไปนี้</a:t>
            </a:r>
          </a:p>
          <a:p>
            <a:endParaRPr lang="th-TH" sz="3600" dirty="0">
              <a:latin typeface="Cordia New" pitchFamily="34" charset="-34"/>
              <a:cs typeface="Cordia New" pitchFamily="34" charset="-34"/>
            </a:endParaRPr>
          </a:p>
          <a:p>
            <a:endParaRPr lang="th-TH" sz="36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Cordia New" pitchFamily="34" charset="-34"/>
                <a:cs typeface="Cordia New" pitchFamily="34" charset="-34"/>
              </a:rPr>
              <a:t>ซึ่งสองบิตดังกล่าวที่มีค่าเป็น 1 กับ 1 โดยค่าบิต 1 ตัวแรกมีค่าฐานสิบ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เป็น27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= 128 ส่วนค่าบิต 1 ตัวที่สองมีค่าฐานสิบเป็น 26=64 (หรือตรงกับบิตที่ 7 กับ 6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ที่แสดง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อยู่ในตาราง)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89974" l="9956" r="95168">
                        <a14:foregroundMark x1="34334" y1="31510" x2="90922" y2="30990"/>
                        <a14:foregroundMark x1="34846" y1="37760" x2="89605" y2="37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9" t="26203" r="6341" b="57692"/>
          <a:stretch/>
        </p:blipFill>
        <p:spPr bwMode="auto">
          <a:xfrm>
            <a:off x="179512" y="2060848"/>
            <a:ext cx="8809892" cy="117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150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52189"/>
            <a:ext cx="8229600" cy="4144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4.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หา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หมายเลข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แรก (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Subnet Address)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ภายหลังที่แบ่ง</a:t>
            </a:r>
            <a:r>
              <a:rPr lang="th-TH" sz="3600" dirty="0" err="1">
                <a:latin typeface="Cordia New" pitchFamily="34" charset="-34"/>
                <a:cs typeface="Cordia New" pitchFamily="34" charset="-34"/>
              </a:rPr>
              <a:t>ซับเน็ต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 โดย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ให้ความสำคัญ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ไปที่ตำแหน่งของ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Subnet 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แล้วนำตำแหน่งของบิตสุดท้ายที่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เป็น</a:t>
            </a:r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Subnet 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ID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ไปเทียบกับตารางค่าฐานสิบ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256" y1="50911" x2="81772" y2="50000"/>
                        <a14:foregroundMark x1="20791" y1="49219" x2="86384" y2="50521"/>
                        <a14:foregroundMark x1="21889" y1="55729" x2="86750" y2="55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02" t="32692" r="10531" b="40626"/>
          <a:stretch/>
        </p:blipFill>
        <p:spPr bwMode="auto">
          <a:xfrm>
            <a:off x="127883" y="3781364"/>
            <a:ext cx="9038492" cy="195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92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ngsana New" pitchFamily="18" charset="-34"/>
              </a:rPr>
              <a:t>IP Address </a:t>
            </a:r>
            <a:r>
              <a:rPr lang="th-TH" dirty="0" smtClean="0">
                <a:cs typeface="Angsana New" pitchFamily="18" charset="-34"/>
              </a:rPr>
              <a:t>คืออะไร </a:t>
            </a:r>
            <a:r>
              <a:rPr lang="en-US" dirty="0" smtClean="0">
                <a:cs typeface="Angsana New" pitchFamily="18" charset="-34"/>
              </a:rPr>
              <a:t>??</a:t>
            </a:r>
            <a:endParaRPr lang="th-TH" dirty="0"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Cordia New" pitchFamily="34" charset="-34"/>
                <a:cs typeface="Cordia New" pitchFamily="34" charset="-34"/>
              </a:rPr>
              <a:t>ไอพีแอดเดรสเป็นหมายเลขประจำเครื่องคอมพิวเตอร์และอุปกรณ์ต่างๆ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ที่ เชื่อมต่อ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อยู่ในเครือข่ายเพื่อใช้ระบุที่อยู่หรือตำแหน่งของคอมพิวเตอร์และอุปกรณ์โดยไม่ซ้ำ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กัน ทำ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ให้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คอมพิวเตอร์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และอุปกรณ์สามารถติดต่อสื่อสารหรือรับส่งข้อมูลได้อย่างถูกต้อง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5991" y="5005625"/>
            <a:ext cx="5556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XXX.XXX.XXX.XXX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330597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3 </a:t>
            </a:r>
            <a:r>
              <a:rPr lang="th-TH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ระดับของ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Addressing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Host Name </a:t>
            </a:r>
          </a:p>
          <a:p>
            <a:pPr lvl="1"/>
            <a:r>
              <a:rPr lang="th-TH" sz="3200" dirty="0">
                <a:latin typeface="Cordia New" pitchFamily="34" charset="-34"/>
                <a:cs typeface="Cordia New" pitchFamily="34" charset="-34"/>
              </a:rPr>
              <a:t>ชื่อ</a:t>
            </a:r>
            <a:r>
              <a:rPr lang="th-TH" sz="3200" dirty="0" smtClean="0">
                <a:latin typeface="Cordia New" pitchFamily="34" charset="-34"/>
                <a:cs typeface="Cordia New" pitchFamily="34" charset="-34"/>
              </a:rPr>
              <a:t>เครื่อง</a:t>
            </a:r>
            <a:endParaRPr lang="en-US" sz="3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Internet Address</a:t>
            </a:r>
          </a:p>
          <a:p>
            <a:pPr lvl="1"/>
            <a:r>
              <a:rPr lang="th-TH" sz="3200" dirty="0">
                <a:latin typeface="Cordia New" pitchFamily="34" charset="-34"/>
                <a:cs typeface="Cordia New" pitchFamily="34" charset="-34"/>
              </a:rPr>
              <a:t>หมายเลข </a:t>
            </a:r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IP</a:t>
            </a:r>
            <a:endParaRPr lang="en-US" sz="3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Station Address</a:t>
            </a:r>
            <a:r>
              <a:rPr lang="th-TH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 </a:t>
            </a:r>
          </a:p>
          <a:p>
            <a:pPr lvl="1"/>
            <a:r>
              <a:rPr lang="th-TH" sz="3200" dirty="0">
                <a:latin typeface="Cordia New" pitchFamily="34" charset="-34"/>
                <a:cs typeface="Cordia New" pitchFamily="34" charset="-34"/>
              </a:rPr>
              <a:t>เบอร์ </a:t>
            </a:r>
            <a:r>
              <a:rPr lang="en-US" sz="3200" dirty="0">
                <a:latin typeface="Cordia New" pitchFamily="34" charset="-34"/>
                <a:cs typeface="Cordia New" pitchFamily="34" charset="-34"/>
              </a:rPr>
              <a:t>Hardware </a:t>
            </a:r>
            <a:r>
              <a:rPr lang="th-TH" sz="3200" dirty="0">
                <a:latin typeface="Cordia New" pitchFamily="34" charset="-34"/>
                <a:cs typeface="Cordia New" pitchFamily="34" charset="-34"/>
              </a:rPr>
              <a:t>ที่กำหนดให้กับ </a:t>
            </a:r>
            <a:r>
              <a:rPr lang="en-US" sz="3200" dirty="0">
                <a:latin typeface="Cordia New" pitchFamily="34" charset="-34"/>
                <a:cs typeface="Cordia New" pitchFamily="34" charset="-34"/>
              </a:rPr>
              <a:t>NIC </a:t>
            </a:r>
            <a:endParaRPr lang="th-TH" sz="3200" dirty="0" smtClean="0">
              <a:latin typeface="Cordia New" pitchFamily="34" charset="-34"/>
              <a:cs typeface="Cordia New" pitchFamily="34" charset="-34"/>
            </a:endParaRPr>
          </a:p>
          <a:p>
            <a:pPr lvl="1"/>
            <a:r>
              <a:rPr lang="th-TH" sz="3200" dirty="0" smtClean="0">
                <a:latin typeface="Cordia New" pitchFamily="34" charset="-34"/>
                <a:cs typeface="Cordia New" pitchFamily="34" charset="-34"/>
              </a:rPr>
              <a:t>หรือ</a:t>
            </a:r>
            <a:r>
              <a:rPr lang="th-TH" sz="3200" dirty="0">
                <a:latin typeface="Cordia New" pitchFamily="34" charset="-34"/>
                <a:cs typeface="Cordia New" pitchFamily="34" charset="-34"/>
              </a:rPr>
              <a:t>ที่เรียกว่า </a:t>
            </a:r>
            <a:r>
              <a:rPr lang="en-US" sz="3200" dirty="0">
                <a:latin typeface="Cordia New" pitchFamily="34" charset="-34"/>
                <a:cs typeface="Cordia New" pitchFamily="34" charset="-34"/>
              </a:rPr>
              <a:t>MAC </a:t>
            </a:r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Address</a:t>
            </a:r>
            <a:endParaRPr lang="th-TH" sz="32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292080" y="1700808"/>
            <a:ext cx="3384550" cy="41767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363518" y="1918296"/>
            <a:ext cx="324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cs typeface="Tahoma" pitchFamily="34" charset="0"/>
              </a:rPr>
              <a:t>www.kmitl.ac.th</a:t>
            </a:r>
            <a:endParaRPr lang="th-TH" sz="2800" b="1" dirty="0">
              <a:cs typeface="Tahoma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363518" y="3464521"/>
            <a:ext cx="324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 smtClean="0">
                <a:cs typeface="Tahoma" pitchFamily="34" charset="0"/>
              </a:rPr>
              <a:t>xxx.xxx.xxx.xxx</a:t>
            </a:r>
            <a:endParaRPr lang="th-TH" sz="2800" b="1" dirty="0">
              <a:cs typeface="Tahoma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63518" y="5044083"/>
            <a:ext cx="324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 smtClean="0">
                <a:cs typeface="Tahoma" pitchFamily="34" charset="0"/>
              </a:rPr>
              <a:t>xx</a:t>
            </a:r>
            <a:r>
              <a:rPr lang="en-US" sz="2800" b="1" dirty="0" err="1" smtClean="0">
                <a:cs typeface="Tahoma" pitchFamily="34" charset="0"/>
              </a:rPr>
              <a:t>:xx:xx:xx:xx:xx</a:t>
            </a:r>
            <a:endParaRPr lang="th-TH" sz="2800" b="1" dirty="0">
              <a:cs typeface="Tahoma" pitchFamily="34" charset="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774805" y="2637433"/>
            <a:ext cx="504825" cy="649288"/>
          </a:xfrm>
          <a:prstGeom prst="downArrow">
            <a:avLst>
              <a:gd name="adj1" fmla="val 50000"/>
              <a:gd name="adj2" fmla="val 32154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th-TH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774805" y="4221758"/>
            <a:ext cx="504825" cy="649288"/>
          </a:xfrm>
          <a:prstGeom prst="downArrow">
            <a:avLst>
              <a:gd name="adj1" fmla="val 50000"/>
              <a:gd name="adj2" fmla="val 32154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169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144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Private IP </a:t>
            </a:r>
            <a:r>
              <a:rPr lang="th-TH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กับ </a:t>
            </a:r>
            <a:r>
              <a:rPr lang="en-US" b="1" dirty="0">
                <a:latin typeface="Angsana New" pitchFamily="18" charset="-34"/>
              </a:rPr>
              <a:t>Public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 IP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6600"/>
                </a:solidFill>
                <a:latin typeface="Cordia New" pitchFamily="34" charset="-34"/>
                <a:cs typeface="Cordia New" pitchFamily="34" charset="-34"/>
              </a:rPr>
              <a:t>Private IP </a:t>
            </a:r>
            <a:endParaRPr lang="th-TH" sz="2800" b="1" dirty="0">
              <a:solidFill>
                <a:srgbClr val="006600"/>
              </a:solidFill>
              <a:latin typeface="Cordia New" pitchFamily="34" charset="-34"/>
              <a:cs typeface="Cordia New" pitchFamily="34" charset="-34"/>
            </a:endParaRPr>
          </a:p>
          <a:p>
            <a:pPr lvl="1">
              <a:lnSpc>
                <a:spcPct val="90000"/>
              </a:lnSpc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หมายถึง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IP Address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ที่ไม่ใช้บน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Internet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และไม่สามารถติดต่อกับ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Public IP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ได้ แต่ไม่ใช่ซะทีเดียว เราสามารถใช้เทคนิค ที่เรียกว่า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NAT (Network Address Translation)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เข้าช่วยได้ </a:t>
            </a:r>
            <a:endParaRPr lang="en-US" sz="2800" dirty="0">
              <a:latin typeface="Cordia New" pitchFamily="34" charset="-34"/>
              <a:cs typeface="Cordia New" pitchFamily="34" charset="-34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ordia New" pitchFamily="34" charset="-34"/>
                <a:cs typeface="Cordia New" pitchFamily="34" charset="-34"/>
              </a:rPr>
              <a:t>Private IP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สามารถกำหนดขึ้นใช้ได้เอง โดยทั่วไปใช้กับ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Intranet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ในหน่วยงาน 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6600"/>
                </a:solidFill>
                <a:latin typeface="Cordia New" pitchFamily="34" charset="-34"/>
                <a:cs typeface="Cordia New" pitchFamily="34" charset="-34"/>
              </a:rPr>
              <a:t>Public IP </a:t>
            </a:r>
            <a:r>
              <a:rPr lang="th-TH" sz="2800" b="1" dirty="0">
                <a:solidFill>
                  <a:srgbClr val="006600"/>
                </a:solidFill>
                <a:latin typeface="Cordia New" pitchFamily="34" charset="-34"/>
                <a:cs typeface="Cordia New" pitchFamily="34" charset="-34"/>
              </a:rPr>
              <a:t>หรืออีกนัยหนึ่งเรียกว่า </a:t>
            </a:r>
            <a:r>
              <a:rPr lang="en-US" sz="2800" b="1" dirty="0">
                <a:solidFill>
                  <a:srgbClr val="006600"/>
                </a:solidFill>
                <a:latin typeface="Cordia New" pitchFamily="34" charset="-34"/>
                <a:cs typeface="Cordia New" pitchFamily="34" charset="-34"/>
              </a:rPr>
              <a:t>Real IP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 </a:t>
            </a:r>
            <a:endParaRPr lang="th-TH" sz="2800" dirty="0">
              <a:latin typeface="Cordia New" pitchFamily="34" charset="-34"/>
              <a:cs typeface="Cordia New" pitchFamily="34" charset="-34"/>
            </a:endParaRPr>
          </a:p>
          <a:p>
            <a:pPr lvl="1">
              <a:lnSpc>
                <a:spcPct val="90000"/>
              </a:lnSpc>
            </a:pPr>
            <a:r>
              <a:rPr lang="th-TH" sz="2800" dirty="0">
                <a:latin typeface="Cordia New" pitchFamily="34" charset="-34"/>
                <a:cs typeface="Cordia New" pitchFamily="34" charset="-34"/>
              </a:rPr>
              <a:t>ใช้ในเครือข่าย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Internet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โดยจะต้องขอไปยังหน่วยงานที่กำกับดูแล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IP Address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ในแต่ละประเทศ ซึ่งแน่นอนว่าแต่ละหน่วยงานที่ขอ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IP Address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ต้องได้หมายเลขที่ไม่ซ้ำกับใครเลยในโลกนี้ ในประเทศไทยหน่วยงานที่กำกับดูแลคือ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thnic.net </a:t>
            </a:r>
            <a:endParaRPr lang="th-TH" sz="2800" dirty="0">
              <a:latin typeface="Cordia New" pitchFamily="34" charset="-34"/>
              <a:cs typeface="Cordia New" pitchFamily="34" charset="-34"/>
            </a:endParaRPr>
          </a:p>
          <a:p>
            <a:endParaRPr lang="th-TH" sz="28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364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IP Version 4 </a:t>
            </a:r>
            <a:r>
              <a:rPr lang="th-TH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และ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</a:rPr>
              <a:t>Version 6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44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rdia New" pitchFamily="34" charset="-34"/>
                <a:cs typeface="Cordia New" pitchFamily="34" charset="-34"/>
              </a:rPr>
              <a:t>IP version 4 (IPv4)</a:t>
            </a:r>
          </a:p>
          <a:p>
            <a:pPr lvl="1"/>
            <a:r>
              <a:rPr lang="th-TH" sz="2800" dirty="0">
                <a:latin typeface="Cordia New" pitchFamily="34" charset="-34"/>
                <a:cs typeface="Cordia New" pitchFamily="34" charset="-34"/>
              </a:rPr>
              <a:t>มีขนาด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4 byte </a:t>
            </a:r>
            <a:endParaRPr lang="th-TH" sz="2800" dirty="0">
              <a:latin typeface="Cordia New" pitchFamily="34" charset="-34"/>
              <a:cs typeface="Cordia New" pitchFamily="34" charset="-34"/>
            </a:endParaRPr>
          </a:p>
          <a:p>
            <a:pPr lvl="1"/>
            <a:r>
              <a:rPr lang="th-TH" sz="2800" dirty="0">
                <a:latin typeface="Cordia New" pitchFamily="34" charset="-34"/>
                <a:cs typeface="Cordia New" pitchFamily="34" charset="-34"/>
              </a:rPr>
              <a:t>แต่ละ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byte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มีขนาด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8 bit </a:t>
            </a:r>
            <a:endParaRPr lang="th-TH" sz="2800" dirty="0">
              <a:latin typeface="Cordia New" pitchFamily="34" charset="-34"/>
              <a:cs typeface="Cordia New" pitchFamily="34" charset="-34"/>
            </a:endParaRPr>
          </a:p>
          <a:p>
            <a:pPr lvl="1"/>
            <a:r>
              <a:rPr lang="th-TH" sz="2800" dirty="0">
                <a:latin typeface="Cordia New" pitchFamily="34" charset="-34"/>
                <a:cs typeface="Cordia New" pitchFamily="34" charset="-34"/>
              </a:rPr>
              <a:t>ดังนั้น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IPv4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จึงมีขนาดเท่ากับ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32 bit </a:t>
            </a:r>
            <a:endParaRPr lang="th-TH" sz="2800" dirty="0">
              <a:latin typeface="Cordia New" pitchFamily="34" charset="-34"/>
              <a:cs typeface="Cordia New" pitchFamily="34" charset="-34"/>
            </a:endParaRPr>
          </a:p>
          <a:p>
            <a:pPr lvl="1"/>
            <a:r>
              <a:rPr lang="en-US" sz="2800" dirty="0">
                <a:latin typeface="Cordia New" pitchFamily="34" charset="-34"/>
                <a:cs typeface="Cordia New" pitchFamily="34" charset="-34"/>
              </a:rPr>
              <a:t>32 bit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 ก็คือ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2</a:t>
            </a:r>
            <a:r>
              <a:rPr lang="en-US" sz="2800" baseline="30000" dirty="0">
                <a:latin typeface="Cordia New" pitchFamily="34" charset="-34"/>
                <a:cs typeface="Cordia New" pitchFamily="34" charset="-34"/>
              </a:rPr>
              <a:t>32</a:t>
            </a:r>
            <a:r>
              <a:rPr lang="th-TH" sz="2800" baseline="300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ทำให้สามารถมีหมายเลข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IP Address 4,294,967,296 </a:t>
            </a:r>
            <a:r>
              <a:rPr lang="th-TH" sz="2800" dirty="0" smtClean="0">
                <a:latin typeface="Cordia New" pitchFamily="34" charset="-34"/>
                <a:cs typeface="Cordia New" pitchFamily="34" charset="-34"/>
              </a:rPr>
              <a:t>หมายเลข</a:t>
            </a:r>
          </a:p>
          <a:p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4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พันล้านเบอร์ ไม่พอใช้ นักพัฒนาจึงพัฒนา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IP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เป็น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version 6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หรือ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IPv6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ที่มีขนาด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128 bit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และเริ่มนำมาเสริมกับ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IPv4  </a:t>
            </a:r>
            <a:r>
              <a:rPr lang="th-TH" sz="2800" dirty="0">
                <a:latin typeface="Cordia New" pitchFamily="34" charset="-34"/>
                <a:cs typeface="Cordia New" pitchFamily="34" charset="-34"/>
              </a:rPr>
              <a:t>ได้เป็น 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2</a:t>
            </a:r>
            <a:r>
              <a:rPr lang="en-US" sz="2800" baseline="30000" dirty="0" smtClean="0">
                <a:latin typeface="Cordia New" pitchFamily="34" charset="-34"/>
                <a:cs typeface="Cordia New" pitchFamily="34" charset="-34"/>
              </a:rPr>
              <a:t>128</a:t>
            </a:r>
            <a:endParaRPr lang="th-TH" sz="28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525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รูปแบบของการได้รับ </a:t>
            </a:r>
            <a:r>
              <a:rPr lang="en-US" dirty="0" smtClean="0"/>
              <a:t>IP Address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การได้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ไอพีแอดเดรสมา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ใช้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ชั่วคราว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1หมายเลข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ที่ใช้ได้จริงบนอินเทอร์เน็ต (</a:t>
            </a:r>
            <a:r>
              <a:rPr lang="en-US" sz="3600" dirty="0">
                <a:latin typeface="Cordia New" pitchFamily="34" charset="-34"/>
                <a:cs typeface="Cordia New" pitchFamily="34" charset="-34"/>
              </a:rPr>
              <a:t>Public IP Address</a:t>
            </a:r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)</a:t>
            </a:r>
          </a:p>
          <a:p>
            <a:r>
              <a:rPr lang="th-TH" sz="3600" dirty="0">
                <a:latin typeface="Cordia New" pitchFamily="34" charset="-34"/>
                <a:cs typeface="Cordia New" pitchFamily="34" charset="-34"/>
              </a:rPr>
              <a:t>การได้ไอพีแอดเดรสมาใช้ประจำแบบ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คงที่ โดย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ไม่ต้องเปลี่ยนไปเรื่อยๆ</a:t>
            </a:r>
            <a:endParaRPr lang="en-US" sz="3600" dirty="0" smtClean="0">
              <a:latin typeface="Cordia New" pitchFamily="34" charset="-34"/>
              <a:cs typeface="Cordia New" pitchFamily="34" charset="-34"/>
            </a:endParaRPr>
          </a:p>
          <a:p>
            <a:endParaRPr lang="th-TH" sz="36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093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การเก็บค่าของ </a:t>
            </a:r>
            <a:r>
              <a:rPr lang="en-US" dirty="0" smtClean="0"/>
              <a:t>IP Address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การเก็บ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ค่าในคอมพิวเตอร์จะเป็นเลขฐานสอง 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มีทั้งหมด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32 บิต แบ่งเป็น 4 กลุ่ม กลุ่มละ 8 บิต ตัวเลขแต่ละกลุ่มจะเก็บค่าที่เป็นตัว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เลขฐานสองได้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ถึง 256 ค่า คือตั่งแต่ 0 ถึง 255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47" b="65365" l="19034" r="89971">
                        <a14:foregroundMark x1="41069" y1="52344" x2="41069" y2="52344"/>
                        <a14:foregroundMark x1="35139" y1="52344" x2="37408" y2="52865"/>
                        <a14:foregroundMark x1="34334" y1="51693" x2="45827" y2="53125"/>
                        <a14:foregroundMark x1="35139" y1="56510" x2="86896" y2="54818"/>
                        <a14:foregroundMark x1="34187" y1="60156" x2="87408" y2="59896"/>
                        <a14:foregroundMark x1="25549" y1="59635" x2="38214" y2="59896"/>
                        <a14:foregroundMark x1="24305" y1="54297" x2="41069" y2="55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56" t="46876" r="9990" b="33412"/>
          <a:stretch/>
        </p:blipFill>
        <p:spPr bwMode="auto">
          <a:xfrm>
            <a:off x="288032" y="3946029"/>
            <a:ext cx="8676456" cy="135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54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ส่วนประกอบของ </a:t>
            </a:r>
            <a:r>
              <a:rPr lang="en-US" dirty="0" smtClean="0"/>
              <a:t>IP Address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latin typeface="Cordia New" pitchFamily="34" charset="-34"/>
                <a:cs typeface="Cordia New" pitchFamily="34" charset="-34"/>
              </a:rPr>
              <a:t>ประกอบด้วย 2 ส่วนหลัก คือ </a:t>
            </a:r>
            <a:endParaRPr lang="en-US" sz="36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Network ID 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เป็นตัวบอกถึงขอบเขตของเครือข่าย</a:t>
            </a:r>
            <a:endParaRPr lang="th-TH" sz="36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Host ID  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เป็นตัวกำหนดที่อยู่</a:t>
            </a:r>
            <a:r>
              <a:rPr lang="th-TH" sz="3600" dirty="0" smtClean="0">
                <a:latin typeface="Cordia New" pitchFamily="34" charset="-34"/>
                <a:cs typeface="Cordia New" pitchFamily="34" charset="-34"/>
              </a:rPr>
              <a:t>หรือตำแหน่ง</a:t>
            </a:r>
            <a:r>
              <a:rPr lang="th-TH" sz="3600" dirty="0">
                <a:latin typeface="Cordia New" pitchFamily="34" charset="-34"/>
                <a:cs typeface="Cordia New" pitchFamily="34" charset="-34"/>
              </a:rPr>
              <a:t>ของคอมพิวเตอร์หรืออุปกรณ์นั้นๆ</a:t>
            </a:r>
          </a:p>
        </p:txBody>
      </p:sp>
    </p:spTree>
    <p:extLst>
      <p:ext uri="{BB962C8B-B14F-4D97-AF65-F5344CB8AC3E}">
        <p14:creationId xmlns:p14="http://schemas.microsoft.com/office/powerpoint/2010/main" val="3441273274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204</TotalTime>
  <Words>2511</Words>
  <Application>Microsoft Office PowerPoint</Application>
  <PresentationFormat>On-screen Show (4:3)</PresentationFormat>
  <Paragraphs>163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Angsana New</vt:lpstr>
      <vt:lpstr>Arial</vt:lpstr>
      <vt:lpstr>Calibri</vt:lpstr>
      <vt:lpstr>Cordia New</vt:lpstr>
      <vt:lpstr>Tahoma</vt:lpstr>
      <vt:lpstr>Wingdings</vt:lpstr>
      <vt:lpstr>Macro</vt:lpstr>
      <vt:lpstr>MAC Address IP Address Subnet mask</vt:lpstr>
      <vt:lpstr>Mac Address</vt:lpstr>
      <vt:lpstr>IP Address คืออะไร ??</vt:lpstr>
      <vt:lpstr>3 ระดับของ Addressing</vt:lpstr>
      <vt:lpstr>Private IP กับ Public IP</vt:lpstr>
      <vt:lpstr>IP Version 4 และ Version 6</vt:lpstr>
      <vt:lpstr>รูปแบบของการได้รับ IP Address</vt:lpstr>
      <vt:lpstr>การเก็บค่าของ IP Address</vt:lpstr>
      <vt:lpstr>ส่วนประกอบของ IP Address</vt:lpstr>
      <vt:lpstr>การแบ่งระดับของ IP Address</vt:lpstr>
      <vt:lpstr>PowerPoint Presentation</vt:lpstr>
      <vt:lpstr>PowerPoint Presentation</vt:lpstr>
      <vt:lpstr>PowerPoint Presentation</vt:lpstr>
      <vt:lpstr>PowerPoint Presentation</vt:lpstr>
      <vt:lpstr>ไอพีแอดเดรสภายใน (Private IP Address)</vt:lpstr>
      <vt:lpstr>ลูปแบคแอดเดรส (Loop back address)</vt:lpstr>
      <vt:lpstr>หมายเลขเครือข่ายและบรอดคาสต์แอดเดรส</vt:lpstr>
      <vt:lpstr>PowerPoint Presentation</vt:lpstr>
      <vt:lpstr>ซับเน็ตมาสก์ (Subnet Mask)</vt:lpstr>
      <vt:lpstr>PowerPoint Presentation</vt:lpstr>
      <vt:lpstr>การแบ่งซับเน็ต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</dc:creator>
  <cp:lastModifiedBy>peerawit praphanwittaya</cp:lastModifiedBy>
  <cp:revision>18</cp:revision>
  <dcterms:created xsi:type="dcterms:W3CDTF">2012-08-14T09:30:02Z</dcterms:created>
  <dcterms:modified xsi:type="dcterms:W3CDTF">2012-08-19T02:46:53Z</dcterms:modified>
</cp:coreProperties>
</file>