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60" r:id="rId7"/>
    <p:sldId id="263" r:id="rId8"/>
    <p:sldId id="261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6B44-E152-4793-A1A2-27ACD571C22F}" type="datetimeFigureOut">
              <a:rPr lang="th-TH" smtClean="0"/>
              <a:t>18/08/55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CC96-D1AC-4940-8E3A-4CE47622B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165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h-TH" sz="1800" dirty="0" smtClean="0"/>
              <a:t>เป็น โมเดลที่ออกแบบ โดย องค์การมาตรฐานนานาชาติ</a:t>
            </a:r>
          </a:p>
          <a:p>
            <a:pPr>
              <a:buNone/>
            </a:pPr>
            <a:r>
              <a:rPr lang="th-TH" sz="1800" dirty="0" smtClean="0"/>
              <a:t>หรือ</a:t>
            </a:r>
            <a:r>
              <a:rPr lang="en-US" sz="1800" dirty="0" smtClean="0"/>
              <a:t> ISO</a:t>
            </a:r>
            <a:r>
              <a:rPr lang="th-TH" sz="1800" dirty="0" smtClean="0"/>
              <a:t> เพื่อให้คอมพิวเตอร์ และ อุปกรณ์ เครือข่าย อื่นๆ สามารถทำงานร่วมกันได้ซึ่ง</a:t>
            </a:r>
            <a:r>
              <a:rPr lang="en-US" sz="1800" dirty="0" smtClean="0"/>
              <a:t> OSI</a:t>
            </a:r>
            <a:r>
              <a:rPr lang="th-TH" sz="1800" dirty="0" smtClean="0"/>
              <a:t> </a:t>
            </a:r>
            <a:r>
              <a:rPr lang="en-US" sz="1800" dirty="0" smtClean="0"/>
              <a:t>MODEL</a:t>
            </a:r>
            <a:r>
              <a:rPr lang="th-TH" sz="1800" dirty="0" smtClean="0"/>
              <a:t> </a:t>
            </a:r>
            <a:r>
              <a:rPr lang="en-US" sz="1800" dirty="0" smtClean="0"/>
              <a:t>(Open </a:t>
            </a:r>
          </a:p>
          <a:p>
            <a:pPr>
              <a:buNone/>
            </a:pPr>
            <a:r>
              <a:rPr lang="en-US" sz="1800" dirty="0" smtClean="0"/>
              <a:t>Systems </a:t>
            </a:r>
            <a:r>
              <a:rPr lang="en-US" sz="1800" dirty="0" err="1" smtClean="0"/>
              <a:t>Interconnet</a:t>
            </a:r>
            <a:r>
              <a:rPr lang="en-US" sz="1800" dirty="0" smtClean="0"/>
              <a:t> Reference model)</a:t>
            </a:r>
            <a:r>
              <a:rPr lang="th-TH" sz="1800" dirty="0" smtClean="0"/>
              <a:t>นี้ นั้นได้แบ่งการสื่อสารระหว่าง คอมพิวเตอร์ ออกเป็น </a:t>
            </a:r>
            <a:r>
              <a:rPr lang="en-US" sz="1800" dirty="0" smtClean="0"/>
              <a:t>7 </a:t>
            </a:r>
          </a:p>
          <a:p>
            <a:pPr>
              <a:buNone/>
            </a:pPr>
            <a:r>
              <a:rPr lang="th-TH" sz="1800" dirty="0" smtClean="0"/>
              <a:t>ชั้น</a:t>
            </a:r>
            <a:r>
              <a:rPr lang="en-US" sz="1800" dirty="0" smtClean="0"/>
              <a:t> </a:t>
            </a:r>
            <a:r>
              <a:rPr lang="th-TH" sz="1800" dirty="0" smtClean="0"/>
              <a:t>ดังนี้</a:t>
            </a:r>
            <a:endParaRPr lang="en-US" sz="1800" dirty="0" smtClean="0"/>
          </a:p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CC96-D1AC-4940-8E3A-4CE47622B1F7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232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ในชั้นนี้ นั้นเปรียบได้กับจุดเริ่มต้น การเชื่อมต่อระหว่าง </a:t>
            </a:r>
            <a:r>
              <a:rPr lang="th-TH" dirty="0" err="1" smtClean="0"/>
              <a:t>แอพพลิเค</a:t>
            </a:r>
            <a:r>
              <a:rPr lang="th-TH" dirty="0" smtClean="0"/>
              <a:t>ชัน </a:t>
            </a:r>
          </a:p>
          <a:p>
            <a:pPr>
              <a:buNone/>
            </a:pPr>
            <a:r>
              <a:rPr lang="en-US" dirty="0" smtClean="0"/>
              <a:t>(Application)</a:t>
            </a:r>
            <a:r>
              <a:rPr lang="th-TH" dirty="0" smtClean="0"/>
              <a:t> ของผู้ใช้ กับ ขบวนการการสื่อสารผ่านเครือข่าย </a:t>
            </a:r>
          </a:p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CC96-D1AC-4940-8E3A-4CE47622B1F7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814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เป็น ชั้นที่จะทำการเปลี่ยนข้อมูล 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ให้อยู่ในรูปแบบ มาตรฐานที่เครื่องทุกเครื่อง สามารถเข้าใจได้ 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CC96-D1AC-4940-8E3A-4CE47622B1F7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249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ชั้นนี้ มีหน้าที่ในการ ควบคุมการสื่อสารผ่านทางเครือข่าย ที่กำลังเกิดขึ้นทั้ง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สองฝั่งให้สามารถแลกเปลี่ยนข้อมูลกันได้ 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CC96-D1AC-4940-8E3A-4CE47622B1F7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05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คือการการันตีว่าข้อมูลจะส่งไปถึง ปลายทางได้ครบถ้วน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CC96-D1AC-4940-8E3A-4CE47622B1F7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503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ในชั้น นี้จะรับผิดชอบ ในการจัดการเส้นทางให้กับ ข้อมูล ระหว่าง เครื่อง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ต้นทาง กับเครื่องปลายทาง ซึ่งในทางเทคนิค เราเรียกว่า การ</a:t>
            </a:r>
            <a:r>
              <a:rPr lang="th-TH" dirty="0" err="1" smtClean="0"/>
              <a:t>เราท์ติ้ง</a:t>
            </a:r>
            <a:endParaRPr lang="th-T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ต้องผ่านเกต</a:t>
            </a:r>
            <a:r>
              <a:rPr lang="th-TH" dirty="0" err="1" smtClean="0"/>
              <a:t>เวย์</a:t>
            </a:r>
            <a:r>
              <a:rPr lang="th-TH" dirty="0" smtClean="0"/>
              <a:t> หรือ </a:t>
            </a:r>
            <a:r>
              <a:rPr lang="th-TH" dirty="0" err="1" smtClean="0"/>
              <a:t>เราท์เตอร์</a:t>
            </a:r>
            <a:r>
              <a:rPr lang="th-TH" dirty="0" smtClean="0"/>
              <a:t> จะเปลี่ยนเป็น</a:t>
            </a:r>
            <a:r>
              <a:rPr lang="en-US" dirty="0" smtClean="0"/>
              <a:t> Packet</a:t>
            </a:r>
            <a:r>
              <a:rPr lang="th-TH" dirty="0" smtClean="0"/>
              <a:t> </a:t>
            </a:r>
            <a:endParaRPr lang="en-US" dirty="0" smtClean="0"/>
          </a:p>
          <a:p>
            <a:pPr>
              <a:buNone/>
            </a:pPr>
            <a:endParaRPr lang="th-TH" dirty="0" smtClean="0"/>
          </a:p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CC96-D1AC-4940-8E3A-4CE47622B1F7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582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ชั้นนี้นั้น จะเปลี่ยน </a:t>
            </a:r>
            <a:r>
              <a:rPr lang="en-US" dirty="0" smtClean="0"/>
              <a:t>Packet</a:t>
            </a:r>
            <a:r>
              <a:rPr lang="th-TH" dirty="0" smtClean="0"/>
              <a:t> ที่ได้จากชั้น</a:t>
            </a:r>
            <a:r>
              <a:rPr lang="en-US" dirty="0" smtClean="0"/>
              <a:t> Network</a:t>
            </a:r>
            <a:r>
              <a:rPr lang="th-TH" dirty="0" smtClean="0"/>
              <a:t> ให้อยู่ในรูปบิตซึ่ง 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เรียกว่า เฟรม ซึ่ง บิต นั้นหมายถึงข้อมูลที่ เป็นเลข</a:t>
            </a:r>
            <a:r>
              <a:rPr lang="en-US" dirty="0" smtClean="0"/>
              <a:t> 0 </a:t>
            </a:r>
            <a:r>
              <a:rPr lang="th-TH" dirty="0" smtClean="0"/>
              <a:t>และ </a:t>
            </a:r>
            <a:r>
              <a:rPr lang="en-US" dirty="0" smtClean="0"/>
              <a:t>1</a:t>
            </a:r>
            <a:r>
              <a:rPr lang="th-TH" dirty="0" smtClean="0"/>
              <a:t> ซึ่งในเฟรม</a:t>
            </a:r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CC96-D1AC-4940-8E3A-4CE47622B1F7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0569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แต่จะสนใจ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เพียง การแปลงข้อมูล ให้เป็นสัญญาณไฟฟ้าหรือแสง ซึ่งขึ้นอยู่กับสื่อกลาง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ที่ใช้ ซึ่งเป็นการสนใจ ในเชิงแรงดันไฟฟ้า</a:t>
            </a:r>
            <a:r>
              <a:rPr lang="en-US" dirty="0" smtClean="0"/>
              <a:t> </a:t>
            </a:r>
            <a:r>
              <a:rPr lang="th-TH" dirty="0" smtClean="0"/>
              <a:t>เป็นต้น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7CC96-D1AC-4940-8E3A-4CE47622B1F7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429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478F-3502-4C22-9EBC-4EF5EA103695}" type="datetimeFigureOut">
              <a:rPr lang="en-US" smtClean="0"/>
              <a:pPr/>
              <a:t>8/18/2012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CA04-8C0D-4179-9F3B-4733956F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62000" y="2644775"/>
            <a:ext cx="7772400" cy="147002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0300" dirty="0" smtClean="0"/>
              <a:t>OSI MODEL</a:t>
            </a:r>
            <a:endParaRPr lang="en-US" sz="10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dirty="0" smtClean="0">
                <a:cs typeface="+mj-cs"/>
              </a:rPr>
              <a:t>ในชั้นนี้ คือการการันตีว่าข้อมูลจะส่งไปถึง ปลายทางได้ครบถ้วน</a:t>
            </a:r>
            <a:r>
              <a:rPr lang="th-TH" dirty="0" smtClean="0">
                <a:cs typeface="+mj-cs"/>
              </a:rPr>
              <a:t>และ</a:t>
            </a:r>
          </a:p>
          <a:p>
            <a:pPr>
              <a:buNone/>
            </a:pPr>
            <a:r>
              <a:rPr lang="th-TH" dirty="0" smtClean="0">
                <a:cs typeface="+mj-cs"/>
              </a:rPr>
              <a:t>ถูกต้อง โดย</a:t>
            </a:r>
            <a:r>
              <a:rPr lang="th-TH" dirty="0" smtClean="0">
                <a:cs typeface="+mj-cs"/>
              </a:rPr>
              <a:t>มีกระบวนการสำคัญ </a:t>
            </a:r>
            <a:r>
              <a:rPr lang="en-US" dirty="0" smtClean="0">
                <a:cs typeface="+mj-cs"/>
              </a:rPr>
              <a:t>3</a:t>
            </a:r>
            <a:r>
              <a:rPr lang="th-TH" dirty="0" smtClean="0">
                <a:cs typeface="+mj-cs"/>
              </a:rPr>
              <a:t> อย่าง</a:t>
            </a:r>
            <a:r>
              <a:rPr lang="en-US" dirty="0" smtClean="0">
                <a:cs typeface="+mj-cs"/>
              </a:rPr>
              <a:t> </a:t>
            </a:r>
            <a:r>
              <a:rPr lang="th-TH" dirty="0" smtClean="0">
                <a:cs typeface="+mj-cs"/>
              </a:rPr>
              <a:t>คือ</a:t>
            </a:r>
          </a:p>
          <a:p>
            <a:pPr marL="514350" indent="-514350">
              <a:buAutoNum type="arabicPeriod"/>
            </a:pPr>
            <a:r>
              <a:rPr lang="th-TH" b="1" dirty="0" smtClean="0">
                <a:cs typeface="+mj-cs"/>
              </a:rPr>
              <a:t>การจัดทำลำดับข้อมูล </a:t>
            </a:r>
            <a:r>
              <a:rPr lang="th-TH" dirty="0" smtClean="0">
                <a:cs typeface="+mj-cs"/>
              </a:rPr>
              <a:t>โดยหากข้อมูลที่ส่งมาจากชั้น ของเซนชันมีขนาดใหญ่ จะตัดแบ่งให้เล็กลงในขนาดที่พอดี  โดยข้อมูลแต่ละส่วนเรียกว่า เซ็ก</a:t>
            </a:r>
            <a:r>
              <a:rPr lang="th-TH" dirty="0" err="1" smtClean="0">
                <a:cs typeface="+mj-cs"/>
              </a:rPr>
              <a:t>เมนต์</a:t>
            </a:r>
            <a:r>
              <a:rPr lang="th-TH" dirty="0" smtClean="0">
                <a:cs typeface="+mj-cs"/>
              </a:rPr>
              <a:t> เมื่อส่งไปยังปลายทางก็จะทำการเรียงลำดับเซ็ก</a:t>
            </a:r>
            <a:r>
              <a:rPr lang="th-TH" dirty="0" err="1" smtClean="0">
                <a:cs typeface="+mj-cs"/>
              </a:rPr>
              <a:t>เมนต์</a:t>
            </a:r>
            <a:r>
              <a:rPr lang="th-TH" dirty="0" smtClean="0">
                <a:cs typeface="+mj-cs"/>
              </a:rPr>
              <a:t> ให้รวมกับเป็นข้อมูลตั้งต้น</a:t>
            </a:r>
          </a:p>
          <a:p>
            <a:pPr marL="514350" indent="-514350">
              <a:buNone/>
            </a:pPr>
            <a:r>
              <a:rPr lang="en-US" dirty="0" smtClean="0">
                <a:cs typeface="+mj-cs"/>
              </a:rPr>
              <a:t>2.</a:t>
            </a:r>
            <a:r>
              <a:rPr lang="th-TH" dirty="0" smtClean="0">
                <a:cs typeface="+mj-cs"/>
              </a:rPr>
              <a:t> </a:t>
            </a:r>
            <a:r>
              <a:rPr lang="th-TH" b="1" dirty="0" smtClean="0">
                <a:cs typeface="+mj-cs"/>
              </a:rPr>
              <a:t>การตรวจจับข้อผิดพลาด </a:t>
            </a:r>
            <a:r>
              <a:rPr lang="th-TH" dirty="0" smtClean="0">
                <a:cs typeface="+mj-cs"/>
              </a:rPr>
              <a:t>โดยมีการตรวจสอบว่าเซ็ก</a:t>
            </a:r>
            <a:r>
              <a:rPr lang="th-TH" dirty="0" err="1" smtClean="0">
                <a:cs typeface="+mj-cs"/>
              </a:rPr>
              <a:t>เมนต์</a:t>
            </a:r>
            <a:r>
              <a:rPr lang="th-TH" dirty="0" smtClean="0">
                <a:cs typeface="+mj-cs"/>
              </a:rPr>
              <a:t> ที่ส่งไปนั้น</a:t>
            </a:r>
            <a:r>
              <a:rPr lang="th-TH" dirty="0" err="1" smtClean="0">
                <a:cs typeface="+mj-cs"/>
              </a:rPr>
              <a:t>สูย</a:t>
            </a:r>
            <a:r>
              <a:rPr lang="th-TH" dirty="0" smtClean="0">
                <a:cs typeface="+mj-cs"/>
              </a:rPr>
              <a:t>หายหรือไม่ โดยหากมีข้อผิดพลาด ก็จะทำการจัดส่งใหม่ </a:t>
            </a:r>
          </a:p>
          <a:p>
            <a:pPr marL="514350" indent="-514350">
              <a:buNone/>
            </a:pPr>
            <a:r>
              <a:rPr lang="en-US" dirty="0" smtClean="0">
                <a:cs typeface="+mj-cs"/>
              </a:rPr>
              <a:t>3.</a:t>
            </a:r>
            <a:r>
              <a:rPr lang="th-TH" dirty="0" smtClean="0">
                <a:cs typeface="+mj-cs"/>
              </a:rPr>
              <a:t> </a:t>
            </a:r>
            <a:r>
              <a:rPr lang="th-TH" b="1" dirty="0" smtClean="0">
                <a:cs typeface="+mj-cs"/>
              </a:rPr>
              <a:t>การตรวจสอบความพร้อมก่อนส่ง </a:t>
            </a:r>
            <a:r>
              <a:rPr lang="th-TH" dirty="0" smtClean="0">
                <a:cs typeface="+mj-cs"/>
              </a:rPr>
              <a:t>ก่อนการจัดส่งนั้นข้อมูลนั้น ทุกครั้ง เครื่องต้นทางจะส่งสัญญาณไปที่ฝั่งปลายทาง เพื่อตรวจสอบว่า พร้อมจะรับข้อมูลหรือไม่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7200"/>
            <a:ext cx="2627586" cy="1905000"/>
          </a:xfrm>
          <a:prstGeom prst="rect">
            <a:avLst/>
          </a:prstGeom>
        </p:spPr>
      </p:pic>
      <p:pic>
        <p:nvPicPr>
          <p:cNvPr id="5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33400"/>
            <a:ext cx="2627586" cy="1905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228600" y="2667000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ASCII</a:t>
            </a:r>
            <a:r>
              <a:rPr lang="th-TH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2667000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EBCDIC 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2667000"/>
            <a:ext cx="22098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Standard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ตัวเชื่อมต่อตรง 8"/>
          <p:cNvCxnSpPr>
            <a:stCxn id="6" idx="3"/>
            <a:endCxn id="8" idx="1"/>
          </p:cNvCxnSpPr>
          <p:nvPr/>
        </p:nvCxnSpPr>
        <p:spPr>
          <a:xfrm>
            <a:off x="2438400" y="3020943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>
            <a:stCxn id="8" idx="3"/>
            <a:endCxn id="7" idx="1"/>
          </p:cNvCxnSpPr>
          <p:nvPr/>
        </p:nvCxnSpPr>
        <p:spPr>
          <a:xfrm>
            <a:off x="5638800" y="3020943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3200" y="810161"/>
            <a:ext cx="3653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dirty="0" smtClean="0"/>
              <a:t>รับประกันในการส่งข้อมูล</a:t>
            </a:r>
          </a:p>
          <a:p>
            <a:pPr algn="ctr"/>
            <a:r>
              <a:rPr lang="th-TH" sz="4000" dirty="0" smtClean="0"/>
              <a:t>ไปปลายทาง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3711714"/>
            <a:ext cx="289560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TP-Segment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8" name="ลูกศรเชื่อมต่อแบบตรง 27"/>
          <p:cNvCxnSpPr>
            <a:stCxn id="8" idx="2"/>
            <a:endCxn id="20" idx="0"/>
          </p:cNvCxnSpPr>
          <p:nvPr/>
        </p:nvCxnSpPr>
        <p:spPr>
          <a:xfrm rot="5400000">
            <a:off x="4346436" y="3524250"/>
            <a:ext cx="336828" cy="3810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00" y="4640759"/>
            <a:ext cx="2799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 smtClean="0"/>
              <a:t>ตรวจสอบสถานะ</a:t>
            </a:r>
            <a:endParaRPr lang="en-US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53282" y="5410200"/>
            <a:ext cx="1600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 smtClean="0"/>
              <a:t>ส่งมาเลย</a:t>
            </a:r>
            <a:endParaRPr lang="en-US" sz="4400" dirty="0"/>
          </a:p>
        </p:txBody>
      </p:sp>
      <p:sp>
        <p:nvSpPr>
          <p:cNvPr id="33" name="TextBox 32"/>
          <p:cNvSpPr txBox="1"/>
          <p:nvPr/>
        </p:nvSpPr>
        <p:spPr>
          <a:xfrm>
            <a:off x="5668369" y="4800600"/>
            <a:ext cx="3475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 err="1" smtClean="0"/>
              <a:t>โอเค</a:t>
            </a:r>
            <a:r>
              <a:rPr lang="th-TH" sz="4400" dirty="0" smtClean="0"/>
              <a:t>ตอนนี้ พร้อมแล้ว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402759"/>
            <a:ext cx="2714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 smtClean="0"/>
              <a:t>จะส่งข้อมูลไปให้</a:t>
            </a:r>
            <a:endParaRPr lang="en-US" sz="4400" dirty="0"/>
          </a:p>
        </p:txBody>
      </p:sp>
      <p:cxnSp>
        <p:nvCxnSpPr>
          <p:cNvPr id="36" name="ลูกศรเชื่อมต่อแบบตรง 35"/>
          <p:cNvCxnSpPr>
            <a:stCxn id="30" idx="3"/>
            <a:endCxn id="33" idx="1"/>
          </p:cNvCxnSpPr>
          <p:nvPr/>
        </p:nvCxnSpPr>
        <p:spPr>
          <a:xfrm>
            <a:off x="3027764" y="5025480"/>
            <a:ext cx="2640605" cy="159841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/>
          <p:cNvCxnSpPr>
            <a:stCxn id="33" idx="1"/>
            <a:endCxn id="34" idx="3"/>
          </p:cNvCxnSpPr>
          <p:nvPr/>
        </p:nvCxnSpPr>
        <p:spPr>
          <a:xfrm rot="10800000" flipV="1">
            <a:off x="2942805" y="5185320"/>
            <a:ext cx="2725564" cy="602159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ลูกศรเชื่อมต่อแบบตรง 40"/>
          <p:cNvCxnSpPr>
            <a:stCxn id="34" idx="3"/>
            <a:endCxn id="32" idx="1"/>
          </p:cNvCxnSpPr>
          <p:nvPr/>
        </p:nvCxnSpPr>
        <p:spPr>
          <a:xfrm>
            <a:off x="2942805" y="5787480"/>
            <a:ext cx="3610477" cy="744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ในชั้น นี้จะรับผิดชอบ ในการจัดการเส้นทางให้กับ ข้อมูล ระหว่าง เครื่อง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ต้นทาง กับเครื่องปลายทาง ซึ่งในทางเทคนิค เราเรียกว่า การ</a:t>
            </a:r>
            <a:r>
              <a:rPr lang="th-TH" dirty="0" err="1" smtClean="0"/>
              <a:t>เราท์ติ้ง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ซึ่งเครื่องต้นทางจะต้องรู้ว่า ต้องผ่านเกต</a:t>
            </a:r>
            <a:r>
              <a:rPr lang="th-TH" dirty="0" err="1" smtClean="0"/>
              <a:t>เวย์</a:t>
            </a:r>
            <a:r>
              <a:rPr lang="th-TH" dirty="0" smtClean="0"/>
              <a:t> หรือ </a:t>
            </a:r>
            <a:r>
              <a:rPr lang="th-TH" dirty="0" err="1" smtClean="0"/>
              <a:t>เราท์เตอร์</a:t>
            </a:r>
            <a:r>
              <a:rPr lang="th-TH" dirty="0" smtClean="0"/>
              <a:t> ตัวใดบ้าง</a:t>
            </a:r>
          </a:p>
          <a:p>
            <a:pPr>
              <a:buNone/>
            </a:pPr>
            <a:r>
              <a:rPr lang="th-TH" dirty="0" smtClean="0"/>
              <a:t>นอกจากนี้แล้ว ยังต้องกำหนดที่อยู่ ให้เครื่องอื่นๆรู้ว่า ถ้าต้องการติดต่อ 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จะต้องติดต่อมายังที่อยู่ที่กำหนด </a:t>
            </a:r>
            <a:r>
              <a:rPr lang="th-TH" dirty="0" smtClean="0"/>
              <a:t>โดย</a:t>
            </a:r>
            <a:r>
              <a:rPr lang="th-TH" dirty="0" smtClean="0"/>
              <a:t>ในชั้นนี้ เซกเมนต์ ที่ได้จากชั้น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Transport</a:t>
            </a:r>
            <a:r>
              <a:rPr lang="th-TH" dirty="0" smtClean="0"/>
              <a:t> </a:t>
            </a:r>
            <a:r>
              <a:rPr lang="th-TH" dirty="0" smtClean="0"/>
              <a:t>เมื่อผ่านกระบวนการ</a:t>
            </a:r>
            <a:r>
              <a:rPr lang="th-TH" dirty="0" smtClean="0"/>
              <a:t>ชั้นนี้ </a:t>
            </a:r>
            <a:r>
              <a:rPr lang="th-TH" dirty="0" smtClean="0"/>
              <a:t>จะเปลี่ยนเป็น</a:t>
            </a:r>
            <a:r>
              <a:rPr lang="en-US" dirty="0" smtClean="0"/>
              <a:t> Packet</a:t>
            </a:r>
            <a:r>
              <a:rPr lang="th-TH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7200"/>
            <a:ext cx="2627586" cy="1905000"/>
          </a:xfrm>
          <a:prstGeom prst="rect">
            <a:avLst/>
          </a:prstGeom>
        </p:spPr>
      </p:pic>
      <p:pic>
        <p:nvPicPr>
          <p:cNvPr id="5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33400"/>
            <a:ext cx="2627586" cy="1905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6629400" y="2667000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EBCDIC 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2667000"/>
            <a:ext cx="28956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Standard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8" name="ตัวเชื่อมต่อตรง 7"/>
          <p:cNvCxnSpPr>
            <a:endCxn id="7" idx="1"/>
          </p:cNvCxnSpPr>
          <p:nvPr/>
        </p:nvCxnSpPr>
        <p:spPr>
          <a:xfrm>
            <a:off x="2057400" y="3020943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>
            <a:stCxn id="7" idx="3"/>
            <a:endCxn id="6" idx="1"/>
          </p:cNvCxnSpPr>
          <p:nvPr/>
        </p:nvCxnSpPr>
        <p:spPr>
          <a:xfrm>
            <a:off x="5943600" y="3020943"/>
            <a:ext cx="685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810161"/>
            <a:ext cx="3653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dirty="0" smtClean="0"/>
              <a:t>รับประกันในการส่งข้อมูล</a:t>
            </a:r>
          </a:p>
          <a:p>
            <a:pPr algn="ctr"/>
            <a:r>
              <a:rPr lang="th-TH" sz="4000" dirty="0" smtClean="0"/>
              <a:t>ไปปลายทาง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3657600"/>
            <a:ext cx="289560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TP-Segment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2" name="ลูกศรเชื่อมต่อแบบตรง 11"/>
          <p:cNvCxnSpPr>
            <a:stCxn id="7" idx="2"/>
            <a:endCxn id="11" idx="0"/>
          </p:cNvCxnSpPr>
          <p:nvPr/>
        </p:nvCxnSpPr>
        <p:spPr>
          <a:xfrm rot="5400000">
            <a:off x="4354443" y="3516243"/>
            <a:ext cx="282714" cy="158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2667000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ASCII</a:t>
            </a:r>
            <a:r>
              <a:rPr lang="th-TH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4648200"/>
            <a:ext cx="396240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NW-Packet+</a:t>
            </a:r>
            <a:r>
              <a:rPr lang="th-TH" sz="4000" dirty="0" smtClean="0">
                <a:solidFill>
                  <a:schemeClr val="bg1"/>
                </a:solidFill>
              </a:rPr>
              <a:t>เส้นทาง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cxnSp>
        <p:nvCxnSpPr>
          <p:cNvPr id="24" name="ลูกศรเชื่อมต่อแบบตรง 23"/>
          <p:cNvCxnSpPr>
            <a:stCxn id="11" idx="2"/>
            <a:endCxn id="23" idx="0"/>
          </p:cNvCxnSpPr>
          <p:nvPr/>
        </p:nvCxnSpPr>
        <p:spPr>
          <a:xfrm rot="5400000">
            <a:off x="4354443" y="4506843"/>
            <a:ext cx="282714" cy="158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ชั้นนี้นั้น จะเปลี่ยน </a:t>
            </a:r>
            <a:r>
              <a:rPr lang="en-US" dirty="0" smtClean="0"/>
              <a:t>Packet</a:t>
            </a:r>
            <a:r>
              <a:rPr lang="th-TH" dirty="0" smtClean="0"/>
              <a:t> ที่ได้จากชั้น</a:t>
            </a:r>
            <a:r>
              <a:rPr lang="en-US" dirty="0" smtClean="0"/>
              <a:t> Network</a:t>
            </a:r>
            <a:r>
              <a:rPr lang="th-TH" dirty="0" smtClean="0"/>
              <a:t> ให้อยู่ในรูปบิตซึ่ง 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เรียกว่า เฟรม ซึ่ง บิต นั้นหมายถึงข้อมูลที่ เป็นเลข</a:t>
            </a:r>
            <a:r>
              <a:rPr lang="en-US" dirty="0" smtClean="0"/>
              <a:t> 0 </a:t>
            </a:r>
            <a:r>
              <a:rPr lang="th-TH" dirty="0" smtClean="0"/>
              <a:t>และ </a:t>
            </a:r>
            <a:r>
              <a:rPr lang="en-US" dirty="0" smtClean="0"/>
              <a:t>1</a:t>
            </a:r>
            <a:r>
              <a:rPr lang="th-TH" dirty="0"/>
              <a:t> </a:t>
            </a:r>
            <a:r>
              <a:rPr lang="th-TH" dirty="0" smtClean="0"/>
              <a:t>ซึ่งในเฟรม 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จะบรรจุข้อมูลที่จะทำให้เฟรมนี้ สามารถส่งไปยังเครื่องปลายทางให้ 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ถูกต้องได้ โดย การจะบอกว่า ส่งข้อมูลสำเร็จนั้น</a:t>
            </a:r>
          </a:p>
          <a:p>
            <a:pPr>
              <a:buNone/>
            </a:pPr>
            <a:r>
              <a:rPr lang="en-US" dirty="0" smtClean="0"/>
              <a:t>1.</a:t>
            </a:r>
            <a:r>
              <a:rPr lang="en-US" b="1" dirty="0" smtClean="0"/>
              <a:t> </a:t>
            </a:r>
            <a:r>
              <a:rPr lang="th-TH" b="1" dirty="0" smtClean="0"/>
              <a:t>เครื่องรับ </a:t>
            </a:r>
            <a:r>
              <a:rPr lang="th-TH" dirty="0" smtClean="0"/>
              <a:t>เมื่อได้รับเฟรมแล้วต้องตรวจสอบข้อผิดพลาด ของข้อมูล และแจ้งให้ เครื่องส่งทราบ</a:t>
            </a:r>
          </a:p>
          <a:p>
            <a:pPr>
              <a:buNone/>
            </a:pPr>
            <a:r>
              <a:rPr lang="en-US" dirty="0" smtClean="0"/>
              <a:t>2.</a:t>
            </a:r>
            <a:r>
              <a:rPr lang="th-TH" dirty="0" smtClean="0"/>
              <a:t> </a:t>
            </a:r>
            <a:r>
              <a:rPr lang="th-TH" b="1" dirty="0" smtClean="0"/>
              <a:t>เครื่องส่ง</a:t>
            </a:r>
            <a:r>
              <a:rPr lang="th-TH" dirty="0" smtClean="0"/>
              <a:t> ต้องได้รับการตอบรับ ว่าได้รับเฟรมข้อมูลที่ถูกต้องแล้ว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7200"/>
            <a:ext cx="2627586" cy="1905000"/>
          </a:xfrm>
          <a:prstGeom prst="rect">
            <a:avLst/>
          </a:prstGeom>
        </p:spPr>
      </p:pic>
      <p:pic>
        <p:nvPicPr>
          <p:cNvPr id="15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33400"/>
            <a:ext cx="2627586" cy="1905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6629400" y="2667000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EBCDIC 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2667000"/>
            <a:ext cx="28956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Standard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8" name="ตัวเชื่อมต่อตรง 17"/>
          <p:cNvCxnSpPr>
            <a:endCxn id="17" idx="1"/>
          </p:cNvCxnSpPr>
          <p:nvPr/>
        </p:nvCxnSpPr>
        <p:spPr>
          <a:xfrm>
            <a:off x="2057400" y="3020943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ตัวเชื่อมต่อตรง 18"/>
          <p:cNvCxnSpPr>
            <a:stCxn id="17" idx="3"/>
            <a:endCxn id="16" idx="1"/>
          </p:cNvCxnSpPr>
          <p:nvPr/>
        </p:nvCxnSpPr>
        <p:spPr>
          <a:xfrm>
            <a:off x="5943600" y="3020943"/>
            <a:ext cx="685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3200" y="810161"/>
            <a:ext cx="3653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dirty="0" smtClean="0"/>
              <a:t>รับประกันในการส่งข้อมูล</a:t>
            </a:r>
          </a:p>
          <a:p>
            <a:pPr algn="ctr"/>
            <a:r>
              <a:rPr lang="th-TH" sz="4000" dirty="0" smtClean="0"/>
              <a:t>ไปปลายทาง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3657600"/>
            <a:ext cx="2895600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TP-Segment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ลูกศรเชื่อมต่อแบบตรง 21"/>
          <p:cNvCxnSpPr>
            <a:stCxn id="17" idx="2"/>
            <a:endCxn id="21" idx="0"/>
          </p:cNvCxnSpPr>
          <p:nvPr/>
        </p:nvCxnSpPr>
        <p:spPr>
          <a:xfrm rot="5400000">
            <a:off x="4354443" y="3516243"/>
            <a:ext cx="282714" cy="158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" y="2667000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ASCII</a:t>
            </a:r>
            <a:r>
              <a:rPr lang="th-TH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4648200"/>
            <a:ext cx="3962400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NW-Packet+</a:t>
            </a:r>
            <a:r>
              <a:rPr lang="th-TH" sz="4000" dirty="0" smtClean="0">
                <a:solidFill>
                  <a:schemeClr val="bg1"/>
                </a:solidFill>
              </a:rPr>
              <a:t>เส้นทาง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cxnSp>
        <p:nvCxnSpPr>
          <p:cNvPr id="25" name="ลูกศรเชื่อมต่อแบบตรง 24"/>
          <p:cNvCxnSpPr>
            <a:stCxn id="21" idx="2"/>
            <a:endCxn id="24" idx="0"/>
          </p:cNvCxnSpPr>
          <p:nvPr/>
        </p:nvCxnSpPr>
        <p:spPr>
          <a:xfrm rot="5400000">
            <a:off x="4354443" y="4506843"/>
            <a:ext cx="282714" cy="158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71800" y="5638800"/>
            <a:ext cx="3048000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DL-Fame</a:t>
            </a:r>
          </a:p>
        </p:txBody>
      </p:sp>
      <p:cxnSp>
        <p:nvCxnSpPr>
          <p:cNvPr id="39" name="ลูกศรเชื่อมต่อแบบตรง 38"/>
          <p:cNvCxnSpPr>
            <a:stCxn id="24" idx="2"/>
            <a:endCxn id="38" idx="0"/>
          </p:cNvCxnSpPr>
          <p:nvPr/>
        </p:nvCxnSpPr>
        <p:spPr>
          <a:xfrm rot="5400000">
            <a:off x="4354443" y="5497443"/>
            <a:ext cx="282714" cy="158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ชั้นนี้คือ ชั้นที่อยู่ต่ำสุด จะรับหน้าที่ในการส่งข้อมูล บิต โดยชั้นนี้จะเห็น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ข้อมูลเป็นเพียง</a:t>
            </a:r>
            <a:r>
              <a:rPr lang="en-US" dirty="0" smtClean="0"/>
              <a:t> 0</a:t>
            </a:r>
            <a:r>
              <a:rPr lang="th-TH" dirty="0" smtClean="0"/>
              <a:t> กับ</a:t>
            </a:r>
            <a:r>
              <a:rPr lang="en-US" dirty="0" smtClean="0"/>
              <a:t> 1</a:t>
            </a:r>
            <a:r>
              <a:rPr lang="th-TH" dirty="0" smtClean="0"/>
              <a:t> ซึ่งการส่งจะไม่สนความหมายเลย แต่จะสนใจ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เพียง การแปลงข้อมูล ให้เป็นสัญญาณไฟฟ้าหรือแสง ซึ่งขึ้นอยู่กับสื่อกลาง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ที่ใช้ ซึ่งเป็นการสนใจ ในเชิงแรงดันไฟฟ้า</a:t>
            </a:r>
            <a:r>
              <a:rPr lang="en-US" dirty="0"/>
              <a:t> </a:t>
            </a:r>
            <a:r>
              <a:rPr lang="th-TH" dirty="0" smtClean="0"/>
              <a:t>เป็นต้น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เพิ่มเติม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EBCDIC </a:t>
            </a:r>
            <a:r>
              <a:rPr lang="th-TH" dirty="0" smtClean="0"/>
              <a:t>เป็น </a:t>
            </a:r>
            <a:r>
              <a:rPr lang="en-US" dirty="0" smtClean="0"/>
              <a:t>binary code </a:t>
            </a:r>
            <a:r>
              <a:rPr lang="th-TH" dirty="0" smtClean="0"/>
              <a:t>สำหรับตัวอักษรพยัญชนะและตัวเลข </a:t>
            </a:r>
          </a:p>
          <a:p>
            <a:pPr>
              <a:buNone/>
            </a:pPr>
            <a:r>
              <a:rPr lang="th-TH" dirty="0" smtClean="0"/>
              <a:t>ซึ่ง </a:t>
            </a:r>
            <a:r>
              <a:rPr lang="en-US" dirty="0" smtClean="0"/>
              <a:t>IBM </a:t>
            </a:r>
            <a:r>
              <a:rPr lang="th-TH" dirty="0" smtClean="0"/>
              <a:t>พัฒนาสำหรับระบบปฏิบัติการขนาดใหญ่ โดยเป็นรหัสสำหรับ</a:t>
            </a:r>
          </a:p>
          <a:p>
            <a:pPr>
              <a:buNone/>
            </a:pPr>
            <a:r>
              <a:rPr lang="th-TH" dirty="0" smtClean="0"/>
              <a:t>ไฟล์ข้อความที่ใช้กับระบบปฏิบัติการ </a:t>
            </a:r>
            <a:r>
              <a:rPr lang="en-US" dirty="0" smtClean="0"/>
              <a:t>IBM OS-390 </a:t>
            </a:r>
            <a:r>
              <a:rPr lang="th-TH" dirty="0" smtClean="0"/>
              <a:t>สำหรับเครื่องแม่</a:t>
            </a:r>
          </a:p>
          <a:p>
            <a:pPr>
              <a:buNone/>
            </a:pPr>
            <a:r>
              <a:rPr lang="th-TH" dirty="0" smtClean="0"/>
              <a:t>ข่าย </a:t>
            </a:r>
            <a:r>
              <a:rPr lang="en-US" dirty="0" smtClean="0"/>
              <a:t>S/390 </a:t>
            </a:r>
            <a:r>
              <a:rPr lang="th-TH" dirty="0" smtClean="0"/>
              <a:t>และบริษัท จำนวนมากใช้กับโปรแกรมประยุกต์ </a:t>
            </a:r>
            <a:r>
              <a:rPr lang="en-US" dirty="0" smtClean="0"/>
              <a:t>legacy 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application </a:t>
            </a:r>
            <a:r>
              <a:rPr lang="th-TH" dirty="0" smtClean="0"/>
              <a:t>และฐานข้อมูล ในไฟล์ </a:t>
            </a:r>
            <a:r>
              <a:rPr lang="en-US" dirty="0" smtClean="0"/>
              <a:t>EBCDIC </a:t>
            </a:r>
            <a:r>
              <a:rPr lang="th-TH" dirty="0" smtClean="0"/>
              <a:t>ตัวอักษรพยัญชนะ</a:t>
            </a:r>
          </a:p>
          <a:p>
            <a:pPr>
              <a:buNone/>
            </a:pPr>
            <a:r>
              <a:rPr lang="th-TH" dirty="0" smtClean="0"/>
              <a:t>และตัวเลขได้รับการนำเสนอเป็นเลขฐานสอง 8 บิต ( 8 ตัวอักษรของ 0 แ</a:t>
            </a:r>
          </a:p>
          <a:p>
            <a:pPr>
              <a:buNone/>
            </a:pPr>
            <a:r>
              <a:rPr lang="th-TH" dirty="0" smtClean="0"/>
              <a:t>ละ 1) มีตัวอักษร 256 ตัว ได้แก่ ตัวพยัญชนะ ตัวเลข และเครื่องหมาย</a:t>
            </a:r>
          </a:p>
          <a:p>
            <a:pPr>
              <a:buNone/>
            </a:pPr>
            <a:r>
              <a:rPr lang="th-TH" dirty="0" smtClean="0"/>
              <a:t>พิเศษ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4000" dirty="0" smtClean="0"/>
              <a:t>เป็น โมเดลที่ออกแบบ โดย องค์การมาตรฐานนานาชาติ</a:t>
            </a:r>
          </a:p>
          <a:p>
            <a:pPr>
              <a:buNone/>
            </a:pPr>
            <a:r>
              <a:rPr lang="th-TH" sz="4000" dirty="0" smtClean="0"/>
              <a:t>หรือ</a:t>
            </a:r>
            <a:r>
              <a:rPr lang="en-US" sz="4000" dirty="0" smtClean="0"/>
              <a:t> ISO</a:t>
            </a:r>
            <a:r>
              <a:rPr lang="th-TH" sz="4000" dirty="0" smtClean="0"/>
              <a:t> เพื่อให้คอมพิวเตอร์ และ อุปกรณ์ เครือข่าย อื่นๆ </a:t>
            </a:r>
          </a:p>
          <a:p>
            <a:pPr>
              <a:buNone/>
            </a:pPr>
            <a:r>
              <a:rPr lang="th-TH" sz="4000" dirty="0" smtClean="0"/>
              <a:t>สามารถทำงานร่วมกันได้ซึ่ง</a:t>
            </a:r>
            <a:r>
              <a:rPr lang="en-US" sz="4000" dirty="0" smtClean="0"/>
              <a:t> OSI</a:t>
            </a:r>
            <a:r>
              <a:rPr lang="th-TH" sz="4000" dirty="0" smtClean="0"/>
              <a:t> </a:t>
            </a:r>
            <a:r>
              <a:rPr lang="en-US" sz="4000" dirty="0" smtClean="0"/>
              <a:t>MODEL</a:t>
            </a:r>
            <a:r>
              <a:rPr lang="th-TH" sz="4000" dirty="0"/>
              <a:t> </a:t>
            </a:r>
            <a:r>
              <a:rPr lang="en-US" sz="4000" dirty="0" smtClean="0"/>
              <a:t>(Open </a:t>
            </a:r>
          </a:p>
          <a:p>
            <a:pPr>
              <a:buNone/>
            </a:pPr>
            <a:r>
              <a:rPr lang="en-US" sz="4000" dirty="0" smtClean="0"/>
              <a:t>Systems </a:t>
            </a:r>
            <a:r>
              <a:rPr lang="en-US" sz="4000" dirty="0" err="1" smtClean="0"/>
              <a:t>Interconnet</a:t>
            </a:r>
            <a:r>
              <a:rPr lang="en-US" sz="4000" dirty="0" smtClean="0"/>
              <a:t> Reference model)</a:t>
            </a:r>
          </a:p>
          <a:p>
            <a:pPr>
              <a:buNone/>
            </a:pPr>
            <a:r>
              <a:rPr lang="th-TH" sz="4000" dirty="0" smtClean="0"/>
              <a:t>นี้ นั้นได้แบ่งการสื่อสารระหว่าง คอมพิวเตอร์ ออกเป็น </a:t>
            </a:r>
            <a:r>
              <a:rPr lang="en-US" sz="4000" dirty="0" smtClean="0"/>
              <a:t>7 </a:t>
            </a:r>
          </a:p>
          <a:p>
            <a:pPr>
              <a:buNone/>
            </a:pPr>
            <a:r>
              <a:rPr lang="th-TH" sz="4000" dirty="0" smtClean="0"/>
              <a:t>ชั้น</a:t>
            </a:r>
            <a:r>
              <a:rPr lang="en-US" sz="4000" dirty="0" smtClean="0"/>
              <a:t> </a:t>
            </a:r>
            <a:r>
              <a:rPr lang="th-TH" sz="4000" dirty="0" smtClean="0"/>
              <a:t>ดังนี้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ยึดเนื้อหา 4" descr="Image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ยึดเนื้อหา 4" descr="01fig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782"/>
            <a:ext cx="6324600" cy="68432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>
                <a:cs typeface="+mj-cs"/>
              </a:rPr>
              <a:t>ในชั้นนี้ นั้นเปรียบได้กับจุดเริ่มต้น การเชื่อมต่อระหว่าง </a:t>
            </a:r>
            <a:r>
              <a:rPr lang="th-TH" dirty="0" err="1" smtClean="0">
                <a:cs typeface="+mj-cs"/>
              </a:rPr>
              <a:t>แอพพลิเค</a:t>
            </a:r>
            <a:r>
              <a:rPr lang="th-TH" dirty="0" smtClean="0">
                <a:cs typeface="+mj-cs"/>
              </a:rPr>
              <a:t>ชัน </a:t>
            </a:r>
          </a:p>
          <a:p>
            <a:pPr>
              <a:buNone/>
            </a:pPr>
            <a:r>
              <a:rPr lang="en-US" dirty="0" smtClean="0">
                <a:cs typeface="+mj-cs"/>
              </a:rPr>
              <a:t>(Application)</a:t>
            </a:r>
            <a:r>
              <a:rPr lang="th-TH" dirty="0" smtClean="0">
                <a:cs typeface="+mj-cs"/>
              </a:rPr>
              <a:t> ของผู้ใช้ กับ ขบวนการการสื่อสารผ่านเครือข่าย </a:t>
            </a:r>
          </a:p>
          <a:p>
            <a:pPr>
              <a:buNone/>
            </a:pPr>
            <a:r>
              <a:rPr lang="th-TH" dirty="0" smtClean="0">
                <a:cs typeface="+mj-cs"/>
              </a:rPr>
              <a:t>เช่น เมื่อต้องการส่งอี</a:t>
            </a:r>
            <a:r>
              <a:rPr lang="th-TH" dirty="0" err="1" smtClean="0">
                <a:cs typeface="+mj-cs"/>
              </a:rPr>
              <a:t>เมล</a:t>
            </a:r>
            <a:r>
              <a:rPr lang="th-TH" dirty="0" smtClean="0">
                <a:cs typeface="+mj-cs"/>
              </a:rPr>
              <a:t> โปรแกรมก็จะทำการเรียก โปรโตคอล ต่างๆที่</a:t>
            </a:r>
          </a:p>
          <a:p>
            <a:pPr>
              <a:buNone/>
            </a:pPr>
            <a:r>
              <a:rPr lang="th-TH" dirty="0" smtClean="0">
                <a:cs typeface="+mj-cs"/>
              </a:rPr>
              <a:t>เกี่ยวข้อง มาใช้ โดย ตัวอย่างโปรโตคอล ที่อยู่</a:t>
            </a:r>
            <a:r>
              <a:rPr lang="th-TH" dirty="0" err="1" smtClean="0">
                <a:cs typeface="+mj-cs"/>
              </a:rPr>
              <a:t>ในเลเยอร์</a:t>
            </a:r>
            <a:r>
              <a:rPr lang="th-TH" dirty="0" smtClean="0">
                <a:cs typeface="+mj-cs"/>
              </a:rPr>
              <a:t>นี้ เช่น</a:t>
            </a:r>
          </a:p>
          <a:p>
            <a:pPr>
              <a:buNone/>
            </a:pPr>
            <a:r>
              <a:rPr lang="en-US" dirty="0" smtClean="0">
                <a:cs typeface="+mj-cs"/>
              </a:rPr>
              <a:t>FTP,FTAM,VTP,TFTP</a:t>
            </a:r>
            <a:r>
              <a:rPr lang="th-TH" dirty="0" smtClean="0">
                <a:cs typeface="+mj-cs"/>
              </a:rPr>
              <a:t> เป็นต้น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>
                <a:cs typeface="+mj-cs"/>
              </a:rPr>
              <a:t>เนื่องจาก คอมพิวเตอร์ บนระบบเครือข่ายนั้น มีการเข้ารหัส</a:t>
            </a:r>
            <a:endParaRPr lang="en-US" dirty="0" smtClean="0">
              <a:cs typeface="+mj-cs"/>
            </a:endParaRPr>
          </a:p>
          <a:p>
            <a:pPr>
              <a:buNone/>
            </a:pPr>
            <a:r>
              <a:rPr lang="en-US" dirty="0" smtClean="0">
                <a:cs typeface="+mj-cs"/>
              </a:rPr>
              <a:t>(Encoding)</a:t>
            </a:r>
            <a:r>
              <a:rPr lang="th-TH" dirty="0" smtClean="0">
                <a:cs typeface="+mj-cs"/>
              </a:rPr>
              <a:t> ที่ไม่เหมือนกัน โดยบางเครื่อง ใช้การเข้ารหัสแบบ</a:t>
            </a:r>
            <a:r>
              <a:rPr lang="en-US" dirty="0" smtClean="0">
                <a:cs typeface="+mj-cs"/>
              </a:rPr>
              <a:t> </a:t>
            </a:r>
          </a:p>
          <a:p>
            <a:pPr>
              <a:buNone/>
            </a:pPr>
            <a:r>
              <a:rPr lang="en-US" dirty="0" smtClean="0">
                <a:cs typeface="+mj-cs"/>
              </a:rPr>
              <a:t>ASCII</a:t>
            </a:r>
            <a:r>
              <a:rPr lang="th-TH" dirty="0" smtClean="0">
                <a:cs typeface="+mj-cs"/>
              </a:rPr>
              <a:t> บางเครื่องใช้</a:t>
            </a:r>
            <a:r>
              <a:rPr lang="en-US" dirty="0" smtClean="0">
                <a:cs typeface="+mj-cs"/>
              </a:rPr>
              <a:t> EBCDIC</a:t>
            </a:r>
            <a:r>
              <a:rPr lang="th-TH" dirty="0" smtClean="0">
                <a:cs typeface="+mj-cs"/>
              </a:rPr>
              <a:t> ชั้นนี้จึงเป็น ชั้นที่จะทำการเปลี่ยนข้อมูล </a:t>
            </a:r>
            <a:endParaRPr lang="en-US" dirty="0" smtClean="0">
              <a:cs typeface="+mj-cs"/>
            </a:endParaRPr>
          </a:p>
          <a:p>
            <a:pPr>
              <a:buNone/>
            </a:pPr>
            <a:r>
              <a:rPr lang="th-TH" dirty="0" smtClean="0">
                <a:cs typeface="+mj-cs"/>
              </a:rPr>
              <a:t>ให้อยู่ในรูปแบบ มาตรฐานที่เครื่องทุกเครื่อง สามารถเข้าใจได้ 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compu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457200"/>
            <a:ext cx="2627586" cy="1905000"/>
          </a:xfrm>
        </p:spPr>
      </p:pic>
      <p:pic>
        <p:nvPicPr>
          <p:cNvPr id="5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33400"/>
            <a:ext cx="2627586" cy="1905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228600" y="2667000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ASCII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2667000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EBCDIC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2667000"/>
            <a:ext cx="22098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Standard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ตัวเชื่อมต่อตรง 10"/>
          <p:cNvCxnSpPr>
            <a:stCxn id="6" idx="3"/>
            <a:endCxn id="8" idx="1"/>
          </p:cNvCxnSpPr>
          <p:nvPr/>
        </p:nvCxnSpPr>
        <p:spPr>
          <a:xfrm>
            <a:off x="2438400" y="3020943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ตรง 13"/>
          <p:cNvCxnSpPr>
            <a:stCxn id="8" idx="3"/>
            <a:endCxn id="7" idx="1"/>
          </p:cNvCxnSpPr>
          <p:nvPr/>
        </p:nvCxnSpPr>
        <p:spPr>
          <a:xfrm>
            <a:off x="5638800" y="3020943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69823" y="810161"/>
            <a:ext cx="312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dirty="0" smtClean="0"/>
              <a:t>จะเปลี่ยนข้อมูลให้อยู่</a:t>
            </a:r>
          </a:p>
          <a:p>
            <a:pPr algn="ctr"/>
            <a:r>
              <a:rPr lang="th-TH" sz="4000" dirty="0" smtClean="0"/>
              <a:t>ในรูปแบบกลาง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493837"/>
            <a:ext cx="84582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cs typeface="+mj-cs"/>
              </a:rPr>
              <a:t>ชั้นนี้ มีหน้าที่ในการ ควบคุมการสื่อสารผ่านทางเครือข่าย ที่กำลังเกิดขึ้นทั้ง</a:t>
            </a:r>
            <a:endParaRPr lang="en-US" dirty="0" smtClean="0">
              <a:cs typeface="+mj-cs"/>
            </a:endParaRPr>
          </a:p>
          <a:p>
            <a:pPr>
              <a:buNone/>
            </a:pPr>
            <a:r>
              <a:rPr lang="th-TH" dirty="0" smtClean="0">
                <a:cs typeface="+mj-cs"/>
              </a:rPr>
              <a:t>สองฝั่งให้สามารถแลกเปลี่ยนข้อมูลกันได้ โดย มีหน้าทีหลักอยู่ </a:t>
            </a:r>
            <a:r>
              <a:rPr lang="en-US" dirty="0" smtClean="0">
                <a:cs typeface="+mj-cs"/>
              </a:rPr>
              <a:t>4</a:t>
            </a:r>
            <a:r>
              <a:rPr lang="th-TH" dirty="0" smtClean="0">
                <a:cs typeface="+mj-cs"/>
              </a:rPr>
              <a:t> อย่าง คือ</a:t>
            </a:r>
            <a:r>
              <a:rPr lang="en-US" dirty="0" smtClean="0">
                <a:cs typeface="+mj-cs"/>
              </a:rPr>
              <a:t> </a:t>
            </a:r>
            <a:endParaRPr lang="th-TH" dirty="0" smtClean="0">
              <a:cs typeface="+mj-cs"/>
            </a:endParaRPr>
          </a:p>
          <a:p>
            <a:pPr>
              <a:buNone/>
            </a:pPr>
            <a:r>
              <a:rPr lang="th-TH" b="1" dirty="0" smtClean="0">
                <a:cs typeface="+mj-cs"/>
              </a:rPr>
              <a:t>1. การ</a:t>
            </a:r>
            <a:r>
              <a:rPr lang="th-TH" b="1" dirty="0" smtClean="0">
                <a:cs typeface="+mj-cs"/>
              </a:rPr>
              <a:t>สร้าง</a:t>
            </a:r>
            <a:r>
              <a:rPr lang="th-TH" b="1" dirty="0" err="1" smtClean="0">
                <a:cs typeface="+mj-cs"/>
              </a:rPr>
              <a:t>เซส</a:t>
            </a:r>
            <a:r>
              <a:rPr lang="th-TH" b="1" dirty="0" smtClean="0">
                <a:cs typeface="+mj-cs"/>
              </a:rPr>
              <a:t>ชัน </a:t>
            </a:r>
            <a:r>
              <a:rPr lang="th-TH" dirty="0" smtClean="0">
                <a:cs typeface="+mj-cs"/>
              </a:rPr>
              <a:t>เพื่อเป็นช่องทางในการติดต่อ </a:t>
            </a:r>
            <a:r>
              <a:rPr lang="en-US" dirty="0" smtClean="0">
                <a:cs typeface="+mj-cs"/>
              </a:rPr>
              <a:t>,</a:t>
            </a:r>
            <a:r>
              <a:rPr lang="th-TH" dirty="0" smtClean="0">
                <a:cs typeface="+mj-cs"/>
              </a:rPr>
              <a:t> </a:t>
            </a:r>
          </a:p>
          <a:p>
            <a:pPr>
              <a:buNone/>
            </a:pPr>
            <a:r>
              <a:rPr lang="th-TH" b="1" dirty="0" smtClean="0">
                <a:cs typeface="+mj-cs"/>
              </a:rPr>
              <a:t>2. </a:t>
            </a:r>
            <a:r>
              <a:rPr lang="th-TH" b="1" dirty="0" err="1" smtClean="0">
                <a:cs typeface="+mj-cs"/>
              </a:rPr>
              <a:t>ควม</a:t>
            </a:r>
            <a:r>
              <a:rPr lang="th-TH" b="1" dirty="0" smtClean="0">
                <a:cs typeface="+mj-cs"/>
              </a:rPr>
              <a:t>คุมการแลกเปลี่ยนข้อมูล</a:t>
            </a:r>
            <a:r>
              <a:rPr lang="th-TH" dirty="0" smtClean="0">
                <a:cs typeface="+mj-cs"/>
              </a:rPr>
              <a:t> โดยไม่ให้โปรแกรมอื่นเข้ามารบกวน</a:t>
            </a:r>
          </a:p>
          <a:p>
            <a:pPr>
              <a:buNone/>
            </a:pPr>
            <a:r>
              <a:rPr lang="th-TH" b="1" dirty="0" smtClean="0">
                <a:cs typeface="+mj-cs"/>
              </a:rPr>
              <a:t>3. </a:t>
            </a:r>
            <a:r>
              <a:rPr lang="th-TH" b="1" dirty="0" err="1" smtClean="0">
                <a:cs typeface="+mj-cs"/>
              </a:rPr>
              <a:t>การควม</a:t>
            </a:r>
            <a:r>
              <a:rPr lang="th-TH" b="1" dirty="0" smtClean="0">
                <a:cs typeface="+mj-cs"/>
              </a:rPr>
              <a:t>คุมจังหวะในการส่ง </a:t>
            </a:r>
            <a:r>
              <a:rPr lang="th-TH" dirty="0" smtClean="0">
                <a:cs typeface="+mj-cs"/>
              </a:rPr>
              <a:t>หรือ ทำ</a:t>
            </a:r>
            <a:r>
              <a:rPr lang="en-US" dirty="0" smtClean="0">
                <a:cs typeface="+mj-cs"/>
              </a:rPr>
              <a:t> Checkpoint</a:t>
            </a:r>
            <a:r>
              <a:rPr lang="th-TH" dirty="0" smtClean="0">
                <a:cs typeface="+mj-cs"/>
              </a:rPr>
              <a:t> ไว้สำหรับ</a:t>
            </a:r>
            <a:r>
              <a:rPr lang="th-TH" dirty="0" smtClean="0">
                <a:cs typeface="+mj-cs"/>
              </a:rPr>
              <a:t>เมื่อ</a:t>
            </a:r>
          </a:p>
          <a:p>
            <a:pPr>
              <a:buNone/>
            </a:pPr>
            <a:r>
              <a:rPr lang="th-TH" dirty="0" smtClean="0">
                <a:cs typeface="+mj-cs"/>
              </a:rPr>
              <a:t>เกิดปัญหา</a:t>
            </a:r>
            <a:r>
              <a:rPr lang="th-TH" dirty="0" smtClean="0">
                <a:cs typeface="+mj-cs"/>
              </a:rPr>
              <a:t>ระหว่างการส่งข้อมูล เช่น </a:t>
            </a:r>
            <a:r>
              <a:rPr lang="th-TH" dirty="0" err="1" smtClean="0">
                <a:cs typeface="+mj-cs"/>
              </a:rPr>
              <a:t>เน็ต</a:t>
            </a:r>
            <a:r>
              <a:rPr lang="th-TH" dirty="0" smtClean="0">
                <a:cs typeface="+mj-cs"/>
              </a:rPr>
              <a:t>เวิร์ด หลุดไป ก็จะจัดการให้มีให้ส่ง</a:t>
            </a:r>
          </a:p>
          <a:p>
            <a:pPr>
              <a:buNone/>
            </a:pPr>
            <a:r>
              <a:rPr lang="th-TH" dirty="0" smtClean="0">
                <a:cs typeface="+mj-cs"/>
              </a:rPr>
              <a:t>ข้อมูลใหม่ โดยส่งมาเฉพาะ ข้อมูลที่สูญหายไป</a:t>
            </a:r>
          </a:p>
          <a:p>
            <a:pPr>
              <a:buNone/>
            </a:pPr>
            <a:r>
              <a:rPr lang="th-TH" b="1" dirty="0" smtClean="0">
                <a:cs typeface="+mj-cs"/>
              </a:rPr>
              <a:t>4. ยกเลิก</a:t>
            </a:r>
            <a:r>
              <a:rPr lang="th-TH" b="1" dirty="0" err="1" smtClean="0">
                <a:cs typeface="+mj-cs"/>
              </a:rPr>
              <a:t>เซส</a:t>
            </a:r>
            <a:r>
              <a:rPr lang="th-TH" b="1" dirty="0" smtClean="0">
                <a:cs typeface="+mj-cs"/>
              </a:rPr>
              <a:t>ชัน</a:t>
            </a:r>
            <a:r>
              <a:rPr lang="th-TH" dirty="0" smtClean="0">
                <a:cs typeface="+mj-cs"/>
              </a:rPr>
              <a:t> เมื่อสิ้นสุดการสื่อสาร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7200"/>
            <a:ext cx="2627586" cy="1905000"/>
          </a:xfrm>
          <a:prstGeom prst="rect">
            <a:avLst/>
          </a:prstGeom>
        </p:spPr>
      </p:pic>
      <p:pic>
        <p:nvPicPr>
          <p:cNvPr id="5" name="ตัวยึดเนื้อหา 3" descr="compu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33400"/>
            <a:ext cx="2627586" cy="1905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228600" y="3406914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ASCII</a:t>
            </a:r>
            <a:r>
              <a:rPr lang="th-TH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3406914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EBCDIC 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3406914"/>
            <a:ext cx="22098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Standard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ตัวเชื่อมต่อตรง 8"/>
          <p:cNvCxnSpPr>
            <a:stCxn id="6" idx="3"/>
            <a:endCxn id="8" idx="1"/>
          </p:cNvCxnSpPr>
          <p:nvPr/>
        </p:nvCxnSpPr>
        <p:spPr>
          <a:xfrm>
            <a:off x="2438400" y="3760857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>
            <a:stCxn id="8" idx="3"/>
            <a:endCxn id="7" idx="1"/>
          </p:cNvCxnSpPr>
          <p:nvPr/>
        </p:nvCxnSpPr>
        <p:spPr>
          <a:xfrm>
            <a:off x="5638800" y="3760857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69080" y="810161"/>
            <a:ext cx="32031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dirty="0" smtClean="0"/>
              <a:t>สร้าง</a:t>
            </a:r>
            <a:r>
              <a:rPr lang="th-TH" sz="4000" dirty="0" err="1" smtClean="0"/>
              <a:t>เซส</a:t>
            </a:r>
            <a:r>
              <a:rPr lang="th-TH" sz="4000" dirty="0" smtClean="0"/>
              <a:t>ชันสำหรับแต่</a:t>
            </a:r>
          </a:p>
          <a:p>
            <a:pPr algn="ctr"/>
            <a:r>
              <a:rPr lang="th-TH" sz="4000" dirty="0" smtClean="0"/>
              <a:t>ละการติดต่อ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5159514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ASCII 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5159514"/>
            <a:ext cx="22098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EBCDIC 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5159514"/>
            <a:ext cx="22098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Standard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ตัวเชื่อมต่อตรง 14"/>
          <p:cNvCxnSpPr>
            <a:stCxn id="12" idx="3"/>
            <a:endCxn id="14" idx="1"/>
          </p:cNvCxnSpPr>
          <p:nvPr/>
        </p:nvCxnSpPr>
        <p:spPr>
          <a:xfrm>
            <a:off x="2438400" y="5513457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>
            <a:stCxn id="14" idx="3"/>
            <a:endCxn id="13" idx="1"/>
          </p:cNvCxnSpPr>
          <p:nvPr/>
        </p:nvCxnSpPr>
        <p:spPr>
          <a:xfrm>
            <a:off x="5638800" y="5513457"/>
            <a:ext cx="9906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8100" y="2743200"/>
            <a:ext cx="1371600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Session 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4840" y="4419600"/>
            <a:ext cx="1371600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Session 2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1046</Words>
  <Application>Microsoft Office PowerPoint</Application>
  <PresentationFormat>นำเสนอทางหน้าจอ (4:3)</PresentationFormat>
  <Paragraphs>128</Paragraphs>
  <Slides>17</Slides>
  <Notes>8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17</vt:i4>
      </vt:variant>
    </vt:vector>
  </HeadingPairs>
  <TitlesOfParts>
    <vt:vector size="18" baseType="lpstr">
      <vt:lpstr>ชุดรูปแบบของ Office</vt:lpstr>
      <vt:lpstr>OSI MODEL</vt:lpstr>
      <vt:lpstr>งานนำเสนอ PowerPoint</vt:lpstr>
      <vt:lpstr>งานนำเสนอ PowerPoint</vt:lpstr>
      <vt:lpstr>งานนำเสนอ PowerPoint</vt:lpstr>
      <vt:lpstr>Application Layer</vt:lpstr>
      <vt:lpstr>Presentation Layer</vt:lpstr>
      <vt:lpstr>งานนำเสนอ PowerPoint</vt:lpstr>
      <vt:lpstr>Session Layer</vt:lpstr>
      <vt:lpstr>งานนำเสนอ PowerPoint</vt:lpstr>
      <vt:lpstr>Transport Layer</vt:lpstr>
      <vt:lpstr>งานนำเสนอ PowerPoint</vt:lpstr>
      <vt:lpstr>Network Layer</vt:lpstr>
      <vt:lpstr>งานนำเสนอ PowerPoint</vt:lpstr>
      <vt:lpstr>Data Link Layer</vt:lpstr>
      <vt:lpstr>งานนำเสนอ PowerPoint</vt:lpstr>
      <vt:lpstr>Physical Layer</vt:lpstr>
      <vt:lpstr>เพิ่มเติม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M I LKcake</dc:creator>
  <cp:lastModifiedBy>Milkcake</cp:lastModifiedBy>
  <cp:revision>27</cp:revision>
  <dcterms:created xsi:type="dcterms:W3CDTF">2012-07-23T07:16:16Z</dcterms:created>
  <dcterms:modified xsi:type="dcterms:W3CDTF">2012-08-18T15:34:54Z</dcterms:modified>
</cp:coreProperties>
</file>