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2DA52E1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8A1C2D-FD89-4F21-6D80-83BBC81BA8A5}" name="Wenhao Gu" initials="WG" userId="add88ddb941694e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1_2DA52E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28ABCD-CFFB-46A1-AA20-F22AB91ABD35}" authorId="{D98A1C2D-FD89-4F21-6D80-83BBC81BA8A5}" created="2025-04-03T16:41:52.875">
    <pc:sldMkLst xmlns:pc="http://schemas.microsoft.com/office/powerpoint/2013/main/command">
      <pc:docMk/>
      <pc:sldMk cId="765799962" sldId="257"/>
    </pc:sldMkLst>
    <p188:txBody>
      <a:bodyPr/>
      <a:lstStyle/>
      <a:p>
        <a:r>
          <a:rPr lang="en-US"/>
          <a:t>For DR, should accuracy and runtime be presented in the same section? Or we indirectly see the runtime from |B| in the runtime comparison section</a:t>
        </a:r>
      </a:p>
    </p188:txBody>
  </p188:cm>
  <p188:cm id="{D74DF176-16C8-44C7-8DCF-7916ED2799E3}" authorId="{D98A1C2D-FD89-4F21-6D80-83BBC81BA8A5}" created="2025-04-03T18:00:03.8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65799962" sldId="257"/>
      <ac:spMk id="16" creationId="{1BB598B0-85BA-DCC3-DF78-4EFAEB04FCD3}"/>
    </ac:deMkLst>
    <p188:txBody>
      <a:bodyPr/>
      <a:lstStyle/>
      <a:p>
        <a:r>
          <a:rPr lang="en-US"/>
          <a:t>I want to say that usually |B| is low so sBB is doable.  But this seems contract to what we want is |B| being large. So maybe a better way is to argue together with the dimension reduction (But this seems like a circular logic).</a:t>
        </a:r>
      </a:p>
    </p188:txBody>
  </p188:cm>
  <p188:cm id="{8DE343A8-DAB6-4C23-86E5-8637E6BFCD33}" authorId="{D98A1C2D-FD89-4F21-6D80-83BBC81BA8A5}" created="2025-04-03T19:07:34.8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65799962" sldId="257"/>
      <ac:spMk id="28" creationId="{D62D81F0-2B5C-2F9C-F94A-46294A091250}"/>
    </ac:deMkLst>
    <p188:txBody>
      <a:bodyPr/>
      <a:lstStyle/>
      <a:p>
        <a:r>
          <a:rPr lang="en-US"/>
          <a:t>Random budget focus. Maybe move RSP to sec 4. Leave DR in a big section (+ theory).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B3BD-E3E7-A24E-0541-DBCC6AC1C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6D547-52F0-DD18-D8C6-D09D2202B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F245-3DFB-8D08-A53E-30A726B7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BAA3-71C5-A64B-1F7A-3CE88D91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BCA7-A73A-7B3E-880C-E07E912C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D507-DCE9-9212-DFE8-A19C76C1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94D61-73D8-F789-16D3-76C7B8F37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D5C3-1B02-99BC-3B70-9BE4957A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ED1C-6B21-0C35-562C-F2BA6E5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C9EB8-56A8-9942-A909-A6F35C1E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22EA1-2D2C-11C0-A0BF-BA1182858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547DD-7B52-BBA8-9D0E-3F705578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425B-94E0-9C75-FEDC-5DC01F32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0176-AF40-A58F-376A-54B73EFB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00A4-A23F-61B7-C11E-2DB5E9E2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D18D-F401-FA0A-B107-26CAC018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42EC-34B9-81B7-0961-106C3E18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A4F5-17C8-2736-E1C1-39D1C894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251-7699-0C78-AFC5-0E9CAF96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E59C-49B9-F301-3C3E-3CA45C3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F57A-CD7A-84AD-13B5-FB35B2A5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7FF9B-4391-9ABB-20D5-E576894DB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D015-7EE7-6642-3508-E76D3E5B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5FF2-2726-2106-698A-4BC02823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C83A-24C1-7324-1A02-94E3A788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4ECA-A59E-964F-CB32-4F6B6A3C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15EA-9EFA-D741-993A-251BD58DB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F5520-D8A3-2510-FB1A-AA610929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7F998-73B5-96E0-18D3-9E1DD8C2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647A-90BA-A4F2-16C8-2F15787C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908D-149E-AEF8-F8E9-C5DE4AAF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9FAA-B823-ABDD-477F-B573B1E9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C583-CC50-F1F1-5EE7-CCD0696E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CAE1C-A299-7570-91A1-AADDA58F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3F052-CC8B-5884-C218-F40026FE8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31D9-AB13-B15D-84A5-1C5BAE292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82466-7E98-79B4-BCF3-E2CA97E0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A256E-38AE-52FF-C95F-B8CFB728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A7DFC-F083-39C7-59D6-D4E360EC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AA49-1430-2B4B-D38B-02DAB92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EFF1C-D75A-943B-B4D7-53C86B0B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AE97F-81B6-F37A-0E47-439D35D4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DDFCE-7C54-D7B2-1FD0-39F131E3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4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8C98E-C205-1543-66E8-5E7D022F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2C03F-35C4-1756-7EE0-AA7EA560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C92AF-5575-E4CD-B54D-CC559DE6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00AF-BEC0-BA03-61CB-D542351C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2963-10F9-E3E6-49A9-CD3832D0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734D3-B640-953F-7B9C-7F596705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EE77A-66E1-1C24-D3A1-2271AEE6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DE260-2994-A59B-428A-5EF486EC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DB977-FA4E-D4B9-AD8D-9B8E9F31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3560-42DE-B308-D5AA-58A7C3B1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C7EC5-8041-5545-9182-6A761B21A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EF3A6-9862-0A6D-9AEB-92C65D42A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72B55-B006-8733-A2AF-3F13F47C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AAFC1-36BE-05FC-7EEB-F996EC0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330BF-C7A7-3717-3394-B4522659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8C436-9927-9B3C-26C0-F0D86E9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E2B8-31F1-AB05-8FDF-5D185A58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1F79-C1AF-CBCA-F6E6-28FA01D1D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FE682-CBEA-484A-A311-68D892FFAE4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98C2-638E-010C-E967-842ACFEBE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EB143-E9A1-3F81-612F-782A1508B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C0C0B-13B6-4991-8EB6-B30C139F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2DA52E1A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CACB-1322-773A-DC49-3DE90E4A0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DCDD-50DB-6EC1-F9A3-199E92042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1A3333-17BA-48E7-4A04-6CC2FEB78FF0}"/>
              </a:ext>
            </a:extLst>
          </p:cNvPr>
          <p:cNvSpPr/>
          <p:nvPr/>
        </p:nvSpPr>
        <p:spPr>
          <a:xfrm>
            <a:off x="87630" y="396240"/>
            <a:ext cx="2631440" cy="853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 3. The Model and Problem Setting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7EC02-3753-4792-1B98-8BA02ABEE15A}"/>
              </a:ext>
            </a:extLst>
          </p:cNvPr>
          <p:cNvSpPr/>
          <p:nvPr/>
        </p:nvSpPr>
        <p:spPr>
          <a:xfrm>
            <a:off x="3057842" y="396240"/>
            <a:ext cx="2631440" cy="853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 4. The Surrogate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3BB94-9521-E90A-CADB-5C623377B8A0}"/>
              </a:ext>
            </a:extLst>
          </p:cNvPr>
          <p:cNvSpPr/>
          <p:nvPr/>
        </p:nvSpPr>
        <p:spPr>
          <a:xfrm>
            <a:off x="3057842" y="2019297"/>
            <a:ext cx="2631440" cy="853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 5. Enhancing Scalability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CFFF870-6A1E-AF54-FC61-6797179BF72A}"/>
              </a:ext>
            </a:extLst>
          </p:cNvPr>
          <p:cNvSpPr/>
          <p:nvPr/>
        </p:nvSpPr>
        <p:spPr>
          <a:xfrm>
            <a:off x="4264342" y="1249680"/>
            <a:ext cx="218440" cy="7645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CFF44-57AE-8EBD-F57A-4D618FD56B1E}"/>
              </a:ext>
            </a:extLst>
          </p:cNvPr>
          <p:cNvSpPr/>
          <p:nvPr/>
        </p:nvSpPr>
        <p:spPr>
          <a:xfrm>
            <a:off x="3057842" y="3642369"/>
            <a:ext cx="2631440" cy="853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 6. Theory </a:t>
            </a:r>
            <a:r>
              <a:rPr lang="en-US" dirty="0">
                <a:solidFill>
                  <a:srgbClr val="FF0000"/>
                </a:solidFill>
              </a:rPr>
              <a:t>(?)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3603098-FF54-ACA0-E6C0-A566B4B4CED1}"/>
              </a:ext>
            </a:extLst>
          </p:cNvPr>
          <p:cNvSpPr/>
          <p:nvPr/>
        </p:nvSpPr>
        <p:spPr>
          <a:xfrm>
            <a:off x="6701792" y="91439"/>
            <a:ext cx="5245100" cy="355601"/>
          </a:xfrm>
          <a:prstGeom prst="borderCallout1">
            <a:avLst>
              <a:gd name="adj1" fmla="val 50329"/>
              <a:gd name="adj2" fmla="val 88"/>
              <a:gd name="adj3" fmla="val 88196"/>
              <a:gd name="adj4" fmla="val -1958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Formulations. (refer to Sec 6 for error bound, Sec 7 for numeric)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384DCC7B-0E89-83B9-41FC-20A062CF447C}"/>
              </a:ext>
            </a:extLst>
          </p:cNvPr>
          <p:cNvSpPr/>
          <p:nvPr/>
        </p:nvSpPr>
        <p:spPr>
          <a:xfrm>
            <a:off x="6692900" y="571500"/>
            <a:ext cx="5245100" cy="502921"/>
          </a:xfrm>
          <a:prstGeom prst="borderCallout1">
            <a:avLst>
              <a:gd name="adj1" fmla="val 50329"/>
              <a:gd name="adj2" fmla="val -106"/>
              <a:gd name="adj3" fmla="val 51271"/>
              <a:gd name="adj4" fmla="val -1920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Advantages + bottlenecks: (1) Integer programming runtime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(2) Very high |B|  (refer to Sec 5)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1BB598B0-85BA-DCC3-DF78-4EFAEB04FCD3}"/>
              </a:ext>
            </a:extLst>
          </p:cNvPr>
          <p:cNvSpPr/>
          <p:nvPr/>
        </p:nvSpPr>
        <p:spPr>
          <a:xfrm>
            <a:off x="6692900" y="1198881"/>
            <a:ext cx="5245100" cy="309879"/>
          </a:xfrm>
          <a:prstGeom prst="borderCallout1">
            <a:avLst>
              <a:gd name="adj1" fmla="val 50329"/>
              <a:gd name="adj2" fmla="val -106"/>
              <a:gd name="adj3" fmla="val 19346"/>
              <a:gd name="adj4" fmla="val -1939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Specialized spatial branch and bound </a:t>
            </a:r>
            <a:r>
              <a:rPr lang="en-US" sz="1400" dirty="0">
                <a:solidFill>
                  <a:srgbClr val="FF0000"/>
                </a:solidFill>
              </a:rPr>
              <a:t>(modified, </a:t>
            </a:r>
            <a:r>
              <a:rPr lang="en-US" sz="1400" dirty="0" err="1">
                <a:solidFill>
                  <a:srgbClr val="FF0000"/>
                </a:solidFill>
              </a:rPr>
              <a:t>tol</a:t>
            </a:r>
            <a:r>
              <a:rPr lang="en-US" sz="1400" dirty="0">
                <a:solidFill>
                  <a:srgbClr val="FF0000"/>
                </a:solidFill>
              </a:rPr>
              <a:t> 0.01)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F5AC851-20DE-2DF2-9F4D-B4BDC2B533C6}"/>
              </a:ext>
            </a:extLst>
          </p:cNvPr>
          <p:cNvSpPr/>
          <p:nvPr/>
        </p:nvSpPr>
        <p:spPr>
          <a:xfrm>
            <a:off x="6692900" y="1823713"/>
            <a:ext cx="5245100" cy="391167"/>
          </a:xfrm>
          <a:prstGeom prst="borderCallout1">
            <a:avLst>
              <a:gd name="adj1" fmla="val 50329"/>
              <a:gd name="adj2" fmla="val 281"/>
              <a:gd name="adj3" fmla="val 51596"/>
              <a:gd name="adj4" fmla="val -1900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Relaxation(refer to Sec 6 for error bound, Sec 7 for runtime)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8CDE8356-1AE4-38F6-B4AC-A256119B9506}"/>
              </a:ext>
            </a:extLst>
          </p:cNvPr>
          <p:cNvSpPr/>
          <p:nvPr/>
        </p:nvSpPr>
        <p:spPr>
          <a:xfrm>
            <a:off x="6701790" y="2623816"/>
            <a:ext cx="5245100" cy="497841"/>
          </a:xfrm>
          <a:prstGeom prst="borderCallout1">
            <a:avLst>
              <a:gd name="adj1" fmla="val 50329"/>
              <a:gd name="adj2" fmla="val 475"/>
              <a:gd name="adj3" fmla="val 49510"/>
              <a:gd name="adj4" fmla="val -1982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Dimension Reduction (DR): Insights + optimal quantizer theory </a:t>
            </a:r>
            <a:r>
              <a:rPr lang="en-US" sz="1400" dirty="0">
                <a:solidFill>
                  <a:srgbClr val="FF0000"/>
                </a:solidFill>
              </a:rPr>
              <a:t>(?)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6A311-188D-4527-0D1E-392BBD4121A1}"/>
              </a:ext>
            </a:extLst>
          </p:cNvPr>
          <p:cNvSpPr/>
          <p:nvPr/>
        </p:nvSpPr>
        <p:spPr>
          <a:xfrm>
            <a:off x="3057842" y="5303543"/>
            <a:ext cx="2631440" cy="853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 7. Numerical Experiments </a:t>
            </a:r>
            <a:r>
              <a:rPr lang="en-US" dirty="0">
                <a:solidFill>
                  <a:srgbClr val="FF0000"/>
                </a:solidFill>
              </a:rPr>
              <a:t>(?)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1CF34E10-C7ED-E26A-6447-098D423AB9CC}"/>
              </a:ext>
            </a:extLst>
          </p:cNvPr>
          <p:cNvSpPr/>
          <p:nvPr/>
        </p:nvSpPr>
        <p:spPr>
          <a:xfrm>
            <a:off x="6701790" y="3487430"/>
            <a:ext cx="5245100" cy="309879"/>
          </a:xfrm>
          <a:prstGeom prst="borderCallout1">
            <a:avLst>
              <a:gd name="adj1" fmla="val 50329"/>
              <a:gd name="adj2" fmla="val 88"/>
              <a:gd name="adj3" fmla="val 48851"/>
              <a:gd name="adj4" fmla="val -19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Error bound for SP </a:t>
            </a:r>
            <a:r>
              <a:rPr lang="en-US" sz="1400" dirty="0">
                <a:solidFill>
                  <a:srgbClr val="FF0000"/>
                </a:solidFill>
              </a:rPr>
              <a:t>(how to give a big theorem?)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74CCA9AB-8156-6DF3-0E32-33438A11478F}"/>
              </a:ext>
            </a:extLst>
          </p:cNvPr>
          <p:cNvSpPr/>
          <p:nvPr/>
        </p:nvSpPr>
        <p:spPr>
          <a:xfrm>
            <a:off x="6701790" y="3911609"/>
            <a:ext cx="5245100" cy="309879"/>
          </a:xfrm>
          <a:prstGeom prst="borderCallout1">
            <a:avLst>
              <a:gd name="adj1" fmla="val 50329"/>
              <a:gd name="adj2" fmla="val -106"/>
              <a:gd name="adj3" fmla="val 51271"/>
              <a:gd name="adj4" fmla="val -1958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Error bound for RSP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6410563E-A15B-8E62-E966-A1041552AC0D}"/>
              </a:ext>
            </a:extLst>
          </p:cNvPr>
          <p:cNvSpPr/>
          <p:nvPr/>
        </p:nvSpPr>
        <p:spPr>
          <a:xfrm>
            <a:off x="6692900" y="4340869"/>
            <a:ext cx="5245100" cy="309879"/>
          </a:xfrm>
          <a:prstGeom prst="borderCallout1">
            <a:avLst>
              <a:gd name="adj1" fmla="val 50329"/>
              <a:gd name="adj2" fmla="val -106"/>
              <a:gd name="adj3" fmla="val 48854"/>
              <a:gd name="adj4" fmla="val -1939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Error bound for dimension reduction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6B45C04-67DE-582F-2CB3-6977A6B980C0}"/>
              </a:ext>
            </a:extLst>
          </p:cNvPr>
          <p:cNvSpPr/>
          <p:nvPr/>
        </p:nvSpPr>
        <p:spPr>
          <a:xfrm rot="16200000">
            <a:off x="2793841" y="665637"/>
            <a:ext cx="213358" cy="3146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55E27AFE-79F0-4D21-70B8-9AB38521D8B7}"/>
              </a:ext>
            </a:extLst>
          </p:cNvPr>
          <p:cNvSpPr/>
          <p:nvPr/>
        </p:nvSpPr>
        <p:spPr>
          <a:xfrm>
            <a:off x="6710680" y="5148603"/>
            <a:ext cx="5245100" cy="309879"/>
          </a:xfrm>
          <a:prstGeom prst="borderCallout1">
            <a:avLst>
              <a:gd name="adj1" fmla="val 50329"/>
              <a:gd name="adj2" fmla="val 88"/>
              <a:gd name="adj3" fmla="val 48851"/>
              <a:gd name="adj4" fmla="val -19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Revenue Performance (SP+RSP+DR) </a:t>
            </a:r>
            <a:r>
              <a:rPr lang="en-US" sz="1400" dirty="0">
                <a:solidFill>
                  <a:srgbClr val="FF0000"/>
                </a:solidFill>
              </a:rPr>
              <a:t>(?) (other </a:t>
            </a:r>
            <a:r>
              <a:rPr lang="en-US" sz="1400" dirty="0" err="1">
                <a:solidFill>
                  <a:srgbClr val="FF0000"/>
                </a:solidFill>
              </a:rPr>
              <a:t>distr</a:t>
            </a:r>
            <a:r>
              <a:rPr lang="en-US" sz="1400" dirty="0">
                <a:solidFill>
                  <a:srgbClr val="FF0000"/>
                </a:solidFill>
              </a:rPr>
              <a:t>?)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D62D81F0-2B5C-2F9C-F94A-46294A091250}"/>
              </a:ext>
            </a:extLst>
          </p:cNvPr>
          <p:cNvSpPr/>
          <p:nvPr/>
        </p:nvSpPr>
        <p:spPr>
          <a:xfrm>
            <a:off x="6710680" y="5572782"/>
            <a:ext cx="5245100" cy="309879"/>
          </a:xfrm>
          <a:prstGeom prst="borderCallout1">
            <a:avLst>
              <a:gd name="adj1" fmla="val 50329"/>
              <a:gd name="adj2" fmla="val -106"/>
              <a:gd name="adj3" fmla="val 51271"/>
              <a:gd name="adj4" fmla="val -1958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Runtime Performance (fix B, fix N)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A9504939-7469-2D24-D763-FC467C439A33}"/>
              </a:ext>
            </a:extLst>
          </p:cNvPr>
          <p:cNvSpPr/>
          <p:nvPr/>
        </p:nvSpPr>
        <p:spPr>
          <a:xfrm>
            <a:off x="6701790" y="6002042"/>
            <a:ext cx="5245100" cy="309879"/>
          </a:xfrm>
          <a:prstGeom prst="borderCallout1">
            <a:avLst>
              <a:gd name="adj1" fmla="val 50329"/>
              <a:gd name="adj2" fmla="val -106"/>
              <a:gd name="adj3" fmla="val 45575"/>
              <a:gd name="adj4" fmla="val -1920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Further analysis (MNL assortment size, preference weights </a:t>
            </a:r>
            <a:r>
              <a:rPr lang="en-US" sz="1400" dirty="0">
                <a:solidFill>
                  <a:srgbClr val="FF0000"/>
                </a:solidFill>
              </a:rPr>
              <a:t>(x)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3A81B5E-2BCF-42CC-36B4-E915536888D6}"/>
              </a:ext>
            </a:extLst>
          </p:cNvPr>
          <p:cNvSpPr/>
          <p:nvPr/>
        </p:nvSpPr>
        <p:spPr>
          <a:xfrm>
            <a:off x="4264342" y="2877816"/>
            <a:ext cx="218440" cy="7645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0BD7BD5-846E-6D2B-AE5C-C725241FF943}"/>
              </a:ext>
            </a:extLst>
          </p:cNvPr>
          <p:cNvSpPr/>
          <p:nvPr/>
        </p:nvSpPr>
        <p:spPr>
          <a:xfrm>
            <a:off x="4264342" y="4514855"/>
            <a:ext cx="218440" cy="7645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99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Wenhao Gu</dc:creator>
  <cp:lastModifiedBy>Wenhao Gu</cp:lastModifiedBy>
  <cp:revision>11</cp:revision>
  <dcterms:created xsi:type="dcterms:W3CDTF">2025-04-03T16:07:56Z</dcterms:created>
  <dcterms:modified xsi:type="dcterms:W3CDTF">2025-04-03T20:37:33Z</dcterms:modified>
</cp:coreProperties>
</file>