
<file path=[Content_Types].xml><?xml version="1.0" encoding="utf-8"?>
<Types xmlns="http://schemas.openxmlformats.org/package/2006/content-types">
  <Default Extension="jpeg" ContentType="image/jpe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73" r:id="rId5"/>
    <p:sldId id="258" r:id="rId6"/>
    <p:sldId id="259" r:id="rId7"/>
    <p:sldId id="260" r:id="rId8"/>
    <p:sldId id="263" r:id="rId9"/>
    <p:sldId id="264" r:id="rId10"/>
    <p:sldId id="265" r:id="rId11"/>
    <p:sldId id="266" r:id="rId12"/>
    <p:sldId id="268" r:id="rId13"/>
    <p:sldId id="269" r:id="rId14"/>
    <p:sldId id="270" r:id="rId15"/>
    <p:sldId id="271" r:id="rId16"/>
    <p:sldId id="262"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GI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en-US" altLang="zh-CN"/>
              <a:t>Deep Digging in Browser</a:t>
            </a:r>
            <a:endParaRPr lang="en-US" altLang="zh-CN"/>
          </a:p>
        </p:txBody>
      </p:sp>
      <p:sp>
        <p:nvSpPr>
          <p:cNvPr id="3" name="副标题 2"/>
          <p:cNvSpPr>
            <a:spLocks noGrp="1"/>
          </p:cNvSpPr>
          <p:nvPr>
            <p:ph type="subTitle" idx="1"/>
          </p:nvPr>
        </p:nvSpPr>
        <p:spPr/>
        <p:txBody>
          <a:bodyPr/>
          <a:p>
            <a:r>
              <a:rPr lang="en-US" altLang="zh-CN"/>
              <a:t>FE zzy</a:t>
            </a:r>
            <a:endParaRPr lang="en-US" alt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Promise</a:t>
            </a:r>
            <a:endParaRPr lang="en-US" altLang="zh-CN"/>
          </a:p>
        </p:txBody>
      </p:sp>
      <p:sp>
        <p:nvSpPr>
          <p:cNvPr id="3" name="内容占位符 2"/>
          <p:cNvSpPr>
            <a:spLocks noGrp="1"/>
          </p:cNvSpPr>
          <p:nvPr>
            <p:ph idx="1"/>
          </p:nvPr>
        </p:nvSpPr>
        <p:spPr/>
        <p:txBody>
          <a:bodyPr/>
          <a:p>
            <a:r>
              <a:rPr lang="en-US" altLang="zh-CN"/>
              <a:t>p instanceof Promise?</a:t>
            </a:r>
            <a:endParaRPr lang="en-US" altLang="zh-CN"/>
          </a:p>
          <a:p>
            <a:r>
              <a:rPr lang="en-US" altLang="zh-CN"/>
              <a:t>async/await makes the job of working with Promises easier</a:t>
            </a:r>
            <a:endParaRPr lang="en-US" altLang="zh-C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来自亮哥的一段代码</a:t>
            </a:r>
            <a:endParaRPr lang="zh-CN" altLang="en-US"/>
          </a:p>
        </p:txBody>
      </p:sp>
      <p:sp>
        <p:nvSpPr>
          <p:cNvPr id="3" name="内容占位符 2"/>
          <p:cNvSpPr>
            <a:spLocks noGrp="1"/>
          </p:cNvSpPr>
          <p:nvPr>
            <p:ph idx="1"/>
          </p:nvPr>
        </p:nvSpPr>
        <p:spPr/>
        <p:txBody>
          <a:bodyPr/>
          <a:p>
            <a:pPr marL="0" indent="0">
              <a:buNone/>
            </a:pPr>
            <a:r>
              <a:rPr lang="en-US" altLang="zh-CN"/>
              <a:t>new Promise((resolve, reject) =&gt; {</a:t>
            </a:r>
            <a:endParaRPr lang="en-US" altLang="zh-CN"/>
          </a:p>
          <a:p>
            <a:pPr marL="0" indent="0">
              <a:buNone/>
            </a:pPr>
            <a:r>
              <a:rPr lang="en-US" altLang="zh-CN"/>
              <a:t>	resolve(1);</a:t>
            </a:r>
            <a:endParaRPr lang="en-US" altLang="zh-CN"/>
          </a:p>
          <a:p>
            <a:pPr marL="0" indent="0">
              <a:buNone/>
            </a:pPr>
            <a:r>
              <a:rPr lang="en-US" altLang="zh-CN"/>
              <a:t>	Promise.resolve().then(() =&gt; console.log(2));</a:t>
            </a:r>
            <a:endParaRPr lang="en-US" altLang="zh-CN"/>
          </a:p>
          <a:p>
            <a:pPr marL="0" indent="0">
              <a:buNone/>
            </a:pPr>
            <a:r>
              <a:rPr lang="en-US" altLang="zh-CN"/>
              <a:t>	console.log(4);</a:t>
            </a:r>
            <a:endParaRPr lang="en-US" altLang="zh-CN"/>
          </a:p>
          <a:p>
            <a:pPr marL="0" indent="0">
              <a:buNone/>
            </a:pPr>
            <a:r>
              <a:rPr lang="en-US" altLang="zh-CN"/>
              <a:t>}).then(val =&gt; console.log(val));</a:t>
            </a:r>
            <a:endParaRPr lang="en-US" altLang="zh-CN"/>
          </a:p>
          <a:p>
            <a:pPr marL="0" indent="0">
              <a:buNone/>
            </a:pPr>
            <a:r>
              <a:rPr lang="en-US" altLang="zh-CN"/>
              <a:t>console.log(3);</a:t>
            </a:r>
            <a:endParaRPr lang="en-US" altLang="zh-CN"/>
          </a:p>
          <a:p>
            <a:pPr marL="0" indent="0">
              <a:buNone/>
            </a:pPr>
            <a:r>
              <a:rPr lang="en-US" altLang="zh-CN"/>
              <a:t>//4 3 2 1</a:t>
            </a:r>
            <a:endParaRPr lang="en-US" altLang="zh-C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Key</a:t>
            </a:r>
            <a:endParaRPr lang="en-US" altLang="zh-CN"/>
          </a:p>
        </p:txBody>
      </p:sp>
      <p:sp>
        <p:nvSpPr>
          <p:cNvPr id="3" name="内容占位符 2"/>
          <p:cNvSpPr>
            <a:spLocks noGrp="1"/>
          </p:cNvSpPr>
          <p:nvPr>
            <p:ph idx="1"/>
          </p:nvPr>
        </p:nvSpPr>
        <p:spPr/>
        <p:txBody>
          <a:bodyPr/>
          <a:p>
            <a:r>
              <a:rPr lang="en-US" altLang="zh-CN"/>
              <a:t>Promise</a:t>
            </a:r>
            <a:r>
              <a:rPr lang="zh-CN" altLang="en-US"/>
              <a:t>的</a:t>
            </a:r>
            <a:r>
              <a:rPr lang="en-US" altLang="zh-CN"/>
              <a:t>then</a:t>
            </a:r>
            <a:r>
              <a:rPr lang="zh-CN" altLang="en-US"/>
              <a:t>中的</a:t>
            </a:r>
            <a:r>
              <a:rPr lang="en-US" altLang="zh-CN"/>
              <a:t>callback</a:t>
            </a:r>
            <a:r>
              <a:rPr lang="zh-CN" altLang="en-US"/>
              <a:t>在执行到</a:t>
            </a:r>
            <a:r>
              <a:rPr lang="en-US" altLang="zh-CN"/>
              <a:t>then</a:t>
            </a:r>
            <a:r>
              <a:rPr lang="zh-CN" altLang="en-US"/>
              <a:t>的时候才会压入</a:t>
            </a:r>
            <a:r>
              <a:rPr lang="en-US" altLang="zh-CN"/>
              <a:t>Job Queue					--ECMAScript-262</a:t>
            </a:r>
            <a:endParaRPr lang="en-US" altLang="zh-CN"/>
          </a:p>
          <a:p>
            <a:endParaRPr lang="en-US" altLang="zh-CN"/>
          </a:p>
        </p:txBody>
      </p:sp>
      <p:pic>
        <p:nvPicPr>
          <p:cNvPr id="4" name="图片 3" descr="EGC33BWN1M{PGBTRLO1B}59"/>
          <p:cNvPicPr>
            <a:picLocks noChangeAspect="1"/>
          </p:cNvPicPr>
          <p:nvPr/>
        </p:nvPicPr>
        <p:blipFill>
          <a:blip r:embed="rId1"/>
          <a:stretch>
            <a:fillRect/>
          </a:stretch>
        </p:blipFill>
        <p:spPr>
          <a:xfrm>
            <a:off x="1282065" y="2877820"/>
            <a:ext cx="7875905" cy="22479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Key</a:t>
            </a:r>
            <a:endParaRPr lang="en-US" altLang="zh-CN"/>
          </a:p>
        </p:txBody>
      </p:sp>
      <p:pic>
        <p:nvPicPr>
          <p:cNvPr id="4" name="图片 3" descr="[NQS@NAZ)KTGNN7((W0)7S4"/>
          <p:cNvPicPr>
            <a:picLocks noChangeAspect="1"/>
          </p:cNvPicPr>
          <p:nvPr/>
        </p:nvPicPr>
        <p:blipFill>
          <a:blip r:embed="rId1"/>
          <a:stretch>
            <a:fillRect/>
          </a:stretch>
        </p:blipFill>
        <p:spPr>
          <a:xfrm>
            <a:off x="1155065" y="1537970"/>
            <a:ext cx="8884920" cy="497522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Key</a:t>
            </a:r>
            <a:endParaRPr lang="en-US" altLang="zh-CN"/>
          </a:p>
        </p:txBody>
      </p:sp>
      <p:pic>
        <p:nvPicPr>
          <p:cNvPr id="4" name="图片 3" descr="@AA[R@LN3VJTZ4OIC22CZP8"/>
          <p:cNvPicPr>
            <a:picLocks noChangeAspect="1"/>
          </p:cNvPicPr>
          <p:nvPr/>
        </p:nvPicPr>
        <p:blipFill>
          <a:blip r:embed="rId1"/>
          <a:stretch>
            <a:fillRect/>
          </a:stretch>
        </p:blipFill>
        <p:spPr>
          <a:xfrm>
            <a:off x="1462405" y="1691005"/>
            <a:ext cx="9266555" cy="377952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References</a:t>
            </a:r>
            <a:endParaRPr lang="en-US" altLang="zh-CN"/>
          </a:p>
        </p:txBody>
      </p:sp>
      <p:sp>
        <p:nvSpPr>
          <p:cNvPr id="3" name="内容占位符 2"/>
          <p:cNvSpPr>
            <a:spLocks noGrp="1"/>
          </p:cNvSpPr>
          <p:nvPr>
            <p:ph idx="1"/>
          </p:nvPr>
        </p:nvSpPr>
        <p:spPr/>
        <p:txBody>
          <a:bodyPr/>
          <a:p>
            <a:r>
              <a:rPr lang="en-US" altLang="zh-CN"/>
              <a:t>[1]. Concurrency model and Event Loop -- Wiki (https://developer.mozilla.org/en-US/docs/Web/JavaScript/EventLoop#Event_loop)</a:t>
            </a:r>
            <a:endParaRPr lang="en-US" altLang="zh-CN"/>
          </a:p>
          <a:p>
            <a:r>
              <a:rPr lang="en-US" altLang="zh-CN"/>
              <a:t>[2].</a:t>
            </a:r>
            <a:r>
              <a:rPr lang="en-US" altLang="zh-CN">
                <a:sym typeface="+mn-ea"/>
              </a:rPr>
              <a:t>tasks,microtasks,queues and schedules</a:t>
            </a:r>
            <a:endParaRPr lang="en-US" altLang="zh-CN">
              <a:sym typeface="+mn-ea"/>
            </a:endParaRPr>
          </a:p>
          <a:p>
            <a:r>
              <a:rPr lang="en-US" altLang="zh-CN">
                <a:sym typeface="+mn-ea"/>
              </a:rPr>
              <a:t>(https://jakearchibald.com/2015/tasks-microtasks-queues-and-schedules/)</a:t>
            </a:r>
            <a:endParaRPr lang="en-US" altLang="zh-CN"/>
          </a:p>
          <a:p>
            <a:endParaRPr lang="en-US" altLang="zh-C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JavaScript Engines Implement</a:t>
            </a:r>
            <a:endParaRPr lang="en-US" altLang="zh-CN"/>
          </a:p>
        </p:txBody>
      </p:sp>
      <p:sp>
        <p:nvSpPr>
          <p:cNvPr id="3" name="内容占位符 2"/>
          <p:cNvSpPr>
            <a:spLocks noGrp="1"/>
          </p:cNvSpPr>
          <p:nvPr>
            <p:ph idx="1"/>
          </p:nvPr>
        </p:nvSpPr>
        <p:spPr/>
        <p:txBody>
          <a:bodyPr/>
          <a:p>
            <a:r>
              <a:rPr lang="en-US" altLang="zh-CN"/>
              <a:t>Javascript </a:t>
            </a:r>
            <a:r>
              <a:rPr lang="zh-CN" altLang="en-US"/>
              <a:t>引擎实现一个调用堆栈和内存堆</a:t>
            </a:r>
            <a:endParaRPr lang="zh-CN" altLang="en-US"/>
          </a:p>
        </p:txBody>
      </p:sp>
      <p:pic>
        <p:nvPicPr>
          <p:cNvPr id="4" name="图片 3" descr="JS_WebAPI"/>
          <p:cNvPicPr>
            <a:picLocks noChangeAspect="1"/>
          </p:cNvPicPr>
          <p:nvPr/>
        </p:nvPicPr>
        <p:blipFill>
          <a:blip r:embed="rId1"/>
          <a:stretch>
            <a:fillRect/>
          </a:stretch>
        </p:blipFill>
        <p:spPr>
          <a:xfrm>
            <a:off x="2785745" y="2703830"/>
            <a:ext cx="5784850" cy="389572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Understanding</a:t>
            </a:r>
            <a:endParaRPr lang="en-US" altLang="zh-CN"/>
          </a:p>
        </p:txBody>
      </p:sp>
      <p:sp>
        <p:nvSpPr>
          <p:cNvPr id="3" name="内容占位符 2"/>
          <p:cNvSpPr>
            <a:spLocks noGrp="1"/>
          </p:cNvSpPr>
          <p:nvPr>
            <p:ph idx="1"/>
          </p:nvPr>
        </p:nvSpPr>
        <p:spPr/>
        <p:txBody>
          <a:bodyPr/>
          <a:p>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Event Loop</a:t>
            </a:r>
            <a:endParaRPr lang="en-US" altLang="zh-CN"/>
          </a:p>
        </p:txBody>
      </p:sp>
      <p:sp>
        <p:nvSpPr>
          <p:cNvPr id="3" name="内容占位符 2"/>
          <p:cNvSpPr>
            <a:spLocks noGrp="1"/>
          </p:cNvSpPr>
          <p:nvPr>
            <p:ph idx="1"/>
          </p:nvPr>
        </p:nvSpPr>
        <p:spPr/>
        <p:txBody>
          <a:bodyPr>
            <a:normAutofit lnSpcReduction="10000"/>
          </a:bodyPr>
          <a:p>
            <a:r>
              <a:rPr lang="en-US" altLang="zh-CN"/>
              <a:t>“</a:t>
            </a:r>
            <a:r>
              <a:rPr lang="zh-CN" altLang="en-US"/>
              <a:t>事件循环</a:t>
            </a:r>
            <a:r>
              <a:rPr lang="en-US" altLang="zh-CN"/>
              <a:t>”</a:t>
            </a:r>
            <a:r>
              <a:rPr lang="zh-CN" altLang="en-US"/>
              <a:t>这个名字来源于它往往这样来实现：</a:t>
            </a:r>
            <a:endParaRPr lang="zh-CN" altLang="en-US"/>
          </a:p>
          <a:p>
            <a:pPr marL="0" indent="0">
              <a:buNone/>
            </a:pPr>
            <a:r>
              <a:rPr lang="zh-CN" altLang="en-US"/>
              <a:t>   </a:t>
            </a:r>
            <a:r>
              <a:rPr lang="en-US" altLang="zh-CN"/>
              <a:t>while (queue.waitForMessage()) {</a:t>
            </a:r>
            <a:br>
              <a:rPr lang="en-US" altLang="zh-CN"/>
            </a:br>
            <a:r>
              <a:rPr lang="en-US" altLang="zh-CN"/>
              <a:t>	queue.processNextMessage();</a:t>
            </a:r>
            <a:endParaRPr lang="en-US" altLang="zh-CN"/>
          </a:p>
          <a:p>
            <a:pPr marL="0" indent="0">
              <a:buNone/>
            </a:pPr>
            <a:r>
              <a:rPr lang="en-US" altLang="zh-CN"/>
              <a:t>   }</a:t>
            </a:r>
            <a:endParaRPr lang="en-US" altLang="zh-CN"/>
          </a:p>
          <a:p>
            <a:pPr marL="0" indent="0">
              <a:buNone/>
            </a:pPr>
            <a:r>
              <a:rPr lang="en-US" altLang="zh-CN"/>
              <a:t>    </a:t>
            </a:r>
            <a:r>
              <a:rPr lang="zh-CN" altLang="en-US"/>
              <a:t>如果当前没有</a:t>
            </a:r>
            <a:r>
              <a:rPr lang="en-US" altLang="zh-CN"/>
              <a:t>message, queue.waitForMessage()</a:t>
            </a:r>
            <a:r>
              <a:rPr lang="zh-CN" altLang="en-US"/>
              <a:t>这个方法会同步地一直等待</a:t>
            </a:r>
            <a:endParaRPr lang="zh-CN" altLang="en-US"/>
          </a:p>
          <a:p>
            <a:pPr marL="0" indent="0">
              <a:buNone/>
            </a:pPr>
            <a:r>
              <a:rPr lang="zh-CN" altLang="en-US"/>
              <a:t>     这个模型的优势在于它必须处理完一个消息</a:t>
            </a:r>
            <a:r>
              <a:rPr lang="en-US" altLang="zh-CN"/>
              <a:t>(run to completion),</a:t>
            </a:r>
            <a:r>
              <a:rPr lang="zh-CN" altLang="en-US"/>
              <a:t>才会处理下一个消息</a:t>
            </a:r>
            <a:r>
              <a:rPr lang="en-US" altLang="zh-CN"/>
              <a:t>,</a:t>
            </a:r>
            <a:r>
              <a:rPr lang="zh-CN" altLang="en-US"/>
              <a:t>使程序可追溯性更强。不像</a:t>
            </a:r>
            <a:r>
              <a:rPr lang="en-US" altLang="zh-CN"/>
              <a:t>C</a:t>
            </a:r>
            <a:r>
              <a:rPr lang="zh-CN" altLang="en-US"/>
              <a:t>语言可能随时从一个线程切换到另一个线程。但是缺点也在于此</a:t>
            </a:r>
            <a:r>
              <a:rPr lang="en-US" altLang="zh-CN"/>
              <a:t>,</a:t>
            </a:r>
            <a:r>
              <a:rPr lang="zh-CN" altLang="en-US"/>
              <a:t>若同步代码阻塞则会影响用户交互</a:t>
            </a: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Event Loop</a:t>
            </a:r>
            <a:endParaRPr lang="en-US" altLang="zh-CN"/>
          </a:p>
        </p:txBody>
      </p:sp>
      <p:sp>
        <p:nvSpPr>
          <p:cNvPr id="3" name="内容占位符 2"/>
          <p:cNvSpPr>
            <a:spLocks noGrp="1"/>
          </p:cNvSpPr>
          <p:nvPr>
            <p:ph idx="1"/>
          </p:nvPr>
        </p:nvSpPr>
        <p:spPr/>
        <p:txBody>
          <a:bodyPr/>
          <a:p>
            <a:r>
              <a:rPr lang="en-US"/>
              <a:t>Event Loop Model</a:t>
            </a:r>
            <a:r>
              <a:rPr lang="zh-CN" altLang="en-US"/>
              <a:t> </a:t>
            </a:r>
            <a:r>
              <a:rPr lang="en-US" altLang="zh-CN"/>
              <a:t>never blocking</a:t>
            </a:r>
            <a:endParaRPr lang="en-US" altLang="zh-CN"/>
          </a:p>
          <a:p>
            <a:r>
              <a:rPr lang="en-US" altLang="zh-CN"/>
              <a:t>Javascript, unlike a lot of other languages, never blocks. Handling I/O is typically performed via events and callbacks, so when the application is waiting for an IndexedDB query to return or an XHR request to return, it can still process oter things like user input</a:t>
            </a:r>
            <a:endParaRPr lang="en-US" altLang="zh-C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Call Stack</a:t>
            </a:r>
            <a:endParaRPr lang="en-US" altLang="zh-CN"/>
          </a:p>
        </p:txBody>
      </p:sp>
      <p:pic>
        <p:nvPicPr>
          <p:cNvPr id="6" name="内容占位符 5" descr="1-E3zTWtEOiDWw7d0n7Vp-mA"/>
          <p:cNvPicPr>
            <a:picLocks noChangeAspect="1"/>
          </p:cNvPicPr>
          <p:nvPr>
            <p:ph idx="1"/>
          </p:nvPr>
        </p:nvPicPr>
        <p:blipFill>
          <a:blip r:embed="rId1"/>
          <a:stretch>
            <a:fillRect/>
          </a:stretch>
        </p:blipFill>
        <p:spPr>
          <a:xfrm>
            <a:off x="2812415" y="1691005"/>
            <a:ext cx="6566535" cy="38195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Dissecting the Event Loop</a:t>
            </a:r>
            <a:endParaRPr lang="en-US" altLang="zh-CN"/>
          </a:p>
        </p:txBody>
      </p:sp>
      <p:sp>
        <p:nvSpPr>
          <p:cNvPr id="3" name="内容占位符 2"/>
          <p:cNvSpPr>
            <a:spLocks noGrp="1"/>
          </p:cNvSpPr>
          <p:nvPr>
            <p:ph idx="1"/>
          </p:nvPr>
        </p:nvSpPr>
        <p:spPr/>
        <p:txBody>
          <a:bodyPr/>
          <a:p>
            <a:r>
              <a:rPr lang="en-US" altLang="zh-CN"/>
              <a:t>Until ES6, Javascript itself has actually never had any direct notion of asynchrony built into it</a:t>
            </a:r>
            <a:endParaRPr lang="en-US" altLang="zh-CN"/>
          </a:p>
          <a:p>
            <a:r>
              <a:rPr lang="en-US" altLang="zh-CN"/>
              <a:t>WebAPIs, in essence, they are threads that you can't access, you can just make calls to them. They are the pieces of the browser in which concurrency kicks in. In Node.js, these are the C++ APIs</a:t>
            </a:r>
            <a:endParaRPr lang="en-US" altLang="zh-CN"/>
          </a:p>
          <a:p>
            <a:endParaRPr lang="en-US" altLang="zh-CN"/>
          </a:p>
          <a:p>
            <a:r>
              <a:rPr lang="en-US" altLang="zh-CN"/>
              <a:t>After all, the event loop has one simple job--to monitor the Call Stack and the Callback Queue. If the Call Stack is empty, it will take the first event from the queue and will push it to the Call Stack, which effectively runs it.</a:t>
            </a:r>
            <a:endParaRPr lang="en-US" altLang="zh-CN"/>
          </a:p>
          <a:p>
            <a:endParaRPr lang="en-US" altLang="zh-C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Tick</a:t>
            </a:r>
            <a:endParaRPr lang="en-US" altLang="zh-CN"/>
          </a:p>
        </p:txBody>
      </p:sp>
      <p:sp>
        <p:nvSpPr>
          <p:cNvPr id="3" name="内容占位符 2"/>
          <p:cNvSpPr>
            <a:spLocks noGrp="1"/>
          </p:cNvSpPr>
          <p:nvPr>
            <p:ph idx="1"/>
          </p:nvPr>
        </p:nvSpPr>
        <p:spPr/>
        <p:txBody>
          <a:bodyPr/>
          <a:p>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ES6 Job Queue</a:t>
            </a:r>
            <a:endParaRPr lang="en-US" altLang="zh-CN"/>
          </a:p>
        </p:txBody>
      </p:sp>
      <p:sp>
        <p:nvSpPr>
          <p:cNvPr id="3" name="内容占位符 2"/>
          <p:cNvSpPr>
            <a:spLocks noGrp="1"/>
          </p:cNvSpPr>
          <p:nvPr>
            <p:ph idx="1"/>
          </p:nvPr>
        </p:nvSpPr>
        <p:spPr/>
        <p:txBody>
          <a:bodyPr/>
          <a:p>
            <a:r>
              <a:rPr lang="en-US" altLang="zh-CN"/>
              <a:t>It's a layer on top of the Event Loop queue. </a:t>
            </a:r>
            <a:endParaRPr lang="en-US" altLang="zh-CN"/>
          </a:p>
          <a:p>
            <a:r>
              <a:rPr lang="en-US" altLang="zh-CN"/>
              <a:t>You are most likely to bump into it when dealing with the asynchronous behavior of Promises.</a:t>
            </a:r>
            <a:endParaRPr lang="en-US" altLang="zh-CN"/>
          </a:p>
          <a:p>
            <a:r>
              <a:rPr lang="en-US" altLang="zh-CN"/>
              <a:t>The Job Queue is a queue that's attached to the end of every tick in the Event Loop queue</a:t>
            </a:r>
            <a:endParaRPr lang="en-US" altLang="zh-CN"/>
          </a:p>
          <a:p>
            <a:r>
              <a:rPr lang="en-US" altLang="zh-CN"/>
              <a:t>Certain async actions that may occur during a tick of the event loop will not cause a whole new event to be added to the event loop queue, but will instead add an item(aka Job) to the end of the current tick's Job queue(</a:t>
            </a:r>
            <a:r>
              <a:rPr lang="zh-CN" altLang="en-US"/>
              <a:t>完整的</a:t>
            </a:r>
            <a:r>
              <a:rPr lang="en-US" altLang="zh-CN"/>
              <a:t>Event Loop </a:t>
            </a:r>
            <a:r>
              <a:rPr lang="zh-CN" altLang="en-US"/>
              <a:t>的理解</a:t>
            </a:r>
            <a:r>
              <a:rPr lang="en-US" altLang="zh-CN"/>
              <a:t>)</a:t>
            </a:r>
            <a:endParaRPr lang="en-US" altLang="zh-CN"/>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2284</Words>
  <Application>WPS 演示</Application>
  <PresentationFormat>宽屏</PresentationFormat>
  <Paragraphs>73</Paragraphs>
  <Slides>15</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15</vt:i4>
      </vt:variant>
    </vt:vector>
  </HeadingPairs>
  <TitlesOfParts>
    <vt:vector size="23" baseType="lpstr">
      <vt:lpstr>Arial</vt:lpstr>
      <vt:lpstr>宋体</vt:lpstr>
      <vt:lpstr>Wingdings</vt:lpstr>
      <vt:lpstr>Calibri Light</vt:lpstr>
      <vt:lpstr>Calibri</vt:lpstr>
      <vt:lpstr>微软雅黑</vt:lpstr>
      <vt:lpstr>Arial Unicode MS</vt:lpstr>
      <vt:lpstr>Office 主题</vt:lpstr>
      <vt:lpstr>Deep Digging in Browser</vt:lpstr>
      <vt:lpstr>JavaScript Engines Implement</vt:lpstr>
      <vt:lpstr>PowerPoint 演示文稿</vt:lpstr>
      <vt:lpstr>Event Loop</vt:lpstr>
      <vt:lpstr>Event Loop</vt:lpstr>
      <vt:lpstr>Call Stack</vt:lpstr>
      <vt:lpstr>Dissecting the Event Loop</vt:lpstr>
      <vt:lpstr>Tick</vt:lpstr>
      <vt:lpstr>ES6 Job Queue</vt:lpstr>
      <vt:lpstr>Promise</vt:lpstr>
      <vt:lpstr>来自亮哥的一段代码</vt:lpstr>
      <vt:lpstr>Key</vt:lpstr>
      <vt:lpstr>Key</vt:lpstr>
      <vt:lpstr>Key</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dell</cp:lastModifiedBy>
  <cp:revision>7</cp:revision>
  <dcterms:created xsi:type="dcterms:W3CDTF">2018-12-14T15:04:00Z</dcterms:created>
  <dcterms:modified xsi:type="dcterms:W3CDTF">2018-12-24T16:16:23Z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2052-11.1.0.8214</vt:lpwstr>
  </property>
</Properties>
</file>