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4" r:id="rId4"/>
    <p:sldId id="257" r:id="rId5"/>
    <p:sldId id="260" r:id="rId6"/>
    <p:sldId id="258" r:id="rId7"/>
    <p:sldId id="276" r:id="rId8"/>
    <p:sldId id="273" r:id="rId9"/>
    <p:sldId id="277" r:id="rId10"/>
    <p:sldId id="278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6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Deep Digging in Browser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FE zzy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</a:t>
            </a:r>
            <a:r>
              <a:rPr lang="zh-CN" altLang="en-US" dirty="0" smtClean="0"/>
              <a:t>工作简述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第一次运行代码时，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full-</a:t>
            </a:r>
            <a:r>
              <a:rPr lang="en-US" altLang="zh-CN" dirty="0" err="1" smtClean="0"/>
              <a:t>codegen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代码解析为机器码</a:t>
            </a:r>
            <a:endParaRPr lang="en-US" altLang="zh-CN" dirty="0" smtClean="0"/>
          </a:p>
          <a:p>
            <a:r>
              <a:rPr lang="zh-CN" altLang="en-US" dirty="0" smtClean="0"/>
              <a:t>当代码运行了一段时间之后，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线程就会收集到足够的信息确定哪些个函数需要优化</a:t>
            </a:r>
            <a:endParaRPr lang="en-US" altLang="zh-CN" dirty="0" smtClean="0"/>
          </a:p>
          <a:p>
            <a:r>
              <a:rPr lang="zh-CN" altLang="en-US" dirty="0" smtClean="0"/>
              <a:t>然后，</a:t>
            </a:r>
            <a:r>
              <a:rPr lang="en-US" altLang="zh-CN" dirty="0" smtClean="0"/>
              <a:t>Crankshaft</a:t>
            </a:r>
            <a:r>
              <a:rPr lang="zh-CN" altLang="en-US" dirty="0" smtClean="0"/>
              <a:t>就开始了，它把</a:t>
            </a:r>
            <a:r>
              <a:rPr lang="en-US" altLang="zh-CN" dirty="0" smtClean="0"/>
              <a:t>JS</a:t>
            </a:r>
            <a:r>
              <a:rPr lang="zh-CN" altLang="en-US" dirty="0" smtClean="0"/>
              <a:t>抽象语法树转化为一个</a:t>
            </a:r>
            <a:r>
              <a:rPr lang="en-US" altLang="zh-CN" dirty="0" smtClean="0"/>
              <a:t>high-level static single-assignment </a:t>
            </a:r>
            <a:r>
              <a:rPr lang="zh-CN" altLang="en-US" dirty="0" smtClean="0"/>
              <a:t>表示并完成绝大部分的优化工作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2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循环概述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事实上，虽然我们经常使用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中的异步方法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本身并没有异步的概念，具体体现为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引擎只是单线程地执行你程序中的一段代码。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真正的事件循环由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的宿主环境实现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浏览器或</a:t>
            </a:r>
            <a:r>
              <a:rPr lang="en-US" altLang="zh-CN" dirty="0" smtClean="0"/>
              <a:t>Node.js)</a:t>
            </a:r>
            <a:r>
              <a:rPr lang="zh-CN" altLang="en-US" dirty="0" smtClean="0"/>
              <a:t>，它们维持了一个事件循环结构，在合适的时间告诉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引擎执行什么代码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但其实事件循环只有一个简单的工作：监测</a:t>
            </a:r>
            <a:r>
              <a:rPr lang="en-US" altLang="zh-CN" dirty="0" smtClean="0"/>
              <a:t>call stack,</a:t>
            </a:r>
            <a:r>
              <a:rPr lang="zh-CN" altLang="en-US" dirty="0" smtClean="0"/>
              <a:t>如果发现它为空，就将事件队列中的第一个事件的回调函数推入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中执行。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监测到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为空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将回调推入 </a:t>
            </a:r>
            <a:r>
              <a:rPr lang="en-US" altLang="zh-CN" dirty="0" smtClean="0"/>
              <a:t>call stack -&gt; </a:t>
            </a:r>
            <a:r>
              <a:rPr lang="zh-CN" altLang="en-US" dirty="0"/>
              <a:t>回</a:t>
            </a:r>
            <a:r>
              <a:rPr lang="zh-CN" altLang="en-US" dirty="0" smtClean="0"/>
              <a:t>调执行完毕，这个过程我们可以称之为一个</a:t>
            </a:r>
            <a:r>
              <a:rPr lang="en-US" altLang="zh-CN" dirty="0" smtClean="0"/>
              <a:t>tick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Job </a:t>
            </a:r>
            <a:r>
              <a:rPr lang="en-US" altLang="zh-CN" dirty="0"/>
              <a:t>Queue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It's a layer on top of the Event Loop queue.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绝大多数出现在使用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的场景中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Job queue</a:t>
            </a:r>
            <a:r>
              <a:rPr lang="zh-CN" altLang="en-US" dirty="0" smtClean="0"/>
              <a:t>的一个很直观的区别在于，一个回调函数被执行的时候，不可能立即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在当前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内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就添加一个新回调到</a:t>
            </a:r>
            <a:r>
              <a:rPr lang="zh-CN" altLang="en-US" dirty="0" smtClean="0"/>
              <a:t>事件队列中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但是可能添加一个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job queue</a:t>
            </a:r>
            <a:r>
              <a:rPr lang="zh-CN" altLang="en-US" dirty="0" smtClean="0"/>
              <a:t>的末尾并在当前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 instanceof Promise?</a:t>
            </a:r>
          </a:p>
          <a:p>
            <a:r>
              <a:rPr lang="en-US" altLang="zh-CN"/>
              <a:t>async/await makes the job of working with Promises easier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来自亮哥的一段代码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new Promise((resolve, reject) =&gt; {</a:t>
            </a:r>
          </a:p>
          <a:p>
            <a:pPr marL="0" indent="0">
              <a:buNone/>
            </a:pPr>
            <a:r>
              <a:rPr lang="en-US" altLang="zh-CN"/>
              <a:t>	resolve(1);</a:t>
            </a:r>
          </a:p>
          <a:p>
            <a:pPr marL="0" indent="0">
              <a:buNone/>
            </a:pPr>
            <a:r>
              <a:rPr lang="en-US" altLang="zh-CN"/>
              <a:t>	Promise.resolve().then(() =&gt; console.log(2));</a:t>
            </a:r>
          </a:p>
          <a:p>
            <a:pPr marL="0" indent="0">
              <a:buNone/>
            </a:pPr>
            <a:r>
              <a:rPr lang="en-US" altLang="zh-CN"/>
              <a:t>	console.log(4);</a:t>
            </a:r>
          </a:p>
          <a:p>
            <a:pPr marL="0" indent="0">
              <a:buNone/>
            </a:pPr>
            <a:r>
              <a:rPr lang="en-US" altLang="zh-CN"/>
              <a:t>}).then(val =&gt; console.log(val));</a:t>
            </a:r>
          </a:p>
          <a:p>
            <a:pPr marL="0" indent="0">
              <a:buNone/>
            </a:pPr>
            <a:r>
              <a:rPr lang="en-US" altLang="zh-CN"/>
              <a:t>console.log(3);</a:t>
            </a:r>
          </a:p>
          <a:p>
            <a:pPr marL="0" indent="0">
              <a:buNone/>
            </a:pPr>
            <a:r>
              <a:rPr lang="en-US" altLang="zh-CN"/>
              <a:t>//4 3 2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Promise</a:t>
            </a:r>
            <a:r>
              <a:rPr lang="zh-CN" altLang="en-US"/>
              <a:t>的</a:t>
            </a:r>
            <a:r>
              <a:rPr lang="en-US" altLang="zh-CN"/>
              <a:t>then</a:t>
            </a:r>
            <a:r>
              <a:rPr lang="zh-CN" altLang="en-US"/>
              <a:t>中的</a:t>
            </a:r>
            <a:r>
              <a:rPr lang="en-US" altLang="zh-CN"/>
              <a:t>callback</a:t>
            </a:r>
            <a:r>
              <a:rPr lang="zh-CN" altLang="en-US"/>
              <a:t>在执行到</a:t>
            </a:r>
            <a:r>
              <a:rPr lang="en-US" altLang="zh-CN"/>
              <a:t>then</a:t>
            </a:r>
            <a:r>
              <a:rPr lang="zh-CN" altLang="en-US"/>
              <a:t>的时候才会压入</a:t>
            </a:r>
            <a:r>
              <a:rPr lang="en-US" altLang="zh-CN"/>
              <a:t>Job Queue					--ECMAScript-262</a:t>
            </a:r>
          </a:p>
          <a:p>
            <a:endParaRPr lang="en-US" altLang="zh-CN"/>
          </a:p>
        </p:txBody>
      </p:sp>
      <p:pic>
        <p:nvPicPr>
          <p:cNvPr id="4" name="图片 3" descr="EGC33BWN1M{PGBTRLO1B}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5" y="2877820"/>
            <a:ext cx="787590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</a:p>
        </p:txBody>
      </p:sp>
      <p:pic>
        <p:nvPicPr>
          <p:cNvPr id="4" name="图片 3" descr="[NQS@NAZ)KTGNN7((W0)7S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1537970"/>
            <a:ext cx="8884920" cy="4975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</a:p>
        </p:txBody>
      </p:sp>
      <p:pic>
        <p:nvPicPr>
          <p:cNvPr id="4" name="图片 3" descr="@AA[R@LN3VJTZ4OIC22CZ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691005"/>
            <a:ext cx="9266555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[1]. Concurrency model and Event Loop -- Wiki (https://developer.mozilla.org/en-US/docs/Web/JavaScript/EventLoop#Event_loop)</a:t>
            </a:r>
          </a:p>
          <a:p>
            <a:r>
              <a:rPr lang="en-US" altLang="zh-CN"/>
              <a:t>[2].</a:t>
            </a:r>
            <a:r>
              <a:rPr lang="en-US" altLang="zh-CN">
                <a:sym typeface="+mn-ea"/>
              </a:rPr>
              <a:t>tasks,microtasks,queues and schedules</a:t>
            </a:r>
          </a:p>
          <a:p>
            <a:r>
              <a:rPr lang="en-US" altLang="zh-CN">
                <a:sym typeface="+mn-ea"/>
              </a:rPr>
              <a:t>(https://jakearchibald.com/2015/tasks-microtasks-queues-and-schedules/)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Engine</a:t>
            </a:r>
          </a:p>
          <a:p>
            <a:r>
              <a:rPr lang="en-US" altLang="zh-CN" dirty="0" smtClean="0"/>
              <a:t>Runtime</a:t>
            </a:r>
          </a:p>
          <a:p>
            <a:r>
              <a:rPr lang="en-US" altLang="zh-CN" dirty="0" smtClean="0"/>
              <a:t>Call Stack</a:t>
            </a:r>
          </a:p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16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1026" name="Picture 2" descr="https://cdn-images-1.medium.com/max/1600/1*OnH_DlbNAPvB9KLxUCyM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885197" cy="44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808700" y="2273844"/>
            <a:ext cx="413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内存堆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发生内存分配的地方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08700" y="4189215"/>
            <a:ext cx="549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调用栈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代码执行时函数栈帧存储的地方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79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运行时的情况</a:t>
            </a:r>
            <a:endParaRPr lang="en-US" altLang="zh-CN" dirty="0"/>
          </a:p>
        </p:txBody>
      </p:sp>
      <p:pic>
        <p:nvPicPr>
          <p:cNvPr id="2050" name="Picture 2" descr="https://cdn-images-1.medium.com/max/1600/1*4lHHyfEhVB0LnQ3HlhSs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7" y="1270413"/>
            <a:ext cx="7029406" cy="527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11507" y="3251179"/>
            <a:ext cx="1830230" cy="160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事件循环和回调队列的概念就由此而来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：记录程序运行到哪</a:t>
            </a:r>
            <a:endParaRPr lang="en-US" altLang="zh-CN" dirty="0"/>
          </a:p>
        </p:txBody>
      </p:sp>
      <p:pic>
        <p:nvPicPr>
          <p:cNvPr id="6" name="内容占位符 5" descr="1-E3zTWtEOiDWw7d0n7Vp-m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483243" cy="4352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73544" y="2086376"/>
            <a:ext cx="2480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栈帧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调用栈中的每个实体被称为栈帧，用于保存调用位置和内部变量等信息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 Loop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“</a:t>
            </a:r>
            <a:r>
              <a:rPr lang="zh-CN" altLang="en-US"/>
              <a:t>事件循环</a:t>
            </a:r>
            <a:r>
              <a:rPr lang="en-US" altLang="zh-CN"/>
              <a:t>”</a:t>
            </a:r>
            <a:r>
              <a:rPr lang="zh-CN" altLang="en-US"/>
              <a:t>这个名字来源于它往往这样来实现：</a:t>
            </a: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while (queue.waitForMessage()) {</a:t>
            </a:r>
            <a:br>
              <a:rPr lang="en-US" altLang="zh-CN"/>
            </a:br>
            <a:r>
              <a:rPr lang="en-US" altLang="zh-CN"/>
              <a:t>	queue.processNextMessage();</a:t>
            </a:r>
          </a:p>
          <a:p>
            <a:pPr marL="0" indent="0">
              <a:buNone/>
            </a:pPr>
            <a:r>
              <a:rPr lang="en-US" altLang="zh-CN"/>
              <a:t>   }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如果当前没有</a:t>
            </a:r>
            <a:r>
              <a:rPr lang="en-US" altLang="zh-CN"/>
              <a:t>message, queue.waitForMessage()</a:t>
            </a:r>
            <a:r>
              <a:rPr lang="zh-CN" altLang="en-US"/>
              <a:t>这个方法会同步地一直等待</a:t>
            </a:r>
          </a:p>
          <a:p>
            <a:pPr marL="0" indent="0">
              <a:buNone/>
            </a:pPr>
            <a:r>
              <a:rPr lang="zh-CN" altLang="en-US"/>
              <a:t>     这个模型的优势在于它必须处理完一个消息</a:t>
            </a:r>
            <a:r>
              <a:rPr lang="en-US" altLang="zh-CN"/>
              <a:t>(run to completion),</a:t>
            </a:r>
            <a:r>
              <a:rPr lang="zh-CN" altLang="en-US"/>
              <a:t>才会处理下一个消息</a:t>
            </a:r>
            <a:r>
              <a:rPr lang="en-US" altLang="zh-CN"/>
              <a:t>,</a:t>
            </a:r>
            <a:r>
              <a:rPr lang="zh-CN" altLang="en-US"/>
              <a:t>使程序可追溯性更强。不像</a:t>
            </a:r>
            <a:r>
              <a:rPr lang="en-US" altLang="zh-CN"/>
              <a:t>C</a:t>
            </a:r>
            <a:r>
              <a:rPr lang="zh-CN" altLang="en-US"/>
              <a:t>语言可能随时从一个线程切换到另一个线程。但是缺点也在于此</a:t>
            </a:r>
            <a:r>
              <a:rPr lang="en-US" altLang="zh-CN"/>
              <a:t>,</a:t>
            </a:r>
            <a:r>
              <a:rPr lang="zh-CN" altLang="en-US"/>
              <a:t>若同步代码阻塞则会影响用户交互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Engine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03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Engine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314"/>
            <a:ext cx="10515600" cy="47216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引擎现在有两种实现方式：</a:t>
            </a:r>
            <a:r>
              <a:rPr lang="zh-CN" altLang="en-US" dirty="0" smtClean="0"/>
              <a:t>标准的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解释执行器或</a:t>
            </a:r>
            <a:r>
              <a:rPr lang="en-US" altLang="zh-CN" dirty="0" smtClean="0"/>
              <a:t>JIT Compiler</a:t>
            </a:r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引擎有很多</a:t>
            </a:r>
            <a:r>
              <a:rPr lang="en-US" altLang="zh-CN" dirty="0" smtClean="0"/>
              <a:t>(V8, Rhine, </a:t>
            </a:r>
            <a:r>
              <a:rPr lang="en-US" altLang="zh-CN" dirty="0" err="1" smtClean="0"/>
              <a:t>SpiderMonkey,KJS</a:t>
            </a:r>
            <a:r>
              <a:rPr lang="en-US" altLang="zh-CN" dirty="0" smtClean="0"/>
              <a:t>…)</a:t>
            </a:r>
          </a:p>
          <a:p>
            <a:r>
              <a:rPr lang="zh-CN" altLang="en-US" dirty="0" smtClean="0"/>
              <a:t>为</a:t>
            </a:r>
            <a:r>
              <a:rPr lang="zh-CN" altLang="en-US" dirty="0" smtClean="0"/>
              <a:t>什么</a:t>
            </a:r>
            <a:r>
              <a:rPr lang="en-US" altLang="zh-CN" dirty="0" smtClean="0"/>
              <a:t>Node.js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V8</a:t>
            </a:r>
            <a:r>
              <a:rPr lang="zh-CN" altLang="en-US" dirty="0" smtClean="0"/>
              <a:t>作为其运行时环境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就是为了提升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的性能而设计的，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引擎不会直接解释执行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代码，而是实现了一个</a:t>
            </a:r>
            <a:r>
              <a:rPr lang="en-US" altLang="zh-CN" dirty="0" smtClean="0"/>
              <a:t>JIT(Just-In-Time) compiler,</a:t>
            </a:r>
            <a:r>
              <a:rPr lang="zh-CN" altLang="en-US" dirty="0" smtClean="0"/>
              <a:t>一个实时的编译器，在运行时将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代码编译为运行效率更高的机器代码</a:t>
            </a:r>
            <a:endParaRPr lang="en-US" altLang="zh-CN" dirty="0" smtClean="0"/>
          </a:p>
          <a:p>
            <a:r>
              <a:rPr lang="zh-CN" altLang="en-US" dirty="0" smtClean="0"/>
              <a:t>同样</a:t>
            </a:r>
            <a:r>
              <a:rPr lang="en-US" altLang="zh-CN" dirty="0" err="1" smtClean="0"/>
              <a:t>SpiderMonkey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Rhino(Mozilla)</a:t>
            </a:r>
            <a:r>
              <a:rPr lang="zh-CN" altLang="en-US" dirty="0" smtClean="0"/>
              <a:t>也实现了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V8</a:t>
            </a:r>
            <a:r>
              <a:rPr lang="zh-CN" altLang="en-US" dirty="0" smtClean="0"/>
              <a:t>不会生产字节码或任何中间代码</a:t>
            </a:r>
            <a:endParaRPr lang="en-US" altLang="zh-CN" dirty="0" smtClean="0"/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拥有两个编译器</a:t>
            </a:r>
            <a:r>
              <a:rPr lang="en-US" altLang="zh-CN" dirty="0" smtClean="0"/>
              <a:t>:full-</a:t>
            </a:r>
            <a:r>
              <a:rPr lang="en-US" altLang="zh-CN" dirty="0" err="1" smtClean="0"/>
              <a:t>codegen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快速生成运行效率较低的机器代码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Crankshaft(JIT</a:t>
            </a:r>
            <a:r>
              <a:rPr lang="zh-CN" altLang="en-US" dirty="0" smtClean="0"/>
              <a:t>编译器，优化代码的主力</a:t>
            </a:r>
            <a:r>
              <a:rPr lang="en-US" altLang="zh-CN" dirty="0" smtClean="0"/>
              <a:t>)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 </a:t>
            </a:r>
            <a:r>
              <a:rPr lang="zh-CN" altLang="en-US" dirty="0" smtClean="0"/>
              <a:t>中的线程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取代码，编译、运行之</a:t>
            </a:r>
            <a:endParaRPr lang="en-US" altLang="zh-CN" dirty="0" smtClean="0"/>
          </a:p>
          <a:p>
            <a:r>
              <a:rPr lang="zh-CN" altLang="en-US" dirty="0" smtClean="0"/>
              <a:t>编译线程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分担主线程的编译工作，使主线程可以执行编译过的代码</a:t>
            </a:r>
            <a:endParaRPr lang="en-US" altLang="zh-CN" dirty="0" smtClean="0"/>
          </a:p>
          <a:p>
            <a:r>
              <a:rPr lang="zh-CN" altLang="en-US" dirty="0" smtClean="0"/>
              <a:t>分析器</a:t>
            </a:r>
            <a:r>
              <a:rPr lang="en-US" altLang="zh-CN" dirty="0" smtClean="0"/>
              <a:t>(Profiler)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在运行</a:t>
            </a:r>
            <a:r>
              <a:rPr lang="zh-CN" altLang="en-US" dirty="0"/>
              <a:t>代码</a:t>
            </a:r>
            <a:r>
              <a:rPr lang="zh-CN" altLang="en-US" dirty="0" smtClean="0"/>
              <a:t>时告诉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环境哪些函数执行时耗时较多，让</a:t>
            </a:r>
            <a:r>
              <a:rPr lang="en-US" altLang="zh-CN" dirty="0" smtClean="0"/>
              <a:t>Crankshaft</a:t>
            </a:r>
            <a:r>
              <a:rPr lang="zh-CN" altLang="en-US" dirty="0" smtClean="0"/>
              <a:t>去优化它们</a:t>
            </a:r>
            <a:endParaRPr lang="en-US" altLang="zh-CN" dirty="0" smtClean="0"/>
          </a:p>
          <a:p>
            <a:r>
              <a:rPr lang="zh-CN" altLang="en-US" dirty="0" smtClean="0"/>
              <a:t>还有一些负责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的线程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13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676</Words>
  <Application>Microsoft Office PowerPoint</Application>
  <PresentationFormat>宽屏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Deep Digging in Browser</vt:lpstr>
      <vt:lpstr>几个概念</vt:lpstr>
      <vt:lpstr>Javascript 引擎</vt:lpstr>
      <vt:lpstr>运行时的情况</vt:lpstr>
      <vt:lpstr>Call Stack：记录程序运行到哪</vt:lpstr>
      <vt:lpstr>Event Loop</vt:lpstr>
      <vt:lpstr>详解</vt:lpstr>
      <vt:lpstr>Javascript Engine</vt:lpstr>
      <vt:lpstr>V8 中的线程</vt:lpstr>
      <vt:lpstr>V8工作简述</vt:lpstr>
      <vt:lpstr>事件循环概述</vt:lpstr>
      <vt:lpstr>Tick</vt:lpstr>
      <vt:lpstr>ES6 中的Job Queue</vt:lpstr>
      <vt:lpstr>Promise</vt:lpstr>
      <vt:lpstr>来自亮哥的一段代码</vt:lpstr>
      <vt:lpstr>Key</vt:lpstr>
      <vt:lpstr>Key</vt:lpstr>
      <vt:lpstr>Key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Digging in Browser</dc:title>
  <dc:creator/>
  <cp:lastModifiedBy>zyb</cp:lastModifiedBy>
  <cp:revision>16</cp:revision>
  <dcterms:created xsi:type="dcterms:W3CDTF">2018-12-14T15:04:00Z</dcterms:created>
  <dcterms:modified xsi:type="dcterms:W3CDTF">2018-12-26T13:42:02Z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