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0"/>
  </p:notesMasterIdLst>
  <p:sldIdLst>
    <p:sldId id="269" r:id="rId2"/>
    <p:sldId id="270" r:id="rId3"/>
    <p:sldId id="271" r:id="rId4"/>
    <p:sldId id="272" r:id="rId5"/>
    <p:sldId id="273" r:id="rId6"/>
    <p:sldId id="288" r:id="rId7"/>
    <p:sldId id="289" r:id="rId8"/>
    <p:sldId id="290" r:id="rId9"/>
    <p:sldId id="276" r:id="rId10"/>
    <p:sldId id="291" r:id="rId11"/>
    <p:sldId id="277" r:id="rId12"/>
    <p:sldId id="280" r:id="rId13"/>
    <p:sldId id="284" r:id="rId14"/>
    <p:sldId id="287" r:id="rId15"/>
    <p:sldId id="286" r:id="rId16"/>
    <p:sldId id="282" r:id="rId17"/>
    <p:sldId id="285"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27063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lstStyle/>
          <a:p>
            <a:fld id="{486EB987-EAD8-43F3-9280-0062E710868D}" type="datetimeFigureOut">
              <a:rPr lang="en-IN" smtClean="0"/>
              <a:t>21-05-2020</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a:t>Click to edit Master title style</a:t>
            </a:r>
            <a:endParaRPr lang="en-IN"/>
          </a:p>
        </p:txBody>
      </p:sp>
      <p:sp>
        <p:nvSpPr>
          <p:cNvPr id="104863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3" name="Date Placeholder 3"/>
          <p:cNvSpPr>
            <a:spLocks noGrp="1"/>
          </p:cNvSpPr>
          <p:nvPr>
            <p:ph type="dt" sz="half" idx="10"/>
          </p:nvPr>
        </p:nvSpPr>
        <p:spPr/>
        <p:txBody>
          <a:bodyPr/>
          <a:lstStyle/>
          <a:p>
            <a:fld id="{486EB987-EAD8-43F3-9280-0062E710868D}" type="datetimeFigureOut">
              <a:rPr lang="en-IN" smtClean="0"/>
              <a:t>21-05-2020</a:t>
            </a:fld>
            <a:endParaRPr lang="en-IN"/>
          </a:p>
        </p:txBody>
      </p:sp>
      <p:sp>
        <p:nvSpPr>
          <p:cNvPr id="1048634" name="Footer Placeholder 4"/>
          <p:cNvSpPr>
            <a:spLocks noGrp="1"/>
          </p:cNvSpPr>
          <p:nvPr>
            <p:ph type="ftr" sz="quarter" idx="11"/>
          </p:nvPr>
        </p:nvSpPr>
        <p:spPr/>
        <p:txBody>
          <a:bodyPr/>
          <a:lstStyle/>
          <a:p>
            <a:endParaRPr lang="en-IN"/>
          </a:p>
        </p:txBody>
      </p:sp>
      <p:sp>
        <p:nvSpPr>
          <p:cNvPr id="1048635" name="Slide Number Placeholder 5"/>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0"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21"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2" name="Date Placeholder 3"/>
          <p:cNvSpPr>
            <a:spLocks noGrp="1"/>
          </p:cNvSpPr>
          <p:nvPr>
            <p:ph type="dt" sz="half" idx="10"/>
          </p:nvPr>
        </p:nvSpPr>
        <p:spPr/>
        <p:txBody>
          <a:bodyPr/>
          <a:lstStyle/>
          <a:p>
            <a:fld id="{486EB987-EAD8-43F3-9280-0062E710868D}" type="datetimeFigureOut">
              <a:rPr lang="en-IN" smtClean="0"/>
              <a:t>21-05-2020</a:t>
            </a:fld>
            <a:endParaRPr lang="en-IN"/>
          </a:p>
        </p:txBody>
      </p:sp>
      <p:sp>
        <p:nvSpPr>
          <p:cNvPr id="1048623" name="Footer Placeholder 4"/>
          <p:cNvSpPr>
            <a:spLocks noGrp="1"/>
          </p:cNvSpPr>
          <p:nvPr>
            <p:ph type="ftr" sz="quarter" idx="11"/>
          </p:nvPr>
        </p:nvSpPr>
        <p:spPr/>
        <p:txBody>
          <a:bodyPr/>
          <a:lstStyle/>
          <a:p>
            <a:endParaRPr lang="en-IN"/>
          </a:p>
        </p:txBody>
      </p:sp>
      <p:sp>
        <p:nvSpPr>
          <p:cNvPr id="1048624" name="Slide Number Placeholder 5"/>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endParaRPr lang="en-IN"/>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90" name="Date Placeholder 3"/>
          <p:cNvSpPr>
            <a:spLocks noGrp="1"/>
          </p:cNvSpPr>
          <p:nvPr>
            <p:ph type="dt" sz="half" idx="10"/>
          </p:nvPr>
        </p:nvSpPr>
        <p:spPr/>
        <p:txBody>
          <a:bodyPr/>
          <a:lstStyle/>
          <a:p>
            <a:fld id="{486EB987-EAD8-43F3-9280-0062E710868D}" type="datetimeFigureOut">
              <a:rPr lang="en-IN" smtClean="0"/>
              <a:t>21-05-2020</a:t>
            </a:fld>
            <a:endParaRPr lang="en-IN"/>
          </a:p>
        </p:txBody>
      </p:sp>
      <p:sp>
        <p:nvSpPr>
          <p:cNvPr id="1048591" name="Footer Placeholder 4"/>
          <p:cNvSpPr>
            <a:spLocks noGrp="1"/>
          </p:cNvSpPr>
          <p:nvPr>
            <p:ph type="ftr" sz="quarter" idx="11"/>
          </p:nvPr>
        </p:nvSpPr>
        <p:spPr/>
        <p:txBody>
          <a:bodyPr/>
          <a:lstStyle/>
          <a:p>
            <a:endParaRPr lang="en-IN"/>
          </a:p>
        </p:txBody>
      </p:sp>
      <p:sp>
        <p:nvSpPr>
          <p:cNvPr id="1048592" name="Slide Number Placeholder 5"/>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6"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7"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8" name="Date Placeholder 3"/>
          <p:cNvSpPr>
            <a:spLocks noGrp="1"/>
          </p:cNvSpPr>
          <p:nvPr>
            <p:ph type="dt" sz="half" idx="10"/>
          </p:nvPr>
        </p:nvSpPr>
        <p:spPr/>
        <p:txBody>
          <a:bodyPr/>
          <a:lstStyle/>
          <a:p>
            <a:fld id="{486EB987-EAD8-43F3-9280-0062E710868D}" type="datetimeFigureOut">
              <a:rPr lang="en-IN" smtClean="0"/>
              <a:t>21-05-2020</a:t>
            </a:fld>
            <a:endParaRPr lang="en-IN"/>
          </a:p>
        </p:txBody>
      </p:sp>
      <p:sp>
        <p:nvSpPr>
          <p:cNvPr id="1048639" name="Footer Placeholder 4"/>
          <p:cNvSpPr>
            <a:spLocks noGrp="1"/>
          </p:cNvSpPr>
          <p:nvPr>
            <p:ph type="ftr" sz="quarter" idx="11"/>
          </p:nvPr>
        </p:nvSpPr>
        <p:spPr/>
        <p:txBody>
          <a:bodyPr/>
          <a:lstStyle/>
          <a:p>
            <a:endParaRPr lang="en-IN"/>
          </a:p>
        </p:txBody>
      </p:sp>
      <p:sp>
        <p:nvSpPr>
          <p:cNvPr id="1048640" name="Slide Number Placeholder 5"/>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1" name="Title 1"/>
          <p:cNvSpPr>
            <a:spLocks noGrp="1"/>
          </p:cNvSpPr>
          <p:nvPr>
            <p:ph type="title"/>
          </p:nvPr>
        </p:nvSpPr>
        <p:spPr/>
        <p:txBody>
          <a:bodyPr/>
          <a:lstStyle/>
          <a:p>
            <a:r>
              <a:rPr lang="en-US"/>
              <a:t>Click to edit Master title style</a:t>
            </a:r>
            <a:endParaRPr lang="en-IN"/>
          </a:p>
        </p:txBody>
      </p:sp>
      <p:sp>
        <p:nvSpPr>
          <p:cNvPr id="1048642"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3"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4" name="Date Placeholder 4"/>
          <p:cNvSpPr>
            <a:spLocks noGrp="1"/>
          </p:cNvSpPr>
          <p:nvPr>
            <p:ph type="dt" sz="half" idx="10"/>
          </p:nvPr>
        </p:nvSpPr>
        <p:spPr/>
        <p:txBody>
          <a:bodyPr/>
          <a:lstStyle/>
          <a:p>
            <a:fld id="{486EB987-EAD8-43F3-9280-0062E710868D}" type="datetimeFigureOut">
              <a:rPr lang="en-IN" smtClean="0"/>
              <a:t>21-05-2020</a:t>
            </a:fld>
            <a:endParaRPr lang="en-IN"/>
          </a:p>
        </p:txBody>
      </p:sp>
      <p:sp>
        <p:nvSpPr>
          <p:cNvPr id="1048645" name="Footer Placeholder 5"/>
          <p:cNvSpPr>
            <a:spLocks noGrp="1"/>
          </p:cNvSpPr>
          <p:nvPr>
            <p:ph type="ftr" sz="quarter" idx="11"/>
          </p:nvPr>
        </p:nvSpPr>
        <p:spPr/>
        <p:txBody>
          <a:bodyPr/>
          <a:lstStyle/>
          <a:p>
            <a:endParaRPr lang="en-IN"/>
          </a:p>
        </p:txBody>
      </p:sp>
      <p:sp>
        <p:nvSpPr>
          <p:cNvPr id="1048646" name="Slide Number Placeholder 6"/>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7"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48"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9"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2" name="Date Placeholder 6"/>
          <p:cNvSpPr>
            <a:spLocks noGrp="1"/>
          </p:cNvSpPr>
          <p:nvPr>
            <p:ph type="dt" sz="half" idx="10"/>
          </p:nvPr>
        </p:nvSpPr>
        <p:spPr/>
        <p:txBody>
          <a:bodyPr/>
          <a:lstStyle/>
          <a:p>
            <a:fld id="{486EB987-EAD8-43F3-9280-0062E710868D}" type="datetimeFigureOut">
              <a:rPr lang="en-IN" smtClean="0"/>
              <a:t>21-05-2020</a:t>
            </a:fld>
            <a:endParaRPr lang="en-IN"/>
          </a:p>
        </p:txBody>
      </p:sp>
      <p:sp>
        <p:nvSpPr>
          <p:cNvPr id="1048653" name="Footer Placeholder 7"/>
          <p:cNvSpPr>
            <a:spLocks noGrp="1"/>
          </p:cNvSpPr>
          <p:nvPr>
            <p:ph type="ftr" sz="quarter" idx="11"/>
          </p:nvPr>
        </p:nvSpPr>
        <p:spPr/>
        <p:txBody>
          <a:bodyPr/>
          <a:lstStyle/>
          <a:p>
            <a:endParaRPr lang="en-IN"/>
          </a:p>
        </p:txBody>
      </p:sp>
      <p:sp>
        <p:nvSpPr>
          <p:cNvPr id="1048654" name="Slide Number Placeholder 8"/>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a:t>Click to edit Master title style</a:t>
            </a:r>
            <a:endParaRPr lang="en-IN"/>
          </a:p>
        </p:txBody>
      </p:sp>
      <p:sp>
        <p:nvSpPr>
          <p:cNvPr id="1048617" name="Date Placeholder 2"/>
          <p:cNvSpPr>
            <a:spLocks noGrp="1"/>
          </p:cNvSpPr>
          <p:nvPr>
            <p:ph type="dt" sz="half" idx="10"/>
          </p:nvPr>
        </p:nvSpPr>
        <p:spPr/>
        <p:txBody>
          <a:bodyPr/>
          <a:lstStyle/>
          <a:p>
            <a:fld id="{486EB987-EAD8-43F3-9280-0062E710868D}" type="datetimeFigureOut">
              <a:rPr lang="en-IN" smtClean="0"/>
              <a:t>21-05-2020</a:t>
            </a:fld>
            <a:endParaRPr lang="en-IN"/>
          </a:p>
        </p:txBody>
      </p:sp>
      <p:sp>
        <p:nvSpPr>
          <p:cNvPr id="1048618" name="Footer Placeholder 3"/>
          <p:cNvSpPr>
            <a:spLocks noGrp="1"/>
          </p:cNvSpPr>
          <p:nvPr>
            <p:ph type="ftr" sz="quarter" idx="11"/>
          </p:nvPr>
        </p:nvSpPr>
        <p:spPr/>
        <p:txBody>
          <a:bodyPr/>
          <a:lstStyle/>
          <a:p>
            <a:endParaRPr lang="en-IN"/>
          </a:p>
        </p:txBody>
      </p:sp>
      <p:sp>
        <p:nvSpPr>
          <p:cNvPr id="1048619" name="Slide Number Placeholder 4"/>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5" name="Date Placeholder 1"/>
          <p:cNvSpPr>
            <a:spLocks noGrp="1"/>
          </p:cNvSpPr>
          <p:nvPr>
            <p:ph type="dt" sz="half" idx="10"/>
          </p:nvPr>
        </p:nvSpPr>
        <p:spPr/>
        <p:txBody>
          <a:bodyPr/>
          <a:lstStyle/>
          <a:p>
            <a:fld id="{486EB987-EAD8-43F3-9280-0062E710868D}" type="datetimeFigureOut">
              <a:rPr lang="en-IN" smtClean="0"/>
              <a:t>21-05-2020</a:t>
            </a:fld>
            <a:endParaRPr lang="en-IN"/>
          </a:p>
        </p:txBody>
      </p:sp>
      <p:sp>
        <p:nvSpPr>
          <p:cNvPr id="1048656" name="Footer Placeholder 2"/>
          <p:cNvSpPr>
            <a:spLocks noGrp="1"/>
          </p:cNvSpPr>
          <p:nvPr>
            <p:ph type="ftr" sz="quarter" idx="11"/>
          </p:nvPr>
        </p:nvSpPr>
        <p:spPr/>
        <p:txBody>
          <a:bodyPr/>
          <a:lstStyle/>
          <a:p>
            <a:endParaRPr lang="en-IN"/>
          </a:p>
        </p:txBody>
      </p:sp>
      <p:sp>
        <p:nvSpPr>
          <p:cNvPr id="1048657" name="Slide Number Placeholder 3"/>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9"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1" name="Date Placeholder 4"/>
          <p:cNvSpPr>
            <a:spLocks noGrp="1"/>
          </p:cNvSpPr>
          <p:nvPr>
            <p:ph type="dt" sz="half" idx="10"/>
          </p:nvPr>
        </p:nvSpPr>
        <p:spPr/>
        <p:txBody>
          <a:bodyPr/>
          <a:lstStyle/>
          <a:p>
            <a:fld id="{486EB987-EAD8-43F3-9280-0062E710868D}" type="datetimeFigureOut">
              <a:rPr lang="en-IN" smtClean="0"/>
              <a:t>21-05-2020</a:t>
            </a:fld>
            <a:endParaRPr lang="en-IN"/>
          </a:p>
        </p:txBody>
      </p:sp>
      <p:sp>
        <p:nvSpPr>
          <p:cNvPr id="1048662" name="Footer Placeholder 5"/>
          <p:cNvSpPr>
            <a:spLocks noGrp="1"/>
          </p:cNvSpPr>
          <p:nvPr>
            <p:ph type="ftr" sz="quarter" idx="11"/>
          </p:nvPr>
        </p:nvSpPr>
        <p:spPr/>
        <p:txBody>
          <a:bodyPr/>
          <a:lstStyle/>
          <a:p>
            <a:endParaRPr lang="en-IN"/>
          </a:p>
        </p:txBody>
      </p:sp>
      <p:sp>
        <p:nvSpPr>
          <p:cNvPr id="1048663" name="Slide Number Placeholder 6"/>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6"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8" name="Date Placeholder 4"/>
          <p:cNvSpPr>
            <a:spLocks noGrp="1"/>
          </p:cNvSpPr>
          <p:nvPr>
            <p:ph type="dt" sz="half" idx="10"/>
          </p:nvPr>
        </p:nvSpPr>
        <p:spPr/>
        <p:txBody>
          <a:bodyPr/>
          <a:lstStyle/>
          <a:p>
            <a:fld id="{486EB987-EAD8-43F3-9280-0062E710868D}" type="datetimeFigureOut">
              <a:rPr lang="en-IN" smtClean="0"/>
              <a:t>21-05-2020</a:t>
            </a:fld>
            <a:endParaRPr lang="en-IN"/>
          </a:p>
        </p:txBody>
      </p:sp>
      <p:sp>
        <p:nvSpPr>
          <p:cNvPr id="1048629" name="Footer Placeholder 5"/>
          <p:cNvSpPr>
            <a:spLocks noGrp="1"/>
          </p:cNvSpPr>
          <p:nvPr>
            <p:ph type="ftr" sz="quarter" idx="11"/>
          </p:nvPr>
        </p:nvSpPr>
        <p:spPr/>
        <p:txBody>
          <a:bodyPr/>
          <a:lstStyle/>
          <a:p>
            <a:endParaRPr lang="en-IN"/>
          </a:p>
        </p:txBody>
      </p:sp>
      <p:sp>
        <p:nvSpPr>
          <p:cNvPr id="1048630" name="Slide Number Placeholder 6"/>
          <p:cNvSpPr>
            <a:spLocks noGrp="1"/>
          </p:cNvSpPr>
          <p:nvPr>
            <p:ph type="sldNum" sz="quarter" idx="12"/>
          </p:nvPr>
        </p:nvSpPr>
        <p:spPr/>
        <p:txBody>
          <a:bodyPr/>
          <a:lstStyle/>
          <a:p>
            <a:fld id="{850F0D24-51E7-487B-A2A5-90CD765328D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6EB987-EAD8-43F3-9280-0062E710868D}" type="datetimeFigureOut">
              <a:rPr lang="en-IN" smtClean="0"/>
              <a:t>21-05-2020</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F0D24-51E7-487B-A2A5-90CD765328D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793629" y="1995853"/>
            <a:ext cx="9144000" cy="999735"/>
          </a:xfrm>
        </p:spPr>
        <p:txBody>
          <a:bodyPr>
            <a:normAutofit fontScale="90000"/>
          </a:bodyPr>
          <a:lstStyle/>
          <a:p>
            <a:r>
              <a:rPr lang="en-US" sz="3600" b="1" dirty="0">
                <a:latin typeface="Times New Roman" panose="02020603050405020304" pitchFamily="18" charset="0"/>
                <a:cs typeface="Times New Roman" panose="02020603050405020304" pitchFamily="18" charset="0"/>
              </a:rPr>
              <a:t>Android Malware Detection Using Machine learning</a:t>
            </a:r>
            <a:endParaRPr lang="en-IN" sz="3600" b="1" dirty="0">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a:xfrm>
            <a:off x="1793629" y="3114135"/>
            <a:ext cx="9144000" cy="3743865"/>
          </a:xfrm>
        </p:spPr>
        <p:txBody>
          <a:bodyPr>
            <a:normAutofit fontScale="70833" lnSpcReduction="20000"/>
          </a:bodyPr>
          <a:lstStyle/>
          <a:p>
            <a:r>
              <a:rPr lang="en-US" sz="3200" b="1" dirty="0">
                <a:latin typeface="Times New Roman" panose="02020603050405020304" pitchFamily="18" charset="0"/>
                <a:cs typeface="Times New Roman" panose="02020603050405020304" pitchFamily="18" charset="0"/>
              </a:rPr>
              <a:t>Group no. 11</a:t>
            </a:r>
          </a:p>
          <a:p>
            <a:endParaRPr lang="en-US" sz="3000" b="1"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Rishab Agrawal 17204006</a:t>
            </a:r>
          </a:p>
          <a:p>
            <a:r>
              <a:rPr lang="en-US" sz="3000" b="1" dirty="0">
                <a:latin typeface="Times New Roman" panose="02020603050405020304" pitchFamily="18" charset="0"/>
                <a:cs typeface="Times New Roman" panose="02020603050405020304" pitchFamily="18" charset="0"/>
              </a:rPr>
              <a:t>Vishal Shah 17204003</a:t>
            </a:r>
          </a:p>
          <a:p>
            <a:r>
              <a:rPr lang="en-US" sz="3000" b="1" dirty="0">
                <a:latin typeface="Times New Roman" panose="02020603050405020304" pitchFamily="18" charset="0"/>
                <a:cs typeface="Times New Roman" panose="02020603050405020304" pitchFamily="18" charset="0"/>
              </a:rPr>
              <a:t>Sonam Chavan 16104067</a:t>
            </a:r>
          </a:p>
          <a:p>
            <a:endParaRPr lang="zh-CN" altLang="en-US" dirty="0"/>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Project Guide &amp; Co-guide</a:t>
            </a:r>
          </a:p>
          <a:p>
            <a:r>
              <a:rPr lang="en-US" sz="3200" b="1" dirty="0">
                <a:latin typeface="Times New Roman" panose="02020603050405020304" pitchFamily="18" charset="0"/>
                <a:cs typeface="Times New Roman" panose="02020603050405020304" pitchFamily="18" charset="0"/>
              </a:rPr>
              <a:t>Prof. Ganesh </a:t>
            </a:r>
            <a:r>
              <a:rPr lang="en-US" sz="3200" b="1" dirty="0" err="1">
                <a:latin typeface="Times New Roman" panose="02020603050405020304" pitchFamily="18" charset="0"/>
                <a:cs typeface="Times New Roman" panose="02020603050405020304" pitchFamily="18" charset="0"/>
              </a:rPr>
              <a:t>gourshete</a:t>
            </a:r>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Prof. </a:t>
            </a:r>
            <a:r>
              <a:rPr lang="en-US" sz="3200" b="1" dirty="0" err="1">
                <a:latin typeface="Times New Roman" panose="02020603050405020304" pitchFamily="18" charset="0"/>
                <a:cs typeface="Times New Roman" panose="02020603050405020304" pitchFamily="18" charset="0"/>
              </a:rPr>
              <a:t>Nahid</a:t>
            </a:r>
            <a:r>
              <a:rPr lang="en-US" sz="3200" b="1" dirty="0">
                <a:latin typeface="Times New Roman" panose="02020603050405020304" pitchFamily="18" charset="0"/>
                <a:cs typeface="Times New Roman" panose="02020603050405020304" pitchFamily="18" charset="0"/>
              </a:rPr>
              <a:t> Shaikh</a:t>
            </a:r>
          </a:p>
          <a:p>
            <a:endParaRPr lang="en-US" b="1" dirty="0"/>
          </a:p>
          <a:p>
            <a:endParaRPr lang="en-US" b="1"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0456"/>
            <a:ext cx="10937630" cy="14668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Solution Provided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We will divide </a:t>
            </a:r>
            <a:r>
              <a:rPr lang="en-US" sz="2000" dirty="0" err="1">
                <a:latin typeface="Times New Roman" panose="02020603050405020304" pitchFamily="18" charset="0"/>
                <a:cs typeface="Times New Roman" panose="02020603050405020304" pitchFamily="18" charset="0"/>
              </a:rPr>
              <a:t>Android.apk</a:t>
            </a:r>
            <a:r>
              <a:rPr lang="en-US" sz="2000" dirty="0">
                <a:latin typeface="Times New Roman" panose="02020603050405020304" pitchFamily="18" charset="0"/>
                <a:cs typeface="Times New Roman" panose="02020603050405020304" pitchFamily="18" charset="0"/>
              </a:rPr>
              <a:t> file into two </a:t>
            </a:r>
            <a:r>
              <a:rPr lang="en-US" sz="2000" dirty="0" err="1">
                <a:latin typeface="Times New Roman" panose="02020603050405020304" pitchFamily="18" charset="0"/>
                <a:cs typeface="Times New Roman" panose="02020603050405020304" pitchFamily="18" charset="0"/>
              </a:rPr>
              <a:t>categories,malware</a:t>
            </a:r>
            <a:r>
              <a:rPr lang="en-US" sz="2000" dirty="0">
                <a:latin typeface="Times New Roman" panose="02020603050405020304" pitchFamily="18" charset="0"/>
                <a:cs typeface="Times New Roman" panose="02020603050405020304" pitchFamily="18" charset="0"/>
              </a:rPr>
              <a:t> and benign.</a:t>
            </a:r>
          </a:p>
          <a:p>
            <a:pPr>
              <a:lnSpc>
                <a:spcPct val="150000"/>
              </a:lnSpc>
            </a:pPr>
            <a:r>
              <a:rPr lang="en-US" sz="2000" dirty="0">
                <a:latin typeface="Times New Roman" panose="02020603050405020304" pitchFamily="18" charset="0"/>
                <a:cs typeface="Times New Roman" panose="02020603050405020304" pitchFamily="18" charset="0"/>
              </a:rPr>
              <a:t>We will unpack the </a:t>
            </a:r>
            <a:r>
              <a:rPr lang="en-US" sz="2000" dirty="0" err="1">
                <a:latin typeface="Times New Roman" panose="02020603050405020304" pitchFamily="18" charset="0"/>
                <a:cs typeface="Times New Roman" panose="02020603050405020304" pitchFamily="18" charset="0"/>
              </a:rPr>
              <a:t>apk</a:t>
            </a:r>
            <a:r>
              <a:rPr lang="en-US" sz="2000" dirty="0">
                <a:latin typeface="Times New Roman" panose="02020603050405020304" pitchFamily="18" charset="0"/>
                <a:cs typeface="Times New Roman" panose="02020603050405020304" pitchFamily="18" charset="0"/>
              </a:rPr>
              <a:t> file to extract </a:t>
            </a:r>
            <a:r>
              <a:rPr lang="en-US" sz="2000" dirty="0" err="1">
                <a:latin typeface="Times New Roman" panose="02020603050405020304" pitchFamily="18" charset="0"/>
                <a:cs typeface="Times New Roman" panose="02020603050405020304" pitchFamily="18" charset="0"/>
              </a:rPr>
              <a:t>classes.dex</a:t>
            </a:r>
            <a:r>
              <a:rPr lang="en-US" sz="2000" dirty="0">
                <a:latin typeface="Times New Roman" panose="02020603050405020304" pitchFamily="18" charset="0"/>
                <a:cs typeface="Times New Roman" panose="02020603050405020304" pitchFamily="18" charset="0"/>
              </a:rPr>
              <a:t> file which contain the </a:t>
            </a:r>
            <a:r>
              <a:rPr lang="en-US" sz="2000" dirty="0" err="1">
                <a:latin typeface="Times New Roman" panose="02020603050405020304" pitchFamily="18" charset="0"/>
                <a:cs typeface="Times New Roman" panose="02020603050405020304" pitchFamily="18" charset="0"/>
              </a:rPr>
              <a:t>dalvik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opcode.These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opcode</a:t>
            </a:r>
            <a:r>
              <a:rPr lang="en-US" sz="2000" dirty="0">
                <a:latin typeface="Times New Roman" panose="02020603050405020304" pitchFamily="18" charset="0"/>
                <a:cs typeface="Times New Roman" panose="02020603050405020304" pitchFamily="18" charset="0"/>
              </a:rPr>
              <a:t> can run on android platform.</a:t>
            </a:r>
          </a:p>
          <a:p>
            <a:pPr>
              <a:lnSpc>
                <a:spcPct val="150000"/>
              </a:lnSpc>
            </a:pPr>
            <a:r>
              <a:rPr lang="en-US" sz="2000" dirty="0">
                <a:latin typeface="Times New Roman" panose="02020603050405020304" pitchFamily="18" charset="0"/>
                <a:cs typeface="Times New Roman" panose="02020603050405020304" pitchFamily="18" charset="0"/>
              </a:rPr>
              <a:t>Then we will convert it to 8 bit grayscale of image to visualize the file structure.</a:t>
            </a:r>
          </a:p>
          <a:p>
            <a:pPr>
              <a:lnSpc>
                <a:spcPct val="150000"/>
              </a:lnSpc>
            </a:pPr>
            <a:r>
              <a:rPr lang="en-US" sz="2000" dirty="0">
                <a:latin typeface="Times New Roman" panose="02020603050405020304" pitchFamily="18" charset="0"/>
                <a:cs typeface="Times New Roman" panose="02020603050405020304" pitchFamily="18" charset="0"/>
              </a:rPr>
              <a:t>Then will use GIST Descriptor to extract features from these images and will classify them using 3 different machine learning descriptor.</a:t>
            </a:r>
            <a:r>
              <a:rPr lang="en-IN" sz="2000" dirty="0">
                <a:latin typeface="Times New Roman" panose="02020603050405020304" pitchFamily="18" charset="0"/>
                <a:cs typeface="Times New Roman" panose="02020603050405020304" pitchFamily="18" charset="0"/>
              </a:rPr>
              <a:t>KNN,RF,DT.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pPr algn="ctr"/>
            <a:r>
              <a:rPr lang="en-US" sz="2800" b="1" dirty="0">
                <a:latin typeface="Times New Roman"/>
                <a:cs typeface="Times New Roman"/>
              </a:rPr>
              <a:t>Existing System </a:t>
            </a:r>
            <a:br>
              <a:rPr lang="en-US" sz="1800" b="1" dirty="0">
                <a:latin typeface="Times New Roman" panose="02020603050405020304" pitchFamily="18" charset="0"/>
                <a:cs typeface="Times New Roman" panose="02020603050405020304" pitchFamily="18" charset="0"/>
              </a:rPr>
            </a:b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D59DD0-413F-4FE6-9D94-B4789D3C3CE7}"/>
              </a:ext>
            </a:extLst>
          </p:cNvPr>
          <p:cNvSpPr>
            <a:spLocks noGrp="1"/>
          </p:cNvSpPr>
          <p:nvPr>
            <p:ph idx="1"/>
          </p:nvPr>
        </p:nvSpPr>
        <p:spPr/>
        <p:txBody>
          <a:bodyPr vert="horz" lIns="91440" tIns="45720" rIns="91440" bIns="45720" rtlCol="0" anchor="t">
            <a:normAutofit/>
          </a:bodyPr>
          <a:lstStyle/>
          <a:p>
            <a:r>
              <a:rPr lang="en-US" sz="2000" dirty="0">
                <a:latin typeface="Times New Roman" panose="02020603050405020304" pitchFamily="18" charset="0"/>
                <a:cs typeface="Times New Roman" panose="02020603050405020304" pitchFamily="18" charset="0"/>
              </a:rPr>
              <a:t>There are two types of detection </a:t>
            </a:r>
            <a:r>
              <a:rPr lang="en-US" sz="2000" dirty="0" err="1">
                <a:latin typeface="Times New Roman" panose="02020603050405020304" pitchFamily="18" charset="0"/>
                <a:cs typeface="Times New Roman" panose="02020603050405020304" pitchFamily="18" charset="0"/>
              </a:rPr>
              <a:t>techniqes</a:t>
            </a:r>
            <a:r>
              <a:rPr lang="en-US" sz="2000" dirty="0">
                <a:latin typeface="Times New Roman" panose="02020603050405020304" pitchFamily="18" charset="0"/>
                <a:cs typeface="Times New Roman" panose="02020603050405020304" pitchFamily="18" charset="0"/>
              </a:rPr>
              <a:t> used by malware analyst in existing system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Static</a:t>
            </a:r>
          </a:p>
          <a:p>
            <a:pPr marL="0" indent="0">
              <a:buNone/>
            </a:pPr>
            <a:r>
              <a:rPr lang="en-US" sz="2000" dirty="0">
                <a:latin typeface="Times New Roman" panose="02020603050405020304" pitchFamily="18" charset="0"/>
                <a:cs typeface="Times New Roman" panose="02020603050405020304" pitchFamily="18" charset="0"/>
              </a:rPr>
              <a:t>Static  detection is based on specific strings from the </a:t>
            </a:r>
            <a:r>
              <a:rPr lang="en-US" sz="2000" dirty="0" err="1">
                <a:latin typeface="Times New Roman" panose="02020603050405020304" pitchFamily="18" charset="0"/>
                <a:cs typeface="Times New Roman" panose="02020603050405020304" pitchFamily="18" charset="0"/>
              </a:rPr>
              <a:t>dissassembled</a:t>
            </a:r>
            <a:r>
              <a:rPr lang="en-US" sz="2000" dirty="0">
                <a:latin typeface="Times New Roman" panose="02020603050405020304" pitchFamily="18" charset="0"/>
                <a:cs typeface="Times New Roman" panose="02020603050405020304" pitchFamily="18" charset="0"/>
              </a:rPr>
              <a:t> code without executing the binary file.</a:t>
            </a:r>
          </a:p>
          <a:p>
            <a:r>
              <a:rPr lang="en-US" sz="2000" dirty="0">
                <a:latin typeface="Times New Roman" panose="02020603050405020304" pitchFamily="18" charset="0"/>
                <a:cs typeface="Times New Roman" panose="02020603050405020304" pitchFamily="18" charset="0"/>
              </a:rPr>
              <a:t>Dynamic</a:t>
            </a:r>
          </a:p>
          <a:p>
            <a:pPr marL="0" indent="0">
              <a:buNone/>
            </a:pPr>
            <a:r>
              <a:rPr lang="en-US" sz="2000" dirty="0">
                <a:latin typeface="Times New Roman" panose="02020603050405020304" pitchFamily="18" charset="0"/>
                <a:cs typeface="Times New Roman" panose="02020603050405020304" pitchFamily="18" charset="0"/>
              </a:rPr>
              <a:t>It analyses the malware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such as network </a:t>
            </a:r>
            <a:r>
              <a:rPr lang="en-US" sz="2000" dirty="0" err="1">
                <a:latin typeface="Times New Roman" panose="02020603050405020304" pitchFamily="18" charset="0"/>
                <a:cs typeface="Times New Roman" panose="02020603050405020304" pitchFamily="18" charset="0"/>
              </a:rPr>
              <a:t>activity,system</a:t>
            </a:r>
            <a:r>
              <a:rPr lang="en-US" sz="2000" dirty="0">
                <a:latin typeface="Times New Roman" panose="02020603050405020304" pitchFamily="18" charset="0"/>
                <a:cs typeface="Times New Roman" panose="02020603050405020304" pitchFamily="18" charset="0"/>
              </a:rPr>
              <a:t> calls and file operations by executing the malware.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rmAutofit/>
          </a:bodyPr>
          <a:lstStyle/>
          <a:p>
            <a:pPr algn="ctr">
              <a:lnSpc>
                <a:spcPct val="200000"/>
              </a:lnSpc>
            </a:pPr>
            <a:endParaRPr lang="en-US" sz="1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C9B318E-7A02-4850-8818-221976E56E1F}"/>
              </a:ext>
            </a:extLst>
          </p:cNvPr>
          <p:cNvSpPr>
            <a:spLocks noGrp="1"/>
          </p:cNvSpPr>
          <p:nvPr>
            <p:ph idx="1"/>
          </p:nvPr>
        </p:nvSpPr>
        <p:spPr/>
        <p:txBody>
          <a:bodyPr vert="horz" lIns="91440" tIns="45720" rIns="91440" bIns="45720" rtlCol="0" anchor="t">
            <a:normAutofit/>
          </a:bodyPr>
          <a:lstStyle/>
          <a:p>
            <a:pPr>
              <a:lnSpc>
                <a:spcPct val="150000"/>
              </a:lnSpc>
            </a:pPr>
            <a:r>
              <a:rPr lang="en-US" sz="2000" dirty="0">
                <a:latin typeface="Times New Roman" panose="02020603050405020304" pitchFamily="18" charset="0"/>
                <a:cs typeface="Times New Roman" panose="02020603050405020304" pitchFamily="18" charset="0"/>
              </a:rPr>
              <a:t>In existing system they are using 300 benign APK file.</a:t>
            </a:r>
          </a:p>
          <a:p>
            <a:pPr>
              <a:lnSpc>
                <a:spcPct val="150000"/>
              </a:lnSpc>
            </a:pPr>
            <a:r>
              <a:rPr lang="en-US" sz="2000" dirty="0">
                <a:latin typeface="Times New Roman" panose="02020603050405020304" pitchFamily="18" charset="0"/>
                <a:cs typeface="Times New Roman" panose="02020603050405020304" pitchFamily="18" charset="0"/>
              </a:rPr>
              <a:t>They only able to generate 183 and 300 benign gray scale images</a:t>
            </a:r>
          </a:p>
          <a:p>
            <a:pPr>
              <a:lnSpc>
                <a:spcPct val="150000"/>
              </a:lnSpc>
            </a:pPr>
            <a:r>
              <a:rPr lang="en-US" sz="2000" dirty="0">
                <a:latin typeface="Times New Roman" panose="02020603050405020304" pitchFamily="18" charset="0"/>
                <a:cs typeface="Times New Roman" panose="02020603050405020304" pitchFamily="18" charset="0"/>
              </a:rPr>
              <a:t>The other 117 malware sample could not be generated into image because the </a:t>
            </a:r>
            <a:r>
              <a:rPr lang="en-US" sz="2000" dirty="0" err="1">
                <a:latin typeface="Times New Roman" panose="02020603050405020304" pitchFamily="18" charset="0"/>
                <a:cs typeface="Times New Roman" panose="02020603050405020304" pitchFamily="18" charset="0"/>
              </a:rPr>
              <a:t>apk</a:t>
            </a:r>
            <a:r>
              <a:rPr lang="en-US" sz="2000" dirty="0">
                <a:latin typeface="Times New Roman" panose="02020603050405020304" pitchFamily="18" charset="0"/>
                <a:cs typeface="Times New Roman" panose="02020603050405020304" pitchFamily="18" charset="0"/>
              </a:rPr>
              <a:t> file was either corrupted or they did not </a:t>
            </a:r>
            <a:r>
              <a:rPr lang="en-US" sz="2000" dirty="0" err="1">
                <a:latin typeface="Times New Roman" panose="02020603050405020304" pitchFamily="18" charset="0"/>
                <a:cs typeface="Times New Roman" panose="02020603050405020304" pitchFamily="18" charset="0"/>
              </a:rPr>
              <a:t>classes.dex</a:t>
            </a:r>
            <a:r>
              <a:rPr lang="en-US" sz="2000" dirty="0">
                <a:latin typeface="Times New Roman" panose="02020603050405020304" pitchFamily="18" charset="0"/>
                <a:cs typeface="Times New Roman" panose="02020603050405020304" pitchFamily="18" charset="0"/>
              </a:rPr>
              <a:t> file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07D1-3927-4F7E-9B3B-5226E61D55BE}"/>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Proposed</a:t>
            </a:r>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System</a:t>
            </a:r>
          </a:p>
        </p:txBody>
      </p:sp>
      <p:sp>
        <p:nvSpPr>
          <p:cNvPr id="3" name="Content Placeholder 2">
            <a:extLst>
              <a:ext uri="{FF2B5EF4-FFF2-40B4-BE49-F238E27FC236}">
                <a16:creationId xmlns:a16="http://schemas.microsoft.com/office/drawing/2014/main" id="{3C0021CB-4767-492A-8C24-485144885D11}"/>
              </a:ext>
            </a:extLst>
          </p:cNvPr>
          <p:cNvSpPr>
            <a:spLocks noGrp="1"/>
          </p:cNvSpPr>
          <p:nvPr>
            <p:ph idx="1"/>
          </p:nvPr>
        </p:nvSpPr>
        <p:spPr/>
        <p:txBody>
          <a:bodyPr vert="horz" lIns="91440" tIns="45720" rIns="91440" bIns="45720" rtlCol="0" anchor="t">
            <a:normAutofit/>
          </a:bodyPr>
          <a:lstStyle/>
          <a:p>
            <a:pPr>
              <a:lnSpc>
                <a:spcPct val="150000"/>
              </a:lnSpc>
            </a:pPr>
            <a:r>
              <a:rPr lang="en-US" sz="2000" dirty="0">
                <a:latin typeface="Times New Roman" panose="02020603050405020304" pitchFamily="18" charset="0"/>
                <a:cs typeface="Times New Roman" panose="02020603050405020304" pitchFamily="18" charset="0"/>
              </a:rPr>
              <a:t>In this system we are detecting the maximum accuracy by using the machine learning algorithms on image features generated from the APK samples.</a:t>
            </a:r>
          </a:p>
          <a:p>
            <a:pPr>
              <a:lnSpc>
                <a:spcPct val="150000"/>
              </a:lnSpc>
            </a:pPr>
            <a:r>
              <a:rPr lang="en-US" sz="2000" dirty="0">
                <a:latin typeface="Times New Roman" panose="02020603050405020304" pitchFamily="18" charset="0"/>
                <a:cs typeface="Times New Roman" panose="02020603050405020304" pitchFamily="18" charset="0"/>
              </a:rPr>
              <a:t>The image will be generated from the maximum APK's samples consisting of Malware and benign samples, and the features are extracted using the descriptor .</a:t>
            </a:r>
          </a:p>
          <a:p>
            <a:pPr>
              <a:lnSpc>
                <a:spcPct val="150000"/>
              </a:lnSpc>
            </a:pPr>
            <a:r>
              <a:rPr lang="en-US" sz="2000" dirty="0">
                <a:latin typeface="Times New Roman" panose="02020603050405020304" pitchFamily="18" charset="0"/>
                <a:cs typeface="Times New Roman" panose="02020603050405020304" pitchFamily="18" charset="0"/>
              </a:rPr>
              <a:t>For validating our system will collect the maximum samples of android apps and those have to extracted for each and every application .</a:t>
            </a:r>
          </a:p>
        </p:txBody>
      </p:sp>
    </p:spTree>
    <p:extLst>
      <p:ext uri="{BB962C8B-B14F-4D97-AF65-F5344CB8AC3E}">
        <p14:creationId xmlns:p14="http://schemas.microsoft.com/office/powerpoint/2010/main" val="1520949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Scope of Project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This will be helpful to determine which type of malware is intruding to your system</a:t>
            </a:r>
            <a:r>
              <a:rPr lang="en-IN" sz="2000" dirty="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This system will be helpful to provide security to the android application as android user increasing day by day.</a:t>
            </a:r>
          </a:p>
          <a:p>
            <a:pPr>
              <a:lnSpc>
                <a:spcPct val="150000"/>
              </a:lnSpc>
            </a:pPr>
            <a:r>
              <a:rPr lang="en-US" sz="2000" dirty="0">
                <a:latin typeface="Times New Roman" panose="02020603050405020304" pitchFamily="18" charset="0"/>
                <a:cs typeface="Times New Roman" panose="02020603050405020304" pitchFamily="18" charset="0"/>
              </a:rPr>
              <a:t>It will detect the malware which is installed in an by using machine learning.</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2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				</a:t>
            </a:r>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This system will be able to detect the malware more accurately as we are using different classification algorithm for malware with the large data set availability.</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65092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pPr algn="ctr">
              <a:lnSpc>
                <a:spcPct val="200000"/>
              </a:lnSpc>
            </a:pPr>
            <a:r>
              <a:rPr lang="en-US" sz="2800" b="1" dirty="0">
                <a:latin typeface="Times New Roman" panose="02020603050405020304" pitchFamily="18" charset="0"/>
                <a:cs typeface="Times New Roman" panose="02020603050405020304" pitchFamily="18" charset="0"/>
              </a:rPr>
              <a:t>References</a:t>
            </a:r>
            <a:endParaRPr lang="en-IN" sz="2800" b="1" dirty="0"/>
          </a:p>
        </p:txBody>
      </p:sp>
      <p:sp>
        <p:nvSpPr>
          <p:cNvPr id="1048613" name="Content Placeholder 2"/>
          <p:cNvSpPr>
            <a:spLocks noGrp="1"/>
          </p:cNvSpPr>
          <p:nvPr>
            <p:ph idx="1"/>
          </p:nvPr>
        </p:nvSpPr>
        <p:spPr/>
        <p:txBody>
          <a:bodyPr vert="horz" lIns="91440" tIns="45720" rIns="91440" bIns="45720" rtlCol="0" anchor="t">
            <a:normAutofit/>
          </a:bodyPr>
          <a:lstStyle/>
          <a:p>
            <a:pPr>
              <a:lnSpc>
                <a:spcPct val="150000"/>
              </a:lnSpc>
            </a:pPr>
            <a:r>
              <a:rPr lang="en-IN" sz="2000" dirty="0">
                <a:latin typeface="Times New Roman"/>
                <a:cs typeface="Times New Roman"/>
              </a:rPr>
              <a:t>Varma, P. Ravi Kiran, </a:t>
            </a:r>
            <a:r>
              <a:rPr lang="en-IN" sz="2000" dirty="0" err="1">
                <a:latin typeface="Times New Roman"/>
                <a:cs typeface="Times New Roman"/>
              </a:rPr>
              <a:t>Kotari</a:t>
            </a:r>
            <a:r>
              <a:rPr lang="en-IN" sz="2000" dirty="0">
                <a:latin typeface="Times New Roman"/>
                <a:cs typeface="Times New Roman"/>
              </a:rPr>
              <a:t> </a:t>
            </a:r>
            <a:r>
              <a:rPr lang="en-IN" sz="2000" dirty="0" err="1">
                <a:latin typeface="Times New Roman"/>
                <a:cs typeface="Times New Roman"/>
              </a:rPr>
              <a:t>Prudvi</a:t>
            </a:r>
            <a:r>
              <a:rPr lang="en-IN" sz="2000" dirty="0">
                <a:latin typeface="Times New Roman"/>
                <a:cs typeface="Times New Roman"/>
              </a:rPr>
              <a:t> Raj, and KV Subba Raju. "Android mobile security by detecting and classification of malware based on permissions using machine learning algorithms." 2017 International Conference on I-SMAC (IoT in Social, Mobile, Analytics and Cloud)(I-SMAC). IEEE, 2017.</a:t>
            </a:r>
          </a:p>
          <a:p>
            <a:pPr>
              <a:lnSpc>
                <a:spcPct val="150000"/>
              </a:lnSpc>
            </a:pPr>
            <a:endParaRPr lang="en-IN" sz="2000" dirty="0">
              <a:latin typeface="Times New Roman"/>
              <a:cs typeface="Times New Roman"/>
            </a:endParaRPr>
          </a:p>
          <a:p>
            <a:pPr>
              <a:lnSpc>
                <a:spcPct val="150000"/>
              </a:lnSpc>
            </a:pPr>
            <a:r>
              <a:rPr lang="en-IN" sz="2000" dirty="0" err="1">
                <a:latin typeface="Times New Roman"/>
                <a:cs typeface="Times New Roman"/>
              </a:rPr>
              <a:t>Darus</a:t>
            </a:r>
            <a:r>
              <a:rPr lang="en-IN" sz="2000" dirty="0">
                <a:latin typeface="Times New Roman"/>
                <a:cs typeface="Times New Roman"/>
              </a:rPr>
              <a:t>, </a:t>
            </a:r>
            <a:r>
              <a:rPr lang="en-IN" sz="2000" dirty="0" err="1">
                <a:latin typeface="Times New Roman"/>
                <a:cs typeface="Times New Roman"/>
              </a:rPr>
              <a:t>Fauzi</a:t>
            </a:r>
            <a:r>
              <a:rPr lang="en-IN" sz="2000" dirty="0">
                <a:latin typeface="Times New Roman"/>
                <a:cs typeface="Times New Roman"/>
              </a:rPr>
              <a:t> </a:t>
            </a:r>
            <a:r>
              <a:rPr lang="en-IN" sz="2000" dirty="0" err="1">
                <a:latin typeface="Times New Roman"/>
                <a:cs typeface="Times New Roman"/>
              </a:rPr>
              <a:t>Mohd</a:t>
            </a:r>
            <a:r>
              <a:rPr lang="en-IN" sz="2000" dirty="0">
                <a:latin typeface="Times New Roman"/>
                <a:cs typeface="Times New Roman"/>
              </a:rPr>
              <a:t>, </a:t>
            </a:r>
            <a:r>
              <a:rPr lang="en-IN" sz="2000" dirty="0" err="1">
                <a:latin typeface="Times New Roman"/>
                <a:cs typeface="Times New Roman"/>
              </a:rPr>
              <a:t>Salleh</a:t>
            </a:r>
            <a:r>
              <a:rPr lang="en-IN" sz="2000" dirty="0">
                <a:latin typeface="Times New Roman"/>
                <a:cs typeface="Times New Roman"/>
              </a:rPr>
              <a:t> Noor </a:t>
            </a:r>
            <a:r>
              <a:rPr lang="en-IN" sz="2000" dirty="0" err="1">
                <a:latin typeface="Times New Roman"/>
                <a:cs typeface="Times New Roman"/>
              </a:rPr>
              <a:t>Azurati</a:t>
            </a:r>
            <a:r>
              <a:rPr lang="en-IN" sz="2000" dirty="0">
                <a:latin typeface="Times New Roman"/>
                <a:cs typeface="Times New Roman"/>
              </a:rPr>
              <a:t> Ahmad, and </a:t>
            </a:r>
            <a:r>
              <a:rPr lang="en-IN" sz="2000" dirty="0" err="1">
                <a:latin typeface="Times New Roman"/>
                <a:cs typeface="Times New Roman"/>
              </a:rPr>
              <a:t>Aswami</a:t>
            </a:r>
            <a:r>
              <a:rPr lang="en-IN" sz="2000" dirty="0">
                <a:latin typeface="Times New Roman"/>
                <a:cs typeface="Times New Roman"/>
              </a:rPr>
              <a:t> </a:t>
            </a:r>
            <a:r>
              <a:rPr lang="en-IN" sz="2000" dirty="0" err="1">
                <a:latin typeface="Times New Roman"/>
                <a:cs typeface="Times New Roman"/>
              </a:rPr>
              <a:t>Fadillah</a:t>
            </a:r>
            <a:r>
              <a:rPr lang="en-IN" sz="2000" dirty="0">
                <a:latin typeface="Times New Roman"/>
                <a:cs typeface="Times New Roman"/>
              </a:rPr>
              <a:t> </a:t>
            </a:r>
            <a:r>
              <a:rPr lang="en-IN" sz="2000" dirty="0" err="1">
                <a:latin typeface="Times New Roman"/>
                <a:cs typeface="Times New Roman"/>
              </a:rPr>
              <a:t>Mohd</a:t>
            </a:r>
            <a:r>
              <a:rPr lang="en-IN" sz="2000" dirty="0">
                <a:latin typeface="Times New Roman"/>
                <a:cs typeface="Times New Roman"/>
              </a:rPr>
              <a:t> </a:t>
            </a:r>
            <a:r>
              <a:rPr lang="en-IN" sz="2000" dirty="0" err="1">
                <a:latin typeface="Times New Roman"/>
                <a:cs typeface="Times New Roman"/>
              </a:rPr>
              <a:t>Ariffin</a:t>
            </a:r>
            <a:r>
              <a:rPr lang="en-IN" sz="2000" dirty="0">
                <a:latin typeface="Times New Roman"/>
                <a:cs typeface="Times New Roman"/>
              </a:rPr>
              <a:t>. "Android Malware Detection Using Machine Learning on Image Patterns." 2018 Cyber Resilience Conference (CRC). IEEE, 2018.</a:t>
            </a:r>
          </a:p>
          <a:p>
            <a:pPr marL="0" indent="0">
              <a:lnSpc>
                <a:spcPct val="150000"/>
              </a:lnSpc>
              <a:buNone/>
            </a:pPr>
            <a:endParaRPr lang="en-IN" sz="2000" dirty="0">
              <a:latin typeface="Times New Roman"/>
              <a:cs typeface="Times New Roman"/>
            </a:endParaRPr>
          </a:p>
          <a:p>
            <a:pPr>
              <a:lnSpc>
                <a:spcPct val="150000"/>
              </a:lnSpc>
            </a:pPr>
            <a:endParaRPr lang="en-IN" sz="20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0">
              <a:lnSpc>
                <a:spcPct val="150000"/>
              </a:lnSpc>
            </a:pPr>
            <a:r>
              <a:rPr lang="en-US" sz="2000" dirty="0">
                <a:latin typeface="Times New Roman"/>
              </a:rPr>
              <a:t>Chang, Wei-Ling, Hung-Min Sun, and Wei Wu. "An Android Behavior-Based Malware Detection Method using Machine Learning." 2016 IEEE International Conference on Signal Processing, Communications and Computing (ICSPCC). IEEE, 2016.</a:t>
            </a:r>
          </a:p>
          <a:p>
            <a:endParaRPr lang="en-IN" sz="2000" dirty="0"/>
          </a:p>
        </p:txBody>
      </p:sp>
    </p:spTree>
    <p:extLst>
      <p:ext uri="{BB962C8B-B14F-4D97-AF65-F5344CB8AC3E}">
        <p14:creationId xmlns:p14="http://schemas.microsoft.com/office/powerpoint/2010/main" val="221555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pPr algn="ctr"/>
            <a:endParaRPr lang="en-IN" dirty="0"/>
          </a:p>
        </p:txBody>
      </p:sp>
      <p:sp>
        <p:nvSpPr>
          <p:cNvPr id="1048615" name="Content Placeholder 2"/>
          <p:cNvSpPr>
            <a:spLocks noGrp="1"/>
          </p:cNvSpPr>
          <p:nvPr>
            <p:ph idx="1"/>
          </p:nvPr>
        </p:nvSpPr>
        <p:spPr/>
        <p:txBody>
          <a:bodyPr/>
          <a:lstStyle/>
          <a:p>
            <a:pPr marL="0" indent="0">
              <a:buNone/>
            </a:pPr>
            <a:r>
              <a:rPr lang="en-IN" dirty="0"/>
              <a:t>				</a:t>
            </a:r>
          </a:p>
          <a:p>
            <a:pPr marL="0" indent="0">
              <a:buNone/>
            </a:pPr>
            <a:endParaRPr lang="en-IN" sz="3200" dirty="0"/>
          </a:p>
          <a:p>
            <a:pPr marL="0" indent="0">
              <a:buNone/>
            </a:pPr>
            <a:endParaRPr lang="en-IN" sz="3200" dirty="0"/>
          </a:p>
          <a:p>
            <a:pPr marL="0" indent="0">
              <a:buNone/>
            </a:pPr>
            <a:r>
              <a:rPr lang="en-IN" sz="3200" dirty="0"/>
              <a:t>				</a:t>
            </a:r>
            <a:r>
              <a:rPr lang="en-IN" sz="36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pPr algn="ctr">
              <a:lnSpc>
                <a:spcPct val="200000"/>
              </a:lnSpc>
            </a:pPr>
            <a:r>
              <a:rPr lang="en-US" sz="2800" b="1" dirty="0">
                <a:latin typeface="Times New Roman" panose="02020603050405020304" pitchFamily="18" charset="0"/>
                <a:cs typeface="Times New Roman" panose="02020603050405020304" pitchFamily="18" charset="0"/>
              </a:rPr>
              <a:t>Contents</a:t>
            </a:r>
            <a:endParaRPr lang="en-IN" sz="28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a:xfrm>
            <a:off x="838200" y="1626333"/>
            <a:ext cx="10515600" cy="4351338"/>
          </a:xfrm>
        </p:spPr>
        <p:txBody>
          <a:bodyPr>
            <a:noAutofit/>
          </a:bodyPr>
          <a:lstStyle/>
          <a:p>
            <a:pPr>
              <a:lnSpc>
                <a:spcPct val="150000"/>
              </a:lnSpc>
            </a:pPr>
            <a:r>
              <a:rPr lang="en-US" sz="2000" dirty="0">
                <a:latin typeface="Times New Roman" panose="02020603050405020304" pitchFamily="18" charset="0"/>
                <a:cs typeface="Times New Roman" panose="02020603050405020304" pitchFamily="18" charset="0"/>
              </a:rPr>
              <a:t>Abstract</a:t>
            </a:r>
          </a:p>
          <a:p>
            <a:pPr>
              <a:lnSpc>
                <a:spcPct val="150000"/>
              </a:lnSpc>
            </a:pPr>
            <a:r>
              <a:rPr lang="en-US" sz="2000" dirty="0">
                <a:latin typeface="Times New Roman" panose="02020603050405020304" pitchFamily="18" charset="0"/>
                <a:cs typeface="Times New Roman" panose="02020603050405020304" pitchFamily="18" charset="0"/>
              </a:rPr>
              <a:t>Introduction</a:t>
            </a:r>
          </a:p>
          <a:p>
            <a:pPr>
              <a:lnSpc>
                <a:spcPct val="150000"/>
              </a:lnSpc>
            </a:pPr>
            <a:r>
              <a:rPr lang="en-US" sz="2000" dirty="0">
                <a:latin typeface="Times New Roman" panose="02020603050405020304" pitchFamily="18" charset="0"/>
                <a:cs typeface="Times New Roman" panose="02020603050405020304" pitchFamily="18" charset="0"/>
              </a:rPr>
              <a:t>Objectives</a:t>
            </a:r>
          </a:p>
          <a:p>
            <a:pPr>
              <a:lnSpc>
                <a:spcPct val="150000"/>
              </a:lnSpc>
            </a:pPr>
            <a:r>
              <a:rPr lang="en-US" sz="2000" dirty="0">
                <a:latin typeface="Times New Roman" panose="02020603050405020304" pitchFamily="18" charset="0"/>
                <a:cs typeface="Times New Roman" panose="02020603050405020304" pitchFamily="18" charset="0"/>
              </a:rPr>
              <a:t>Literature Review</a:t>
            </a:r>
          </a:p>
          <a:p>
            <a:pPr>
              <a:lnSpc>
                <a:spcPct val="150000"/>
              </a:lnSpc>
            </a:pPr>
            <a:r>
              <a:rPr lang="en-US" sz="2000" dirty="0">
                <a:latin typeface="Times New Roman" panose="02020603050405020304" pitchFamily="18" charset="0"/>
                <a:cs typeface="Times New Roman" panose="02020603050405020304" pitchFamily="18" charset="0"/>
              </a:rPr>
              <a:t>Problem Definition</a:t>
            </a:r>
          </a:p>
          <a:p>
            <a:pPr>
              <a:lnSpc>
                <a:spcPct val="150000"/>
              </a:lnSpc>
            </a:pPr>
            <a:r>
              <a:rPr lang="en-US" sz="2000" dirty="0">
                <a:latin typeface="Times New Roman" panose="02020603050405020304" pitchFamily="18" charset="0"/>
                <a:cs typeface="Times New Roman" panose="02020603050405020304" pitchFamily="18" charset="0"/>
              </a:rPr>
              <a:t>Existing System Architecture/Working</a:t>
            </a:r>
          </a:p>
          <a:p>
            <a:pPr>
              <a:lnSpc>
                <a:spcPct val="150000"/>
              </a:lnSpc>
            </a:pPr>
            <a:r>
              <a:rPr lang="en-US" sz="2000" dirty="0">
                <a:latin typeface="Times New Roman" panose="02020603050405020304" pitchFamily="18" charset="0"/>
                <a:cs typeface="Times New Roman" panose="02020603050405020304" pitchFamily="18" charset="0"/>
              </a:rPr>
              <a:t>Proposed System Architecture/Working</a:t>
            </a:r>
          </a:p>
          <a:p>
            <a:pPr>
              <a:lnSpc>
                <a:spcPct val="150000"/>
              </a:lnSpc>
            </a:pPr>
            <a:r>
              <a:rPr lang="en-US" sz="2000" dirty="0">
                <a:latin typeface="Times New Roman" panose="02020603050405020304" pitchFamily="18" charset="0"/>
                <a:cs typeface="Times New Roman" panose="02020603050405020304" pitchFamily="18" charset="0"/>
              </a:rPr>
              <a:t>Scope Of Project</a:t>
            </a:r>
          </a:p>
          <a:p>
            <a:pPr>
              <a:lnSpc>
                <a:spcPct val="150000"/>
              </a:lnSpc>
            </a:pPr>
            <a:r>
              <a:rPr lang="en-US" sz="2000" dirty="0">
                <a:latin typeface="Times New Roman" panose="02020603050405020304" pitchFamily="18" charset="0"/>
                <a:cs typeface="Times New Roman" panose="02020603050405020304" pitchFamily="18" charset="0"/>
              </a:rPr>
              <a:t>References</a:t>
            </a:r>
          </a:p>
          <a:p>
            <a:pPr>
              <a:lnSpc>
                <a:spcPct val="150000"/>
              </a:lnSpc>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38200" y="227103"/>
            <a:ext cx="10515600" cy="1325563"/>
          </a:xfrm>
        </p:spPr>
        <p:txBody>
          <a:bodyPr/>
          <a:lstStyle/>
          <a:p>
            <a:pPr>
              <a:lnSpc>
                <a:spcPct val="200000"/>
              </a:lnSpc>
            </a:pPr>
            <a:r>
              <a:rPr lang="en-US" sz="18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838200" y="1826732"/>
            <a:ext cx="10515600" cy="4351338"/>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Android OS experiences a blazing popularity since the last few years. This predominant platform has established itself not only in the mobile world but also in the Internet of Things (IoT) devices. This popularity, however, comes at the expense of security, as it has become a tempting target of malicious apps. Hence, there is an increasing need for sophisticated, automatic, and portable malware detection solutions.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1048598" name="Content Placeholder 2"/>
          <p:cNvSpPr>
            <a:spLocks noGrp="1"/>
          </p:cNvSpPr>
          <p:nvPr>
            <p:ph idx="1"/>
          </p:nvPr>
        </p:nvSpPr>
        <p:spPr/>
        <p:txBody>
          <a:bodyPr>
            <a:noAutofit/>
          </a:bodyPr>
          <a:lstStyle/>
          <a:p>
            <a:pPr algn="l">
              <a:lnSpc>
                <a:spcPct val="150000"/>
              </a:lnSpc>
            </a:pPr>
            <a:r>
              <a:rPr lang="en-US" sz="2000" dirty="0">
                <a:latin typeface="Times New Roman" panose="02020603050405020304" pitchFamily="18" charset="0"/>
                <a:cs typeface="Times New Roman" panose="02020603050405020304" pitchFamily="18" charset="0"/>
              </a:rPr>
              <a:t>Malware or Malicious Software is defined as software designed to distort and interrupt the mobile or computer applications, collect important information and hence perform malicious operations. </a:t>
            </a:r>
          </a:p>
          <a:p>
            <a:pPr algn="l">
              <a:lnSpc>
                <a:spcPct val="150000"/>
              </a:lnSpc>
            </a:pPr>
            <a:r>
              <a:rPr lang="en-US" sz="2000" dirty="0">
                <a:latin typeface="Times New Roman" panose="02020603050405020304" pitchFamily="18" charset="0"/>
                <a:cs typeface="Times New Roman" panose="02020603050405020304" pitchFamily="18" charset="0"/>
              </a:rPr>
              <a:t>These malicious operations include gaining access over private information, covertly steal this valuable information over the system, display undesirable advertisement, and spy on the activities of the users.</a:t>
            </a:r>
          </a:p>
          <a:p>
            <a:pPr algn="l">
              <a:lnSpc>
                <a:spcPct val="15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pPr algn="ctr">
              <a:lnSpc>
                <a:spcPct val="200000"/>
              </a:lnSpc>
            </a:pPr>
            <a:r>
              <a:rPr lang="en-US" sz="2800" b="1" dirty="0">
                <a:latin typeface="Times New Roman" panose="02020603050405020304" pitchFamily="18" charset="0"/>
                <a:cs typeface="Times New Roman" panose="02020603050405020304" pitchFamily="18" charset="0"/>
              </a:rPr>
              <a:t>Objectives</a:t>
            </a:r>
          </a:p>
        </p:txBody>
      </p:sp>
      <p:sp>
        <p:nvSpPr>
          <p:cNvPr id="1048600" name="Content Placeholder 2"/>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To analyze the malware from the apk files and from the applications.</a:t>
            </a:r>
          </a:p>
          <a:p>
            <a:pPr>
              <a:lnSpc>
                <a:spcPct val="150000"/>
              </a:lnSpc>
            </a:pPr>
            <a:r>
              <a:rPr lang="en-US" sz="2000" dirty="0">
                <a:latin typeface="Times New Roman" panose="02020603050405020304" pitchFamily="18" charset="0"/>
                <a:cs typeface="Times New Roman" panose="02020603050405020304" pitchFamily="18" charset="0"/>
              </a:rPr>
              <a:t>To effectively detect the malware and it will give an warning to the user.</a:t>
            </a:r>
            <a:endParaRPr lang="zh-CN" altLang="en-US" dirty="0"/>
          </a:p>
          <a:p>
            <a:pPr>
              <a:lnSpc>
                <a:spcPct val="150000"/>
              </a:lnSpc>
            </a:pPr>
            <a:r>
              <a:rPr lang="en-US" sz="2000" dirty="0">
                <a:latin typeface="Times New Roman" panose="02020603050405020304" pitchFamily="18" charset="0"/>
                <a:cs typeface="Times New Roman" panose="02020603050405020304" pitchFamily="18" charset="0"/>
              </a:rPr>
              <a:t>To watch and scan the apps that which file is performing which type of activity if any suspicious activity found it will detect that.</a:t>
            </a:r>
            <a:endParaRPr lang="zh-CN" altLang="en-US" dirty="0"/>
          </a:p>
          <a:p>
            <a:pPr>
              <a:lnSpc>
                <a:spcPct val="150000"/>
              </a:lnSpc>
            </a:pPr>
            <a:r>
              <a:rPr lang="en-US" sz="2000" dirty="0">
                <a:latin typeface="Times New Roman" panose="02020603050405020304" pitchFamily="18" charset="0"/>
                <a:cs typeface="Times New Roman" panose="02020603050405020304" pitchFamily="18" charset="0"/>
              </a:rPr>
              <a:t>To Experiments on real-world Apps with more samples validate the algorithm performance.</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b="1" dirty="0">
                <a:latin typeface="Times New Roman" panose="02020603050405020304" pitchFamily="18" charset="0"/>
                <a:cs typeface="Times New Roman" panose="02020603050405020304" pitchFamily="18" charset="0"/>
              </a:rPr>
              <a:t>Literature Review</a:t>
            </a:r>
            <a:endParaRPr lang="en-IN" sz="2800" dirty="0"/>
          </a:p>
        </p:txBody>
      </p:sp>
      <p:sp>
        <p:nvSpPr>
          <p:cNvPr id="3" name="Content Placeholder 2"/>
          <p:cNvSpPr>
            <a:spLocks noGrp="1"/>
          </p:cNvSpPr>
          <p:nvPr>
            <p:ph idx="1"/>
          </p:nvPr>
        </p:nvSpPr>
        <p:spPr/>
        <p:txBody>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Paper title:-</a:t>
            </a:r>
            <a:r>
              <a:rPr lang="en-IN" sz="2000" dirty="0">
                <a:latin typeface="Times New Roman" panose="02020603050405020304" pitchFamily="18" charset="0"/>
                <a:cs typeface="Times New Roman" panose="02020603050405020304" pitchFamily="18" charset="0"/>
              </a:rPr>
              <a:t>Android mobile security by detecting and classification of malware based on permissions using machine learning algorithms</a:t>
            </a:r>
          </a:p>
          <a:p>
            <a:pPr marL="0" indent="0">
              <a:lnSpc>
                <a:spcPct val="100000"/>
              </a:lnSpc>
              <a:buNone/>
            </a:pPr>
            <a:r>
              <a:rPr lang="en-US" sz="2000" b="1" dirty="0">
                <a:latin typeface="Times New Roman" panose="02020603050405020304" pitchFamily="18" charset="0"/>
                <a:cs typeface="Times New Roman" panose="02020603050405020304" pitchFamily="18" charset="0"/>
              </a:rPr>
              <a:t>Authors:-</a:t>
            </a:r>
            <a:r>
              <a:rPr lang="en-IN" sz="2000" dirty="0">
                <a:latin typeface="Times New Roman" panose="02020603050405020304" pitchFamily="18" charset="0"/>
                <a:cs typeface="Times New Roman" panose="02020603050405020304" pitchFamily="18" charset="0"/>
              </a:rPr>
              <a:t>Varma, P. Ravi </a:t>
            </a:r>
            <a:r>
              <a:rPr lang="en-IN" sz="2000" dirty="0" err="1">
                <a:latin typeface="Times New Roman" panose="02020603050405020304" pitchFamily="18" charset="0"/>
                <a:cs typeface="Times New Roman" panose="02020603050405020304" pitchFamily="18" charset="0"/>
              </a:rPr>
              <a:t>Kiran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Kotari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Prudvi</a:t>
            </a:r>
            <a:r>
              <a:rPr lang="en-IN" sz="2000" dirty="0">
                <a:latin typeface="Times New Roman" panose="02020603050405020304" pitchFamily="18" charset="0"/>
                <a:cs typeface="Times New Roman" panose="02020603050405020304" pitchFamily="18" charset="0"/>
              </a:rPr>
              <a:t> Raj, and KV </a:t>
            </a:r>
            <a:r>
              <a:rPr lang="en-IN" sz="2000" dirty="0" err="1">
                <a:latin typeface="Times New Roman" panose="02020603050405020304" pitchFamily="18" charset="0"/>
                <a:cs typeface="Times New Roman" panose="02020603050405020304" pitchFamily="18" charset="0"/>
              </a:rPr>
              <a:t>Subba</a:t>
            </a:r>
            <a:r>
              <a:rPr lang="en-IN" sz="2000" dirty="0">
                <a:latin typeface="Times New Roman" panose="02020603050405020304" pitchFamily="18" charset="0"/>
                <a:cs typeface="Times New Roman" panose="02020603050405020304" pitchFamily="18" charset="0"/>
              </a:rPr>
              <a:t> Raju</a:t>
            </a:r>
          </a:p>
          <a:p>
            <a:pPr marL="0" lvl="0" indent="0">
              <a:lnSpc>
                <a:spcPct val="100000"/>
              </a:lnSpc>
              <a:buNone/>
            </a:pPr>
            <a:r>
              <a:rPr lang="en-US" sz="2000" b="1" dirty="0">
                <a:latin typeface="Times New Roman" panose="02020603050405020304" pitchFamily="18" charset="0"/>
                <a:cs typeface="Times New Roman" panose="02020603050405020304" pitchFamily="18" charset="0"/>
              </a:rPr>
              <a:t>Publication:-</a:t>
            </a:r>
            <a:r>
              <a:rPr lang="en-IN" sz="2000" dirty="0">
                <a:latin typeface="Times New Roman" panose="02020603050405020304" pitchFamily="18" charset="0"/>
                <a:cs typeface="Times New Roman" panose="02020603050405020304" pitchFamily="18" charset="0"/>
              </a:rPr>
              <a:t>2017 International Conference on I-SMAC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in Social, Mobile, Analytics and Cloud)(I-SMAC). IEEE, 2017.</a:t>
            </a:r>
          </a:p>
          <a:p>
            <a:pPr marL="0" indent="0">
              <a:lnSpc>
                <a:spcPct val="100000"/>
              </a:lnSpc>
              <a:buNone/>
            </a:pPr>
            <a:r>
              <a:rPr lang="en-US" sz="2000" b="1" dirty="0">
                <a:latin typeface="Times New Roman" panose="02020603050405020304" pitchFamily="18" charset="0"/>
                <a:cs typeface="Times New Roman" panose="02020603050405020304" pitchFamily="18" charset="0"/>
              </a:rPr>
              <a:t>Findings:-</a:t>
            </a:r>
            <a:r>
              <a:rPr lang="en-US" sz="2000" dirty="0">
                <a:latin typeface="Times New Roman" panose="02020603050405020304" pitchFamily="18" charset="0"/>
                <a:cs typeface="Times New Roman" panose="02020603050405020304" pitchFamily="18" charset="0"/>
              </a:rPr>
              <a:t>They have collected different apps from google play store and the collect the standard malware dataset then they extracted manifest.xml file then they identified the permissions given to each app and convert it to </a:t>
            </a:r>
            <a:r>
              <a:rPr lang="en-US" sz="2000" dirty="0" err="1">
                <a:latin typeface="Times New Roman" panose="02020603050405020304" pitchFamily="18" charset="0"/>
                <a:cs typeface="Times New Roman" panose="02020603050405020304" pitchFamily="18" charset="0"/>
              </a:rPr>
              <a:t>arff</a:t>
            </a:r>
            <a:r>
              <a:rPr lang="en-US" sz="2000" dirty="0">
                <a:latin typeface="Times New Roman" panose="02020603050405020304" pitchFamily="18" charset="0"/>
                <a:cs typeface="Times New Roman" panose="02020603050405020304" pitchFamily="18" charset="0"/>
              </a:rPr>
              <a:t> file</a:t>
            </a:r>
          </a:p>
          <a:p>
            <a:pPr marL="0" indent="0">
              <a:lnSpc>
                <a:spcPct val="100000"/>
              </a:lnSpc>
              <a:buNone/>
            </a:pPr>
            <a:r>
              <a:rPr lang="en-US" sz="2000" b="1" dirty="0">
                <a:latin typeface="Times New Roman" panose="02020603050405020304" pitchFamily="18" charset="0"/>
                <a:cs typeface="Times New Roman" panose="02020603050405020304" pitchFamily="18" charset="0"/>
              </a:rPr>
              <a:t>Disadvantages:-</a:t>
            </a:r>
            <a:r>
              <a:rPr lang="en-US" sz="2000" dirty="0">
                <a:latin typeface="Times New Roman" panose="02020603050405020304" pitchFamily="18" charset="0"/>
                <a:cs typeface="Times New Roman" panose="02020603050405020304" pitchFamily="18" charset="0"/>
              </a:rPr>
              <a:t>It is time taking as it is extracting manifest file and also </a:t>
            </a:r>
            <a:r>
              <a:rPr lang="en-US" sz="2000">
                <a:latin typeface="Times New Roman" panose="02020603050405020304" pitchFamily="18" charset="0"/>
                <a:cs typeface="Times New Roman" panose="02020603050405020304" pitchFamily="18" charset="0"/>
              </a:rPr>
              <a:t>it doesn’t have GUI</a:t>
            </a:r>
            <a:endParaRPr lang="en-IN"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25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Paper title:-</a:t>
            </a:r>
            <a:r>
              <a:rPr lang="en-IN" sz="2000" dirty="0">
                <a:latin typeface="Times New Roman" panose="02020603050405020304" pitchFamily="18" charset="0"/>
                <a:cs typeface="Times New Roman" panose="02020603050405020304" pitchFamily="18" charset="0"/>
              </a:rPr>
              <a:t>Android Malware Detection Using Machine Learning on Image Patterns</a:t>
            </a:r>
          </a:p>
          <a:p>
            <a:pPr marL="0" indent="0">
              <a:lnSpc>
                <a:spcPct val="100000"/>
              </a:lnSpc>
              <a:buNone/>
            </a:pPr>
            <a:r>
              <a:rPr lang="en-US" sz="2000" b="1" dirty="0">
                <a:latin typeface="Times New Roman" panose="02020603050405020304" pitchFamily="18" charset="0"/>
                <a:cs typeface="Times New Roman" panose="02020603050405020304" pitchFamily="18" charset="0"/>
              </a:rPr>
              <a:t>Authors:-</a:t>
            </a:r>
            <a:r>
              <a:rPr lang="en-IN" sz="2000" dirty="0" err="1">
                <a:latin typeface="Times New Roman" panose="02020603050405020304" pitchFamily="18" charset="0"/>
                <a:cs typeface="Times New Roman" panose="02020603050405020304" pitchFamily="18" charset="0"/>
              </a:rPr>
              <a:t>Darus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Fauzi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Mohd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Salleh</a:t>
            </a:r>
            <a:r>
              <a:rPr lang="en-IN" sz="2000" dirty="0">
                <a:latin typeface="Times New Roman" panose="02020603050405020304" pitchFamily="18" charset="0"/>
                <a:cs typeface="Times New Roman" panose="02020603050405020304" pitchFamily="18" charset="0"/>
              </a:rPr>
              <a:t> Noor </a:t>
            </a:r>
            <a:r>
              <a:rPr lang="en-IN" sz="2000" dirty="0" err="1">
                <a:latin typeface="Times New Roman" panose="02020603050405020304" pitchFamily="18" charset="0"/>
                <a:cs typeface="Times New Roman" panose="02020603050405020304" pitchFamily="18" charset="0"/>
              </a:rPr>
              <a:t>Azurati</a:t>
            </a:r>
            <a:r>
              <a:rPr lang="en-IN" sz="2000" dirty="0">
                <a:latin typeface="Times New Roman" panose="02020603050405020304" pitchFamily="18" charset="0"/>
                <a:cs typeface="Times New Roman" panose="02020603050405020304" pitchFamily="18" charset="0"/>
              </a:rPr>
              <a:t> Ahmad, and </a:t>
            </a:r>
            <a:r>
              <a:rPr lang="en-IN" sz="2000" dirty="0" err="1">
                <a:latin typeface="Times New Roman" panose="02020603050405020304" pitchFamily="18" charset="0"/>
                <a:cs typeface="Times New Roman" panose="02020603050405020304" pitchFamily="18" charset="0"/>
              </a:rPr>
              <a:t>Aswami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Fadillah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Mohd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Ariffin</a:t>
            </a: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US" sz="2000" b="1" dirty="0">
                <a:latin typeface="Times New Roman" panose="02020603050405020304" pitchFamily="18" charset="0"/>
                <a:cs typeface="Times New Roman" panose="02020603050405020304" pitchFamily="18" charset="0"/>
              </a:rPr>
              <a:t>Publication:-</a:t>
            </a:r>
            <a:r>
              <a:rPr lang="en-IN" sz="2000" dirty="0">
                <a:latin typeface="Times New Roman" panose="02020603050405020304" pitchFamily="18" charset="0"/>
                <a:cs typeface="Times New Roman" panose="02020603050405020304" pitchFamily="18" charset="0"/>
              </a:rPr>
              <a:t> 2018 Cyber Resilience Conference (CRC). IEEE, 2018</a:t>
            </a:r>
            <a:endParaRPr lang="en-IN"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Findings:-</a:t>
            </a:r>
            <a:r>
              <a:rPr lang="en-US" sz="2000" dirty="0">
                <a:latin typeface="Times New Roman" panose="02020603050405020304" pitchFamily="18" charset="0"/>
                <a:cs typeface="Times New Roman" panose="02020603050405020304" pitchFamily="18" charset="0"/>
              </a:rPr>
              <a:t>GIST </a:t>
            </a:r>
            <a:r>
              <a:rPr lang="en-US" sz="2000" dirty="0" err="1">
                <a:latin typeface="Times New Roman" panose="02020603050405020304" pitchFamily="18" charset="0"/>
                <a:cs typeface="Times New Roman" panose="02020603050405020304" pitchFamily="18" charset="0"/>
              </a:rPr>
              <a:t>descripter</a:t>
            </a:r>
            <a:r>
              <a:rPr lang="en-US" sz="2000" dirty="0">
                <a:latin typeface="Times New Roman" panose="02020603050405020304" pitchFamily="18" charset="0"/>
                <a:cs typeface="Times New Roman" panose="02020603050405020304" pitchFamily="18" charset="0"/>
              </a:rPr>
              <a:t> is used to extract feature from the images and classification is done using 3 different machine learning </a:t>
            </a:r>
            <a:r>
              <a:rPr lang="en-US" sz="2000" dirty="0" err="1">
                <a:latin typeface="Times New Roman" panose="02020603050405020304" pitchFamily="18" charset="0"/>
                <a:cs typeface="Times New Roman" panose="02020603050405020304" pitchFamily="18" charset="0"/>
              </a:rPr>
              <a:t>descripter</a:t>
            </a:r>
            <a:r>
              <a:rPr lang="en-US" sz="2000" dirty="0">
                <a:latin typeface="Times New Roman" panose="02020603050405020304" pitchFamily="18" charset="0"/>
                <a:cs typeface="Times New Roman" panose="02020603050405020304" pitchFamily="18" charset="0"/>
              </a:rPr>
              <a:t> (KNN) k nearest </a:t>
            </a:r>
            <a:r>
              <a:rPr lang="en-US" sz="2000" dirty="0" err="1">
                <a:latin typeface="Times New Roman" panose="02020603050405020304" pitchFamily="18" charset="0"/>
                <a:cs typeface="Times New Roman" panose="02020603050405020304" pitchFamily="18" charset="0"/>
              </a:rPr>
              <a:t>neigbour,Random</a:t>
            </a:r>
            <a:r>
              <a:rPr lang="en-US" sz="2000" dirty="0">
                <a:latin typeface="Times New Roman" panose="02020603050405020304" pitchFamily="18" charset="0"/>
                <a:cs typeface="Times New Roman" panose="02020603050405020304" pitchFamily="18" charset="0"/>
              </a:rPr>
              <a:t> Forest(RF) and decision tree</a:t>
            </a:r>
          </a:p>
          <a:p>
            <a:pPr marL="0" indent="0">
              <a:buNone/>
            </a:pPr>
            <a:r>
              <a:rPr lang="en-US" sz="2000" b="1" dirty="0">
                <a:latin typeface="Times New Roman" panose="02020603050405020304" pitchFamily="18" charset="0"/>
                <a:cs typeface="Times New Roman" panose="02020603050405020304" pitchFamily="18" charset="0"/>
              </a:rPr>
              <a:t>Disadvantages:-</a:t>
            </a:r>
            <a:r>
              <a:rPr lang="en-US" sz="2000" dirty="0">
                <a:latin typeface="Times New Roman" panose="02020603050405020304" pitchFamily="18" charset="0"/>
                <a:cs typeface="Times New Roman" panose="02020603050405020304" pitchFamily="18" charset="0"/>
              </a:rPr>
              <a:t>Some malware sample could not be generated into </a:t>
            </a:r>
            <a:r>
              <a:rPr lang="en-US" sz="2000" dirty="0" err="1">
                <a:latin typeface="Times New Roman" panose="02020603050405020304" pitchFamily="18" charset="0"/>
                <a:cs typeface="Times New Roman" panose="02020603050405020304" pitchFamily="18" charset="0"/>
              </a:rPr>
              <a:t>images.because</a:t>
            </a:r>
            <a:r>
              <a:rPr lang="en-US" sz="2000" dirty="0">
                <a:latin typeface="Times New Roman" panose="02020603050405020304" pitchFamily="18" charset="0"/>
                <a:cs typeface="Times New Roman" panose="02020603050405020304" pitchFamily="18" charset="0"/>
              </a:rPr>
              <a:t> the APK files are either corrupted or they did not </a:t>
            </a:r>
            <a:r>
              <a:rPr lang="en-US" sz="2000" dirty="0" err="1">
                <a:latin typeface="Times New Roman" panose="02020603050405020304" pitchFamily="18" charset="0"/>
                <a:cs typeface="Times New Roman" panose="02020603050405020304" pitchFamily="18" charset="0"/>
              </a:rPr>
              <a:t>classes.dex</a:t>
            </a:r>
            <a:r>
              <a:rPr lang="en-US" sz="2000" dirty="0">
                <a:latin typeface="Times New Roman" panose="02020603050405020304" pitchFamily="18" charset="0"/>
                <a:cs typeface="Times New Roman" panose="02020603050405020304" pitchFamily="18" charset="0"/>
              </a:rPr>
              <a:t> file</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092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Paper title:-</a:t>
            </a:r>
            <a:r>
              <a:rPr lang="en-US" sz="2000" dirty="0">
                <a:latin typeface="Times New Roman" panose="02020603050405020304" pitchFamily="18" charset="0"/>
                <a:cs typeface="Times New Roman" panose="02020603050405020304" pitchFamily="18" charset="0"/>
              </a:rPr>
              <a:t>An Android Behavior-Based Malware Detection Method using Machine Learning</a:t>
            </a:r>
          </a:p>
          <a:p>
            <a:pPr marL="0" indent="0">
              <a:lnSpc>
                <a:spcPct val="100000"/>
              </a:lnSpc>
              <a:buNone/>
            </a:pPr>
            <a:r>
              <a:rPr lang="en-US" sz="2000" b="1" dirty="0">
                <a:latin typeface="Times New Roman" panose="02020603050405020304" pitchFamily="18" charset="0"/>
                <a:cs typeface="Times New Roman" panose="02020603050405020304" pitchFamily="18" charset="0"/>
              </a:rPr>
              <a:t>Authors:-</a:t>
            </a:r>
            <a:r>
              <a:rPr lang="en-US" sz="2000" dirty="0">
                <a:latin typeface="Times New Roman" panose="02020603050405020304" pitchFamily="18" charset="0"/>
                <a:cs typeface="Times New Roman" panose="02020603050405020304" pitchFamily="18" charset="0"/>
              </a:rPr>
              <a:t>Chang, Wei-Ling, Hung-Min Sun, and Wei Wu. </a:t>
            </a:r>
          </a:p>
          <a:p>
            <a:pPr marL="0" indent="0">
              <a:lnSpc>
                <a:spcPct val="100000"/>
              </a:lnSpc>
              <a:buNone/>
            </a:pPr>
            <a:r>
              <a:rPr lang="en-US" sz="2000" b="1" dirty="0">
                <a:latin typeface="Times New Roman" panose="02020603050405020304" pitchFamily="18" charset="0"/>
                <a:cs typeface="Times New Roman" panose="02020603050405020304" pitchFamily="18" charset="0"/>
              </a:rPr>
              <a:t>Publication:-</a:t>
            </a:r>
            <a:r>
              <a:rPr lang="en-US" sz="2000" dirty="0">
                <a:latin typeface="Times New Roman" panose="02020603050405020304" pitchFamily="18" charset="0"/>
                <a:cs typeface="Times New Roman" panose="02020603050405020304" pitchFamily="18" charset="0"/>
              </a:rPr>
              <a:t>2016 IEEE International Conference on Signal Processing, Communications and Computing (ICSPCC). IEEE, 2016.</a:t>
            </a:r>
          </a:p>
          <a:p>
            <a:pPr marL="0" indent="0">
              <a:buNone/>
            </a:pPr>
            <a:r>
              <a:rPr lang="en-US" sz="2000" b="1" dirty="0">
                <a:latin typeface="Times New Roman" panose="02020603050405020304" pitchFamily="18" charset="0"/>
                <a:cs typeface="Times New Roman" panose="02020603050405020304" pitchFamily="18" charset="0"/>
              </a:rPr>
              <a:t>Findings:-</a:t>
            </a:r>
            <a:r>
              <a:rPr lang="en-US" sz="2000" dirty="0">
                <a:latin typeface="Times New Roman" panose="02020603050405020304" pitchFamily="18" charset="0"/>
                <a:cs typeface="Times New Roman" panose="02020603050405020304" pitchFamily="18" charset="0"/>
              </a:rPr>
              <a:t>In the existing system they have 4 main components </a:t>
            </a:r>
            <a:r>
              <a:rPr lang="en-US" sz="2000" dirty="0" err="1">
                <a:latin typeface="Times New Roman" panose="02020603050405020304" pitchFamily="18" charset="0"/>
                <a:cs typeface="Times New Roman" panose="02020603050405020304" pitchFamily="18" charset="0"/>
              </a:rPr>
              <a:t>preprocessing,data</a:t>
            </a:r>
            <a:r>
              <a:rPr lang="en-US" sz="2000" dirty="0">
                <a:latin typeface="Times New Roman" panose="02020603050405020304" pitchFamily="18" charset="0"/>
                <a:cs typeface="Times New Roman" panose="02020603050405020304" pitchFamily="18" charset="0"/>
              </a:rPr>
              <a:t> monitor ,decision model and evaluation result</a:t>
            </a:r>
          </a:p>
          <a:p>
            <a:pPr marL="0" indent="0">
              <a:buNone/>
            </a:pPr>
            <a:r>
              <a:rPr lang="en-US" sz="2000" b="1" dirty="0">
                <a:latin typeface="Times New Roman" panose="02020603050405020304" pitchFamily="18" charset="0"/>
                <a:cs typeface="Times New Roman" panose="02020603050405020304" pitchFamily="18" charset="0"/>
              </a:rPr>
              <a:t>Disadvantages:-</a:t>
            </a:r>
            <a:r>
              <a:rPr lang="en-US" sz="2000" dirty="0">
                <a:latin typeface="Times New Roman" panose="02020603050405020304" pitchFamily="18" charset="0"/>
                <a:cs typeface="Times New Roman" panose="02020603050405020304" pitchFamily="18" charset="0"/>
              </a:rPr>
              <a:t>They have mainly classified data </a:t>
            </a:r>
            <a:r>
              <a:rPr lang="en-US" sz="2000" dirty="0" err="1">
                <a:latin typeface="Times New Roman" panose="02020603050405020304" pitchFamily="18" charset="0"/>
                <a:cs typeface="Times New Roman" panose="02020603050405020304" pitchFamily="18" charset="0"/>
              </a:rPr>
              <a:t>usingRandom</a:t>
            </a:r>
            <a:r>
              <a:rPr lang="en-US" sz="2000" dirty="0">
                <a:latin typeface="Times New Roman" panose="02020603050405020304" pitchFamily="18" charset="0"/>
                <a:cs typeface="Times New Roman" panose="02020603050405020304" pitchFamily="18" charset="0"/>
              </a:rPr>
              <a:t> Forest no other algorithm is used</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45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pPr algn="ctr">
              <a:lnSpc>
                <a:spcPct val="200000"/>
              </a:lnSpc>
            </a:pPr>
            <a:r>
              <a:rPr lang="en-US" sz="2800" b="1" dirty="0">
                <a:latin typeface="Times New Roman" panose="02020603050405020304" pitchFamily="18" charset="0"/>
                <a:cs typeface="Times New Roman" panose="02020603050405020304" pitchFamily="18" charset="0"/>
              </a:rPr>
              <a:t>Problem Definition</a:t>
            </a:r>
          </a:p>
        </p:txBody>
      </p:sp>
      <p:sp>
        <p:nvSpPr>
          <p:cNvPr id="1048604" name="Content Placeholder 2"/>
          <p:cNvSpPr>
            <a:spLocks noGrp="1"/>
          </p:cNvSpPr>
          <p:nvPr>
            <p:ph idx="1"/>
          </p:nvPr>
        </p:nvSpPr>
        <p:spPr/>
        <p:txBody>
          <a:bodyPr>
            <a:normAutofit fontScale="94444"/>
          </a:bodyPr>
          <a:lstStyle/>
          <a:p>
            <a:pPr>
              <a:lnSpc>
                <a:spcPct val="200000"/>
              </a:lnSpc>
            </a:pPr>
            <a:r>
              <a:rPr lang="en-US" sz="2000" dirty="0">
                <a:latin typeface="Times New Roman" panose="02020603050405020304" pitchFamily="18" charset="0"/>
                <a:cs typeface="Times New Roman" panose="02020603050405020304" pitchFamily="18" charset="0"/>
              </a:rPr>
              <a:t>Sometimes it has been impossible for the user to identify the malware in his own system.</a:t>
            </a:r>
          </a:p>
          <a:p>
            <a:pPr>
              <a:lnSpc>
                <a:spcPct val="200000"/>
              </a:lnSpc>
            </a:pPr>
            <a:r>
              <a:rPr lang="en-US" sz="2000" dirty="0">
                <a:latin typeface="Times New Roman" panose="02020603050405020304" pitchFamily="18" charset="0"/>
                <a:cs typeface="Times New Roman" panose="02020603050405020304" pitchFamily="18" charset="0"/>
              </a:rPr>
              <a:t>And at a time when he gets to know about that malware it has actually destroyed his system. </a:t>
            </a:r>
          </a:p>
          <a:p>
            <a:pPr>
              <a:lnSpc>
                <a:spcPct val="200000"/>
              </a:lnSpc>
            </a:pPr>
            <a:r>
              <a:rPr lang="en-US" sz="2000" dirty="0">
                <a:latin typeface="Times New Roman" panose="02020603050405020304" pitchFamily="18" charset="0"/>
                <a:cs typeface="Times New Roman" panose="02020603050405020304" pitchFamily="18" charset="0"/>
              </a:rPr>
              <a:t>Malware enter the system while user give permissions to application.</a:t>
            </a:r>
          </a:p>
          <a:p>
            <a:pPr>
              <a:lnSpc>
                <a:spcPct val="200000"/>
              </a:lnSpc>
            </a:pPr>
            <a:r>
              <a:rPr lang="en-US" sz="2000" dirty="0">
                <a:latin typeface="Times New Roman" panose="02020603050405020304" pitchFamily="18" charset="0"/>
                <a:cs typeface="Times New Roman" panose="02020603050405020304" pitchFamily="18" charset="0"/>
              </a:rPr>
              <a:t>User don’t even get to know that when the malware is entered in a system</a:t>
            </a:r>
          </a:p>
          <a:p>
            <a:pPr>
              <a:lnSpc>
                <a:spcPct val="200000"/>
              </a:lnSpc>
            </a:pPr>
            <a:r>
              <a:rPr lang="en-US" sz="2000" dirty="0">
                <a:latin typeface="Times New Roman" panose="02020603050405020304" pitchFamily="18" charset="0"/>
                <a:cs typeface="Times New Roman" panose="02020603050405020304" pitchFamily="18" charset="0"/>
              </a:rPr>
              <a:t>Therefore, it also can reduce the damage or loss of data from our android devices.</a:t>
            </a:r>
            <a:endParaRPr lang="zh-CN" altLang="en-US" dirty="0"/>
          </a:p>
          <a:p>
            <a:pPr>
              <a:lnSpc>
                <a:spcPct val="200000"/>
              </a:lnSpc>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1156</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Android Malware Detection Using Machine learning</vt:lpstr>
      <vt:lpstr>Contents</vt:lpstr>
      <vt:lpstr>     Abstract</vt:lpstr>
      <vt:lpstr>Introduction</vt:lpstr>
      <vt:lpstr>Objectives</vt:lpstr>
      <vt:lpstr>Literature Review</vt:lpstr>
      <vt:lpstr>PowerPoint Presentation</vt:lpstr>
      <vt:lpstr>PowerPoint Presentation</vt:lpstr>
      <vt:lpstr>Problem Definition</vt:lpstr>
      <vt:lpstr>Solution Provided</vt:lpstr>
      <vt:lpstr>Existing System  </vt:lpstr>
      <vt:lpstr>PowerPoint Presentation</vt:lpstr>
      <vt:lpstr>Proposed System</vt:lpstr>
      <vt:lpstr>    Scope of Project</vt:lpstr>
      <vt:lpstr>    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Fighting Robot</dc:title>
  <dc:creator>admin</dc:creator>
  <cp:lastModifiedBy>rishab agrawal</cp:lastModifiedBy>
  <cp:revision>228</cp:revision>
  <dcterms:created xsi:type="dcterms:W3CDTF">2019-04-01T20:36:53Z</dcterms:created>
  <dcterms:modified xsi:type="dcterms:W3CDTF">2020-05-21T18:14:27Z</dcterms:modified>
</cp:coreProperties>
</file>