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73" r:id="rId4"/>
    <p:sldId id="261" r:id="rId5"/>
    <p:sldId id="265" r:id="rId6"/>
    <p:sldId id="277" r:id="rId7"/>
    <p:sldId id="278" r:id="rId8"/>
    <p:sldId id="271" r:id="rId9"/>
  </p:sldIdLst>
  <p:sldSz cx="12192000" cy="6858000"/>
  <p:notesSz cx="6858000" cy="9144000"/>
  <p:custDataLst>
    <p:tags r:id="rId1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3B4E"/>
    <a:srgbClr val="B39E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25" autoAdjust="0"/>
    <p:restoredTop sz="96314" autoAdjust="0"/>
  </p:normalViewPr>
  <p:slideViewPr>
    <p:cSldViewPr snapToGrid="0">
      <p:cViewPr varScale="1">
        <p:scale>
          <a:sx n="93" d="100"/>
          <a:sy n="93" d="100"/>
        </p:scale>
        <p:origin x="84" y="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4EB8F9-9251-4E64-BBAF-41A86E7510C7}" type="datetimeFigureOut">
              <a:rPr lang="zh-CN" altLang="en-US" smtClean="0"/>
              <a:t>2020/9/20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EAC8AB-CD89-4997-B44A-5CF19ABFF7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9073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EAC8AB-CD89-4997-B44A-5CF19ABFF70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45838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EAC8AB-CD89-4997-B44A-5CF19ABFF70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55706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0B593F-ADC2-4FFF-8D3C-B73E18214BC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43922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EAC8AB-CD89-4997-B44A-5CF19ABFF70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0451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EAC8AB-CD89-4997-B44A-5CF19ABFF70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05779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EAC8AB-CD89-4997-B44A-5CF19ABFF70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84933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EAC8AB-CD89-4997-B44A-5CF19ABFF70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36862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EAC8AB-CD89-4997-B44A-5CF19ABFF70E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15685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843AC-14A4-4749-A3C5-5D5BCD10990F}" type="datetime1">
              <a:rPr lang="zh-CN" altLang="en-US" smtClean="0"/>
              <a:t>2020/9/20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ECCF4-614E-4169-A690-C72740F4C8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2653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B3DDC-EFB2-49A1-A969-1FB181811889}" type="datetime1">
              <a:rPr lang="zh-CN" altLang="en-US" smtClean="0"/>
              <a:t>2020/9/20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ECCF4-614E-4169-A690-C72740F4C8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1173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BD61D-E32F-4B1B-87AE-C49E616EFE32}" type="datetime1">
              <a:rPr lang="zh-CN" altLang="en-US" smtClean="0"/>
              <a:t>2020/9/20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ECCF4-614E-4169-A690-C72740F4C8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8931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B6433-C9CC-4A6E-98EA-71EF556D4AF2}" type="datetime1">
              <a:rPr lang="zh-CN" altLang="en-US" smtClean="0"/>
              <a:t>2020/9/20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ECCF4-614E-4169-A690-C72740F4C8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90633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bg>
      <p:bgPr>
        <a:blipFill dpi="0" rotWithShape="1">
          <a:blip r:embed="rId2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8763000" cy="6858000"/>
          </a:xfrm>
          <a:prstGeom prst="rect">
            <a:avLst/>
          </a:prstGeom>
          <a:solidFill>
            <a:srgbClr val="1922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8763000" y="0"/>
            <a:ext cx="3429000" cy="6858000"/>
          </a:xfrm>
          <a:prstGeom prst="rect">
            <a:avLst/>
          </a:prstGeom>
          <a:solidFill>
            <a:srgbClr val="1E243A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6630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B6492-A353-4DC3-BB13-E499C025B90D}" type="datetime1">
              <a:rPr lang="zh-CN" altLang="en-US" smtClean="0"/>
              <a:t>2020/9/20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ECCF4-614E-4169-A690-C72740F4C8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5450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C0C03-1F66-4285-82C4-B885D2F14FFD}" type="datetime1">
              <a:rPr lang="zh-CN" altLang="en-US" smtClean="0"/>
              <a:t>2020/9/20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ECCF4-614E-4169-A690-C72740F4C8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6672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7D70D-B22D-43DB-8EDC-8DDA50CF6558}" type="datetime1">
              <a:rPr lang="zh-CN" altLang="en-US" smtClean="0"/>
              <a:t>2020/9/20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ECCF4-614E-4169-A690-C72740F4C8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160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2630D-34EB-4897-94D1-CBA5748DE0BA}" type="datetime1">
              <a:rPr lang="zh-CN" altLang="en-US" smtClean="0"/>
              <a:t>2020/9/20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ECCF4-614E-4169-A690-C72740F4C8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9500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41AC2-DC4F-4844-9CE0-3F219A73E6F9}" type="datetime1">
              <a:rPr lang="zh-CN" altLang="en-US" smtClean="0"/>
              <a:t>2020/9/20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ECCF4-614E-4169-A690-C72740F4C8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1264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流程图: 延期 6"/>
          <p:cNvSpPr/>
          <p:nvPr userDrawn="1"/>
        </p:nvSpPr>
        <p:spPr>
          <a:xfrm rot="16200000">
            <a:off x="10953346" y="6274340"/>
            <a:ext cx="429638" cy="515566"/>
          </a:xfrm>
          <a:prstGeom prst="flowChartDelay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7858932" y="736170"/>
            <a:ext cx="1239864" cy="0"/>
          </a:xfrm>
          <a:prstGeom prst="line">
            <a:avLst/>
          </a:prstGeom>
          <a:ln w="19050">
            <a:solidFill>
              <a:schemeClr val="bg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DF4E-0ADA-45F9-BD09-27AC1A656D40}" type="datetime1">
              <a:rPr lang="zh-CN" altLang="en-US" smtClean="0"/>
              <a:t>2020/9/20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133B4E"/>
                </a:solidFill>
              </a:defRPr>
            </a:lvl1pPr>
          </a:lstStyle>
          <a:p>
            <a:fld id="{8DBECCF4-614E-4169-A690-C72740F4C8F9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圆角矩形 4"/>
          <p:cNvSpPr/>
          <p:nvPr userDrawn="1"/>
        </p:nvSpPr>
        <p:spPr>
          <a:xfrm>
            <a:off x="4710839" y="449451"/>
            <a:ext cx="2542368" cy="57343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2969217" y="736170"/>
            <a:ext cx="1239864" cy="0"/>
          </a:xfrm>
          <a:prstGeom prst="line">
            <a:avLst/>
          </a:prstGeom>
          <a:ln w="19050">
            <a:solidFill>
              <a:schemeClr val="bg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5380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流程图: 延期 7"/>
          <p:cNvSpPr/>
          <p:nvPr userDrawn="1"/>
        </p:nvSpPr>
        <p:spPr>
          <a:xfrm rot="16200000">
            <a:off x="10953346" y="6274340"/>
            <a:ext cx="429638" cy="515566"/>
          </a:xfrm>
          <a:prstGeom prst="flowChartDelay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8431078" y="751668"/>
            <a:ext cx="1239864" cy="0"/>
          </a:xfrm>
          <a:prstGeom prst="line">
            <a:avLst/>
          </a:prstGeom>
          <a:ln w="19050">
            <a:solidFill>
              <a:schemeClr val="bg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4F20F-451E-416F-A604-DF89050ACD19}" type="datetime1">
              <a:rPr lang="zh-CN" altLang="en-US" smtClean="0"/>
              <a:t>2020/9/20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133B4E"/>
                </a:solidFill>
              </a:defRPr>
            </a:lvl1pPr>
          </a:lstStyle>
          <a:p>
            <a:fld id="{8DBECCF4-614E-4169-A690-C72740F4C8F9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圆角矩形 4"/>
          <p:cNvSpPr/>
          <p:nvPr userDrawn="1"/>
        </p:nvSpPr>
        <p:spPr>
          <a:xfrm>
            <a:off x="4540357" y="464949"/>
            <a:ext cx="3388963" cy="57343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2798736" y="751668"/>
            <a:ext cx="1239864" cy="0"/>
          </a:xfrm>
          <a:prstGeom prst="line">
            <a:avLst/>
          </a:prstGeom>
          <a:ln w="19050">
            <a:solidFill>
              <a:schemeClr val="bg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7262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2B3F5-4E42-44DF-AAFB-C4B2CEB5D433}" type="datetime1">
              <a:rPr lang="zh-CN" altLang="en-US" smtClean="0"/>
              <a:t>2020/9/20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ECCF4-614E-4169-A690-C72740F4C8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1690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 t="-11000" b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114974-42EB-41AD-9911-4BED984714A4}" type="datetime1">
              <a:rPr lang="zh-CN" altLang="en-US" smtClean="0"/>
              <a:t>2020/9/20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BECCF4-614E-4169-A690-C72740F4C8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320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0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911254" y="1124841"/>
            <a:ext cx="421393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600" b="1" dirty="0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设计展示</a:t>
            </a:r>
            <a:endParaRPr lang="en-US" altLang="zh-CN" sz="6600" b="1" dirty="0">
              <a:solidFill>
                <a:srgbClr val="FFFFFF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104"/>
          <a:stretch/>
        </p:blipFill>
        <p:spPr>
          <a:xfrm rot="11081274">
            <a:off x="-1111975" y="752962"/>
            <a:ext cx="5778063" cy="6236051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E94CA621-6AB2-47F4-8167-0419AE7BDA6E}"/>
              </a:ext>
            </a:extLst>
          </p:cNvPr>
          <p:cNvSpPr txBox="1"/>
          <p:nvPr/>
        </p:nvSpPr>
        <p:spPr>
          <a:xfrm>
            <a:off x="8601419" y="3815729"/>
            <a:ext cx="23719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BY </a:t>
            </a:r>
            <a:r>
              <a:rPr lang="zh-CN" altLang="en-US" sz="1800" b="1" dirty="0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啥都队</a:t>
            </a:r>
            <a:endParaRPr lang="en-US" altLang="zh-CN" sz="1800" b="1" dirty="0">
              <a:solidFill>
                <a:srgbClr val="FFFFFF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sz="1800" b="1" dirty="0">
              <a:solidFill>
                <a:srgbClr val="FFFFFF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zh-CN" altLang="en-US" sz="1800" b="1" dirty="0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小组成员：</a:t>
            </a:r>
            <a:endParaRPr lang="en-US" altLang="zh-CN" sz="1800" b="1" dirty="0">
              <a:solidFill>
                <a:srgbClr val="FFFFFF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sz="1800" b="1" dirty="0">
              <a:solidFill>
                <a:srgbClr val="FFFFFF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zh-CN" altLang="en-US" sz="1800" b="1" dirty="0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李嘉懿</a:t>
            </a:r>
            <a:r>
              <a:rPr lang="en-US" altLang="zh-CN" b="1" dirty="0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 </a:t>
            </a:r>
            <a:r>
              <a:rPr lang="zh-CN" altLang="en-US" sz="1800" b="1" dirty="0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唐天佑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5445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950135" y="551544"/>
            <a:ext cx="2014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rgbClr val="133B4E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编程语言及框架</a:t>
            </a:r>
            <a:endParaRPr lang="zh-CN" altLang="en-US" dirty="0">
              <a:solidFill>
                <a:srgbClr val="133B4E"/>
              </a:solidFill>
              <a:latin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8548724" y="6376975"/>
            <a:ext cx="2743200" cy="365125"/>
          </a:xfrm>
        </p:spPr>
        <p:txBody>
          <a:bodyPr/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99E0FD7-B07D-4834-AC5D-7760EC4232FF}"/>
              </a:ext>
            </a:extLst>
          </p:cNvPr>
          <p:cNvSpPr txBox="1"/>
          <p:nvPr/>
        </p:nvSpPr>
        <p:spPr>
          <a:xfrm>
            <a:off x="935025" y="1333785"/>
            <a:ext cx="1011340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编程语言及框架：</a:t>
            </a:r>
            <a:r>
              <a:rPr lang="en-US" altLang="zh-CN" sz="3200" b="1" dirty="0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java + maven </a:t>
            </a:r>
            <a:r>
              <a:rPr lang="zh-CN" altLang="en-US" sz="3200" b="1" dirty="0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依赖管理</a:t>
            </a:r>
            <a:endParaRPr lang="en-US" altLang="zh-CN" sz="3200" b="1" dirty="0">
              <a:solidFill>
                <a:srgbClr val="FFFFFF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sz="3200" b="1" dirty="0">
              <a:solidFill>
                <a:srgbClr val="FFFFFF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sz="2000" dirty="0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-&gt; Maven </a:t>
            </a:r>
            <a:r>
              <a:rPr lang="zh-CN" altLang="en-US" sz="2000" dirty="0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是一个项目管理工具，可以对 </a:t>
            </a:r>
            <a:r>
              <a:rPr lang="en-US" altLang="zh-CN" sz="2000" dirty="0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java </a:t>
            </a:r>
            <a:r>
              <a:rPr lang="zh-CN" altLang="en-US" sz="2000" dirty="0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项目进行构建、依赖管理</a:t>
            </a:r>
            <a:endParaRPr lang="en-US" altLang="zh-CN" sz="2000" dirty="0">
              <a:solidFill>
                <a:srgbClr val="FFFFFF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dirty="0">
              <a:solidFill>
                <a:srgbClr val="FFFFFF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dirty="0">
              <a:solidFill>
                <a:srgbClr val="FFFFFF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dirty="0">
              <a:solidFill>
                <a:srgbClr val="FFFFFF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sz="3200" b="1" dirty="0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java</a:t>
            </a:r>
          </a:p>
          <a:p>
            <a:endParaRPr lang="en-US" altLang="zh-CN" sz="3200" b="1" dirty="0">
              <a:solidFill>
                <a:srgbClr val="FFFFFF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sz="2000" dirty="0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-&gt; java.awt.* / javax.swing.* </a:t>
            </a:r>
            <a:r>
              <a:rPr lang="zh-CN" altLang="en-US" sz="2000" dirty="0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编写图形用户界面</a:t>
            </a:r>
            <a:r>
              <a:rPr lang="en-US" altLang="zh-CN" sz="2000" dirty="0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[</a:t>
            </a:r>
            <a:r>
              <a:rPr lang="zh-CN" altLang="en-US" sz="2000" dirty="0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优先考虑后者</a:t>
            </a:r>
            <a:r>
              <a:rPr lang="en-US" altLang="zh-CN" sz="2000" dirty="0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]</a:t>
            </a:r>
          </a:p>
          <a:p>
            <a:endParaRPr lang="en-US" altLang="zh-CN" dirty="0">
              <a:solidFill>
                <a:srgbClr val="FFFFFF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dirty="0">
              <a:solidFill>
                <a:srgbClr val="FFFFFF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dirty="0">
              <a:solidFill>
                <a:srgbClr val="FFFFFF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dirty="0">
              <a:solidFill>
                <a:srgbClr val="FFFFFF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dirty="0">
              <a:solidFill>
                <a:srgbClr val="FFFFFF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8032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>
            <a:spLocks noChangeArrowheads="1"/>
          </p:cNvSpPr>
          <p:nvPr/>
        </p:nvSpPr>
        <p:spPr bwMode="auto">
          <a:xfrm>
            <a:off x="2406820" y="1484293"/>
            <a:ext cx="2590800" cy="461963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txBody>
          <a:bodyPr>
            <a:spAutoFit/>
          </a:bodyPr>
          <a:lstStyle/>
          <a:p>
            <a:pPr algn="r"/>
            <a:r>
              <a:rPr lang="en-US" altLang="zh-CN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awt</a:t>
            </a:r>
            <a:endParaRPr lang="zh-CN" altLang="en-US" sz="2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31"/>
          <p:cNvSpPr txBox="1">
            <a:spLocks noChangeArrowheads="1"/>
          </p:cNvSpPr>
          <p:nvPr/>
        </p:nvSpPr>
        <p:spPr bwMode="auto">
          <a:xfrm>
            <a:off x="1271268" y="3669794"/>
            <a:ext cx="3726352" cy="461665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2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不同平台运行效果不一致</a:t>
            </a:r>
          </a:p>
        </p:txBody>
      </p:sp>
      <p:sp>
        <p:nvSpPr>
          <p:cNvPr id="10" name="文本框 36"/>
          <p:cNvSpPr txBox="1">
            <a:spLocks noChangeArrowheads="1"/>
          </p:cNvSpPr>
          <p:nvPr/>
        </p:nvSpPr>
        <p:spPr bwMode="auto">
          <a:xfrm>
            <a:off x="2028043" y="2558173"/>
            <a:ext cx="2969577" cy="461665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C/C++ </a:t>
            </a:r>
            <a:r>
              <a:rPr lang="zh-CN" altLang="en-US" sz="2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运行效率高</a:t>
            </a:r>
          </a:p>
        </p:txBody>
      </p:sp>
      <p:sp>
        <p:nvSpPr>
          <p:cNvPr id="21" name="文本框 32"/>
          <p:cNvSpPr txBox="1">
            <a:spLocks noChangeArrowheads="1"/>
          </p:cNvSpPr>
          <p:nvPr/>
        </p:nvSpPr>
        <p:spPr bwMode="auto">
          <a:xfrm>
            <a:off x="6856416" y="2557875"/>
            <a:ext cx="2969576" cy="461963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 </a:t>
            </a:r>
            <a:r>
              <a:rPr lang="zh-CN" altLang="en-US" sz="2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运行效率低</a:t>
            </a:r>
          </a:p>
        </p:txBody>
      </p:sp>
      <p:sp>
        <p:nvSpPr>
          <p:cNvPr id="22" name="文本框 35"/>
          <p:cNvSpPr txBox="1">
            <a:spLocks noChangeArrowheads="1"/>
          </p:cNvSpPr>
          <p:nvPr/>
        </p:nvSpPr>
        <p:spPr bwMode="auto">
          <a:xfrm>
            <a:off x="6856416" y="3669794"/>
            <a:ext cx="3726352" cy="461665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平台无关</a:t>
            </a:r>
          </a:p>
        </p:txBody>
      </p:sp>
      <p:sp>
        <p:nvSpPr>
          <p:cNvPr id="23" name="文本框 38"/>
          <p:cNvSpPr txBox="1">
            <a:spLocks noChangeArrowheads="1"/>
          </p:cNvSpPr>
          <p:nvPr/>
        </p:nvSpPr>
        <p:spPr bwMode="auto">
          <a:xfrm>
            <a:off x="6856416" y="1484292"/>
            <a:ext cx="2590800" cy="461963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txBody>
          <a:bodyPr>
            <a:spAutoFit/>
          </a:bodyPr>
          <a:lstStyle/>
          <a:p>
            <a:r>
              <a:rPr lang="en-US" altLang="zh-CN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swing</a:t>
            </a:r>
            <a:endParaRPr lang="zh-CN" altLang="en-US" sz="2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5245768" y="550015"/>
            <a:ext cx="1610648" cy="370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133B4E"/>
                </a:solidFill>
                <a:latin typeface="Segoe UI Black" panose="020B0A02040204020203" pitchFamily="34" charset="0"/>
                <a:cs typeface="Segoe UI Black" panose="020B0A02040204020203" pitchFamily="34" charset="0"/>
              </a:rPr>
              <a:t>comparison</a:t>
            </a:r>
            <a:endParaRPr lang="zh-CN" altLang="en-US" dirty="0">
              <a:solidFill>
                <a:srgbClr val="133B4E"/>
              </a:solidFill>
              <a:latin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8562474" y="6376976"/>
            <a:ext cx="2743200" cy="365125"/>
          </a:xfrm>
        </p:spPr>
        <p:txBody>
          <a:bodyPr/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5" name="文本框 31">
            <a:extLst>
              <a:ext uri="{FF2B5EF4-FFF2-40B4-BE49-F238E27FC236}">
                <a16:creationId xmlns:a16="http://schemas.microsoft.com/office/drawing/2014/main" id="{2BFEBE53-790D-42D1-9855-9DA356FE23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2526" y="4781415"/>
            <a:ext cx="4035094" cy="84249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txBody>
          <a:bodyPr wrap="square">
            <a:spAutoFit/>
          </a:bodyPr>
          <a:lstStyle/>
          <a:p>
            <a:pPr algn="r"/>
            <a:r>
              <a:rPr lang="en-US" altLang="zh-CN" sz="2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AWT</a:t>
            </a:r>
            <a:r>
              <a:rPr lang="zh-CN" altLang="en-US" sz="2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的图形函数与操作系统提供的图形函数一一对应</a:t>
            </a:r>
          </a:p>
        </p:txBody>
      </p:sp>
      <p:sp>
        <p:nvSpPr>
          <p:cNvPr id="27" name="文本框 31">
            <a:extLst>
              <a:ext uri="{FF2B5EF4-FFF2-40B4-BE49-F238E27FC236}">
                <a16:creationId xmlns:a16="http://schemas.microsoft.com/office/drawing/2014/main" id="{C4684971-0B1E-4C5F-AC1E-514BF53DCF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6416" y="4781415"/>
            <a:ext cx="4308889" cy="1248125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不仅提供了</a:t>
            </a:r>
            <a:r>
              <a:rPr lang="en-US" altLang="zh-CN" sz="2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AWT </a:t>
            </a:r>
            <a:r>
              <a:rPr lang="zh-CN" altLang="en-US" sz="2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的所有功能，还用纯粹的</a:t>
            </a:r>
            <a:r>
              <a:rPr lang="en-US" altLang="zh-CN" sz="2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代码对</a:t>
            </a:r>
            <a:r>
              <a:rPr lang="en-US" altLang="zh-CN" sz="2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AWT</a:t>
            </a:r>
            <a:r>
              <a:rPr lang="zh-CN" altLang="en-US" sz="2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的功能进行了大幅度的扩充</a:t>
            </a:r>
          </a:p>
        </p:txBody>
      </p:sp>
    </p:spTree>
    <p:extLst>
      <p:ext uri="{BB962C8B-B14F-4D97-AF65-F5344CB8AC3E}">
        <p14:creationId xmlns:p14="http://schemas.microsoft.com/office/powerpoint/2010/main" val="289618543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eelOff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8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2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0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4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2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8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000"/>
                            </p:stCondLst>
                            <p:childTnLst>
                              <p:par>
                                <p:cTn id="3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 tmFilter="0,0; .5, 1; 1, 1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0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4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21" grpId="0" animBg="1"/>
      <p:bldP spid="22" grpId="0" animBg="1"/>
      <p:bldP spid="23" grpId="0" animBg="1"/>
      <p:bldP spid="24" grpId="0"/>
      <p:bldP spid="25" grpId="0" animBg="1"/>
      <p:bldP spid="2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274246" y="2864937"/>
            <a:ext cx="9563795" cy="2332330"/>
          </a:xfrm>
          <a:prstGeom prst="rect">
            <a:avLst/>
          </a:prstGeom>
        </p:spPr>
        <p:txBody>
          <a:bodyPr wrap="square" lIns="115214" tIns="57607" rIns="115214" bIns="57607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altLang="zh-CN" sz="2400" kern="0" dirty="0">
              <a:solidFill>
                <a:srgbClr val="FFFFFF"/>
              </a:solidFill>
              <a:latin typeface="幼圆" panose="02010509060101010101" pitchFamily="49" charset="-122"/>
              <a:ea typeface="幼圆" panose="02010509060101010101" pitchFamily="49" charset="-122"/>
              <a:cs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zh-CN" altLang="en-US" sz="2400" kern="0" dirty="0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</a:rPr>
              <a:t>加减乘除括号 </a:t>
            </a:r>
            <a:r>
              <a:rPr lang="en-US" altLang="zh-CN" sz="2400" kern="0" dirty="0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</a:rPr>
              <a:t>-&gt; </a:t>
            </a:r>
            <a:r>
              <a:rPr lang="zh-CN" altLang="en-US" sz="2400" kern="0" dirty="0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</a:rPr>
              <a:t>输入字符串处理 ：逆波兰表达式</a:t>
            </a:r>
            <a:endParaRPr lang="en-US" altLang="zh-CN" sz="2400" kern="0" dirty="0">
              <a:solidFill>
                <a:srgbClr val="FFFFFF"/>
              </a:solidFill>
              <a:latin typeface="幼圆" panose="02010509060101010101" pitchFamily="49" charset="-122"/>
              <a:ea typeface="幼圆" panose="02010509060101010101" pitchFamily="49" charset="-122"/>
              <a:cs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sz="2400" kern="0" dirty="0">
              <a:solidFill>
                <a:srgbClr val="FFFFFF"/>
              </a:solidFill>
              <a:latin typeface="幼圆" panose="02010509060101010101" pitchFamily="49" charset="-122"/>
              <a:ea typeface="幼圆" panose="02010509060101010101" pitchFamily="49" charset="-122"/>
              <a:cs typeface="+mn-ea"/>
            </a:endParaRPr>
          </a:p>
          <a:p>
            <a:pPr>
              <a:defRPr/>
            </a:pPr>
            <a:endParaRPr lang="en-US" sz="2400" kern="0" dirty="0">
              <a:solidFill>
                <a:srgbClr val="FFFFFF"/>
              </a:solidFill>
              <a:latin typeface="幼圆" panose="02010509060101010101" pitchFamily="49" charset="-122"/>
              <a:ea typeface="幼圆" panose="02010509060101010101" pitchFamily="49" charset="-122"/>
              <a:cs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zh-CN" altLang="en-US" sz="2400" kern="0" dirty="0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</a:rPr>
              <a:t>数学函数 </a:t>
            </a:r>
            <a:r>
              <a:rPr lang="en-US" altLang="zh-CN" sz="2400" kern="0" dirty="0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</a:rPr>
              <a:t>-&gt; java.lang.*   Math</a:t>
            </a:r>
            <a:r>
              <a:rPr lang="zh-CN" altLang="en-US" sz="2400" kern="0" dirty="0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</a:rPr>
              <a:t>包处理</a:t>
            </a:r>
          </a:p>
          <a:p>
            <a:pPr>
              <a:defRPr/>
            </a:pPr>
            <a:endParaRPr lang="ms-MY" sz="2400" kern="0" dirty="0">
              <a:solidFill>
                <a:srgbClr val="FFFFFF"/>
              </a:solidFill>
              <a:latin typeface="幼圆" panose="02010509060101010101" pitchFamily="49" charset="-122"/>
              <a:ea typeface="幼圆" panose="02010509060101010101" pitchFamily="49" charset="-122"/>
              <a:cs typeface="+mn-ea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349743" y="1660733"/>
            <a:ext cx="3774885" cy="547226"/>
          </a:xfrm>
          <a:prstGeom prst="rect">
            <a:avLst/>
          </a:prstGeom>
          <a:noFill/>
        </p:spPr>
        <p:txBody>
          <a:bodyPr wrap="square" lIns="115214" tIns="57607" rIns="115214" bIns="57607">
            <a:spAutoFit/>
          </a:bodyPr>
          <a:lstStyle/>
          <a:p>
            <a:pPr defTabSz="914400">
              <a:defRPr/>
            </a:pPr>
            <a:r>
              <a:rPr lang="zh-CN" altLang="en-US" sz="2800" b="1" kern="0" dirty="0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</a:rPr>
              <a:t>主体计算功能实现</a:t>
            </a:r>
            <a:r>
              <a:rPr lang="ms-MY" sz="2800" b="1" kern="0" dirty="0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</a:rPr>
              <a:t> </a:t>
            </a:r>
          </a:p>
        </p:txBody>
      </p:sp>
      <p:cxnSp>
        <p:nvCxnSpPr>
          <p:cNvPr id="20" name="Straight Connector 22"/>
          <p:cNvCxnSpPr/>
          <p:nvPr/>
        </p:nvCxnSpPr>
        <p:spPr>
          <a:xfrm>
            <a:off x="1274246" y="2552290"/>
            <a:ext cx="9505712" cy="2001"/>
          </a:xfrm>
          <a:prstGeom prst="line">
            <a:avLst/>
          </a:prstGeom>
          <a:noFill/>
          <a:ln w="3175" cap="flat" cmpd="sng" algn="ctr">
            <a:solidFill>
              <a:srgbClr val="FFFFFF"/>
            </a:solidFill>
            <a:prstDash val="sysDash"/>
          </a:ln>
          <a:effectLst/>
        </p:spPr>
      </p:cxn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8562474" y="6376975"/>
            <a:ext cx="2743200" cy="365125"/>
          </a:xfrm>
        </p:spPr>
        <p:txBody>
          <a:bodyPr/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29976EBF-533D-4B04-A1A7-BD5E8CDC74E0}"/>
              </a:ext>
            </a:extLst>
          </p:cNvPr>
          <p:cNvSpPr/>
          <p:nvPr/>
        </p:nvSpPr>
        <p:spPr>
          <a:xfrm>
            <a:off x="5421808" y="529572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133B4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 Black" panose="020B0A02040204020203" pitchFamily="34" charset="0"/>
              </a:rPr>
              <a:t>功能实现</a:t>
            </a:r>
          </a:p>
        </p:txBody>
      </p:sp>
    </p:spTree>
    <p:extLst>
      <p:ext uri="{BB962C8B-B14F-4D97-AF65-F5344CB8AC3E}">
        <p14:creationId xmlns:p14="http://schemas.microsoft.com/office/powerpoint/2010/main" val="1704728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accel="50000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14" presetClass="entr" presetSubtype="1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15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3750"/>
                                </p:stCondLst>
                                <p:childTnLst>
                                  <p:par>
                                    <p:cTn id="17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" dur="500" tmFilter="0,0; .5, 1; 1, 1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3" grpId="0"/>
          <p:bldP spid="18" grpId="0"/>
          <p:bldP spid="34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accel="5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14" presetClass="entr" presetSubtype="1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15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3750"/>
                                </p:stCondLst>
                                <p:childTnLst>
                                  <p:par>
                                    <p:cTn id="17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" dur="500" tmFilter="0,0; .5, 1; 1, 1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3" grpId="0"/>
          <p:bldP spid="18" grpId="0"/>
          <p:bldP spid="34" grpId="0"/>
        </p:bldLst>
      </p:timing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1275724" y="1828544"/>
            <a:ext cx="639698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u"/>
            </a:pPr>
            <a:r>
              <a:rPr lang="zh-CN" altLang="en-US" sz="2800" b="1" dirty="0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时区转换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8576224" y="6376976"/>
            <a:ext cx="2743200" cy="365125"/>
          </a:xfrm>
        </p:spPr>
        <p:txBody>
          <a:bodyPr/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1F3DCEE-B71D-45D1-8D17-ED93596D532D}"/>
              </a:ext>
            </a:extLst>
          </p:cNvPr>
          <p:cNvSpPr/>
          <p:nvPr/>
        </p:nvSpPr>
        <p:spPr>
          <a:xfrm>
            <a:off x="5192183" y="558124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133B4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 Black" panose="020B0A02040204020203" pitchFamily="34" charset="0"/>
              </a:rPr>
              <a:t>衍生功能实现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25F14F3-759D-4059-98A8-B02FB1073514}"/>
              </a:ext>
            </a:extLst>
          </p:cNvPr>
          <p:cNvSpPr/>
          <p:nvPr/>
        </p:nvSpPr>
        <p:spPr>
          <a:xfrm>
            <a:off x="1275724" y="3222074"/>
            <a:ext cx="639698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u"/>
            </a:pPr>
            <a:r>
              <a:rPr lang="zh-CN" altLang="en-US" sz="2800" b="1" dirty="0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汇率转换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DED3838-B476-48AE-AA55-A3CC7CA55FEA}"/>
              </a:ext>
            </a:extLst>
          </p:cNvPr>
          <p:cNvSpPr/>
          <p:nvPr/>
        </p:nvSpPr>
        <p:spPr>
          <a:xfrm>
            <a:off x="1275724" y="4615604"/>
            <a:ext cx="639698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u"/>
            </a:pPr>
            <a:r>
              <a:rPr lang="zh-CN" altLang="en-US" sz="2800" b="1" dirty="0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单位转换</a:t>
            </a:r>
          </a:p>
        </p:txBody>
      </p:sp>
    </p:spTree>
    <p:extLst>
      <p:ext uri="{BB962C8B-B14F-4D97-AF65-F5344CB8AC3E}">
        <p14:creationId xmlns:p14="http://schemas.microsoft.com/office/powerpoint/2010/main" val="3596444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65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 tmFilter="0,0; .5, 1; 1, 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400"/>
                            </p:stCondLst>
                            <p:childTnLst>
                              <p:par>
                                <p:cTn id="1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50"/>
                            </p:stCondLst>
                            <p:childTnLst>
                              <p:par>
                                <p:cTn id="2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9" grpId="0"/>
      <p:bldP spid="10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1220723" y="1448944"/>
            <a:ext cx="10282686" cy="7992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2800" b="1" dirty="0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一元二次方程求解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8576224" y="6383851"/>
            <a:ext cx="2743200" cy="365125"/>
          </a:xfrm>
        </p:spPr>
        <p:txBody>
          <a:bodyPr/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1F3DCEE-B71D-45D1-8D17-ED93596D532D}"/>
              </a:ext>
            </a:extLst>
          </p:cNvPr>
          <p:cNvSpPr/>
          <p:nvPr/>
        </p:nvSpPr>
        <p:spPr>
          <a:xfrm>
            <a:off x="5192183" y="558124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133B4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 Black" panose="020B0A02040204020203" pitchFamily="34" charset="0"/>
              </a:rPr>
              <a:t>衍生功能实现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BD5110A-1A14-4C3B-9C18-DE74F5CE35D1}"/>
              </a:ext>
            </a:extLst>
          </p:cNvPr>
          <p:cNvSpPr/>
          <p:nvPr/>
        </p:nvSpPr>
        <p:spPr>
          <a:xfrm>
            <a:off x="1220723" y="3167390"/>
            <a:ext cx="639698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u"/>
            </a:pPr>
            <a:r>
              <a:rPr lang="zh-CN" altLang="en-US" sz="2800" b="1" dirty="0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二元一次方程求解</a:t>
            </a:r>
            <a:endParaRPr lang="en-US" altLang="zh-CN" sz="2800" b="1" dirty="0">
              <a:solidFill>
                <a:srgbClr val="FFFFFF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14D88EE-E7B3-4D28-AE41-0185054669CC}"/>
              </a:ext>
            </a:extLst>
          </p:cNvPr>
          <p:cNvSpPr/>
          <p:nvPr/>
        </p:nvSpPr>
        <p:spPr>
          <a:xfrm>
            <a:off x="1220723" y="4609798"/>
            <a:ext cx="639698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u"/>
            </a:pPr>
            <a:r>
              <a:rPr lang="zh-CN" altLang="en-US" sz="2800" b="1" dirty="0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二进制</a:t>
            </a:r>
            <a:r>
              <a:rPr lang="en-US" altLang="zh-CN" sz="2800" b="1" dirty="0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/</a:t>
            </a:r>
            <a:r>
              <a:rPr lang="zh-CN" altLang="en-US" sz="2800" b="1" dirty="0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十进制转换</a:t>
            </a:r>
            <a:endParaRPr lang="en-US" altLang="zh-CN" sz="2800" b="1" dirty="0">
              <a:solidFill>
                <a:srgbClr val="FFFFFF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14153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85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 tmFilter="0,0; .5, 1; 1, 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600"/>
                            </p:stCondLst>
                            <p:childTnLst>
                              <p:par>
                                <p:cTn id="1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450"/>
                            </p:stCondLst>
                            <p:childTnLst>
                              <p:par>
                                <p:cTn id="2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9" grpId="0"/>
      <p:bldP spid="11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1275724" y="1795288"/>
            <a:ext cx="639698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u"/>
            </a:pPr>
            <a:r>
              <a:rPr lang="zh-CN" altLang="en-US" sz="2800" b="1" dirty="0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更换计算器背景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8555599" y="6383851"/>
            <a:ext cx="2743200" cy="365125"/>
          </a:xfrm>
        </p:spPr>
        <p:txBody>
          <a:bodyPr/>
          <a:lstStyle/>
          <a:p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1F3DCEE-B71D-45D1-8D17-ED93596D532D}"/>
              </a:ext>
            </a:extLst>
          </p:cNvPr>
          <p:cNvSpPr/>
          <p:nvPr/>
        </p:nvSpPr>
        <p:spPr>
          <a:xfrm>
            <a:off x="5192183" y="558124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133B4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 Black" panose="020B0A02040204020203" pitchFamily="34" charset="0"/>
              </a:rPr>
              <a:t>衍生功能实现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16D9EB8-6BE7-443A-B57A-1B8A4EEADF73}"/>
              </a:ext>
            </a:extLst>
          </p:cNvPr>
          <p:cNvSpPr/>
          <p:nvPr/>
        </p:nvSpPr>
        <p:spPr>
          <a:xfrm>
            <a:off x="1275724" y="2905780"/>
            <a:ext cx="639698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u"/>
            </a:pPr>
            <a:r>
              <a:rPr lang="zh-CN" altLang="en-US" sz="2800" b="1" dirty="0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生成随机数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DD1DA7D-87AE-4546-A134-171E95176A9A}"/>
              </a:ext>
            </a:extLst>
          </p:cNvPr>
          <p:cNvSpPr/>
          <p:nvPr/>
        </p:nvSpPr>
        <p:spPr>
          <a:xfrm>
            <a:off x="1275724" y="4016273"/>
            <a:ext cx="639698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u"/>
            </a:pPr>
            <a:r>
              <a:rPr lang="zh-CN" altLang="en-US" sz="2800" b="1" dirty="0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数独题目正确性验证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8AB4C6E-4525-41B3-AD07-06443CD3ACC1}"/>
              </a:ext>
            </a:extLst>
          </p:cNvPr>
          <p:cNvSpPr/>
          <p:nvPr/>
        </p:nvSpPr>
        <p:spPr>
          <a:xfrm>
            <a:off x="1275724" y="5126766"/>
            <a:ext cx="639698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u"/>
            </a:pPr>
            <a:r>
              <a:rPr lang="zh-CN" altLang="en-US" sz="2800" b="1" dirty="0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数独结果正确性验证</a:t>
            </a:r>
          </a:p>
        </p:txBody>
      </p:sp>
    </p:spTree>
    <p:extLst>
      <p:ext uri="{BB962C8B-B14F-4D97-AF65-F5344CB8AC3E}">
        <p14:creationId xmlns:p14="http://schemas.microsoft.com/office/powerpoint/2010/main" val="4050850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8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 tmFilter="0,0; .5, 1; 1, 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50"/>
                            </p:stCondLst>
                            <p:childTnLst>
                              <p:par>
                                <p:cTn id="1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250"/>
                            </p:stCondLst>
                            <p:childTnLst>
                              <p:par>
                                <p:cTn id="2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150"/>
                            </p:stCondLst>
                            <p:childTnLst>
                              <p:par>
                                <p:cTn id="2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9" grpId="0"/>
      <p:bldP spid="7" grpId="0"/>
      <p:bldP spid="8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KSO_Shape"/>
          <p:cNvSpPr>
            <a:spLocks/>
          </p:cNvSpPr>
          <p:nvPr/>
        </p:nvSpPr>
        <p:spPr bwMode="auto">
          <a:xfrm>
            <a:off x="2387092" y="1669352"/>
            <a:ext cx="1346200" cy="1800225"/>
          </a:xfrm>
          <a:custGeom>
            <a:avLst/>
            <a:gdLst>
              <a:gd name="T0" fmla="*/ 1281616 w 634"/>
              <a:gd name="T1" fmla="*/ 39819 h 633"/>
              <a:gd name="T2" fmla="*/ 1281616 w 634"/>
              <a:gd name="T3" fmla="*/ 39819 h 633"/>
              <a:gd name="T4" fmla="*/ 0 w 634"/>
              <a:gd name="T5" fmla="*/ 878867 h 633"/>
              <a:gd name="T6" fmla="*/ 405951 w 634"/>
              <a:gd name="T7" fmla="*/ 1214486 h 633"/>
              <a:gd name="T8" fmla="*/ 656748 w 634"/>
              <a:gd name="T9" fmla="*/ 1797553 h 633"/>
              <a:gd name="T10" fmla="*/ 1313497 w 634"/>
              <a:gd name="T11" fmla="*/ 82483 h 633"/>
              <a:gd name="T12" fmla="*/ 1281616 w 634"/>
              <a:gd name="T13" fmla="*/ 39819 h 633"/>
              <a:gd name="T14" fmla="*/ 157280 w 634"/>
              <a:gd name="T15" fmla="*/ 878867 h 633"/>
              <a:gd name="T16" fmla="*/ 157280 w 634"/>
              <a:gd name="T17" fmla="*/ 878867 h 633"/>
              <a:gd name="T18" fmla="*/ 1126461 w 634"/>
              <a:gd name="T19" fmla="*/ 250292 h 633"/>
              <a:gd name="T20" fmla="*/ 437832 w 634"/>
              <a:gd name="T21" fmla="*/ 1086496 h 633"/>
              <a:gd name="T22" fmla="*/ 157280 w 634"/>
              <a:gd name="T23" fmla="*/ 878867 h 633"/>
              <a:gd name="T24" fmla="*/ 656748 w 634"/>
              <a:gd name="T25" fmla="*/ 1589924 h 633"/>
              <a:gd name="T26" fmla="*/ 656748 w 634"/>
              <a:gd name="T27" fmla="*/ 1589924 h 633"/>
              <a:gd name="T28" fmla="*/ 501594 w 634"/>
              <a:gd name="T29" fmla="*/ 1129159 h 633"/>
              <a:gd name="T30" fmla="*/ 1158342 w 634"/>
              <a:gd name="T31" fmla="*/ 290111 h 633"/>
              <a:gd name="T32" fmla="*/ 656748 w 634"/>
              <a:gd name="T33" fmla="*/ 1589924 h 633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634" h="633">
                <a:moveTo>
                  <a:pt x="603" y="14"/>
                </a:moveTo>
                <a:lnTo>
                  <a:pt x="603" y="14"/>
                </a:lnTo>
                <a:cubicBezTo>
                  <a:pt x="574" y="14"/>
                  <a:pt x="0" y="309"/>
                  <a:pt x="0" y="309"/>
                </a:cubicBezTo>
                <a:lnTo>
                  <a:pt x="191" y="427"/>
                </a:lnTo>
                <a:lnTo>
                  <a:pt x="309" y="632"/>
                </a:lnTo>
                <a:cubicBezTo>
                  <a:pt x="309" y="632"/>
                  <a:pt x="618" y="44"/>
                  <a:pt x="618" y="29"/>
                </a:cubicBezTo>
                <a:cubicBezTo>
                  <a:pt x="633" y="14"/>
                  <a:pt x="618" y="0"/>
                  <a:pt x="603" y="14"/>
                </a:cubicBezTo>
                <a:close/>
                <a:moveTo>
                  <a:pt x="74" y="309"/>
                </a:moveTo>
                <a:lnTo>
                  <a:pt x="74" y="309"/>
                </a:lnTo>
                <a:cubicBezTo>
                  <a:pt x="530" y="88"/>
                  <a:pt x="530" y="88"/>
                  <a:pt x="530" y="88"/>
                </a:cubicBezTo>
                <a:cubicBezTo>
                  <a:pt x="206" y="382"/>
                  <a:pt x="206" y="382"/>
                  <a:pt x="206" y="382"/>
                </a:cubicBezTo>
                <a:lnTo>
                  <a:pt x="74" y="309"/>
                </a:lnTo>
                <a:close/>
                <a:moveTo>
                  <a:pt x="309" y="559"/>
                </a:moveTo>
                <a:lnTo>
                  <a:pt x="309" y="559"/>
                </a:lnTo>
                <a:cubicBezTo>
                  <a:pt x="309" y="559"/>
                  <a:pt x="250" y="441"/>
                  <a:pt x="236" y="397"/>
                </a:cubicBezTo>
                <a:cubicBezTo>
                  <a:pt x="545" y="102"/>
                  <a:pt x="545" y="102"/>
                  <a:pt x="545" y="102"/>
                </a:cubicBezTo>
                <a:lnTo>
                  <a:pt x="309" y="55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none" lIns="121908" tIns="60955" rIns="121908" bIns="60955"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cxnSp>
        <p:nvCxnSpPr>
          <p:cNvPr id="5" name="曲线连接符 4"/>
          <p:cNvCxnSpPr/>
          <p:nvPr/>
        </p:nvCxnSpPr>
        <p:spPr>
          <a:xfrm rot="5400000">
            <a:off x="1714500" y="3012377"/>
            <a:ext cx="1106424" cy="914400"/>
          </a:xfrm>
          <a:prstGeom prst="curvedConnector3">
            <a:avLst>
              <a:gd name="adj1" fmla="val 156611"/>
            </a:avLst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3724531" y="2807857"/>
            <a:ext cx="616961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dirty="0">
                <a:solidFill>
                  <a:srgbClr val="FFFFFF"/>
                </a:solidFill>
                <a:latin typeface="Bodoni MT Black" panose="02070A03080606020203" pitchFamily="18" charset="0"/>
              </a:rPr>
              <a:t>Thank you</a:t>
            </a:r>
            <a:endParaRPr lang="zh-CN" altLang="en-US" sz="6600" dirty="0">
              <a:solidFill>
                <a:srgbClr val="FFFFFF"/>
              </a:solidFill>
              <a:latin typeface="Bodoni MT Black" panose="02070A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9404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5586 0.28681 L -0.15586 0.28704 C -0.15 0.29885 -0.14492 0.31204 -0.13802 0.32292 C -0.13567 0.32662 -0.13294 0.33033 -0.13072 0.33426 C -0.12656 0.34237 -0.12239 0.35024 -0.11875 0.3588 C -0.11705 0.3632 -0.11302 0.37338 -0.11054 0.37778 C -0.10898 0.38056 -0.10703 0.38264 -0.10559 0.38542 C -0.10455 0.38774 -0.10429 0.39051 -0.10325 0.39283 C -0.10234 0.39514 -0.10065 0.39653 -0.09961 0.39862 C -0.09622 0.4051 -0.09804 0.40487 -0.09362 0.41181 C -0.09257 0.41343 -0.09127 0.41436 -0.08997 0.41575 C -0.08372 0.42292 -0.0875 0.41991 -0.08164 0.42315 C -0.08046 0.42431 -0.07929 0.42593 -0.07812 0.42686 C -0.07578 0.42848 -0.07083 0.43079 -0.07083 0.43125 C -0.06888 0.4301 -0.06666 0.43033 -0.06484 0.42894 C -0.06354 0.42778 -0.06341 0.42477 -0.0625 0.42315 C -0.06145 0.42107 -0.06015 0.41945 -0.05885 0.41737 C -0.05859 0.41436 -0.05833 0.41112 -0.05768 0.40811 C -0.05638 0.40162 -0.05416 0.39792 -0.05169 0.39283 L -0.04804 0.37593 C -0.04765 0.37408 -0.04713 0.372 -0.047 0.37037 C -0.04609 0.36505 -0.04544 0.35996 -0.04453 0.3551 C -0.04401 0.35301 -0.04375 0.35139 -0.04336 0.34931 C -0.04075 0.33565 -0.04336 0.34792 -0.04101 0.33218 C -0.04062 0.33056 -0.0401 0.32848 -0.03971 0.32662 C -0.0388 0.32176 -0.03802 0.31644 -0.03737 0.31181 L -0.03606 0.30394 C -0.03541 0.29399 -0.03424 0.28403 -0.03372 0.27362 C -0.03099 0.22662 -0.03229 0.24607 -0.03007 0.21505 C -0.02968 0.20371 -0.02916 0.1926 -0.0289 0.18102 C -0.02812 0.15417 -0.02812 0.14121 -0.02643 0.1169 C -0.02565 0.10139 -0.025 0.10301 -0.02291 0.08658 C -0.022 0.0794 -0.02057 0.06112 -0.01927 0.05625 C -0.01849 0.05301 -0.01757 0.05 -0.01692 0.04676 C -0.01562 0.04144 -0.0125 0.02315 -0.00963 0.02014 L -0.00625 0.01644 C -0.00533 0.01389 -0.00442 0.01158 -0.00364 0.00903 C -0.00338 0.00718 -0.00312 0.0051 -0.0026 0.00348 C -0.00208 0.00162 -0.00091 0.0007 -4.16667E-6 -0.00023 L -4.16667E-6 -4.44444E-6 " pathEditMode="relative" rAng="0" ptsTypes="AAAAAAAAAAAAAAAAAAAAAAAAAAAAAAAAAAAAAAAA">
                                      <p:cBhvr>
                                        <p:cTn id="11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786" y="-713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 tmFilter="0,0; .5, 1; 1, 1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10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</TotalTime>
  <Words>200</Words>
  <Application>Microsoft Office PowerPoint</Application>
  <PresentationFormat>宽屏</PresentationFormat>
  <Paragraphs>63</Paragraphs>
  <Slides>8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微软雅黑</vt:lpstr>
      <vt:lpstr>幼圆</vt:lpstr>
      <vt:lpstr>Arial</vt:lpstr>
      <vt:lpstr>Bodoni MT Black</vt:lpstr>
      <vt:lpstr>Calibri</vt:lpstr>
      <vt:lpstr>Calibri Light</vt:lpstr>
      <vt:lpstr>Segoe UI Black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cp:lastModifiedBy>Tang Tianyou</cp:lastModifiedBy>
  <cp:revision>73</cp:revision>
  <dcterms:created xsi:type="dcterms:W3CDTF">2016-06-15T15:17:18Z</dcterms:created>
  <dcterms:modified xsi:type="dcterms:W3CDTF">2020-09-20T09:03:03Z</dcterms:modified>
</cp:coreProperties>
</file>