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101" autoAdjust="0"/>
  </p:normalViewPr>
  <p:slideViewPr>
    <p:cSldViewPr snapToGrid="0">
      <p:cViewPr varScale="1">
        <p:scale>
          <a:sx n="76" d="100"/>
          <a:sy n="76" d="100"/>
        </p:scale>
        <p:origin x="18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32D91-739B-49D5-8E0F-1E9D10BB5D0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615D0-41E2-41B3-9A9D-9AD21EC4D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and IS were different groups and were in different locations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one </a:t>
            </a:r>
            <a:r>
              <a:rPr lang="en-US" baseline="0" dirty="0" err="1" smtClean="0"/>
              <a:t>hapy</a:t>
            </a:r>
            <a:r>
              <a:rPr lang="en-US" baseline="0" dirty="0" smtClean="0"/>
              <a:t> family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3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Git and </a:t>
            </a:r>
            <a:r>
              <a:rPr lang="en-US" dirty="0" err="1" smtClean="0"/>
              <a:t>Bitbucket</a:t>
            </a:r>
            <a:r>
              <a:rPr lang="en-US" dirty="0" smtClean="0"/>
              <a:t> and how are they different</a:t>
            </a:r>
          </a:p>
          <a:p>
            <a:r>
              <a:rPr lang="en-US" dirty="0" smtClean="0"/>
              <a:t>DevOps</a:t>
            </a:r>
            <a:r>
              <a:rPr lang="en-US" baseline="0" dirty="0" smtClean="0"/>
              <a:t> = constant release using Git, unit tests, regression tests, staging servers, etc.</a:t>
            </a:r>
          </a:p>
          <a:p>
            <a:r>
              <a:rPr lang="en-US" baseline="0" dirty="0" smtClean="0"/>
              <a:t>Jupyter Notebooks are a great way to try something out and document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0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Reduce = Hadoop</a:t>
            </a:r>
          </a:p>
          <a:p>
            <a:r>
              <a:rPr lang="en-US" dirty="0" smtClean="0"/>
              <a:t>Collaboration tools = slack, 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8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Sql</a:t>
            </a:r>
            <a:r>
              <a:rPr lang="en-US" dirty="0" smtClean="0"/>
              <a:t> Server.  DB design and query design.  DB Management</a:t>
            </a:r>
          </a:p>
          <a:p>
            <a:r>
              <a:rPr lang="en-US" dirty="0" smtClean="0"/>
              <a:t>Mongo</a:t>
            </a:r>
            <a:r>
              <a:rPr lang="en-US" baseline="0" dirty="0" smtClean="0"/>
              <a:t> good for unstructured data</a:t>
            </a:r>
          </a:p>
          <a:p>
            <a:r>
              <a:rPr lang="en-US" baseline="0" dirty="0" smtClean="0"/>
              <a:t>Neo4J good for making relationship connections</a:t>
            </a:r>
          </a:p>
          <a:p>
            <a:r>
              <a:rPr lang="en-US" baseline="0" dirty="0" smtClean="0"/>
              <a:t>Ontologies</a:t>
            </a:r>
          </a:p>
          <a:p>
            <a:r>
              <a:rPr lang="en-US" baseline="0" dirty="0" smtClean="0"/>
              <a:t>ERDDAP good for storing </a:t>
            </a:r>
            <a:r>
              <a:rPr lang="en-US" baseline="0" dirty="0" err="1" smtClean="0"/>
              <a:t>NetCDF</a:t>
            </a:r>
            <a:r>
              <a:rPr lang="en-US" baseline="0" dirty="0" smtClean="0"/>
              <a:t> files and outputting in dozens of formats.  REST interface</a:t>
            </a:r>
          </a:p>
          <a:p>
            <a:r>
              <a:rPr lang="en-US" baseline="0" dirty="0" err="1" smtClean="0"/>
              <a:t>ElasticSearch</a:t>
            </a:r>
            <a:r>
              <a:rPr lang="en-US" baseline="0" dirty="0" smtClean="0"/>
              <a:t> based on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and is extremely fast at faceted searching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HOIrop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t="19563" b="11095"/>
          <a:stretch>
            <a:fillRect/>
          </a:stretch>
        </p:blipFill>
        <p:spPr bwMode="auto">
          <a:xfrm>
            <a:off x="-169333" y="-196850"/>
            <a:ext cx="10847917" cy="705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013325"/>
            <a:ext cx="12192000" cy="814388"/>
          </a:xfrm>
          <a:prstGeom prst="rect">
            <a:avLst/>
          </a:prstGeom>
          <a:solidFill>
            <a:srgbClr val="17365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79233" y="2980266"/>
            <a:ext cx="8940800" cy="1828800"/>
          </a:xfrm>
        </p:spPr>
        <p:txBody>
          <a:bodyPr anchor="b"/>
          <a:lstStyle>
            <a:lvl1pPr>
              <a:defRPr sz="3600" cap="all" baseline="0">
                <a:solidFill>
                  <a:srgbClr val="4980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79233" y="5019926"/>
            <a:ext cx="8940800" cy="807963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29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"/>
            <a:ext cx="10871200" cy="7478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023090"/>
            <a:ext cx="10871200" cy="49388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6800" y="762000"/>
            <a:ext cx="22352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6800" y="762000"/>
            <a:ext cx="61384" cy="60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"/>
            <a:ext cx="10871200" cy="7478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023090"/>
            <a:ext cx="8849939" cy="49388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8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58864"/>
            <a:ext cx="12192000" cy="1531937"/>
          </a:xfrm>
          <a:prstGeom prst="rect">
            <a:avLst/>
          </a:prstGeom>
          <a:solidFill>
            <a:srgbClr val="17365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058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425" y="1058334"/>
            <a:ext cx="10940209" cy="1532467"/>
          </a:xfrm>
        </p:spPr>
        <p:txBody>
          <a:bodyPr anchor="ctr">
            <a:normAutofit/>
          </a:bodyPr>
          <a:lstStyle>
            <a:lvl1pPr marL="0" indent="0">
              <a:spcAft>
                <a:spcPts val="600"/>
              </a:spcAft>
              <a:buNone/>
              <a:defRPr sz="4000">
                <a:solidFill>
                  <a:srgbClr val="FFFFFF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694425" y="2590801"/>
            <a:ext cx="10940209" cy="1532467"/>
          </a:xfrm>
        </p:spPr>
        <p:txBody>
          <a:bodyPr anchor="ctr">
            <a:normAutofit/>
          </a:bodyPr>
          <a:lstStyle>
            <a:lvl1pPr marL="0" indent="0">
              <a:spcAft>
                <a:spcPts val="600"/>
              </a:spcAft>
              <a:buNone/>
              <a:defRPr sz="3200">
                <a:solidFill>
                  <a:srgbClr val="4980A7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759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4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"/>
            <a:ext cx="10871200" cy="77611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1890240"/>
            <a:ext cx="5181600" cy="4222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1890240"/>
            <a:ext cx="5181600" cy="4222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204440"/>
            <a:ext cx="5181600" cy="640080"/>
          </a:xfrm>
          <a:solidFill>
            <a:srgbClr val="27668F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204440"/>
            <a:ext cx="5181600" cy="640080"/>
          </a:xfrm>
          <a:solidFill>
            <a:srgbClr val="27668F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83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1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04900"/>
            <a:ext cx="12192000" cy="622300"/>
          </a:xfrm>
          <a:prstGeom prst="rect">
            <a:avLst/>
          </a:prstGeom>
          <a:solidFill>
            <a:srgbClr val="031C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0" y="749300"/>
            <a:ext cx="12192000" cy="56848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10871200" cy="74918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3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98425"/>
            <a:ext cx="12192000" cy="917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55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0"/>
            <a:ext cx="10871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196975"/>
            <a:ext cx="108712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1" descr="wordmark-onelineMedBlue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4" y="6583363"/>
            <a:ext cx="345651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67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4980A7"/>
        </a:buClr>
        <a:buSzPct val="60000"/>
        <a:buFont typeface="Wingdings" panose="05000000000000000000" pitchFamily="2" charset="2"/>
        <a:buChar char=""/>
        <a:defRPr sz="2800" kern="1200">
          <a:solidFill>
            <a:srgbClr val="031C33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4980A7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31C33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4980A7"/>
        </a:buClr>
        <a:buSzPct val="75000"/>
        <a:buFont typeface="Wingdings" panose="05000000000000000000" pitchFamily="2" charset="2"/>
        <a:buChar char=""/>
        <a:defRPr sz="2300" kern="1200">
          <a:solidFill>
            <a:srgbClr val="031C33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4980A7"/>
        </a:buClr>
        <a:buSzPct val="75000"/>
        <a:buFont typeface="Wingdings" panose="05000000000000000000" pitchFamily="2" charset="2"/>
        <a:buChar char=""/>
        <a:defRPr sz="2000" kern="1200">
          <a:solidFill>
            <a:srgbClr val="031C33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4980A7"/>
        </a:buClr>
        <a:buSzPct val="65000"/>
        <a:buFont typeface="Wingdings" panose="05000000000000000000" pitchFamily="2" charset="2"/>
        <a:buChar char=""/>
        <a:defRPr sz="2000" kern="1200">
          <a:solidFill>
            <a:srgbClr val="031C33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hoi-it.whoi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hoi-it.whoi.edu/our-services/software-developmen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WHOI IS Applications Development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1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 control using Git,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Workflow and Jupyter Notebooks</a:t>
            </a:r>
          </a:p>
          <a:p>
            <a:r>
              <a:rPr lang="en-US" dirty="0" smtClean="0"/>
              <a:t>Vagrant Containers</a:t>
            </a:r>
          </a:p>
          <a:p>
            <a:r>
              <a:rPr lang="en-US" dirty="0" smtClean="0"/>
              <a:t>Using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CS was dedicated to helping the science community</a:t>
            </a:r>
          </a:p>
          <a:p>
            <a:r>
              <a:rPr lang="en-US" dirty="0" smtClean="0"/>
              <a:t>MS was dedicated to helping the Admin community</a:t>
            </a:r>
          </a:p>
          <a:p>
            <a:r>
              <a:rPr lang="en-US" dirty="0" smtClean="0"/>
              <a:t>Different tools and methods of working</a:t>
            </a:r>
          </a:p>
          <a:p>
            <a:r>
              <a:rPr lang="en-US" dirty="0" smtClean="0"/>
              <a:t>Now combined for to create the IS group under Keith Glavin</a:t>
            </a:r>
          </a:p>
          <a:p>
            <a:r>
              <a:rPr lang="en-US" dirty="0" smtClean="0"/>
              <a:t>We are stronger as a combined group and are here to help everyone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000" b="1" i="1" dirty="0" smtClean="0"/>
              <a:t>The IS </a:t>
            </a:r>
            <a:r>
              <a:rPr lang="en-US" sz="2000" b="1" i="1" dirty="0"/>
              <a:t>Web site is at </a:t>
            </a:r>
            <a:r>
              <a:rPr lang="en-US" sz="2000" b="1" i="1" dirty="0">
                <a:hlinkClick r:id="rId3"/>
              </a:rPr>
              <a:t>http://whoi-it.whoi.edu</a:t>
            </a:r>
            <a:r>
              <a:rPr lang="en-US" sz="2000" b="1" i="1" dirty="0" smtClean="0">
                <a:hlinkClick r:id="rId3"/>
              </a:rPr>
              <a:t>/</a:t>
            </a:r>
            <a:endParaRPr lang="en-US" sz="2000" b="1" i="1" dirty="0" smtClean="0"/>
          </a:p>
          <a:p>
            <a:pPr marL="0" indent="0" algn="ctr">
              <a:buNone/>
            </a:pPr>
            <a:r>
              <a:rPr lang="en-US" sz="2000" b="1" i="1" dirty="0" smtClean="0"/>
              <a:t>The IS App Dev </a:t>
            </a:r>
            <a:r>
              <a:rPr lang="en-US" sz="2000" b="1" i="1" dirty="0"/>
              <a:t>Web site is at </a:t>
            </a:r>
            <a:r>
              <a:rPr lang="en-US" sz="2000" b="1" i="1" dirty="0">
                <a:hlinkClick r:id="rId4"/>
              </a:rPr>
              <a:t>http://whoi-it.whoi.edu/our-services/software-development</a:t>
            </a:r>
            <a:r>
              <a:rPr lang="en-US" sz="2000" b="1" i="1" dirty="0" smtClean="0">
                <a:hlinkClick r:id="rId4"/>
              </a:rPr>
              <a:t>/</a:t>
            </a:r>
            <a:endParaRPr lang="en-US" sz="2000" b="1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7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Speak Your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HTML5, JavaScript, CSS</a:t>
            </a:r>
          </a:p>
          <a:p>
            <a:r>
              <a:rPr lang="en-US" dirty="0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1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know the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WordPress</a:t>
            </a:r>
          </a:p>
          <a:p>
            <a:r>
              <a:rPr lang="en-US" dirty="0" smtClean="0"/>
              <a:t>Drupal</a:t>
            </a:r>
          </a:p>
          <a:p>
            <a:r>
              <a:rPr lang="en-US" dirty="0" smtClean="0"/>
              <a:t>Django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Java Struts using Hibernate ORM</a:t>
            </a:r>
          </a:p>
          <a:p>
            <a:r>
              <a:rPr lang="en-US" dirty="0" smtClean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53429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Know 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Jupyter Notebooks</a:t>
            </a:r>
          </a:p>
          <a:p>
            <a:r>
              <a:rPr lang="en-US" dirty="0" smtClean="0"/>
              <a:t>Vagrant</a:t>
            </a:r>
          </a:p>
          <a:p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Know the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Tensor flow</a:t>
            </a:r>
          </a:p>
          <a:p>
            <a:r>
              <a:rPr lang="en-US" dirty="0" smtClean="0"/>
              <a:t>Parallelizing code</a:t>
            </a:r>
          </a:p>
          <a:p>
            <a:r>
              <a:rPr lang="en-US" dirty="0" smtClean="0"/>
              <a:t>Map Reduce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,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Workflow Automation</a:t>
            </a:r>
          </a:p>
          <a:p>
            <a:r>
              <a:rPr lang="en-US" dirty="0" smtClean="0"/>
              <a:t>Collaboration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K</a:t>
            </a:r>
            <a:r>
              <a:rPr lang="en-US" dirty="0" smtClean="0"/>
              <a:t>now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RDBMS (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MSSQL, Access)</a:t>
            </a:r>
          </a:p>
          <a:p>
            <a:r>
              <a:rPr lang="en-US" dirty="0" smtClean="0"/>
              <a:t>Document databases (Mongo)</a:t>
            </a:r>
          </a:p>
          <a:p>
            <a:r>
              <a:rPr lang="en-US" dirty="0" smtClean="0"/>
              <a:t>Graph databases (Neo4J)</a:t>
            </a:r>
          </a:p>
          <a:p>
            <a:r>
              <a:rPr lang="en-US" dirty="0" smtClean="0"/>
              <a:t>ERDDAP</a:t>
            </a:r>
          </a:p>
          <a:p>
            <a:r>
              <a:rPr lang="en-US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4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OOI</a:t>
            </a:r>
          </a:p>
          <a:p>
            <a:r>
              <a:rPr lang="en-US" dirty="0" err="1" smtClean="0"/>
              <a:t>Lipidomics</a:t>
            </a:r>
            <a:endParaRPr lang="en-US" dirty="0" smtClean="0"/>
          </a:p>
          <a:p>
            <a:r>
              <a:rPr lang="en-US" dirty="0" smtClean="0"/>
              <a:t>Proteomics</a:t>
            </a:r>
          </a:p>
          <a:p>
            <a:r>
              <a:rPr lang="en-US" dirty="0" smtClean="0"/>
              <a:t>IFCB</a:t>
            </a:r>
          </a:p>
          <a:p>
            <a:r>
              <a:rPr lang="en-US" dirty="0" smtClean="0"/>
              <a:t>AOPE (DSL)</a:t>
            </a:r>
          </a:p>
          <a:p>
            <a:r>
              <a:rPr lang="en-US" dirty="0" smtClean="0"/>
              <a:t>Machine learning for classification</a:t>
            </a:r>
          </a:p>
          <a:p>
            <a:r>
              <a:rPr lang="en-US" dirty="0" smtClean="0"/>
              <a:t>New Personal Sites</a:t>
            </a:r>
          </a:p>
          <a:p>
            <a:r>
              <a:rPr lang="en-US" dirty="0" smtClean="0"/>
              <a:t>New Admin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7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023090"/>
            <a:ext cx="10871200" cy="5280606"/>
          </a:xfrm>
        </p:spPr>
        <p:txBody>
          <a:bodyPr/>
          <a:lstStyle/>
          <a:p>
            <a:r>
              <a:rPr lang="en-US" dirty="0" smtClean="0"/>
              <a:t>Ready to help you</a:t>
            </a:r>
          </a:p>
          <a:p>
            <a:pPr lvl="1"/>
            <a:r>
              <a:rPr lang="en-US" dirty="0" smtClean="0"/>
              <a:t>Nick Symmonds</a:t>
            </a:r>
          </a:p>
          <a:p>
            <a:pPr lvl="1"/>
            <a:r>
              <a:rPr lang="en-US" dirty="0" smtClean="0"/>
              <a:t>Helen Gordon</a:t>
            </a:r>
          </a:p>
          <a:p>
            <a:pPr lvl="1"/>
            <a:r>
              <a:rPr lang="en-US" dirty="0" smtClean="0"/>
              <a:t>Joe Futrelle</a:t>
            </a:r>
          </a:p>
          <a:p>
            <a:pPr lvl="1"/>
            <a:r>
              <a:rPr lang="en-US" dirty="0" smtClean="0"/>
              <a:t>David Gaylord</a:t>
            </a:r>
          </a:p>
          <a:p>
            <a:pPr lvl="1"/>
            <a:r>
              <a:rPr lang="en-US" dirty="0" smtClean="0"/>
              <a:t>Ethan Andrews</a:t>
            </a:r>
            <a:endParaRPr lang="en-US" dirty="0" smtClean="0"/>
          </a:p>
          <a:p>
            <a:pPr lvl="1"/>
            <a:r>
              <a:rPr lang="en-US" dirty="0" smtClean="0"/>
              <a:t>Julie Allen</a:t>
            </a:r>
          </a:p>
          <a:p>
            <a:pPr marL="366713" lvl="1" indent="0" algn="ctr">
              <a:buNone/>
            </a:pPr>
            <a:endParaRPr lang="en-US" b="1" i="1" dirty="0" smtClean="0"/>
          </a:p>
          <a:p>
            <a:pPr marL="366713" lvl="1" indent="0" algn="ctr">
              <a:buNone/>
            </a:pPr>
            <a:endParaRPr lang="en-US" b="1" i="1" dirty="0" smtClean="0"/>
          </a:p>
          <a:p>
            <a:pPr marL="366713" lvl="1" indent="0" algn="ctr">
              <a:buNone/>
            </a:pPr>
            <a:r>
              <a:rPr lang="en-US" b="1" i="1" dirty="0" smtClean="0"/>
              <a:t>Our team will grow in size over the next year</a:t>
            </a:r>
            <a:endParaRPr lang="en-US" b="1" i="1" dirty="0"/>
          </a:p>
          <a:p>
            <a:pPr marL="3667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5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6WHOIwhite">
  <a:themeElements>
    <a:clrScheme name="WHOI colors">
      <a:dk1>
        <a:sysClr val="windowText" lastClr="000000"/>
      </a:dk1>
      <a:lt1>
        <a:sysClr val="window" lastClr="FFFFFF"/>
      </a:lt1>
      <a:dk2>
        <a:srgbClr val="173656"/>
      </a:dk2>
      <a:lt2>
        <a:srgbClr val="27668F"/>
      </a:lt2>
      <a:accent1>
        <a:srgbClr val="8DC7F0"/>
      </a:accent1>
      <a:accent2>
        <a:srgbClr val="A2A939"/>
      </a:accent2>
      <a:accent3>
        <a:srgbClr val="CDD74C"/>
      </a:accent3>
      <a:accent4>
        <a:srgbClr val="031C33"/>
      </a:accent4>
      <a:accent5>
        <a:srgbClr val="173656"/>
      </a:accent5>
      <a:accent6>
        <a:srgbClr val="E0E88C"/>
      </a:accent6>
      <a:hlink>
        <a:srgbClr val="CDD74C"/>
      </a:hlink>
      <a:folHlink>
        <a:srgbClr val="A2A93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HOI colors">
    <a:dk1>
      <a:sysClr val="windowText" lastClr="000000"/>
    </a:dk1>
    <a:lt1>
      <a:sysClr val="window" lastClr="FFFFFF"/>
    </a:lt1>
    <a:dk2>
      <a:srgbClr val="173656"/>
    </a:dk2>
    <a:lt2>
      <a:srgbClr val="27668F"/>
    </a:lt2>
    <a:accent1>
      <a:srgbClr val="8DC7F0"/>
    </a:accent1>
    <a:accent2>
      <a:srgbClr val="A2A939"/>
    </a:accent2>
    <a:accent3>
      <a:srgbClr val="CDD74C"/>
    </a:accent3>
    <a:accent4>
      <a:srgbClr val="031C33"/>
    </a:accent4>
    <a:accent5>
      <a:srgbClr val="173656"/>
    </a:accent5>
    <a:accent6>
      <a:srgbClr val="E0E88C"/>
    </a:accent6>
    <a:hlink>
      <a:srgbClr val="CDD74C"/>
    </a:hlink>
    <a:folHlink>
      <a:srgbClr val="A2A9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2016WHOI-white</Template>
  <TotalTime>525</TotalTime>
  <Words>358</Words>
  <Application>Microsoft Office PowerPoint</Application>
  <PresentationFormat>Widescreen</PresentationFormat>
  <Paragraphs>90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ＭＳ Ｐゴシック</vt:lpstr>
      <vt:lpstr>Calibri</vt:lpstr>
      <vt:lpstr>Wingdings</vt:lpstr>
      <vt:lpstr>Wingdings 2</vt:lpstr>
      <vt:lpstr>2016WHOIwhite</vt:lpstr>
      <vt:lpstr>WHOI IS Applications Development Group</vt:lpstr>
      <vt:lpstr>History</vt:lpstr>
      <vt:lpstr>We Speak Your Language</vt:lpstr>
      <vt:lpstr>We know the Frameworks</vt:lpstr>
      <vt:lpstr>We Know the Workflow</vt:lpstr>
      <vt:lpstr>We Know the Techniques</vt:lpstr>
      <vt:lpstr>We Know Data</vt:lpstr>
      <vt:lpstr>Our Portfolio</vt:lpstr>
      <vt:lpstr>Our Team</vt:lpstr>
      <vt:lpstr>Future Talks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nsymmonds</dc:creator>
  <cp:lastModifiedBy>Nick Symmonds</cp:lastModifiedBy>
  <cp:revision>18</cp:revision>
  <dcterms:created xsi:type="dcterms:W3CDTF">2017-02-28T17:45:10Z</dcterms:created>
  <dcterms:modified xsi:type="dcterms:W3CDTF">2018-05-10T14:28:48Z</dcterms:modified>
</cp:coreProperties>
</file>