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34.jpeg" ContentType="image/jpeg"/>
  <Override PartName="/ppt/media/image33.png" ContentType="image/png"/>
  <Override PartName="/ppt/media/image32.jpeg" ContentType="image/jpeg"/>
  <Override PartName="/ppt/media/image31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35.jpeg" ContentType="image/jpeg"/>
  <Override PartName="/ppt/media/image10.jpeg" ContentType="image/jpeg"/>
  <Override PartName="/ppt/media/image8.png" ContentType="image/png"/>
  <Override PartName="/ppt/media/image23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22.jpeg" ContentType="image/jpeg"/>
  <Override PartName="/ppt/media/image25.jpeg" ContentType="image/jpeg"/>
  <Override PartName="/ppt/media/image9.jpeg" ContentType="image/jpeg"/>
  <Override PartName="/ppt/media/image1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jpeg" ContentType="image/jpeg"/>
  <Override PartName="/ppt/media/image17.png" ContentType="image/png"/>
  <Override PartName="/ppt/media/image18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915920" y="1962360"/>
            <a:ext cx="5312160" cy="522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915920" y="1962360"/>
            <a:ext cx="5312160" cy="522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504160" y="1689840"/>
            <a:ext cx="3132000" cy="2497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15920" y="1962360"/>
            <a:ext cx="5312160" cy="522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98504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24976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122000" y="299448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22000" y="1689840"/>
            <a:ext cx="203472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985040" y="2994480"/>
            <a:ext cx="4170240" cy="1191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88600" y="347400"/>
            <a:ext cx="2566800" cy="8589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68880" y="4777920"/>
            <a:ext cx="191880" cy="167400"/>
          </a:xfrm>
          <a:prstGeom prst="rect">
            <a:avLst/>
          </a:prstGeom>
        </p:spPr>
        <p:txBody>
          <a:bodyPr lIns="0" rIns="0" tIns="0" bIns="0"/>
          <a:p>
            <a:pPr marL="95760">
              <a:lnSpc>
                <a:spcPct val="100000"/>
              </a:lnSpc>
            </a:pPr>
            <a:fld id="{CA2AA297-5B0B-4EBB-A79E-5AC18C3491A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985040" y="1689840"/>
            <a:ext cx="4170240" cy="2497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68880" y="4777920"/>
            <a:ext cx="191880" cy="167400"/>
          </a:xfrm>
          <a:prstGeom prst="rect">
            <a:avLst/>
          </a:prstGeom>
        </p:spPr>
        <p:txBody>
          <a:bodyPr lIns="0" rIns="0" tIns="0" bIns="0"/>
          <a:p>
            <a:pPr marL="95760">
              <a:lnSpc>
                <a:spcPct val="100000"/>
              </a:lnSpc>
            </a:pPr>
            <a:fld id="{250628F3-727A-4B96-BF64-0F23B50D016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15920" y="1962360"/>
            <a:ext cx="5312160" cy="112608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768880" y="4777920"/>
            <a:ext cx="191880" cy="167400"/>
          </a:xfrm>
          <a:prstGeom prst="rect">
            <a:avLst/>
          </a:prstGeom>
        </p:spPr>
        <p:txBody>
          <a:bodyPr lIns="0" rIns="0" tIns="0" bIns="0"/>
          <a:p>
            <a:pPr marL="95760">
              <a:lnSpc>
                <a:spcPct val="100000"/>
              </a:lnSpc>
            </a:pPr>
            <a:fld id="{5AB2C580-5EBD-4E0C-AA1E-EEF04FB924F3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shiny.rstudio.com/articles/tag-glossary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shiny.rstudio.com/articles/layout-guide.html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www.shinyapps.io/" TargetMode="External"/><Relationship Id="rId2" Type="http://schemas.openxmlformats.org/officeDocument/2006/relationships/hyperlink" Target="http://www.shinyapps.io/" TargetMode="External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://rstudio.github.io/leaflet/" TargetMode="External"/><Relationship Id="rId2" Type="http://schemas.openxmlformats.org/officeDocument/2006/relationships/hyperlink" Target="https://github.com/daattali/shinyjs" TargetMode="External"/><Relationship Id="rId3" Type="http://schemas.openxmlformats.org/officeDocument/2006/relationships/hyperlink" Target="http://rstudio.github.io/shinythemes/" TargetMode="External"/><Relationship Id="rId4" Type="http://schemas.openxmlformats.org/officeDocument/2006/relationships/hyperlink" Target="http://ggvis.rstudio.com/" TargetMode="External"/><Relationship Id="rId5" Type="http://schemas.openxmlformats.org/officeDocument/2006/relationships/hyperlink" Target="https://rstudio.github.io/shinydashboard/" TargetMode="External"/><Relationship Id="rId6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://shiny.rstudio.com/tutorial/" TargetMode="External"/><Relationship Id="rId2" Type="http://schemas.openxmlformats.org/officeDocument/2006/relationships/hyperlink" Target="http://shiny.rstudio.com/images/shiny-cheatsheet.pdf" TargetMode="External"/><Relationship Id="rId3" Type="http://schemas.openxmlformats.org/officeDocument/2006/relationships/hyperlink" Target="http://shiny.rstudio.com/articles/" TargetMode="External"/><Relationship Id="rId4" Type="http://schemas.openxmlformats.org/officeDocument/2006/relationships/hyperlink" Target="http://rmarkdown.rstudio.com/authoring_shiny.html" TargetMode="External"/><Relationship Id="rId5" Type="http://schemas.openxmlformats.org/officeDocument/2006/relationships/hyperlink" Target="https://groups.google.com/forum/%23!forum/shiny-discuss" TargetMode="External"/><Relationship Id="rId6" Type="http://schemas.openxmlformats.org/officeDocument/2006/relationships/hyperlink" Target="http://stackoverflow.com/questions/tagged/shiny" TargetMode="External"/><Relationship Id="rId7" Type="http://schemas.openxmlformats.org/officeDocument/2006/relationships/hyperlink" Target="http://stackoverflow.com/questions/tagged/shiny" TargetMode="External"/><Relationship Id="rId8" Type="http://schemas.openxmlformats.org/officeDocument/2006/relationships/hyperlink" Target="http://www.shinyapps.io/" TargetMode="External"/><Relationship Id="rId9" Type="http://schemas.openxmlformats.org/officeDocument/2006/relationships/hyperlink" Target="http://deanattali.com/2015/05/09/setup-rstudio-shiny-server-digital-ocean/" TargetMode="External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943600" y="2468880"/>
            <a:ext cx="2382480" cy="21945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84840" y="947160"/>
            <a:ext cx="7229160" cy="9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6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Shiny</a:t>
            </a:r>
            <a:r>
              <a:rPr b="0" lang="en-US" sz="64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4840" y="3719160"/>
            <a:ext cx="254016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55D7A2CB-754E-4317-9FA9-B0E713AC01C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39680" indent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32520" y="347400"/>
            <a:ext cx="7866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elements to app inside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1760" y="3443040"/>
            <a:ext cx="4210920" cy="1078560"/>
          </a:xfrm>
          <a:custGeom>
            <a:avLst/>
            <a:gdLst/>
            <a:ahLst/>
            <a:rect l="l" t="t" r="r" b="b"/>
            <a:pathLst>
              <a:path w="4211320" h="1078864">
                <a:moveTo>
                  <a:pt x="0" y="0"/>
                </a:moveTo>
                <a:lnTo>
                  <a:pt x="4210799" y="0"/>
                </a:lnTo>
                <a:lnTo>
                  <a:pt x="4210799" y="1078799"/>
                </a:lnTo>
                <a:lnTo>
                  <a:pt x="0" y="10787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384840" y="3508920"/>
            <a:ext cx="1091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97440" y="3718440"/>
            <a:ext cx="249660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/>
          <a:p>
            <a:pPr marL="457200">
              <a:lnSpc>
                <a:spcPts val="582"/>
              </a:lnSpc>
            </a:pP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h1("My Shiny</a:t>
            </a:r>
            <a:r>
              <a:rPr b="1" lang="en-US" sz="1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app"),  "Hello</a:t>
            </a:r>
            <a:r>
              <a:rPr b="1" lang="en-US" sz="1400" spc="-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WHOI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564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653720" y="3749040"/>
            <a:ext cx="552240" cy="388800"/>
          </a:xfrm>
          <a:custGeom>
            <a:avLst/>
            <a:gdLst/>
            <a:ahLst/>
            <a:rect l="l" t="t" r="r" b="b"/>
            <a:pathLst>
              <a:path w="552450" h="389254">
                <a:moveTo>
                  <a:pt x="357599" y="388799"/>
                </a:move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lnTo>
                  <a:pt x="551999" y="194399"/>
                </a:lnTo>
                <a:lnTo>
                  <a:pt x="357599" y="3887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4653720" y="3749040"/>
            <a:ext cx="552240" cy="388800"/>
          </a:xfrm>
          <a:custGeom>
            <a:avLst/>
            <a:gdLst/>
            <a:ahLst/>
            <a:rect l="l" t="t" r="r" b="b"/>
            <a:pathLst>
              <a:path w="552450" h="389254">
                <a:moveTo>
                  <a:pt x="357599" y="0"/>
                </a:moveTo>
                <a:lnTo>
                  <a:pt x="551999" y="194399"/>
                </a:lnTo>
                <a:lnTo>
                  <a:pt x="357599" y="388799"/>
                </a:ln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4179240" y="3443040"/>
            <a:ext cx="343080" cy="25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/>
          <a:p>
            <a:pPr marL="9900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311760" y="1173960"/>
            <a:ext cx="4210920" cy="15451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85680">
              <a:lnSpc>
                <a:spcPct val="100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96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 fluidPage( 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"Hello WHOI"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 server &lt;- function(input, output) {}  shinyApp(ui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4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4653720" y="184392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388799"/>
                </a:move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lnTo>
                  <a:pt x="551999" y="194399"/>
                </a:lnTo>
                <a:lnTo>
                  <a:pt x="357599" y="3887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"/>
          <p:cNvSpPr/>
          <p:nvPr/>
        </p:nvSpPr>
        <p:spPr>
          <a:xfrm>
            <a:off x="4653720" y="184392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0"/>
                </a:moveTo>
                <a:lnTo>
                  <a:pt x="551999" y="194399"/>
                </a:lnTo>
                <a:lnTo>
                  <a:pt x="357599" y="388799"/>
                </a:ln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1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7C81DF95-15F5-46A3-94CB-0E28DF5822C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394960" y="1369440"/>
            <a:ext cx="3071880" cy="13737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5393880" y="3291840"/>
            <a:ext cx="3018600" cy="13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1F9CD891-06E4-4A05-A3B8-4EDD3A3CDD1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043720" y="347400"/>
            <a:ext cx="50464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to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29120" y="1149840"/>
            <a:ext cx="762660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 the UI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simply creates</a:t>
            </a:r>
            <a:r>
              <a:rPr b="0" lang="en-US" sz="24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14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use any HTML tags </a:t>
            </a:r>
            <a:r>
              <a:rPr b="0" lang="en-US" sz="2400" spc="-4" strike="noStrike" u="heavy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</a:rPr>
              <a:t> </a:t>
            </a:r>
            <a:r>
              <a:rPr b="0" lang="en-US" sz="24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1"/>
              </a:rPr>
              <a:t>http://shiny.rstudio.com/articles/tag-glossary.html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h1()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header1,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br()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break,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strong()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bold</a:t>
            </a:r>
            <a:r>
              <a:rPr b="0" lang="en-US" sz="24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HTML tag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accessed using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`tags`</a:t>
            </a:r>
            <a:r>
              <a:rPr b="0" lang="en-US" sz="24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2000" indent="-411840">
              <a:lnSpc>
                <a:spcPct val="100000"/>
              </a:lnSpc>
              <a:buClr>
                <a:srgbClr val="262626"/>
              </a:buClr>
              <a:buFont typeface="Wingdings 2" charset="2"/>
              <a:buChar char="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tags$h1(), br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tags$br()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tags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accessed without</a:t>
            </a:r>
            <a:r>
              <a:rPr b="0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`tags`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043720" y="347400"/>
            <a:ext cx="50464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to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944000"/>
            <a:ext cx="4210920" cy="1964880"/>
          </a:xfrm>
          <a:custGeom>
            <a:avLst/>
            <a:gdLst/>
            <a:ahLst/>
            <a:rect l="l" t="t" r="r" b="b"/>
            <a:pathLst>
              <a:path w="4211320" h="1965325">
                <a:moveTo>
                  <a:pt x="0" y="0"/>
                </a:moveTo>
                <a:lnTo>
                  <a:pt x="4210799" y="0"/>
                </a:lnTo>
                <a:lnTo>
                  <a:pt x="4210799" y="1964699"/>
                </a:lnTo>
                <a:lnTo>
                  <a:pt x="0" y="19646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84840" y="2009880"/>
            <a:ext cx="1091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97440" y="2219400"/>
            <a:ext cx="2523600" cy="19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/>
          <a:p>
            <a:pPr marL="457200">
              <a:lnSpc>
                <a:spcPts val="582"/>
              </a:lnSpc>
            </a:pP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h1(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"My Shiny app"</a:t>
            </a:r>
            <a:r>
              <a:rPr b="0" lang="en-US" sz="1400" spc="-70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 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h3(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"Subtitle" </a:t>
            </a: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 "Hello",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559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"STAT545",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582"/>
              </a:lnSpc>
            </a:pP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br()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582"/>
              </a:lnSpc>
            </a:pPr>
            <a:r>
              <a:rPr b="1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strong("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bold text"</a:t>
            </a:r>
            <a:r>
              <a:rPr b="0" lang="en-US" sz="1400" spc="-7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587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754160" y="268128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388799"/>
                </a:move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lnTo>
                  <a:pt x="551999" y="194399"/>
                </a:lnTo>
                <a:lnTo>
                  <a:pt x="357599" y="3887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4754160" y="268128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0"/>
                </a:moveTo>
                <a:lnTo>
                  <a:pt x="551999" y="194399"/>
                </a:lnTo>
                <a:lnTo>
                  <a:pt x="357599" y="388799"/>
                </a:ln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4179240" y="1944000"/>
            <a:ext cx="343080" cy="25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9900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8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39EB7557-C54E-475C-8995-AEA49DA1C016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386680" y="2011680"/>
            <a:ext cx="3574440" cy="18288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18125DE6-A640-4807-A49A-2265660391C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288600" y="347400"/>
            <a:ext cx="2565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6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29120" y="1203120"/>
            <a:ext cx="7377120" cy="25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all elements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 one after the</a:t>
            </a:r>
            <a:r>
              <a:rPr b="0" lang="en-US" sz="2400" spc="-7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14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use different layouts </a:t>
            </a:r>
            <a:r>
              <a:rPr b="0" lang="en-US" sz="2400" spc="-4" strike="noStrike" u="heavy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</a:rPr>
              <a:t> </a:t>
            </a:r>
            <a:r>
              <a:rPr b="0" lang="en-US" sz="24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1"/>
              </a:rPr>
              <a:t>http://shiny.rstudio.com/articles/layout-guide.html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We’ll use</a:t>
            </a:r>
            <a:r>
              <a:rPr b="0" lang="en-US" sz="2400" spc="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sidebarLayout()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497240" y="347400"/>
            <a:ext cx="6146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sidebarLayout()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911960" y="1377360"/>
            <a:ext cx="5446800" cy="3021480"/>
          </a:xfrm>
          <a:custGeom>
            <a:avLst/>
            <a:gdLst/>
            <a:ahLst/>
            <a:rect l="l" t="t" r="r" b="b"/>
            <a:pathLst>
              <a:path w="5447030" h="3021965">
                <a:moveTo>
                  <a:pt x="0" y="0"/>
                </a:moveTo>
                <a:lnTo>
                  <a:pt x="5446799" y="0"/>
                </a:lnTo>
                <a:lnTo>
                  <a:pt x="5446799" y="3021599"/>
                </a:lnTo>
                <a:lnTo>
                  <a:pt x="0" y="3021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1985040" y="1442520"/>
            <a:ext cx="12441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1985040" y="1689840"/>
            <a:ext cx="6153120" cy="32086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252720">
              <a:lnSpc>
                <a:spcPct val="10000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titlePanel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("My Shiny</a:t>
            </a:r>
            <a:r>
              <a:rPr b="0" lang="en-US" sz="1600" spc="-2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app"),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92840" indent="-240480">
              <a:lnSpc>
                <a:spcPct val="10100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sidebarLayout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  </a:t>
            </a: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sidebarPanel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4120" indent="-2404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"This is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side</a:t>
            </a:r>
            <a:r>
              <a:rPr b="0" lang="en-US" sz="1600" spc="-4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panel"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00400" indent="-2404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92840" indent="-240480">
              <a:lnSpc>
                <a:spcPct val="10000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mainPanel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4120" indent="-2404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"And this is the main</a:t>
            </a:r>
            <a:r>
              <a:rPr b="0" lang="en-US" sz="1600" spc="-7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stuff"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00400" indent="-240480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6680" indent="-240480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 indent="-240480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7015320" y="1377360"/>
            <a:ext cx="343080" cy="308880"/>
          </a:xfrm>
          <a:custGeom>
            <a:avLst/>
            <a:gdLst/>
            <a:ahLst/>
            <a:rect l="l" t="t" r="r" b="b"/>
            <a:pathLst>
              <a:path w="343534" h="309244">
                <a:moveTo>
                  <a:pt x="0" y="0"/>
                </a:moveTo>
                <a:lnTo>
                  <a:pt x="343199" y="0"/>
                </a:lnTo>
                <a:lnTo>
                  <a:pt x="343199" y="308999"/>
                </a:lnTo>
                <a:lnTo>
                  <a:pt x="0" y="308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7102440" y="1407240"/>
            <a:ext cx="183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7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4E36F209-0753-4A39-B9AA-5CC6EBE9D6F2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20640" y="1818000"/>
            <a:ext cx="6229080" cy="2424240"/>
          </a:xfrm>
          <a:prstGeom prst="rect">
            <a:avLst/>
          </a:prstGeom>
          <a:ln>
            <a:noFill/>
          </a:ln>
        </p:spPr>
      </p:pic>
      <p:sp>
        <p:nvSpPr>
          <p:cNvPr id="207" name="TextShape 1"/>
          <p:cNvSpPr txBox="1"/>
          <p:nvPr/>
        </p:nvSpPr>
        <p:spPr>
          <a:xfrm>
            <a:off x="1497240" y="347400"/>
            <a:ext cx="6146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sidebarLayout()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42960" y="2011680"/>
            <a:ext cx="6009120" cy="234000"/>
          </a:xfrm>
          <a:custGeom>
            <a:avLst/>
            <a:gdLst/>
            <a:ahLst/>
            <a:rect l="l" t="t" r="r" b="b"/>
            <a:pathLst>
              <a:path w="6009640" h="353060">
                <a:moveTo>
                  <a:pt x="5950548" y="352499"/>
                </a:moveTo>
                <a:lnTo>
                  <a:pt x="58751" y="352499"/>
                </a:lnTo>
                <a:lnTo>
                  <a:pt x="35882" y="347883"/>
                </a:lnTo>
                <a:lnTo>
                  <a:pt x="17207" y="335292"/>
                </a:lnTo>
                <a:lnTo>
                  <a:pt x="4616" y="316617"/>
                </a:lnTo>
                <a:lnTo>
                  <a:pt x="0" y="293748"/>
                </a:lnTo>
                <a:lnTo>
                  <a:pt x="0" y="58751"/>
                </a:lnTo>
                <a:lnTo>
                  <a:pt x="4616" y="35882"/>
                </a:lnTo>
                <a:lnTo>
                  <a:pt x="17207" y="17207"/>
                </a:lnTo>
                <a:lnTo>
                  <a:pt x="35882" y="4616"/>
                </a:lnTo>
                <a:lnTo>
                  <a:pt x="58751" y="0"/>
                </a:lnTo>
                <a:lnTo>
                  <a:pt x="5950548" y="0"/>
                </a:lnTo>
                <a:lnTo>
                  <a:pt x="5992092" y="17207"/>
                </a:lnTo>
                <a:lnTo>
                  <a:pt x="6009299" y="58751"/>
                </a:lnTo>
                <a:lnTo>
                  <a:pt x="6009299" y="293748"/>
                </a:lnTo>
                <a:lnTo>
                  <a:pt x="6004682" y="316617"/>
                </a:lnTo>
                <a:lnTo>
                  <a:pt x="5992092" y="335292"/>
                </a:lnTo>
                <a:lnTo>
                  <a:pt x="5973417" y="347883"/>
                </a:lnTo>
                <a:lnTo>
                  <a:pt x="5950548" y="352499"/>
                </a:lnTo>
                <a:close/>
              </a:path>
            </a:pathLst>
          </a:custGeom>
          <a:solidFill>
            <a:srgbClr val="35ff0a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685080" y="2262240"/>
            <a:ext cx="1891800" cy="1753560"/>
          </a:xfrm>
          <a:custGeom>
            <a:avLst/>
            <a:gdLst/>
            <a:ahLst/>
            <a:rect l="l" t="t" r="r" b="b"/>
            <a:pathLst>
              <a:path w="1892300" h="1753870">
                <a:moveTo>
                  <a:pt x="1814948" y="1753799"/>
                </a:moveTo>
                <a:lnTo>
                  <a:pt x="76851" y="1753799"/>
                </a:lnTo>
                <a:lnTo>
                  <a:pt x="46937" y="1747760"/>
                </a:lnTo>
                <a:lnTo>
                  <a:pt x="22509" y="1731290"/>
                </a:lnTo>
                <a:lnTo>
                  <a:pt x="6039" y="1706862"/>
                </a:lnTo>
                <a:lnTo>
                  <a:pt x="0" y="1676948"/>
                </a:lnTo>
                <a:lnTo>
                  <a:pt x="0" y="76851"/>
                </a:lnTo>
                <a:lnTo>
                  <a:pt x="6039" y="46937"/>
                </a:lnTo>
                <a:lnTo>
                  <a:pt x="22509" y="22509"/>
                </a:lnTo>
                <a:lnTo>
                  <a:pt x="46937" y="6039"/>
                </a:lnTo>
                <a:lnTo>
                  <a:pt x="76851" y="0"/>
                </a:lnTo>
                <a:lnTo>
                  <a:pt x="1814948" y="0"/>
                </a:lnTo>
                <a:lnTo>
                  <a:pt x="1857585" y="12912"/>
                </a:lnTo>
                <a:lnTo>
                  <a:pt x="1885949" y="47441"/>
                </a:lnTo>
                <a:lnTo>
                  <a:pt x="1891799" y="76851"/>
                </a:lnTo>
                <a:lnTo>
                  <a:pt x="1891799" y="1676948"/>
                </a:lnTo>
                <a:lnTo>
                  <a:pt x="1885760" y="1706862"/>
                </a:lnTo>
                <a:lnTo>
                  <a:pt x="1869290" y="1731290"/>
                </a:lnTo>
                <a:lnTo>
                  <a:pt x="1844862" y="1747760"/>
                </a:lnTo>
                <a:lnTo>
                  <a:pt x="1814948" y="1753799"/>
                </a:lnTo>
                <a:close/>
              </a:path>
            </a:pathLst>
          </a:custGeom>
          <a:solidFill>
            <a:srgbClr val="ff8c0a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633400" y="2262240"/>
            <a:ext cx="4018680" cy="1753560"/>
          </a:xfrm>
          <a:custGeom>
            <a:avLst/>
            <a:gdLst/>
            <a:ahLst/>
            <a:rect l="l" t="t" r="r" b="b"/>
            <a:pathLst>
              <a:path w="4018915" h="1753870">
                <a:moveTo>
                  <a:pt x="3941948" y="1753799"/>
                </a:moveTo>
                <a:lnTo>
                  <a:pt x="76851" y="1753799"/>
                </a:lnTo>
                <a:lnTo>
                  <a:pt x="46937" y="1747760"/>
                </a:lnTo>
                <a:lnTo>
                  <a:pt x="22509" y="1731290"/>
                </a:lnTo>
                <a:lnTo>
                  <a:pt x="6039" y="1706862"/>
                </a:lnTo>
                <a:lnTo>
                  <a:pt x="0" y="1676948"/>
                </a:lnTo>
                <a:lnTo>
                  <a:pt x="0" y="76851"/>
                </a:lnTo>
                <a:lnTo>
                  <a:pt x="6039" y="46937"/>
                </a:lnTo>
                <a:lnTo>
                  <a:pt x="22509" y="22509"/>
                </a:lnTo>
                <a:lnTo>
                  <a:pt x="46937" y="6039"/>
                </a:lnTo>
                <a:lnTo>
                  <a:pt x="76851" y="0"/>
                </a:lnTo>
                <a:lnTo>
                  <a:pt x="3941948" y="0"/>
                </a:lnTo>
                <a:lnTo>
                  <a:pt x="3984585" y="12912"/>
                </a:lnTo>
                <a:lnTo>
                  <a:pt x="4012950" y="47441"/>
                </a:lnTo>
                <a:lnTo>
                  <a:pt x="4018799" y="76851"/>
                </a:lnTo>
                <a:lnTo>
                  <a:pt x="4018799" y="1676948"/>
                </a:lnTo>
                <a:lnTo>
                  <a:pt x="4012760" y="1706862"/>
                </a:lnTo>
                <a:lnTo>
                  <a:pt x="3996290" y="1731290"/>
                </a:lnTo>
                <a:lnTo>
                  <a:pt x="3971862" y="1747760"/>
                </a:lnTo>
                <a:lnTo>
                  <a:pt x="3941948" y="1753799"/>
                </a:lnTo>
                <a:close/>
              </a:path>
            </a:pathLst>
          </a:custGeom>
          <a:solidFill>
            <a:srgbClr val="362eff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6531120" y="2039040"/>
            <a:ext cx="538920" cy="7200"/>
          </a:xfrm>
          <a:custGeom>
            <a:avLst/>
            <a:gdLst/>
            <a:ahLst/>
            <a:rect l="l" t="t" r="r" b="b"/>
            <a:pathLst>
              <a:path w="539115" h="7619">
                <a:moveTo>
                  <a:pt x="538655" y="0"/>
                </a:moveTo>
                <a:lnTo>
                  <a:pt x="0" y="7594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6487920" y="203076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43442" y="31462"/>
                </a:moveTo>
                <a:lnTo>
                  <a:pt x="0" y="16340"/>
                </a:lnTo>
                <a:lnTo>
                  <a:pt x="42999" y="0"/>
                </a:lnTo>
                <a:lnTo>
                  <a:pt x="43442" y="3146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6487920" y="203076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42999" y="0"/>
                </a:moveTo>
                <a:lnTo>
                  <a:pt x="0" y="16340"/>
                </a:lnTo>
                <a:lnTo>
                  <a:pt x="43442" y="31462"/>
                </a:lnTo>
                <a:lnTo>
                  <a:pt x="429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6557040" y="3113640"/>
            <a:ext cx="582480" cy="7920"/>
          </a:xfrm>
          <a:custGeom>
            <a:avLst/>
            <a:gdLst/>
            <a:ahLst/>
            <a:rect l="l" t="t" r="r" b="b"/>
            <a:pathLst>
              <a:path w="582929" h="8255">
                <a:moveTo>
                  <a:pt x="582755" y="7922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"/>
          <p:cNvSpPr/>
          <p:nvPr/>
        </p:nvSpPr>
        <p:spPr>
          <a:xfrm>
            <a:off x="6513840" y="309780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43006" y="31462"/>
                </a:moveTo>
                <a:lnTo>
                  <a:pt x="0" y="15143"/>
                </a:lnTo>
                <a:lnTo>
                  <a:pt x="43434" y="0"/>
                </a:lnTo>
                <a:lnTo>
                  <a:pt x="43006" y="3146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6513840" y="309780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43434" y="0"/>
                </a:moveTo>
                <a:lnTo>
                  <a:pt x="0" y="15143"/>
                </a:lnTo>
                <a:lnTo>
                  <a:pt x="43006" y="31462"/>
                </a:lnTo>
                <a:lnTo>
                  <a:pt x="43434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1517400" y="3874680"/>
            <a:ext cx="360" cy="588960"/>
          </a:xfrm>
          <a:custGeom>
            <a:avLst/>
            <a:gdLst/>
            <a:ahLst/>
            <a:rect l="l" t="t" r="r" b="b"/>
            <a:pathLst>
              <a:path w="0" h="589279">
                <a:moveTo>
                  <a:pt x="0" y="589049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2"/>
          <p:cNvSpPr/>
          <p:nvPr/>
        </p:nvSpPr>
        <p:spPr>
          <a:xfrm>
            <a:off x="1501560" y="383148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3"/>
          <p:cNvSpPr/>
          <p:nvPr/>
        </p:nvSpPr>
        <p:spPr>
          <a:xfrm>
            <a:off x="1501560" y="383148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4"/>
          <p:cNvSpPr/>
          <p:nvPr/>
        </p:nvSpPr>
        <p:spPr>
          <a:xfrm>
            <a:off x="7192800" y="1821960"/>
            <a:ext cx="166860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titlePanel()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mainPanel()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15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1551E135-86D3-4536-A6EC-24F018C72C7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517320" y="4446360"/>
            <a:ext cx="2007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sidebarPanel()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581280" y="347400"/>
            <a:ext cx="1978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986840" y="1065960"/>
            <a:ext cx="1947240" cy="4557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5680">
              <a:lnSpc>
                <a:spcPct val="104000"/>
              </a:lnSpc>
            </a:pP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  ui &lt;-</a:t>
            </a:r>
            <a:r>
              <a:rPr b="0" lang="en-US" sz="6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4000"/>
              </a:lnSpc>
            </a:pP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{}  shinyApp(ui </a:t>
            </a:r>
            <a:r>
              <a:rPr b="0" lang="en-US" sz="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6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660040" y="1716840"/>
            <a:ext cx="1346400" cy="77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4243680" y="1127880"/>
            <a:ext cx="380304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Begin app with</a:t>
            </a:r>
            <a:r>
              <a:rPr b="0" lang="en-US" sz="22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ACC3AD87-B2C6-4054-9CB7-C8B9A2885A3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243680" y="1728000"/>
            <a:ext cx="462600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6440">
              <a:lnSpc>
                <a:spcPts val="928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5 ) Add elements as arguments</a:t>
            </a:r>
            <a:r>
              <a:rPr b="0" lang="en-US" sz="22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440">
              <a:lnSpc>
                <a:spcPts val="93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928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C67F7AE7-2C04-453C-9FD0-B92584EDC33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39680" indent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2678400" y="347400"/>
            <a:ext cx="37810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en-US" sz="36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29120" y="1149840"/>
            <a:ext cx="3178440" cy="12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14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interactivity,</a:t>
            </a:r>
            <a:r>
              <a:rPr b="0" lang="en-US" sz="2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 needs inputs and  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9120" y="2460240"/>
            <a:ext cx="2091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854640" y="2502000"/>
            <a:ext cx="830160" cy="365400"/>
          </a:xfrm>
          <a:prstGeom prst="rect">
            <a:avLst/>
          </a:prstGeom>
          <a:solidFill>
            <a:srgbClr val="ff8c0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937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756800" y="2460240"/>
            <a:ext cx="22741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user</a:t>
            </a:r>
            <a:r>
              <a:rPr b="0" lang="en-US" sz="2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842040" y="2879280"/>
            <a:ext cx="8542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29120" y="3298680"/>
            <a:ext cx="2091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854640" y="3340080"/>
            <a:ext cx="914760" cy="365400"/>
          </a:xfrm>
          <a:prstGeom prst="rect">
            <a:avLst/>
          </a:prstGeom>
          <a:solidFill>
            <a:srgbClr val="362e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937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1841400" y="3298680"/>
            <a:ext cx="21578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</a:t>
            </a:r>
            <a:r>
              <a:rPr b="0" lang="en-US" sz="2400" spc="-10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842040" y="3664440"/>
            <a:ext cx="304020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4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see,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</a:t>
            </a:r>
            <a:r>
              <a:rPr b="0" lang="en-US" sz="2400" spc="-10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  on</a:t>
            </a:r>
            <a:r>
              <a:rPr b="0" lang="en-US" sz="24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4457520" y="2606400"/>
            <a:ext cx="3818520" cy="2255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2"/>
          <p:cNvSpPr/>
          <p:nvPr/>
        </p:nvSpPr>
        <p:spPr>
          <a:xfrm>
            <a:off x="4591080" y="3180960"/>
            <a:ext cx="1053000" cy="312840"/>
          </a:xfrm>
          <a:custGeom>
            <a:avLst/>
            <a:gdLst/>
            <a:ahLst/>
            <a:rect l="l" t="t" r="r" b="b"/>
            <a:pathLst>
              <a:path w="1053464" h="313054">
                <a:moveTo>
                  <a:pt x="1046861" y="312899"/>
                </a:moveTo>
                <a:lnTo>
                  <a:pt x="6138" y="312899"/>
                </a:lnTo>
                <a:lnTo>
                  <a:pt x="0" y="306761"/>
                </a:lnTo>
                <a:lnTo>
                  <a:pt x="0" y="6138"/>
                </a:lnTo>
                <a:lnTo>
                  <a:pt x="6138" y="0"/>
                </a:lnTo>
                <a:lnTo>
                  <a:pt x="1042925" y="0"/>
                </a:lnTo>
                <a:lnTo>
                  <a:pt x="1046412" y="1444"/>
                </a:lnTo>
                <a:lnTo>
                  <a:pt x="1051555" y="6587"/>
                </a:lnTo>
                <a:lnTo>
                  <a:pt x="1052999" y="10074"/>
                </a:lnTo>
                <a:lnTo>
                  <a:pt x="1052999" y="306761"/>
                </a:lnTo>
                <a:lnTo>
                  <a:pt x="1046861" y="312899"/>
                </a:lnTo>
                <a:close/>
              </a:path>
            </a:pathLst>
          </a:custGeom>
          <a:solidFill>
            <a:srgbClr val="ff8c0a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3"/>
          <p:cNvSpPr/>
          <p:nvPr/>
        </p:nvSpPr>
        <p:spPr>
          <a:xfrm>
            <a:off x="4591080" y="3510720"/>
            <a:ext cx="1053000" cy="151920"/>
          </a:xfrm>
          <a:custGeom>
            <a:avLst/>
            <a:gdLst/>
            <a:ahLst/>
            <a:rect l="l" t="t" r="r" b="b"/>
            <a:pathLst>
              <a:path w="1053464" h="152400">
                <a:moveTo>
                  <a:pt x="1047359" y="152399"/>
                </a:moveTo>
                <a:lnTo>
                  <a:pt x="5640" y="152399"/>
                </a:lnTo>
                <a:lnTo>
                  <a:pt x="0" y="146759"/>
                </a:lnTo>
                <a:lnTo>
                  <a:pt x="0" y="5640"/>
                </a:lnTo>
                <a:lnTo>
                  <a:pt x="5640" y="0"/>
                </a:lnTo>
                <a:lnTo>
                  <a:pt x="1043742" y="0"/>
                </a:lnTo>
                <a:lnTo>
                  <a:pt x="1046947" y="1327"/>
                </a:lnTo>
                <a:lnTo>
                  <a:pt x="1051672" y="6052"/>
                </a:lnTo>
                <a:lnTo>
                  <a:pt x="1052999" y="9257"/>
                </a:lnTo>
                <a:lnTo>
                  <a:pt x="1052999" y="146759"/>
                </a:lnTo>
                <a:lnTo>
                  <a:pt x="1047359" y="152399"/>
                </a:lnTo>
                <a:close/>
              </a:path>
            </a:pathLst>
          </a:custGeom>
          <a:solidFill>
            <a:srgbClr val="ff8c0a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4"/>
          <p:cNvSpPr/>
          <p:nvPr/>
        </p:nvSpPr>
        <p:spPr>
          <a:xfrm>
            <a:off x="5754240" y="3147120"/>
            <a:ext cx="2300760" cy="200160"/>
          </a:xfrm>
          <a:custGeom>
            <a:avLst/>
            <a:gdLst/>
            <a:ahLst/>
            <a:rect l="l" t="t" r="r" b="b"/>
            <a:pathLst>
              <a:path w="2301240" h="200660">
                <a:moveTo>
                  <a:pt x="2275599" y="200399"/>
                </a:moveTo>
                <a:lnTo>
                  <a:pt x="25400" y="200399"/>
                </a:lnTo>
                <a:lnTo>
                  <a:pt x="15513" y="198403"/>
                </a:lnTo>
                <a:lnTo>
                  <a:pt x="7439" y="192960"/>
                </a:lnTo>
                <a:lnTo>
                  <a:pt x="1996" y="184886"/>
                </a:lnTo>
                <a:lnTo>
                  <a:pt x="0" y="174999"/>
                </a:lnTo>
                <a:lnTo>
                  <a:pt x="0" y="25400"/>
                </a:lnTo>
                <a:lnTo>
                  <a:pt x="1996" y="15513"/>
                </a:lnTo>
                <a:lnTo>
                  <a:pt x="7439" y="7439"/>
                </a:lnTo>
                <a:lnTo>
                  <a:pt x="15513" y="1996"/>
                </a:lnTo>
                <a:lnTo>
                  <a:pt x="25400" y="0"/>
                </a:lnTo>
                <a:lnTo>
                  <a:pt x="2282335" y="0"/>
                </a:lnTo>
                <a:lnTo>
                  <a:pt x="2288796" y="2675"/>
                </a:lnTo>
                <a:lnTo>
                  <a:pt x="2298324" y="12203"/>
                </a:lnTo>
                <a:lnTo>
                  <a:pt x="2300999" y="18663"/>
                </a:lnTo>
                <a:lnTo>
                  <a:pt x="2300999" y="174999"/>
                </a:lnTo>
                <a:lnTo>
                  <a:pt x="2299003" y="184886"/>
                </a:lnTo>
                <a:lnTo>
                  <a:pt x="2293560" y="192960"/>
                </a:lnTo>
                <a:lnTo>
                  <a:pt x="2285486" y="198403"/>
                </a:lnTo>
                <a:lnTo>
                  <a:pt x="2275599" y="200399"/>
                </a:lnTo>
                <a:close/>
              </a:path>
            </a:pathLst>
          </a:custGeom>
          <a:solidFill>
            <a:srgbClr val="362eff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5"/>
          <p:cNvSpPr/>
          <p:nvPr/>
        </p:nvSpPr>
        <p:spPr>
          <a:xfrm>
            <a:off x="5754240" y="3364200"/>
            <a:ext cx="2300760" cy="1330560"/>
          </a:xfrm>
          <a:custGeom>
            <a:avLst/>
            <a:gdLst/>
            <a:ahLst/>
            <a:rect l="l" t="t" r="r" b="b"/>
            <a:pathLst>
              <a:path w="2301240" h="1330960">
                <a:moveTo>
                  <a:pt x="2250242" y="1330799"/>
                </a:moveTo>
                <a:lnTo>
                  <a:pt x="50756" y="1330799"/>
                </a:lnTo>
                <a:lnTo>
                  <a:pt x="30999" y="1326811"/>
                </a:lnTo>
                <a:lnTo>
                  <a:pt x="14866" y="1315933"/>
                </a:lnTo>
                <a:lnTo>
                  <a:pt x="3988" y="1299800"/>
                </a:lnTo>
                <a:lnTo>
                  <a:pt x="0" y="1280043"/>
                </a:lnTo>
                <a:lnTo>
                  <a:pt x="0" y="50756"/>
                </a:lnTo>
                <a:lnTo>
                  <a:pt x="3988" y="30999"/>
                </a:lnTo>
                <a:lnTo>
                  <a:pt x="14866" y="14866"/>
                </a:lnTo>
                <a:lnTo>
                  <a:pt x="30999" y="3988"/>
                </a:lnTo>
                <a:lnTo>
                  <a:pt x="50756" y="0"/>
                </a:lnTo>
                <a:lnTo>
                  <a:pt x="2250242" y="0"/>
                </a:lnTo>
                <a:lnTo>
                  <a:pt x="2286133" y="14866"/>
                </a:lnTo>
                <a:lnTo>
                  <a:pt x="2300999" y="50756"/>
                </a:lnTo>
                <a:lnTo>
                  <a:pt x="2300999" y="1280043"/>
                </a:lnTo>
                <a:lnTo>
                  <a:pt x="2297011" y="1299800"/>
                </a:lnTo>
                <a:lnTo>
                  <a:pt x="2286133" y="1315933"/>
                </a:lnTo>
                <a:lnTo>
                  <a:pt x="2270000" y="1326811"/>
                </a:lnTo>
                <a:lnTo>
                  <a:pt x="2250242" y="1330799"/>
                </a:lnTo>
                <a:close/>
              </a:path>
            </a:pathLst>
          </a:custGeom>
          <a:solidFill>
            <a:srgbClr val="362eff">
              <a:alpha val="3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6"/>
          <p:cNvSpPr/>
          <p:nvPr/>
        </p:nvSpPr>
        <p:spPr>
          <a:xfrm>
            <a:off x="4490280" y="1221480"/>
            <a:ext cx="4210920" cy="1050480"/>
          </a:xfrm>
          <a:custGeom>
            <a:avLst/>
            <a:gdLst/>
            <a:ahLst/>
            <a:rect l="l" t="t" r="r" b="b"/>
            <a:pathLst>
              <a:path w="4211320" h="1050925">
                <a:moveTo>
                  <a:pt x="0" y="0"/>
                </a:moveTo>
                <a:lnTo>
                  <a:pt x="4210799" y="0"/>
                </a:lnTo>
                <a:lnTo>
                  <a:pt x="4210799" y="1050899"/>
                </a:lnTo>
                <a:lnTo>
                  <a:pt x="0" y="1050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7"/>
          <p:cNvSpPr/>
          <p:nvPr/>
        </p:nvSpPr>
        <p:spPr>
          <a:xfrm>
            <a:off x="4563360" y="1287360"/>
            <a:ext cx="1091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18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51E0DCBB-556C-4372-B455-68C4088E3750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19"/>
          <p:cNvSpPr/>
          <p:nvPr/>
        </p:nvSpPr>
        <p:spPr>
          <a:xfrm>
            <a:off x="5033160" y="1496880"/>
            <a:ext cx="225252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/>
          <a:p>
            <a:pPr>
              <a:lnSpc>
                <a:spcPts val="582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*Input()</a:t>
            </a:r>
            <a:r>
              <a:rPr b="0" lang="en-US" sz="1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functions, 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*Output()</a:t>
            </a:r>
            <a:r>
              <a:rPr b="0" lang="en-US" sz="1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>
            <a:off x="4575960" y="1915920"/>
            <a:ext cx="1195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1"/>
          <p:cNvSpPr/>
          <p:nvPr/>
        </p:nvSpPr>
        <p:spPr>
          <a:xfrm>
            <a:off x="8357760" y="1221480"/>
            <a:ext cx="343080" cy="25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9900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95760">
              <a:lnSpc>
                <a:spcPct val="100000"/>
              </a:lnSpc>
            </a:pPr>
            <a:fld id="{B0B9D05C-9557-48B9-A1BE-CC061788E41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5760" y="1858320"/>
            <a:ext cx="749808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presentation has a hand-on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 along on the github markdown document: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https://github.com/WHOIGit/Rshinypresentation/blob/master/worksheet.md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936600" y="347400"/>
            <a:ext cx="1268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11760" y="1302840"/>
            <a:ext cx="4349520" cy="27543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85680">
              <a:lnSpc>
                <a:spcPct val="100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586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</a:t>
            </a:r>
            <a:r>
              <a:rPr b="0" lang="en-US" sz="14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2880">
              <a:lnSpc>
                <a:spcPts val="67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60920" indent="-60480">
              <a:lnSpc>
                <a:spcPct val="10100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"num", "Choose </a:t>
            </a: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  min </a:t>
            </a: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0, max </a:t>
            </a: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1" lang="en-US" sz="1600" spc="-5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60920" indent="-60480">
              <a:lnSpc>
                <a:spcPct val="100000"/>
              </a:lnSpc>
            </a:pP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 </a:t>
            </a:r>
            <a:r>
              <a:rPr b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1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6048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60480">
              <a:lnSpc>
                <a:spcPct val="196000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{}  shinyApp(ui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4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806000" y="271584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388799"/>
                </a:move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lnTo>
                  <a:pt x="551999" y="194399"/>
                </a:lnTo>
                <a:lnTo>
                  <a:pt x="357599" y="3887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4806000" y="271584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0"/>
                </a:moveTo>
                <a:lnTo>
                  <a:pt x="551999" y="194399"/>
                </a:lnTo>
                <a:lnTo>
                  <a:pt x="357599" y="388799"/>
                </a:ln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5425200" y="1616040"/>
            <a:ext cx="3274200" cy="2588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6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36118D08-0472-486A-9713-30C45368C30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6E7ADC30-6882-4A0D-9FDC-BCC09DDD38A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936600" y="347400"/>
            <a:ext cx="1268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8320" y="1233720"/>
            <a:ext cx="6116760" cy="5684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7400" bIns="0"/>
          <a:p>
            <a:pPr marL="856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600" spc="-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872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min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0, max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100, value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600" spc="-5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778320" y="2257200"/>
            <a:ext cx="6116760" cy="1735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9200" bIns="0"/>
          <a:p>
            <a:pPr marL="85680">
              <a:lnSpc>
                <a:spcPts val="504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&lt;div class="form-group</a:t>
            </a:r>
            <a:r>
              <a:rPr b="0" lang="en-US" sz="12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shiny-input-container"&gt;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560">
              <a:lnSpc>
                <a:spcPts val="503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&lt;label class="control-label" for="num"&gt;Choose </a:t>
            </a:r>
            <a:r>
              <a:rPr b="0" lang="en-US" sz="1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200" spc="-5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number&lt;/label&gt;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560">
              <a:lnSpc>
                <a:spcPts val="503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&lt;input class="js-range-slider" id="num"</a:t>
            </a:r>
            <a:r>
              <a:rPr b="0" lang="en-US" sz="1200" spc="-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data-min="0"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504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data-max="100" data-from="20" data-step="1" data-grid="true"  data-grid-num="10"</a:t>
            </a:r>
            <a:r>
              <a:rPr b="0" lang="en-US" sz="12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data-grid-snap="false"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482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data-prettify-separator=","</a:t>
            </a:r>
            <a:r>
              <a:rPr b="0" lang="en-US" sz="12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data-keyboard="true"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504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data-keyboard-step="1" data-drag-interval="true"  data-data-type="number"/&gt;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485"/>
              </a:lnSpc>
            </a:pPr>
            <a:r>
              <a:rPr b="0" lang="en-US" sz="12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36600" y="347400"/>
            <a:ext cx="12682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67600" y="1167480"/>
            <a:ext cx="5811840" cy="3287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6830280" y="1336680"/>
            <a:ext cx="1843920" cy="1167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6865920" y="1116000"/>
            <a:ext cx="9298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200" spc="-4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Colour</a:t>
            </a:r>
            <a:r>
              <a:rPr b="1" lang="en-US" sz="1200" spc="-72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200" spc="-4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E45BC363-9460-4FC5-8F3F-EA1C5F0770C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6865920" y="2511720"/>
            <a:ext cx="1431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200" spc="-1" strike="noStrike">
                <a:solidFill>
                  <a:srgbClr val="447fd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shinyjs::colourInput()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936600" y="347400"/>
            <a:ext cx="1268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39920" y="2257200"/>
            <a:ext cx="8189280" cy="483480"/>
          </a:xfrm>
          <a:custGeom>
            <a:avLst/>
            <a:gdLst/>
            <a:ahLst/>
            <a:rect l="l" t="t" r="r" b="b"/>
            <a:pathLst>
              <a:path w="8189595" h="483869">
                <a:moveTo>
                  <a:pt x="0" y="0"/>
                </a:moveTo>
                <a:lnTo>
                  <a:pt x="8189099" y="0"/>
                </a:lnTo>
                <a:lnTo>
                  <a:pt x="8189099" y="483599"/>
                </a:lnTo>
                <a:lnTo>
                  <a:pt x="0" y="483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897560" y="2367360"/>
            <a:ext cx="571680" cy="215640"/>
          </a:xfrm>
          <a:custGeom>
            <a:avLst/>
            <a:gdLst/>
            <a:ahLst/>
            <a:rect l="l" t="t" r="r" b="b"/>
            <a:pathLst>
              <a:path w="572135" h="215900">
                <a:moveTo>
                  <a:pt x="0" y="0"/>
                </a:moveTo>
                <a:lnTo>
                  <a:pt x="571592" y="0"/>
                </a:lnTo>
                <a:lnTo>
                  <a:pt x="571592" y="215800"/>
                </a:lnTo>
                <a:lnTo>
                  <a:pt x="0" y="21580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2697840" y="2367360"/>
            <a:ext cx="1943280" cy="215640"/>
          </a:xfrm>
          <a:custGeom>
            <a:avLst/>
            <a:gdLst/>
            <a:ahLst/>
            <a:rect l="l" t="t" r="r" b="b"/>
            <a:pathLst>
              <a:path w="1943735" h="215900">
                <a:moveTo>
                  <a:pt x="0" y="0"/>
                </a:moveTo>
                <a:lnTo>
                  <a:pt x="1943416" y="0"/>
                </a:lnTo>
                <a:lnTo>
                  <a:pt x="1943416" y="215800"/>
                </a:lnTo>
                <a:lnTo>
                  <a:pt x="0" y="215800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4869720" y="2367360"/>
            <a:ext cx="3429360" cy="215640"/>
          </a:xfrm>
          <a:custGeom>
            <a:avLst/>
            <a:gdLst/>
            <a:ahLst/>
            <a:rect l="l" t="t" r="r" b="b"/>
            <a:pathLst>
              <a:path w="3429634" h="215900">
                <a:moveTo>
                  <a:pt x="0" y="0"/>
                </a:moveTo>
                <a:lnTo>
                  <a:pt x="3429558" y="0"/>
                </a:lnTo>
                <a:lnTo>
                  <a:pt x="3429558" y="215800"/>
                </a:lnTo>
                <a:lnTo>
                  <a:pt x="0" y="2158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2242800" y="1894680"/>
            <a:ext cx="7200" cy="442080"/>
          </a:xfrm>
          <a:custGeom>
            <a:avLst/>
            <a:gdLst/>
            <a:ahLst/>
            <a:rect l="l" t="t" r="r" b="b"/>
            <a:pathLst>
              <a:path w="7619" h="442594">
                <a:moveTo>
                  <a:pt x="7438" y="0"/>
                </a:moveTo>
                <a:lnTo>
                  <a:pt x="0" y="442357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>
            <a:off x="2226960" y="23367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15003" y="43483"/>
                </a:moveTo>
                <a:lnTo>
                  <a:pt x="0" y="0"/>
                </a:lnTo>
                <a:lnTo>
                  <a:pt x="31460" y="529"/>
                </a:lnTo>
                <a:lnTo>
                  <a:pt x="15003" y="4348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2226960" y="23367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0" y="0"/>
                </a:moveTo>
                <a:lnTo>
                  <a:pt x="15003" y="43483"/>
                </a:lnTo>
                <a:lnTo>
                  <a:pt x="31460" y="52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9"/>
          <p:cNvSpPr/>
          <p:nvPr/>
        </p:nvSpPr>
        <p:spPr>
          <a:xfrm>
            <a:off x="3803760" y="1923840"/>
            <a:ext cx="44640" cy="455400"/>
          </a:xfrm>
          <a:custGeom>
            <a:avLst/>
            <a:gdLst/>
            <a:ahLst/>
            <a:rect l="l" t="t" r="r" b="b"/>
            <a:pathLst>
              <a:path w="45085" h="455930">
                <a:moveTo>
                  <a:pt x="45075" y="0"/>
                </a:moveTo>
                <a:lnTo>
                  <a:pt x="0" y="455827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0"/>
          <p:cNvSpPr/>
          <p:nvPr/>
        </p:nvSpPr>
        <p:spPr>
          <a:xfrm>
            <a:off x="3788280" y="2378160"/>
            <a:ext cx="31320" cy="44640"/>
          </a:xfrm>
          <a:custGeom>
            <a:avLst/>
            <a:gdLst/>
            <a:ahLst/>
            <a:rect l="l" t="t" r="r" b="b"/>
            <a:pathLst>
              <a:path w="31750" h="45085">
                <a:moveTo>
                  <a:pt x="11402" y="44563"/>
                </a:moveTo>
                <a:lnTo>
                  <a:pt x="0" y="0"/>
                </a:lnTo>
                <a:lnTo>
                  <a:pt x="31312" y="3096"/>
                </a:lnTo>
                <a:lnTo>
                  <a:pt x="11402" y="4456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"/>
          <p:cNvSpPr/>
          <p:nvPr/>
        </p:nvSpPr>
        <p:spPr>
          <a:xfrm>
            <a:off x="3788280" y="2378160"/>
            <a:ext cx="31320" cy="44640"/>
          </a:xfrm>
          <a:custGeom>
            <a:avLst/>
            <a:gdLst/>
            <a:ahLst/>
            <a:rect l="l" t="t" r="r" b="b"/>
            <a:pathLst>
              <a:path w="31750" h="45085">
                <a:moveTo>
                  <a:pt x="0" y="0"/>
                </a:moveTo>
                <a:lnTo>
                  <a:pt x="11402" y="44563"/>
                </a:lnTo>
                <a:lnTo>
                  <a:pt x="31312" y="3096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>
            <a:off x="1654920" y="1629720"/>
            <a:ext cx="10396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r>
              <a:rPr b="0" lang="en-US" sz="1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3084480" y="1629720"/>
            <a:ext cx="14360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to</a:t>
            </a:r>
            <a:r>
              <a:rPr b="0" lang="en-US" sz="16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4"/>
          <p:cNvSpPr/>
          <p:nvPr/>
        </p:nvSpPr>
        <p:spPr>
          <a:xfrm>
            <a:off x="4843080" y="1937160"/>
            <a:ext cx="3430440" cy="388800"/>
          </a:xfrm>
          <a:custGeom>
            <a:avLst/>
            <a:gdLst/>
            <a:ahLst/>
            <a:rect l="l" t="t" r="r" b="b"/>
            <a:pathLst>
              <a:path w="3430904" h="389255">
                <a:moveTo>
                  <a:pt x="0" y="389099"/>
                </a:moveTo>
                <a:lnTo>
                  <a:pt x="2548" y="313372"/>
                </a:lnTo>
                <a:lnTo>
                  <a:pt x="9496" y="251532"/>
                </a:lnTo>
                <a:lnTo>
                  <a:pt x="19803" y="209838"/>
                </a:lnTo>
                <a:lnTo>
                  <a:pt x="32423" y="194549"/>
                </a:lnTo>
                <a:lnTo>
                  <a:pt x="1682826" y="194549"/>
                </a:lnTo>
                <a:lnTo>
                  <a:pt x="1695447" y="179261"/>
                </a:lnTo>
                <a:lnTo>
                  <a:pt x="1705753" y="137567"/>
                </a:lnTo>
                <a:lnTo>
                  <a:pt x="1712701" y="75727"/>
                </a:lnTo>
                <a:lnTo>
                  <a:pt x="1715249" y="0"/>
                </a:lnTo>
                <a:lnTo>
                  <a:pt x="1717797" y="75727"/>
                </a:lnTo>
                <a:lnTo>
                  <a:pt x="1724746" y="137567"/>
                </a:lnTo>
                <a:lnTo>
                  <a:pt x="1735052" y="179261"/>
                </a:lnTo>
                <a:lnTo>
                  <a:pt x="1747673" y="194549"/>
                </a:lnTo>
                <a:lnTo>
                  <a:pt x="3398076" y="194549"/>
                </a:lnTo>
                <a:lnTo>
                  <a:pt x="3410697" y="209838"/>
                </a:lnTo>
                <a:lnTo>
                  <a:pt x="3421003" y="251532"/>
                </a:lnTo>
                <a:lnTo>
                  <a:pt x="3427951" y="313372"/>
                </a:lnTo>
                <a:lnTo>
                  <a:pt x="3430499" y="389099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>
            <a:off x="5969520" y="1391040"/>
            <a:ext cx="121752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2600">
              <a:lnSpc>
                <a:spcPct val="101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Input-specific  arguments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439920" y="2824200"/>
            <a:ext cx="8189280" cy="483480"/>
          </a:xfrm>
          <a:custGeom>
            <a:avLst/>
            <a:gdLst/>
            <a:ahLst/>
            <a:rect l="l" t="t" r="r" b="b"/>
            <a:pathLst>
              <a:path w="8189595" h="483870">
                <a:moveTo>
                  <a:pt x="0" y="0"/>
                </a:moveTo>
                <a:lnTo>
                  <a:pt x="8189099" y="0"/>
                </a:lnTo>
                <a:lnTo>
                  <a:pt x="8189099" y="483599"/>
                </a:lnTo>
                <a:lnTo>
                  <a:pt x="0" y="483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7"/>
          <p:cNvSpPr/>
          <p:nvPr/>
        </p:nvSpPr>
        <p:spPr>
          <a:xfrm>
            <a:off x="1966320" y="2938320"/>
            <a:ext cx="840240" cy="226440"/>
          </a:xfrm>
          <a:custGeom>
            <a:avLst/>
            <a:gdLst/>
            <a:ahLst/>
            <a:rect l="l" t="t" r="r" b="b"/>
            <a:pathLst>
              <a:path w="840739" h="226694">
                <a:moveTo>
                  <a:pt x="0" y="0"/>
                </a:moveTo>
                <a:lnTo>
                  <a:pt x="840241" y="0"/>
                </a:lnTo>
                <a:lnTo>
                  <a:pt x="840241" y="226590"/>
                </a:lnTo>
                <a:lnTo>
                  <a:pt x="0" y="22659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8"/>
          <p:cNvSpPr/>
          <p:nvPr/>
        </p:nvSpPr>
        <p:spPr>
          <a:xfrm>
            <a:off x="4006800" y="2938320"/>
            <a:ext cx="600480" cy="226440"/>
          </a:xfrm>
          <a:custGeom>
            <a:avLst/>
            <a:gdLst/>
            <a:ahLst/>
            <a:rect l="l" t="t" r="r" b="b"/>
            <a:pathLst>
              <a:path w="600710" h="226694">
                <a:moveTo>
                  <a:pt x="0" y="0"/>
                </a:moveTo>
                <a:lnTo>
                  <a:pt x="600172" y="0"/>
                </a:lnTo>
                <a:lnTo>
                  <a:pt x="600172" y="226590"/>
                </a:lnTo>
                <a:lnTo>
                  <a:pt x="0" y="226590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9"/>
          <p:cNvSpPr/>
          <p:nvPr/>
        </p:nvSpPr>
        <p:spPr>
          <a:xfrm>
            <a:off x="439920" y="2322720"/>
            <a:ext cx="818928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84960">
              <a:lnSpc>
                <a:spcPct val="100000"/>
              </a:lnSpc>
            </a:pPr>
            <a:r>
              <a:rPr b="0" lang="en-US" sz="15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5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 min </a:t>
            </a:r>
            <a:r>
              <a:rPr b="0" lang="en-US" sz="1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5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0, max </a:t>
            </a:r>
            <a:r>
              <a:rPr b="0" lang="en-US" sz="1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5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100, value </a:t>
            </a:r>
            <a:r>
              <a:rPr b="0" lang="en-US" sz="1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500" spc="-5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9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*Input(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inputId,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label,</a:t>
            </a:r>
            <a:r>
              <a:rPr b="0" lang="en-US" sz="16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0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22B9A5FF-22BD-4BEA-821F-7DF83D4D171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CustomShape 21"/>
          <p:cNvSpPr/>
          <p:nvPr/>
        </p:nvSpPr>
        <p:spPr>
          <a:xfrm>
            <a:off x="861480" y="4313520"/>
            <a:ext cx="2115000" cy="3808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marL="85680">
              <a:lnSpc>
                <a:spcPct val="100000"/>
              </a:lnSpc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?sliderInput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2"/>
          <p:cNvSpPr/>
          <p:nvPr/>
        </p:nvSpPr>
        <p:spPr>
          <a:xfrm>
            <a:off x="841680" y="3879720"/>
            <a:ext cx="65552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arguments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I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 to an input</a:t>
            </a:r>
            <a:r>
              <a:rPr b="0" lang="en-US" sz="2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7DA8EEAF-B04F-4655-BFAE-4235D0256EC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39680" indent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BA09B18F-7F63-4B17-B9D6-7968713A9ABD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758760" y="347400"/>
            <a:ext cx="1623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86560" y="1073520"/>
            <a:ext cx="835704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Plots, tables, text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that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creates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users</a:t>
            </a:r>
            <a:r>
              <a:rPr b="0" lang="en-US" sz="2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Initialize as empty placeholder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object is</a:t>
            </a:r>
            <a:r>
              <a:rPr b="0" lang="en-US" sz="2400" spc="-7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5" name="Table 4"/>
          <p:cNvGraphicFramePr/>
          <p:nvPr/>
        </p:nvGraphicFramePr>
        <p:xfrm>
          <a:off x="2127960" y="2164320"/>
          <a:ext cx="4878720" cy="2580480"/>
        </p:xfrm>
        <a:graphic>
          <a:graphicData uri="http://schemas.openxmlformats.org/drawingml/2006/table">
            <a:tbl>
              <a:tblPr/>
              <a:tblGrid>
                <a:gridCol w="2562120"/>
                <a:gridCol w="2316960"/>
              </a:tblGrid>
              <a:tr h="515880">
                <a:tc>
                  <a:txBody>
                    <a:bodyPr lIns="0" rIns="0" tIns="74160" bIns="0"/>
                    <a:p>
                      <a:pPr marL="74484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0" rIns="0" tIns="74160" bIns="0"/>
                    <a:p>
                      <a:pPr marL="66852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Outputs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plotOutput()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tableOutput()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uiOutput()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Shiny UI</a:t>
                      </a:r>
                      <a:r>
                        <a:rPr b="0" lang="en-US" sz="2200" spc="-6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732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758760" y="347400"/>
            <a:ext cx="1623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099160" y="2257200"/>
            <a:ext cx="4965840" cy="483480"/>
          </a:xfrm>
          <a:custGeom>
            <a:avLst/>
            <a:gdLst/>
            <a:ahLst/>
            <a:rect l="l" t="t" r="r" b="b"/>
            <a:pathLst>
              <a:path w="4966334" h="483869">
                <a:moveTo>
                  <a:pt x="0" y="0"/>
                </a:moveTo>
                <a:lnTo>
                  <a:pt x="4965899" y="0"/>
                </a:lnTo>
                <a:lnTo>
                  <a:pt x="4965899" y="483599"/>
                </a:lnTo>
                <a:lnTo>
                  <a:pt x="0" y="483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3505320" y="2371320"/>
            <a:ext cx="960480" cy="226440"/>
          </a:xfrm>
          <a:custGeom>
            <a:avLst/>
            <a:gdLst/>
            <a:ahLst/>
            <a:rect l="l" t="t" r="r" b="b"/>
            <a:pathLst>
              <a:path w="960754" h="226694">
                <a:moveTo>
                  <a:pt x="0" y="0"/>
                </a:moveTo>
                <a:lnTo>
                  <a:pt x="960276" y="0"/>
                </a:lnTo>
                <a:lnTo>
                  <a:pt x="960276" y="226590"/>
                </a:lnTo>
                <a:lnTo>
                  <a:pt x="0" y="22659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3926520" y="1818360"/>
            <a:ext cx="6480" cy="518400"/>
          </a:xfrm>
          <a:custGeom>
            <a:avLst/>
            <a:gdLst/>
            <a:ahLst/>
            <a:rect l="l" t="t" r="r" b="b"/>
            <a:pathLst>
              <a:path w="6985" h="518794">
                <a:moveTo>
                  <a:pt x="0" y="0"/>
                </a:moveTo>
                <a:lnTo>
                  <a:pt x="6484" y="518554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3917520" y="23367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16271" y="43418"/>
                </a:moveTo>
                <a:lnTo>
                  <a:pt x="0" y="393"/>
                </a:lnTo>
                <a:lnTo>
                  <a:pt x="31462" y="0"/>
                </a:lnTo>
                <a:lnTo>
                  <a:pt x="16271" y="4341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"/>
          <p:cNvSpPr/>
          <p:nvPr/>
        </p:nvSpPr>
        <p:spPr>
          <a:xfrm>
            <a:off x="3917520" y="23367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0" y="393"/>
                </a:moveTo>
                <a:lnTo>
                  <a:pt x="16271" y="43418"/>
                </a:lnTo>
                <a:lnTo>
                  <a:pt x="31462" y="0"/>
                </a:lnTo>
                <a:lnTo>
                  <a:pt x="0" y="393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7"/>
          <p:cNvSpPr/>
          <p:nvPr/>
        </p:nvSpPr>
        <p:spPr>
          <a:xfrm>
            <a:off x="3331440" y="1553400"/>
            <a:ext cx="119772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r>
              <a:rPr b="0" lang="en-US" sz="1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4703760" y="1937160"/>
            <a:ext cx="1878120" cy="388800"/>
          </a:xfrm>
          <a:custGeom>
            <a:avLst/>
            <a:gdLst/>
            <a:ahLst/>
            <a:rect l="l" t="t" r="r" b="b"/>
            <a:pathLst>
              <a:path w="1878329" h="389255">
                <a:moveTo>
                  <a:pt x="0" y="389099"/>
                </a:moveTo>
                <a:lnTo>
                  <a:pt x="2548" y="313372"/>
                </a:lnTo>
                <a:lnTo>
                  <a:pt x="9496" y="251532"/>
                </a:lnTo>
                <a:lnTo>
                  <a:pt x="19803" y="209838"/>
                </a:lnTo>
                <a:lnTo>
                  <a:pt x="32423" y="194549"/>
                </a:lnTo>
                <a:lnTo>
                  <a:pt x="906576" y="194549"/>
                </a:lnTo>
                <a:lnTo>
                  <a:pt x="919197" y="179261"/>
                </a:lnTo>
                <a:lnTo>
                  <a:pt x="929503" y="137567"/>
                </a:lnTo>
                <a:lnTo>
                  <a:pt x="936451" y="75727"/>
                </a:lnTo>
                <a:lnTo>
                  <a:pt x="938999" y="0"/>
                </a:lnTo>
                <a:lnTo>
                  <a:pt x="941548" y="75727"/>
                </a:lnTo>
                <a:lnTo>
                  <a:pt x="948496" y="137567"/>
                </a:lnTo>
                <a:lnTo>
                  <a:pt x="958803" y="179261"/>
                </a:lnTo>
                <a:lnTo>
                  <a:pt x="971423" y="194549"/>
                </a:lnTo>
                <a:lnTo>
                  <a:pt x="1845576" y="194549"/>
                </a:lnTo>
                <a:lnTo>
                  <a:pt x="1858197" y="209838"/>
                </a:lnTo>
                <a:lnTo>
                  <a:pt x="1868503" y="251532"/>
                </a:lnTo>
                <a:lnTo>
                  <a:pt x="1875451" y="313372"/>
                </a:lnTo>
                <a:lnTo>
                  <a:pt x="1877999" y="389099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4941720" y="1391040"/>
            <a:ext cx="137556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2600">
              <a:lnSpc>
                <a:spcPct val="101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Output-specific  arguments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0"/>
          <p:cNvSpPr/>
          <p:nvPr/>
        </p:nvSpPr>
        <p:spPr>
          <a:xfrm>
            <a:off x="861480" y="4313520"/>
            <a:ext cx="2115000" cy="3808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marL="85680">
              <a:lnSpc>
                <a:spcPct val="100000"/>
              </a:lnSpc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?plotOutput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1"/>
          <p:cNvSpPr/>
          <p:nvPr/>
        </p:nvSpPr>
        <p:spPr>
          <a:xfrm>
            <a:off x="841680" y="3879720"/>
            <a:ext cx="6742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arguments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I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 to an output</a:t>
            </a:r>
            <a:r>
              <a:rPr b="0" lang="en-US" sz="2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2099160" y="2824200"/>
            <a:ext cx="4965840" cy="483480"/>
          </a:xfrm>
          <a:custGeom>
            <a:avLst/>
            <a:gdLst/>
            <a:ahLst/>
            <a:rect l="l" t="t" r="r" b="b"/>
            <a:pathLst>
              <a:path w="4966334" h="483870">
                <a:moveTo>
                  <a:pt x="0" y="0"/>
                </a:moveTo>
                <a:lnTo>
                  <a:pt x="4965899" y="0"/>
                </a:lnTo>
                <a:lnTo>
                  <a:pt x="4965899" y="483599"/>
                </a:lnTo>
                <a:lnTo>
                  <a:pt x="0" y="483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3"/>
          <p:cNvSpPr/>
          <p:nvPr/>
        </p:nvSpPr>
        <p:spPr>
          <a:xfrm>
            <a:off x="3505320" y="2938320"/>
            <a:ext cx="960480" cy="226440"/>
          </a:xfrm>
          <a:custGeom>
            <a:avLst/>
            <a:gdLst/>
            <a:ahLst/>
            <a:rect l="l" t="t" r="r" b="b"/>
            <a:pathLst>
              <a:path w="960754" h="226694">
                <a:moveTo>
                  <a:pt x="0" y="0"/>
                </a:moveTo>
                <a:lnTo>
                  <a:pt x="960276" y="0"/>
                </a:lnTo>
                <a:lnTo>
                  <a:pt x="960276" y="226590"/>
                </a:lnTo>
                <a:lnTo>
                  <a:pt x="0" y="22659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4"/>
          <p:cNvSpPr/>
          <p:nvPr/>
        </p:nvSpPr>
        <p:spPr>
          <a:xfrm>
            <a:off x="2099160" y="2322000"/>
            <a:ext cx="49658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85680">
              <a:lnSpc>
                <a:spcPct val="100000"/>
              </a:lnSpc>
            </a:pP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plotOutput("myplot",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width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"300px")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*Output(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outputId,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15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ABD1CFD4-9A11-4A81-85B7-724B1441C32D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524920" y="986040"/>
            <a:ext cx="3045240" cy="3805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2"/>
          <p:cNvSpPr txBox="1"/>
          <p:nvPr/>
        </p:nvSpPr>
        <p:spPr>
          <a:xfrm>
            <a:off x="3758760" y="347400"/>
            <a:ext cx="1623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11760" y="1632600"/>
            <a:ext cx="4366440" cy="2280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568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</a:t>
            </a:r>
            <a:r>
              <a:rPr b="0" lang="en-US" sz="13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288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3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080" algn="ctr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0, 100,</a:t>
            </a:r>
            <a:r>
              <a:rPr b="0" lang="en-US" sz="13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040">
              <a:lnSpc>
                <a:spcPct val="100000"/>
              </a:lnSpc>
            </a:pPr>
            <a:r>
              <a:rPr b="1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plotOutput("myplot")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201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{}  shinyApp(ui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3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4806000" y="271584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388799"/>
                </a:move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lnTo>
                  <a:pt x="551999" y="194399"/>
                </a:lnTo>
                <a:lnTo>
                  <a:pt x="357599" y="3887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4806000" y="2715840"/>
            <a:ext cx="552240" cy="388800"/>
          </a:xfrm>
          <a:custGeom>
            <a:avLst/>
            <a:gdLst/>
            <a:ahLst/>
            <a:rect l="l" t="t" r="r" b="b"/>
            <a:pathLst>
              <a:path w="552450" h="389255">
                <a:moveTo>
                  <a:pt x="357599" y="0"/>
                </a:moveTo>
                <a:lnTo>
                  <a:pt x="551999" y="194399"/>
                </a:lnTo>
                <a:lnTo>
                  <a:pt x="357599" y="388799"/>
                </a:lnTo>
                <a:lnTo>
                  <a:pt x="357599" y="291599"/>
                </a:lnTo>
                <a:lnTo>
                  <a:pt x="0" y="291599"/>
                </a:lnTo>
                <a:lnTo>
                  <a:pt x="0" y="97199"/>
                </a:lnTo>
                <a:lnTo>
                  <a:pt x="357599" y="97199"/>
                </a:lnTo>
                <a:lnTo>
                  <a:pt x="357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"/>
          <p:cNvSpPr/>
          <p:nvPr/>
        </p:nvSpPr>
        <p:spPr>
          <a:xfrm>
            <a:off x="5837040" y="2478600"/>
            <a:ext cx="2241720" cy="154188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582"/>
              </a:lnSpc>
            </a:pPr>
            <a:r>
              <a:rPr b="0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*Output() adds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r>
              <a:rPr b="0" lang="en-US" sz="14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UI</a:t>
            </a:r>
            <a:r>
              <a:rPr b="0" lang="en-US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ts val="582"/>
              </a:lnSpc>
            </a:pPr>
            <a:r>
              <a:rPr b="0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to build</a:t>
            </a:r>
            <a:r>
              <a:rPr b="0" lang="en-US" sz="14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object in</a:t>
            </a:r>
            <a:r>
              <a:rPr b="0" lang="en-US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7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EBF8F284-B040-4189-88DC-88126C817D76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581280" y="347400"/>
            <a:ext cx="1978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986840" y="1065960"/>
            <a:ext cx="1947240" cy="4557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5680">
              <a:lnSpc>
                <a:spcPct val="104000"/>
              </a:lnSpc>
            </a:pP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  ui &lt;-</a:t>
            </a:r>
            <a:r>
              <a:rPr b="0" lang="en-US" sz="6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4000"/>
              </a:lnSpc>
            </a:pP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{}  shinyApp(ui </a:t>
            </a:r>
            <a:r>
              <a:rPr b="0" lang="en-US" sz="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6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660040" y="1716840"/>
            <a:ext cx="1346400" cy="77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2680920" y="2538360"/>
            <a:ext cx="1291320" cy="726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2991240" y="3338280"/>
            <a:ext cx="955800" cy="650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6"/>
          <p:cNvSpPr/>
          <p:nvPr/>
        </p:nvSpPr>
        <p:spPr>
          <a:xfrm>
            <a:off x="1222920" y="4096440"/>
            <a:ext cx="1291320" cy="726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7"/>
          <p:cNvSpPr/>
          <p:nvPr/>
        </p:nvSpPr>
        <p:spPr>
          <a:xfrm>
            <a:off x="2982600" y="4134240"/>
            <a:ext cx="955800" cy="6508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8"/>
          <p:cNvSpPr/>
          <p:nvPr/>
        </p:nvSpPr>
        <p:spPr>
          <a:xfrm>
            <a:off x="2630880" y="4371120"/>
            <a:ext cx="251640" cy="1771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9"/>
          <p:cNvSpPr/>
          <p:nvPr/>
        </p:nvSpPr>
        <p:spPr>
          <a:xfrm>
            <a:off x="2630880" y="4371120"/>
            <a:ext cx="251640" cy="177480"/>
          </a:xfrm>
          <a:custGeom>
            <a:avLst/>
            <a:gdLst/>
            <a:ahLst/>
            <a:rect l="l" t="t" r="r" b="b"/>
            <a:pathLst>
              <a:path w="252094" h="177800">
                <a:moveTo>
                  <a:pt x="163199" y="0"/>
                </a:moveTo>
                <a:lnTo>
                  <a:pt x="251999" y="88799"/>
                </a:lnTo>
                <a:lnTo>
                  <a:pt x="163199" y="177599"/>
                </a:lnTo>
                <a:lnTo>
                  <a:pt x="163199" y="133199"/>
                </a:lnTo>
                <a:lnTo>
                  <a:pt x="0" y="133199"/>
                </a:lnTo>
                <a:lnTo>
                  <a:pt x="0" y="44399"/>
                </a:lnTo>
                <a:lnTo>
                  <a:pt x="163199" y="44399"/>
                </a:lnTo>
                <a:lnTo>
                  <a:pt x="1631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0"/>
          <p:cNvSpPr/>
          <p:nvPr/>
        </p:nvSpPr>
        <p:spPr>
          <a:xfrm>
            <a:off x="4243680" y="1127880"/>
            <a:ext cx="380304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Begin app with</a:t>
            </a:r>
            <a:r>
              <a:rPr b="0" lang="en-US" sz="22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1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4392F141-B54C-40B1-A640-E7FDBB18F4B2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CustomShape 12"/>
          <p:cNvSpPr/>
          <p:nvPr/>
        </p:nvSpPr>
        <p:spPr>
          <a:xfrm>
            <a:off x="4243680" y="1728000"/>
            <a:ext cx="4626000" cy="30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6440">
              <a:lnSpc>
                <a:spcPts val="928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5 ) Add elements as arguments</a:t>
            </a:r>
            <a:r>
              <a:rPr b="0" lang="en-US" sz="22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440">
              <a:lnSpc>
                <a:spcPts val="93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928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6)Create inputs with </a:t>
            </a:r>
            <a:r>
              <a:rPr b="1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*Input() 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928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7)Create outputs with </a:t>
            </a:r>
            <a:r>
              <a:rPr b="1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*Output() 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928"/>
              </a:lnSpc>
            </a:pP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8)Use </a:t>
            </a:r>
            <a:r>
              <a:rPr b="1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0" lang="en-US" sz="22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assemble  inputs into</a:t>
            </a:r>
            <a:r>
              <a:rPr b="0" lang="en-US" sz="2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C7FDC32C-7EDD-43AA-B779-2F9955B4D07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39680" indent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95760">
              <a:lnSpc>
                <a:spcPct val="100000"/>
              </a:lnSpc>
            </a:pPr>
            <a:fld id="{A0D84C00-5BF1-421F-9F38-6DC0576B587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034800" y="347400"/>
            <a:ext cx="30679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b="0" lang="en-US" sz="36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48640" y="966960"/>
            <a:ext cx="7617600" cy="41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from</a:t>
            </a:r>
            <a:r>
              <a:rPr b="0" lang="en-US" sz="2400" spc="-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application framework for</a:t>
            </a:r>
            <a:r>
              <a:rPr b="0" lang="en-US" sz="2400" spc="-2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code →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web</a:t>
            </a:r>
            <a:r>
              <a:rPr b="0" lang="en-US" sz="24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HTML/CSS/JavaScript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</a:t>
            </a:r>
            <a:r>
              <a:rPr b="0" lang="en-US" sz="2400" spc="-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for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sharing 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with someone with no</a:t>
            </a:r>
            <a:r>
              <a:rPr b="0" lang="en-US" sz="2400" spc="-10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740F7A13-6067-4B09-9D75-E47653D55AF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82880" y="341280"/>
            <a:ext cx="8325360" cy="2203920"/>
          </a:xfrm>
          <a:prstGeom prst="rect">
            <a:avLst/>
          </a:prstGeom>
          <a:noFill/>
          <a:ln>
            <a:noFill/>
          </a:ln>
        </p:spPr>
        <p:txBody>
          <a:bodyPr lIns="0" rIns="0" tIns="10080" bIns="0"/>
          <a:p>
            <a:pPr marL="146520" indent="-134280">
              <a:lnSpc>
                <a:spcPct val="100000"/>
              </a:lnSpc>
            </a:pPr>
            <a:r>
              <a:rPr b="0" lang="en-US" sz="4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</a:t>
            </a:r>
            <a:r>
              <a:rPr b="0" lang="en-US" sz="4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“why</a:t>
            </a:r>
            <a:r>
              <a:rPr b="0" lang="en-US" sz="48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isn’t  my app running?!”</a:t>
            </a:r>
            <a:r>
              <a:rPr b="0" lang="en-US" sz="48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3040" y="2471400"/>
            <a:ext cx="8029440" cy="22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040">
              <a:lnSpc>
                <a:spcPct val="100000"/>
              </a:lnSpc>
            </a:pP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</a:t>
            </a:r>
            <a:r>
              <a:rPr b="0" lang="en-US" sz="30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1240" indent="-45828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3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comma-separate </a:t>
            </a:r>
            <a:r>
              <a:rPr b="1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US" sz="3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1240" indent="-45828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1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</a:t>
            </a:r>
            <a:r>
              <a:rPr b="0" lang="en-US" sz="3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b="1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b="1" lang="en-US" sz="30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1240" indent="-45828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3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your brackets and parentheses!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6DDB96CF-49B1-4EB2-B67F-8F81B44D15C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975960" y="347400"/>
            <a:ext cx="718164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2439720" indent="-242712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Server: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assemble input into outputs  with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3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149120" y="1632600"/>
            <a:ext cx="6717960" cy="2666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/>
          <a:p>
            <a:pPr marL="8568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</a:t>
            </a:r>
            <a:r>
              <a:rPr b="0" lang="en-US" sz="24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8720" indent="-731160">
              <a:lnSpc>
                <a:spcPts val="1005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 renderPlot({  plot(rnorm(input$num))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7200" indent="-731160">
              <a:lnSpc>
                <a:spcPts val="974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7200" indent="-7311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73116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661760" y="347400"/>
            <a:ext cx="581256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</a:t>
            </a:r>
            <a:r>
              <a:rPr b="0" lang="en-US" sz="36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into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149120" y="1632600"/>
            <a:ext cx="6717960" cy="2715480"/>
          </a:xfrm>
          <a:custGeom>
            <a:avLst/>
            <a:gdLst/>
            <a:ahLst/>
            <a:rect l="l" t="t" r="r" b="b"/>
            <a:pathLst>
              <a:path w="6718300" h="2715895">
                <a:moveTo>
                  <a:pt x="0" y="0"/>
                </a:moveTo>
                <a:lnTo>
                  <a:pt x="6718199" y="0"/>
                </a:lnTo>
                <a:lnTo>
                  <a:pt x="6718199" y="2715599"/>
                </a:lnTo>
                <a:lnTo>
                  <a:pt x="0" y="2715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1222200" y="1693440"/>
            <a:ext cx="6425280" cy="25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</a:t>
            </a:r>
            <a:r>
              <a:rPr b="0" lang="en-US" sz="24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75640" indent="-731160">
              <a:lnSpc>
                <a:spcPts val="1005"/>
              </a:lnSpc>
            </a:pP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 renderPlot({  plot(rnorm(input$num))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120" indent="-731160">
              <a:lnSpc>
                <a:spcPts val="968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4120" indent="-731160">
              <a:lnSpc>
                <a:spcPts val="1005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 UI:</a:t>
            </a:r>
            <a:r>
              <a:rPr b="0" lang="en-US" sz="24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plotOutput("myplot")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731160">
              <a:lnSpc>
                <a:spcPts val="1011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1020922C-2F10-4897-93E2-99505F1193F2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2B240EED-4612-46D0-8F40-16BA6CC7199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1649520" y="347400"/>
            <a:ext cx="583668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</a:t>
            </a:r>
            <a:r>
              <a:rPr b="0" lang="en-US" sz="36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2 -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with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149120" y="1632600"/>
            <a:ext cx="6717960" cy="2666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/>
          <a:p>
            <a:pPr marL="8568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</a:t>
            </a:r>
            <a:r>
              <a:rPr b="0" lang="en-US" sz="24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8720" indent="-731160">
              <a:lnSpc>
                <a:spcPts val="1005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({  plot(rnorm(input$num))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7200" indent="-731160">
              <a:lnSpc>
                <a:spcPts val="974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7200" indent="-7311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73116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A5A330E0-DA9E-464D-AD5E-083DE584062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2374200" y="347400"/>
            <a:ext cx="43930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*Output()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US" sz="36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render*()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47" name="Table 3"/>
          <p:cNvGraphicFramePr/>
          <p:nvPr/>
        </p:nvGraphicFramePr>
        <p:xfrm>
          <a:off x="2161800" y="1766880"/>
          <a:ext cx="4878720" cy="2580480"/>
        </p:xfrm>
        <a:graphic>
          <a:graphicData uri="http://schemas.openxmlformats.org/drawingml/2006/table">
            <a:tbl>
              <a:tblPr/>
              <a:tblGrid>
                <a:gridCol w="2562120"/>
                <a:gridCol w="2316960"/>
              </a:tblGrid>
              <a:tr h="515880">
                <a:tc>
                  <a:txBody>
                    <a:bodyPr lIns="0" rIns="0" tIns="74160" bIns="0"/>
                    <a:p>
                      <a:pPr marL="33336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Output</a:t>
                      </a:r>
                      <a:r>
                        <a:rPr b="0" lang="en-US" sz="2200" spc="-29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lIns="0" rIns="0" tIns="74160" bIns="0"/>
                    <a:p>
                      <a:pPr marL="1720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</a:t>
                      </a:r>
                      <a:r>
                        <a:rPr b="0" lang="en-US" sz="2200" spc="-32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2200" spc="-4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plotOutput()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renderPlot({})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tableOutput()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renderTable({})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88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uiOutput()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renderUI({})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7320"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textOutput()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741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renderText({})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268280" y="347400"/>
            <a:ext cx="659844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104840" indent="-109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render*()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 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to display in</a:t>
            </a:r>
            <a:r>
              <a:rPr b="0" lang="en-US" sz="36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987200" y="2298600"/>
            <a:ext cx="5169240" cy="483480"/>
          </a:xfrm>
          <a:custGeom>
            <a:avLst/>
            <a:gdLst/>
            <a:ahLst/>
            <a:rect l="l" t="t" r="r" b="b"/>
            <a:pathLst>
              <a:path w="5169534" h="483869">
                <a:moveTo>
                  <a:pt x="0" y="0"/>
                </a:moveTo>
                <a:lnTo>
                  <a:pt x="5169299" y="0"/>
                </a:lnTo>
                <a:lnTo>
                  <a:pt x="5169299" y="483599"/>
                </a:lnTo>
                <a:lnTo>
                  <a:pt x="0" y="483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2060280" y="2361600"/>
            <a:ext cx="49010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renderPlot({ plot(rnorm(100))</a:t>
            </a:r>
            <a:r>
              <a:rPr b="0" lang="en-US" sz="20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4710240" y="2916360"/>
            <a:ext cx="122148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2600">
              <a:lnSpc>
                <a:spcPct val="101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to</a:t>
            </a:r>
            <a:r>
              <a:rPr b="0" lang="en-US" sz="1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 the</a:t>
            </a:r>
            <a:r>
              <a:rPr b="0" lang="en-US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3011760" y="2696760"/>
            <a:ext cx="583920" cy="221760"/>
          </a:xfrm>
          <a:custGeom>
            <a:avLst/>
            <a:gdLst/>
            <a:ahLst/>
            <a:rect l="l" t="t" r="r" b="b"/>
            <a:pathLst>
              <a:path w="584200" h="222250">
                <a:moveTo>
                  <a:pt x="583799" y="0"/>
                </a:moveTo>
                <a:lnTo>
                  <a:pt x="582348" y="43147"/>
                </a:lnTo>
                <a:lnTo>
                  <a:pt x="578389" y="78382"/>
                </a:lnTo>
                <a:lnTo>
                  <a:pt x="572516" y="102138"/>
                </a:lnTo>
                <a:lnTo>
                  <a:pt x="565325" y="110849"/>
                </a:lnTo>
                <a:lnTo>
                  <a:pt x="310374" y="110849"/>
                </a:lnTo>
                <a:lnTo>
                  <a:pt x="303183" y="119561"/>
                </a:lnTo>
                <a:lnTo>
                  <a:pt x="297310" y="143317"/>
                </a:lnTo>
                <a:lnTo>
                  <a:pt x="293351" y="178552"/>
                </a:lnTo>
                <a:lnTo>
                  <a:pt x="291899" y="221699"/>
                </a:lnTo>
                <a:lnTo>
                  <a:pt x="290448" y="178552"/>
                </a:lnTo>
                <a:lnTo>
                  <a:pt x="286489" y="143317"/>
                </a:lnTo>
                <a:lnTo>
                  <a:pt x="280616" y="119561"/>
                </a:lnTo>
                <a:lnTo>
                  <a:pt x="273425" y="110849"/>
                </a:lnTo>
                <a:lnTo>
                  <a:pt x="18474" y="110849"/>
                </a:lnTo>
                <a:lnTo>
                  <a:pt x="11283" y="102138"/>
                </a:lnTo>
                <a:lnTo>
                  <a:pt x="5410" y="78382"/>
                </a:lnTo>
                <a:lnTo>
                  <a:pt x="1451" y="43147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6"/>
          <p:cNvSpPr/>
          <p:nvPr/>
        </p:nvSpPr>
        <p:spPr>
          <a:xfrm>
            <a:off x="2725200" y="2913840"/>
            <a:ext cx="129960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2600">
              <a:lnSpc>
                <a:spcPct val="101000"/>
              </a:lnSpc>
            </a:pP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of</a:t>
            </a:r>
            <a:r>
              <a:rPr b="0" lang="en-US" sz="1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 to</a:t>
            </a:r>
            <a:r>
              <a:rPr b="0" lang="en-US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4043880" y="2706120"/>
            <a:ext cx="2444400" cy="221760"/>
          </a:xfrm>
          <a:custGeom>
            <a:avLst/>
            <a:gdLst/>
            <a:ahLst/>
            <a:rect l="l" t="t" r="r" b="b"/>
            <a:pathLst>
              <a:path w="2444750" h="222250">
                <a:moveTo>
                  <a:pt x="2444699" y="0"/>
                </a:moveTo>
                <a:lnTo>
                  <a:pt x="2443248" y="43147"/>
                </a:lnTo>
                <a:lnTo>
                  <a:pt x="2439289" y="78382"/>
                </a:lnTo>
                <a:lnTo>
                  <a:pt x="2433416" y="102138"/>
                </a:lnTo>
                <a:lnTo>
                  <a:pt x="2426225" y="110849"/>
                </a:lnTo>
                <a:lnTo>
                  <a:pt x="1240824" y="110849"/>
                </a:lnTo>
                <a:lnTo>
                  <a:pt x="1233633" y="119561"/>
                </a:lnTo>
                <a:lnTo>
                  <a:pt x="1227760" y="143317"/>
                </a:lnTo>
                <a:lnTo>
                  <a:pt x="1223801" y="178552"/>
                </a:lnTo>
                <a:lnTo>
                  <a:pt x="1222349" y="221699"/>
                </a:lnTo>
                <a:lnTo>
                  <a:pt x="1220898" y="178552"/>
                </a:lnTo>
                <a:lnTo>
                  <a:pt x="1216939" y="143317"/>
                </a:lnTo>
                <a:lnTo>
                  <a:pt x="1211066" y="119561"/>
                </a:lnTo>
                <a:lnTo>
                  <a:pt x="1203875" y="110849"/>
                </a:lnTo>
                <a:lnTo>
                  <a:pt x="18474" y="110849"/>
                </a:lnTo>
                <a:lnTo>
                  <a:pt x="11283" y="102138"/>
                </a:lnTo>
                <a:lnTo>
                  <a:pt x="5410" y="78382"/>
                </a:lnTo>
                <a:lnTo>
                  <a:pt x="1451" y="43147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8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EDDB856F-F085-47B4-89D8-421CC898B5A9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052280" y="347400"/>
            <a:ext cx="7029720" cy="1110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440" algn="ctr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</a:t>
            </a:r>
            <a:r>
              <a:rPr b="0" lang="en-US" sz="36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3 -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b="0" lang="en-US" sz="36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149120" y="1632600"/>
            <a:ext cx="6802920" cy="2715480"/>
          </a:xfrm>
          <a:custGeom>
            <a:avLst/>
            <a:gdLst/>
            <a:ahLst/>
            <a:rect l="l" t="t" r="r" b="b"/>
            <a:pathLst>
              <a:path w="6803390" h="2715895">
                <a:moveTo>
                  <a:pt x="0" y="0"/>
                </a:moveTo>
                <a:lnTo>
                  <a:pt x="6802799" y="0"/>
                </a:lnTo>
                <a:lnTo>
                  <a:pt x="6802799" y="2715599"/>
                </a:lnTo>
                <a:lnTo>
                  <a:pt x="0" y="27155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1222200" y="1693440"/>
            <a:ext cx="6608160" cy="25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469800" indent="-456840">
              <a:lnSpc>
                <a:spcPts val="1005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</a:t>
            </a:r>
            <a:r>
              <a:rPr b="0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7000" indent="-456840">
              <a:lnSpc>
                <a:spcPts val="974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plot(rnorm(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70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7000" indent="-456840">
              <a:lnSpc>
                <a:spcPts val="1011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 UI:sliderInput("num",</a:t>
            </a:r>
            <a:r>
              <a:rPr b="0" lang="en-US" sz="24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 indent="-456840">
              <a:lnSpc>
                <a:spcPts val="1005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56840">
              <a:lnSpc>
                <a:spcPts val="1011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F103914A-AB73-48AB-BC3B-684CE09ABEE6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288600" y="347400"/>
            <a:ext cx="25650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676880" y="1372320"/>
            <a:ext cx="2812680" cy="3460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212800" y="1619280"/>
            <a:ext cx="1962360" cy="277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496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</a:t>
            </a:r>
            <a:r>
              <a:rPr b="0" lang="en-US" sz="1300" spc="-1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4674240" y="16905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251399"/>
                </a:move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lnTo>
                  <a:pt x="354299" y="125699"/>
                </a:lnTo>
                <a:lnTo>
                  <a:pt x="228599" y="2513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5"/>
          <p:cNvSpPr/>
          <p:nvPr/>
        </p:nvSpPr>
        <p:spPr>
          <a:xfrm>
            <a:off x="4674240" y="16905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0"/>
                </a:moveTo>
                <a:lnTo>
                  <a:pt x="354299" y="125699"/>
                </a:lnTo>
                <a:lnTo>
                  <a:pt x="228599" y="251399"/>
                </a:ln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6"/>
          <p:cNvSpPr/>
          <p:nvPr/>
        </p:nvSpPr>
        <p:spPr>
          <a:xfrm>
            <a:off x="5212800" y="2914920"/>
            <a:ext cx="1962360" cy="277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496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</a:t>
            </a:r>
            <a:r>
              <a:rPr b="0" lang="en-US" sz="1300" spc="-1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4674240" y="298584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251399"/>
                </a:move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lnTo>
                  <a:pt x="354299" y="125699"/>
                </a:lnTo>
                <a:lnTo>
                  <a:pt x="228599" y="2513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8"/>
          <p:cNvSpPr/>
          <p:nvPr/>
        </p:nvSpPr>
        <p:spPr>
          <a:xfrm>
            <a:off x="4674240" y="298584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0"/>
                </a:moveTo>
                <a:lnTo>
                  <a:pt x="354299" y="125699"/>
                </a:lnTo>
                <a:lnTo>
                  <a:pt x="228599" y="251399"/>
                </a:ln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9"/>
          <p:cNvSpPr/>
          <p:nvPr/>
        </p:nvSpPr>
        <p:spPr>
          <a:xfrm>
            <a:off x="5212800" y="4133880"/>
            <a:ext cx="1962360" cy="277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/>
          <a:p>
            <a:pPr marL="84960">
              <a:lnSpc>
                <a:spcPct val="100000"/>
              </a:lnSpc>
            </a:pP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 </a:t>
            </a:r>
            <a:r>
              <a:rPr b="0" lang="en-US" sz="13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</a:t>
            </a:r>
            <a:r>
              <a:rPr b="0" lang="en-US" sz="1300" spc="-1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3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0"/>
          <p:cNvSpPr/>
          <p:nvPr/>
        </p:nvSpPr>
        <p:spPr>
          <a:xfrm>
            <a:off x="4674240" y="42051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251399"/>
                </a:move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lnTo>
                  <a:pt x="354299" y="125699"/>
                </a:lnTo>
                <a:lnTo>
                  <a:pt x="228599" y="2513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1"/>
          <p:cNvSpPr/>
          <p:nvPr/>
        </p:nvSpPr>
        <p:spPr>
          <a:xfrm>
            <a:off x="4674240" y="42051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0"/>
                </a:moveTo>
                <a:lnTo>
                  <a:pt x="354299" y="125699"/>
                </a:lnTo>
                <a:lnTo>
                  <a:pt x="228599" y="251399"/>
                </a:ln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12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2C55D135-45D4-463B-9169-0D1527B33020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DA4DD452-08E6-4E88-800D-61C1D5219386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39680" indent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7AA494F6-BE49-473E-B706-0E471B312AD8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3568320" y="347400"/>
            <a:ext cx="2006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429120" y="1149840"/>
            <a:ext cx="8224920" cy="21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uses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1" lang="en-US" sz="2400" spc="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1" lang="en-US" sz="2400" spc="2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2000" indent="-411840">
              <a:lnSpc>
                <a:spcPct val="114000"/>
              </a:lnSpc>
              <a:buClr>
                <a:srgbClr val="262626"/>
              </a:buClr>
              <a:buFont typeface="Wingdings 2" charset="2"/>
              <a:buChar char="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r>
              <a:rPr b="0" lang="en-US" sz="2400" spc="-85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changes,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that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relies 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b="0" lang="en-US" sz="24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re-evaluated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2000" indent="-411840">
              <a:lnSpc>
                <a:spcPct val="100000"/>
              </a:lnSpc>
              <a:buClr>
                <a:srgbClr val="262626"/>
              </a:buClr>
              <a:buFont typeface="Wingdings 2" charset="2"/>
              <a:buChar char="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 with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</a:t>
            </a:r>
            <a:r>
              <a:rPr b="0" lang="en-US" sz="24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1376280" y="3348720"/>
            <a:ext cx="3155040" cy="13021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7400" bIns="0"/>
          <a:p>
            <a:pPr marL="85680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</a:t>
            </a:r>
            <a:r>
              <a:rPr b="0" lang="en-US" sz="16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1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+</a:t>
            </a:r>
            <a:r>
              <a:rPr b="0" lang="en-US" sz="1600" spc="-10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  x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</a:t>
            </a:r>
            <a:r>
              <a:rPr b="0" lang="en-US" sz="16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y </a:t>
            </a:r>
            <a:r>
              <a:rPr b="0" lang="en-US" sz="1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 still</a:t>
            </a:r>
            <a:r>
              <a:rPr b="0" lang="en-US" sz="16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399040" y="347400"/>
            <a:ext cx="4336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b="0" lang="en-US" sz="3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6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</a:t>
            </a:r>
            <a:r>
              <a:rPr b="0" lang="en-US" sz="36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82120" y="3571560"/>
            <a:ext cx="136296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0880" indent="-8640">
              <a:lnSpc>
                <a:spcPct val="114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</a:t>
            </a:r>
            <a:r>
              <a:rPr b="0" lang="en-US" sz="2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275840" y="1508760"/>
            <a:ext cx="3922200" cy="1298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5424480" y="1347840"/>
            <a:ext cx="2742840" cy="162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1977480" y="3012120"/>
            <a:ext cx="388800" cy="552240"/>
          </a:xfrm>
          <a:custGeom>
            <a:avLst/>
            <a:gdLst/>
            <a:ahLst/>
            <a:rect l="l" t="t" r="r" b="b"/>
            <a:pathLst>
              <a:path w="389255" h="552450">
                <a:moveTo>
                  <a:pt x="388799" y="194399"/>
                </a:moveTo>
                <a:lnTo>
                  <a:pt x="0" y="194399"/>
                </a:lnTo>
                <a:lnTo>
                  <a:pt x="194399" y="0"/>
                </a:lnTo>
                <a:lnTo>
                  <a:pt x="388799" y="194399"/>
                </a:lnTo>
                <a:close/>
                <a:moveTo>
                  <a:pt x="291599" y="551999"/>
                </a:moveTo>
                <a:lnTo>
                  <a:pt x="97199" y="551999"/>
                </a:lnTo>
                <a:lnTo>
                  <a:pt x="97199" y="194399"/>
                </a:lnTo>
                <a:lnTo>
                  <a:pt x="291599" y="194399"/>
                </a:lnTo>
                <a:lnTo>
                  <a:pt x="291599" y="5519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1977480" y="3012120"/>
            <a:ext cx="388800" cy="552240"/>
          </a:xfrm>
          <a:custGeom>
            <a:avLst/>
            <a:gdLst/>
            <a:ahLst/>
            <a:rect l="l" t="t" r="r" b="b"/>
            <a:pathLst>
              <a:path w="389255" h="552450">
                <a:moveTo>
                  <a:pt x="0" y="194399"/>
                </a:moveTo>
                <a:lnTo>
                  <a:pt x="194399" y="0"/>
                </a:lnTo>
                <a:lnTo>
                  <a:pt x="388799" y="194399"/>
                </a:lnTo>
                <a:lnTo>
                  <a:pt x="291599" y="194399"/>
                </a:lnTo>
                <a:lnTo>
                  <a:pt x="291599" y="551999"/>
                </a:lnTo>
                <a:lnTo>
                  <a:pt x="97199" y="551999"/>
                </a:lnTo>
                <a:lnTo>
                  <a:pt x="97199" y="194399"/>
                </a:lnTo>
                <a:lnTo>
                  <a:pt x="0" y="194399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6065280" y="3624840"/>
            <a:ext cx="14126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US" sz="2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6585840" y="3012120"/>
            <a:ext cx="388800" cy="552240"/>
          </a:xfrm>
          <a:custGeom>
            <a:avLst/>
            <a:gdLst/>
            <a:ahLst/>
            <a:rect l="l" t="t" r="r" b="b"/>
            <a:pathLst>
              <a:path w="389254" h="552450">
                <a:moveTo>
                  <a:pt x="388799" y="194399"/>
                </a:moveTo>
                <a:lnTo>
                  <a:pt x="0" y="194399"/>
                </a:lnTo>
                <a:lnTo>
                  <a:pt x="194399" y="0"/>
                </a:lnTo>
                <a:lnTo>
                  <a:pt x="388799" y="194399"/>
                </a:lnTo>
                <a:close/>
                <a:moveTo>
                  <a:pt x="291599" y="551999"/>
                </a:moveTo>
                <a:lnTo>
                  <a:pt x="97199" y="551999"/>
                </a:lnTo>
                <a:lnTo>
                  <a:pt x="97199" y="194399"/>
                </a:lnTo>
                <a:lnTo>
                  <a:pt x="291599" y="194399"/>
                </a:lnTo>
                <a:lnTo>
                  <a:pt x="291599" y="5519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6585840" y="3012120"/>
            <a:ext cx="388800" cy="552240"/>
          </a:xfrm>
          <a:custGeom>
            <a:avLst/>
            <a:gdLst/>
            <a:ahLst/>
            <a:rect l="l" t="t" r="r" b="b"/>
            <a:pathLst>
              <a:path w="389254" h="552450">
                <a:moveTo>
                  <a:pt x="0" y="194399"/>
                </a:moveTo>
                <a:lnTo>
                  <a:pt x="194399" y="0"/>
                </a:lnTo>
                <a:lnTo>
                  <a:pt x="388799" y="194399"/>
                </a:lnTo>
                <a:lnTo>
                  <a:pt x="291599" y="194399"/>
                </a:lnTo>
                <a:lnTo>
                  <a:pt x="291599" y="551999"/>
                </a:lnTo>
                <a:lnTo>
                  <a:pt x="97199" y="551999"/>
                </a:lnTo>
                <a:lnTo>
                  <a:pt x="97199" y="194399"/>
                </a:lnTo>
                <a:lnTo>
                  <a:pt x="0" y="194399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10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95760">
              <a:lnSpc>
                <a:spcPct val="100000"/>
              </a:lnSpc>
            </a:pPr>
            <a:fld id="{C3122484-7935-4592-8C7C-715DD804BC50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7D2F106E-7F85-4484-8204-6DF7812106B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568320" y="347400"/>
            <a:ext cx="20062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29120" y="974520"/>
            <a:ext cx="469368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</a:t>
            </a:r>
            <a:r>
              <a:rPr b="0" lang="en-US" sz="2400" spc="-84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429120" y="2778480"/>
            <a:ext cx="783180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</a:t>
            </a:r>
            <a:r>
              <a:rPr b="0" lang="en-US" sz="2400" spc="-77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depends on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2000" indent="-411840">
              <a:lnSpc>
                <a:spcPct val="100000"/>
              </a:lnSpc>
              <a:buClr>
                <a:srgbClr val="262626"/>
              </a:buClr>
              <a:buFont typeface="Arial"/>
              <a:buChar char="○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 →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</a:t>
            </a:r>
            <a:r>
              <a:rPr b="0" lang="en-US" sz="2400" spc="-7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14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inputs are automatically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reactive, so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any  input inside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render*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function, the output will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re-render 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time input</a:t>
            </a:r>
            <a:r>
              <a:rPr b="0" lang="en-US" sz="24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1188720" y="1843920"/>
            <a:ext cx="5177520" cy="899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/>
          <a:p>
            <a:pPr marL="634320" indent="-548280">
              <a:lnSpc>
                <a:spcPct val="100000"/>
              </a:lnSpc>
            </a:pPr>
            <a:r>
              <a:rPr b="0" lang="en-US" sz="18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 renderPlot({  plot(rnorm(</a:t>
            </a:r>
            <a:r>
              <a:rPr b="1" lang="en-US" sz="18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input$num</a:t>
            </a:r>
            <a:r>
              <a:rPr b="0" lang="en-US" sz="18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548280">
              <a:lnSpc>
                <a:spcPct val="100000"/>
              </a:lnSpc>
            </a:pPr>
            <a:r>
              <a:rPr b="0" lang="en-US" sz="18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790200" y="4546800"/>
            <a:ext cx="4817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972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it gets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re-executed</a:t>
            </a:r>
            <a:r>
              <a:rPr b="0" lang="en-US" sz="24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88C103B9-26B8-4A66-8BC1-3F95C46859D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2755080" y="347400"/>
            <a:ext cx="36324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77640" y="1016280"/>
            <a:ext cx="8433720" cy="33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0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can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be used inside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1" lang="en-US" sz="2400" spc="-5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render*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is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reactive</a:t>
            </a:r>
            <a:r>
              <a:rPr b="0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reactive({...})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assign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reactive</a:t>
            </a:r>
            <a:r>
              <a:rPr b="0" lang="en-US" sz="2400" spc="-15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observe({...})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access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reactive</a:t>
            </a:r>
            <a:r>
              <a:rPr b="0" lang="en-US" sz="2400" spc="-14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Remember: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 variable means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that</a:t>
            </a:r>
            <a:r>
              <a:rPr b="0" lang="en-US" sz="2400" spc="-10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686C070A-644C-45F8-A6BC-BC1829CD317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2755080" y="347400"/>
            <a:ext cx="36324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Reactive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89" name="Table 3"/>
          <p:cNvGraphicFramePr/>
          <p:nvPr/>
        </p:nvGraphicFramePr>
        <p:xfrm>
          <a:off x="410760" y="1397160"/>
          <a:ext cx="8165880" cy="3232800"/>
        </p:xfrm>
        <a:graphic>
          <a:graphicData uri="http://schemas.openxmlformats.org/drawingml/2006/table">
            <a:tbl>
              <a:tblPr/>
              <a:tblGrid>
                <a:gridCol w="3658680"/>
                <a:gridCol w="317880"/>
                <a:gridCol w="100080"/>
                <a:gridCol w="112320"/>
                <a:gridCol w="3658680"/>
                <a:gridCol w="318600"/>
              </a:tblGrid>
              <a:tr h="498600">
                <a:tc>
                  <a:txBody>
                    <a:bodyPr lIns="0" rIns="0" tIns="0" bIns="0"/>
                    <a:p>
                      <a:pPr marL="915120">
                        <a:lnSpc>
                          <a:spcPts val="937"/>
                        </a:lnSpc>
                      </a:pPr>
                      <a:r>
                        <a:rPr b="0" lang="en-US" sz="2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Assign</a:t>
                      </a:r>
                      <a:r>
                        <a:rPr b="0" lang="en-US" sz="2400" spc="-2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803880">
                        <a:lnSpc>
                          <a:spcPts val="937"/>
                        </a:lnSpc>
                      </a:pPr>
                      <a:r>
                        <a:rPr b="0" lang="en-US" sz="2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</a:t>
                      </a:r>
                      <a:r>
                        <a:rPr b="0" lang="en-US" sz="2400" spc="-18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294480">
                <a:tc>
                  <a:txBody>
                    <a:bodyPr lIns="0" rIns="0" tIns="777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server &lt;- function(input,</a:t>
                      </a:r>
                      <a:r>
                        <a:rPr b="0" lang="en-US" sz="1400" spc="-72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output)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 lIns="0" rIns="0" tIns="77760" bIns="0"/>
                    <a:p>
                      <a:pPr marL="532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7776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server &lt;- function(input,</a:t>
                      </a:r>
                      <a:r>
                        <a:rPr b="0" lang="en-US" sz="1400" spc="-72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output)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 lIns="0" rIns="0" tIns="77760" bIns="0"/>
                    <a:p>
                      <a:pPr marL="532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5428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x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&lt;- input$num </a:t>
                      </a: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+</a:t>
                      </a:r>
                      <a:r>
                        <a:rPr b="0" lang="en-US" sz="1400" spc="-32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54288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print(input$num)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60280"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</a:t>
                      </a:r>
                      <a:r>
                        <a:rPr b="0" lang="en-US" sz="1400" spc="-9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</a:t>
                      </a:r>
                      <a:r>
                        <a:rPr b="0" lang="en-US" sz="1400" spc="-9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366120"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294480">
                <a:tc>
                  <a:txBody>
                    <a:bodyPr lIns="0" rIns="0" tIns="7848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server &lt;- function(input,</a:t>
                      </a:r>
                      <a:r>
                        <a:rPr b="0" lang="en-US" sz="1400" spc="-72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output)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 lIns="0" rIns="0" tIns="78480" bIns="0"/>
                    <a:p>
                      <a:pPr marL="532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78480" bIns="0"/>
                    <a:p>
                      <a:pPr marL="85680">
                        <a:lnSpc>
                          <a:spcPct val="100000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server &lt;- function(input,</a:t>
                      </a:r>
                      <a:r>
                        <a:rPr b="0" lang="en-US" sz="1400" spc="-72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output)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 lIns="0" rIns="0" tIns="78480" bIns="0"/>
                    <a:p>
                      <a:pPr marL="5328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5428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x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&lt;-</a:t>
                      </a:r>
                      <a:r>
                        <a:rPr b="0" lang="en-US" sz="1400" spc="-2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reactive({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54288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observe({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145728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input$num </a:t>
                      </a: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+</a:t>
                      </a:r>
                      <a:r>
                        <a:rPr b="0" lang="en-US" sz="1400" spc="-2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93924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print(input$num)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110664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512280">
                        <a:lnSpc>
                          <a:spcPts val="522"/>
                        </a:lnSpc>
                      </a:pP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13480"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  <a:tr h="238320"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</a:t>
                      </a:r>
                      <a:r>
                        <a:rPr b="0" lang="en-US" sz="1400" spc="-9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  <a:tc>
                  <a:tcPr>
                    <a:lnR w="9360">
                      <a:solidFill>
                        <a:srgbClr val="595959"/>
                      </a:solidFill>
                    </a:lnR>
                    <a:noFill/>
                  </a:tcPr>
                </a:tc>
                <a:tc>
                  <a:tcPr>
                    <a:lnL w="9360">
                      <a:solidFill>
                        <a:srgbClr val="595959"/>
                      </a:solidFill>
                    </a:lnL>
                    <a:noFill/>
                  </a:tcPr>
                </a:tc>
                <a:tc>
                  <a:txBody>
                    <a:bodyPr lIns="0" rIns="0" tIns="0" bIns="0"/>
                    <a:p>
                      <a:pPr marL="85680">
                        <a:lnSpc>
                          <a:spcPts val="522"/>
                        </a:lnSpc>
                      </a:pPr>
                      <a:r>
                        <a:rPr b="0" lang="en-US" sz="1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</a:t>
                      </a:r>
                      <a:r>
                        <a:rPr b="0" lang="en-US" sz="1400" spc="-9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4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cP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07680" y="202320"/>
            <a:ext cx="7914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using basic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4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536760" y="1371600"/>
            <a:ext cx="3642120" cy="3229920"/>
          </a:xfrm>
          <a:custGeom>
            <a:avLst/>
            <a:gdLst/>
            <a:ahLst/>
            <a:rect l="l" t="t" r="r" b="b"/>
            <a:pathLst>
              <a:path w="3642360" h="3424554">
                <a:moveTo>
                  <a:pt x="0" y="0"/>
                </a:moveTo>
                <a:lnTo>
                  <a:pt x="3641999" y="0"/>
                </a:lnTo>
                <a:lnTo>
                  <a:pt x="3641999" y="3424199"/>
                </a:lnTo>
                <a:lnTo>
                  <a:pt x="0" y="34241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>
            <a:off x="609840" y="1424880"/>
            <a:ext cx="10918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536760" y="1666080"/>
            <a:ext cx="3642120" cy="34390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/>
          <a:p>
            <a:pPr marL="8568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</a:t>
            </a:r>
            <a:r>
              <a:rPr b="0" lang="en-US" sz="10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2360" indent="-91404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  0, 100,</a:t>
            </a:r>
            <a:r>
              <a:rPr b="0" lang="en-US" sz="10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91404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plotOutput("myplot")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91404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9140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</a:t>
            </a:r>
            <a:r>
              <a:rPr b="0" lang="en-US" sz="10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plot(seq(input$num))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</a:t>
            </a:r>
            <a:r>
              <a:rPr b="0" lang="en-US" sz="10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reactive({  input$num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0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observe({  print(x())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15192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151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shinyApp(ui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0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3473640" y="1357200"/>
            <a:ext cx="705240" cy="25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12492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1406160" y="848880"/>
            <a:ext cx="5580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</a:t>
            </a:r>
            <a:r>
              <a:rPr b="0" lang="en-US" sz="24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b="0" lang="en-US" sz="2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4428720" y="199944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251399"/>
                </a:move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lnTo>
                  <a:pt x="354299" y="125699"/>
                </a:lnTo>
                <a:lnTo>
                  <a:pt x="228599" y="2513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9"/>
          <p:cNvSpPr/>
          <p:nvPr/>
        </p:nvSpPr>
        <p:spPr>
          <a:xfrm>
            <a:off x="4428720" y="199944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0"/>
                </a:moveTo>
                <a:lnTo>
                  <a:pt x="354299" y="125699"/>
                </a:lnTo>
                <a:lnTo>
                  <a:pt x="228599" y="251399"/>
                </a:ln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0"/>
          <p:cNvSpPr/>
          <p:nvPr/>
        </p:nvSpPr>
        <p:spPr>
          <a:xfrm>
            <a:off x="4428720" y="33285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251399"/>
                </a:move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lnTo>
                  <a:pt x="354299" y="125699"/>
                </a:lnTo>
                <a:lnTo>
                  <a:pt x="228599" y="2513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1"/>
          <p:cNvSpPr/>
          <p:nvPr/>
        </p:nvSpPr>
        <p:spPr>
          <a:xfrm>
            <a:off x="4428720" y="3328560"/>
            <a:ext cx="353880" cy="251280"/>
          </a:xfrm>
          <a:custGeom>
            <a:avLst/>
            <a:gdLst/>
            <a:ahLst/>
            <a:rect l="l" t="t" r="r" b="b"/>
            <a:pathLst>
              <a:path w="354329" h="251460">
                <a:moveTo>
                  <a:pt x="228599" y="0"/>
                </a:moveTo>
                <a:lnTo>
                  <a:pt x="354299" y="125699"/>
                </a:lnTo>
                <a:lnTo>
                  <a:pt x="228599" y="251399"/>
                </a:lnTo>
                <a:lnTo>
                  <a:pt x="228599" y="188549"/>
                </a:lnTo>
                <a:lnTo>
                  <a:pt x="0" y="188549"/>
                </a:lnTo>
                <a:lnTo>
                  <a:pt x="0" y="62849"/>
                </a:lnTo>
                <a:lnTo>
                  <a:pt x="228599" y="62849"/>
                </a:lnTo>
                <a:lnTo>
                  <a:pt x="22859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2"/>
          <p:cNvSpPr/>
          <p:nvPr/>
        </p:nvSpPr>
        <p:spPr>
          <a:xfrm>
            <a:off x="5069160" y="1357200"/>
            <a:ext cx="3642120" cy="1234080"/>
          </a:xfrm>
          <a:custGeom>
            <a:avLst/>
            <a:gdLst/>
            <a:ahLst/>
            <a:rect l="l" t="t" r="r" b="b"/>
            <a:pathLst>
              <a:path w="3642359" h="1234439">
                <a:moveTo>
                  <a:pt x="0" y="0"/>
                </a:moveTo>
                <a:lnTo>
                  <a:pt x="3641999" y="0"/>
                </a:lnTo>
                <a:lnTo>
                  <a:pt x="3641999" y="1234199"/>
                </a:lnTo>
                <a:lnTo>
                  <a:pt x="0" y="12341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3"/>
          <p:cNvSpPr/>
          <p:nvPr/>
        </p:nvSpPr>
        <p:spPr>
          <a:xfrm>
            <a:off x="5141880" y="1424880"/>
            <a:ext cx="10918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4"/>
          <p:cNvSpPr/>
          <p:nvPr/>
        </p:nvSpPr>
        <p:spPr>
          <a:xfrm>
            <a:off x="5069160" y="1666080"/>
            <a:ext cx="3642120" cy="8380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/>
          <a:p>
            <a:pPr marL="8568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2360" indent="-91404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  0, 100,</a:t>
            </a:r>
            <a:r>
              <a:rPr b="0" lang="en-US" sz="10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91404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plotOutput("myplot")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91404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>
            <a:off x="8162280" y="1357200"/>
            <a:ext cx="549000" cy="25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12708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ui.R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6"/>
          <p:cNvSpPr/>
          <p:nvPr/>
        </p:nvSpPr>
        <p:spPr>
          <a:xfrm>
            <a:off x="5069160" y="2648160"/>
            <a:ext cx="3642120" cy="2111760"/>
          </a:xfrm>
          <a:custGeom>
            <a:avLst/>
            <a:gdLst/>
            <a:ahLst/>
            <a:rect l="l" t="t" r="r" b="b"/>
            <a:pathLst>
              <a:path w="3642359" h="2112010">
                <a:moveTo>
                  <a:pt x="0" y="0"/>
                </a:moveTo>
                <a:lnTo>
                  <a:pt x="3641999" y="0"/>
                </a:lnTo>
                <a:lnTo>
                  <a:pt x="3641999" y="2111999"/>
                </a:lnTo>
                <a:lnTo>
                  <a:pt x="0" y="21119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7"/>
          <p:cNvSpPr/>
          <p:nvPr/>
        </p:nvSpPr>
        <p:spPr>
          <a:xfrm>
            <a:off x="5141880" y="2716200"/>
            <a:ext cx="10918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8"/>
          <p:cNvSpPr/>
          <p:nvPr/>
        </p:nvSpPr>
        <p:spPr>
          <a:xfrm>
            <a:off x="5069160" y="2957400"/>
            <a:ext cx="3642120" cy="2055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/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function(input, output)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output$myplot &lt;-</a:t>
            </a:r>
            <a:r>
              <a:rPr b="0" lang="en-US" sz="10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plot(seq(input$num))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&lt;-</a:t>
            </a:r>
            <a:r>
              <a:rPr b="0" lang="en-US" sz="10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reactive({  input$num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en-US" sz="1000" spc="-9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060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observe({  print(x())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7960" indent="-151920">
              <a:lnSpc>
                <a:spcPct val="100000"/>
              </a:lnSpc>
            </a:pPr>
            <a:r>
              <a:rPr b="0" lang="en-US" sz="1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151920">
              <a:lnSpc>
                <a:spcPct val="10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9"/>
          <p:cNvSpPr/>
          <p:nvPr/>
        </p:nvSpPr>
        <p:spPr>
          <a:xfrm>
            <a:off x="7778160" y="2648160"/>
            <a:ext cx="933120" cy="25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85680">
              <a:lnSpc>
                <a:spcPct val="100000"/>
              </a:lnSpc>
            </a:pPr>
            <a:r>
              <a:rPr b="1" lang="en-US" sz="1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D08BB904-EA14-4E83-9D46-5820CBF9EA9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2600" indent="1404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800A237A-84F2-441A-820B-BB1939215F0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2246760" y="347400"/>
            <a:ext cx="464472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buttons in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US" sz="36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429120" y="1149840"/>
            <a:ext cx="791856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14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from other inputs: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don’t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 the "value" of the button,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care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it’s</a:t>
            </a:r>
            <a:r>
              <a:rPr b="0" lang="en-US" sz="24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1481040" y="2280600"/>
            <a:ext cx="5421240" cy="22280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299160" indent="-213120">
              <a:lnSpc>
                <a:spcPts val="582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 fluidPage(  actionButton("btn", "Click</a:t>
            </a:r>
            <a:r>
              <a:rPr b="0" lang="en-US" sz="1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213120">
              <a:lnSpc>
                <a:spcPts val="559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13120">
              <a:lnSpc>
                <a:spcPts val="582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output, session)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observe({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213120">
              <a:lnSpc>
                <a:spcPts val="559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cat(input$btn)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13120">
              <a:lnSpc>
                <a:spcPts val="582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213120">
              <a:lnSpc>
                <a:spcPts val="582"/>
              </a:lnSpc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 indent="-213120">
              <a:lnSpc>
                <a:spcPts val="587"/>
              </a:lnSpc>
            </a:pP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shinyApp(ui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400" spc="-2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4D416538-D7C8-419A-9F82-84043390DB76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2600" indent="1404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1598400" y="347400"/>
            <a:ext cx="5941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app:</a:t>
            </a:r>
            <a:r>
              <a:rPr b="0" lang="en-US" sz="3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shinyapps.io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429120" y="1149840"/>
            <a:ext cx="7552440" cy="16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</a:t>
            </a:r>
            <a:r>
              <a:rPr b="0" lang="en-US" sz="2400" spc="-4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1"/>
              </a:rPr>
              <a:t>http://www.shinyapps.io/</a:t>
            </a:r>
            <a:r>
              <a:rPr b="0" lang="en-US" sz="2400" spc="-4" strike="noStrike" u="sng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2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US" sz="2400" spc="-6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sure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files are in an isolated</a:t>
            </a:r>
            <a:r>
              <a:rPr b="0" lang="en-US" sz="2400" spc="-7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“Publish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Application” in</a:t>
            </a:r>
            <a:r>
              <a:rPr b="0" lang="en-US" sz="2400" spc="-2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2000" indent="-411840">
              <a:lnSpc>
                <a:spcPct val="100000"/>
              </a:lnSpc>
              <a:buClr>
                <a:srgbClr val="262626"/>
              </a:buClr>
              <a:buFont typeface="Wingdings 2" charset="2"/>
              <a:buChar char="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might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asked to install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couple</a:t>
            </a:r>
            <a:r>
              <a:rPr b="0" lang="en-US" sz="24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886320" y="4136760"/>
            <a:ext cx="48009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 2" charset="2"/>
              <a:buChar char="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 instructions from</a:t>
            </a:r>
            <a:r>
              <a:rPr b="0" lang="en-US" sz="2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822240" y="2947680"/>
            <a:ext cx="6442560" cy="1098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6480720" y="3085200"/>
            <a:ext cx="399600" cy="393480"/>
          </a:xfrm>
          <a:custGeom>
            <a:avLst/>
            <a:gdLst/>
            <a:ahLst/>
            <a:rect l="l" t="t" r="r" b="b"/>
            <a:pathLst>
              <a:path w="400050" h="393700">
                <a:moveTo>
                  <a:pt x="0" y="196799"/>
                </a:moveTo>
                <a:lnTo>
                  <a:pt x="5276" y="151675"/>
                </a:lnTo>
                <a:lnTo>
                  <a:pt x="20307" y="110252"/>
                </a:lnTo>
                <a:lnTo>
                  <a:pt x="43893" y="73711"/>
                </a:lnTo>
                <a:lnTo>
                  <a:pt x="74835" y="43234"/>
                </a:lnTo>
                <a:lnTo>
                  <a:pt x="111933" y="20002"/>
                </a:lnTo>
                <a:lnTo>
                  <a:pt x="153987" y="5197"/>
                </a:lnTo>
                <a:lnTo>
                  <a:pt x="199799" y="0"/>
                </a:lnTo>
                <a:lnTo>
                  <a:pt x="238961" y="3816"/>
                </a:lnTo>
                <a:lnTo>
                  <a:pt x="276260" y="14980"/>
                </a:lnTo>
                <a:lnTo>
                  <a:pt x="310649" y="33064"/>
                </a:lnTo>
                <a:lnTo>
                  <a:pt x="341079" y="57641"/>
                </a:lnTo>
                <a:lnTo>
                  <a:pt x="366031" y="87615"/>
                </a:lnTo>
                <a:lnTo>
                  <a:pt x="384391" y="121488"/>
                </a:lnTo>
                <a:lnTo>
                  <a:pt x="395725" y="158227"/>
                </a:lnTo>
                <a:lnTo>
                  <a:pt x="399599" y="196799"/>
                </a:lnTo>
                <a:lnTo>
                  <a:pt x="394323" y="241924"/>
                </a:lnTo>
                <a:lnTo>
                  <a:pt x="379292" y="283347"/>
                </a:lnTo>
                <a:lnTo>
                  <a:pt x="355706" y="319888"/>
                </a:lnTo>
                <a:lnTo>
                  <a:pt x="324764" y="350365"/>
                </a:lnTo>
                <a:lnTo>
                  <a:pt x="287667" y="373596"/>
                </a:lnTo>
                <a:lnTo>
                  <a:pt x="245612" y="388402"/>
                </a:lnTo>
                <a:lnTo>
                  <a:pt x="199799" y="393599"/>
                </a:lnTo>
                <a:lnTo>
                  <a:pt x="153987" y="388402"/>
                </a:lnTo>
                <a:lnTo>
                  <a:pt x="111933" y="373596"/>
                </a:lnTo>
                <a:lnTo>
                  <a:pt x="74835" y="350365"/>
                </a:lnTo>
                <a:lnTo>
                  <a:pt x="43893" y="319888"/>
                </a:lnTo>
                <a:lnTo>
                  <a:pt x="20307" y="283347"/>
                </a:lnTo>
                <a:lnTo>
                  <a:pt x="5276" y="241924"/>
                </a:lnTo>
                <a:lnTo>
                  <a:pt x="0" y="196799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6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19D2DE4D-75DF-4DFC-A1CA-783E358B5FC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83D08921-57E6-4C84-AC00-F4909D0A43C3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1915920" y="1962360"/>
            <a:ext cx="5312160" cy="110664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/>
          <a:p>
            <a:pPr marL="12600" indent="1404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through 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tutorial  until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of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</a:t>
            </a:r>
            <a:r>
              <a:rPr b="0" lang="en-US" sz="3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2031120" y="347400"/>
            <a:ext cx="5072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PS. 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Rmarkdown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29120" y="1149840"/>
            <a:ext cx="834300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output: html_document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runtime: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4800" indent="-4118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use interactive inputs/outputs in</a:t>
            </a:r>
            <a:r>
              <a:rPr b="0" lang="en-US" sz="2400" spc="-8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Rmarkdown!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4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897480" y="2535480"/>
            <a:ext cx="5059800" cy="28184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920" bIns="0"/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2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output: html_document  runtime:</a:t>
            </a:r>
            <a:r>
              <a:rPr b="0" lang="en-US" sz="11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```{r</a:t>
            </a:r>
            <a:r>
              <a:rPr b="0" lang="en-US" sz="11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echo=FALSE}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sliderInput("num", "Choose </a:t>
            </a:r>
            <a:r>
              <a:rPr b="0" lang="en-US" sz="11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1100" spc="-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152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0, 100,</a:t>
            </a:r>
            <a:r>
              <a:rPr b="0" lang="en-US" sz="11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1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renderPlot({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84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plot(seq(input$num))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en-US" sz="11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```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399040" y="347400"/>
            <a:ext cx="4336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b="0" lang="en-US" sz="3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600" spc="-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</a:t>
            </a:r>
            <a:r>
              <a:rPr b="0" lang="en-US" sz="36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852040" y="4766040"/>
            <a:ext cx="9612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424480" y="1271520"/>
            <a:ext cx="2742840" cy="1620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2129760" y="3012120"/>
            <a:ext cx="388800" cy="552240"/>
          </a:xfrm>
          <a:custGeom>
            <a:avLst/>
            <a:gdLst/>
            <a:ahLst/>
            <a:rect l="l" t="t" r="r" b="b"/>
            <a:pathLst>
              <a:path w="389255" h="552450">
                <a:moveTo>
                  <a:pt x="388799" y="194399"/>
                </a:moveTo>
                <a:lnTo>
                  <a:pt x="0" y="194399"/>
                </a:lnTo>
                <a:lnTo>
                  <a:pt x="194399" y="0"/>
                </a:lnTo>
                <a:lnTo>
                  <a:pt x="388799" y="194399"/>
                </a:lnTo>
                <a:close/>
                <a:moveTo>
                  <a:pt x="291599" y="551999"/>
                </a:moveTo>
                <a:lnTo>
                  <a:pt x="97199" y="551999"/>
                </a:lnTo>
                <a:lnTo>
                  <a:pt x="97199" y="194399"/>
                </a:lnTo>
                <a:lnTo>
                  <a:pt x="291599" y="194399"/>
                </a:lnTo>
                <a:lnTo>
                  <a:pt x="291599" y="5519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2129760" y="3012120"/>
            <a:ext cx="388800" cy="552240"/>
          </a:xfrm>
          <a:custGeom>
            <a:avLst/>
            <a:gdLst/>
            <a:ahLst/>
            <a:rect l="l" t="t" r="r" b="b"/>
            <a:pathLst>
              <a:path w="389255" h="552450">
                <a:moveTo>
                  <a:pt x="0" y="194399"/>
                </a:moveTo>
                <a:lnTo>
                  <a:pt x="194399" y="0"/>
                </a:lnTo>
                <a:lnTo>
                  <a:pt x="388799" y="194399"/>
                </a:lnTo>
                <a:lnTo>
                  <a:pt x="291599" y="194399"/>
                </a:lnTo>
                <a:lnTo>
                  <a:pt x="291599" y="551999"/>
                </a:lnTo>
                <a:lnTo>
                  <a:pt x="97199" y="551999"/>
                </a:lnTo>
                <a:lnTo>
                  <a:pt x="97199" y="194399"/>
                </a:lnTo>
                <a:lnTo>
                  <a:pt x="0" y="194399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5504040" y="4590720"/>
            <a:ext cx="2512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interface</a:t>
            </a:r>
            <a:r>
              <a:rPr b="0" lang="en-US" sz="2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509880" y="3012120"/>
            <a:ext cx="388800" cy="552240"/>
          </a:xfrm>
          <a:custGeom>
            <a:avLst/>
            <a:gdLst/>
            <a:ahLst/>
            <a:rect l="l" t="t" r="r" b="b"/>
            <a:pathLst>
              <a:path w="389254" h="552450">
                <a:moveTo>
                  <a:pt x="388799" y="194399"/>
                </a:moveTo>
                <a:lnTo>
                  <a:pt x="0" y="194399"/>
                </a:lnTo>
                <a:lnTo>
                  <a:pt x="194399" y="0"/>
                </a:lnTo>
                <a:lnTo>
                  <a:pt x="388799" y="194399"/>
                </a:lnTo>
                <a:close/>
                <a:moveTo>
                  <a:pt x="291599" y="551999"/>
                </a:moveTo>
                <a:lnTo>
                  <a:pt x="97199" y="551999"/>
                </a:lnTo>
                <a:lnTo>
                  <a:pt x="97199" y="194399"/>
                </a:lnTo>
                <a:lnTo>
                  <a:pt x="291599" y="194399"/>
                </a:lnTo>
                <a:lnTo>
                  <a:pt x="291599" y="5519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509880" y="3012120"/>
            <a:ext cx="388800" cy="552240"/>
          </a:xfrm>
          <a:custGeom>
            <a:avLst/>
            <a:gdLst/>
            <a:ahLst/>
            <a:rect l="l" t="t" r="r" b="b"/>
            <a:pathLst>
              <a:path w="389254" h="552450">
                <a:moveTo>
                  <a:pt x="0" y="194399"/>
                </a:moveTo>
                <a:lnTo>
                  <a:pt x="194399" y="0"/>
                </a:lnTo>
                <a:lnTo>
                  <a:pt x="388799" y="194399"/>
                </a:lnTo>
                <a:lnTo>
                  <a:pt x="291599" y="194399"/>
                </a:lnTo>
                <a:lnTo>
                  <a:pt x="291599" y="551999"/>
                </a:lnTo>
                <a:lnTo>
                  <a:pt x="97199" y="551999"/>
                </a:lnTo>
                <a:lnTo>
                  <a:pt x="97199" y="194399"/>
                </a:lnTo>
                <a:lnTo>
                  <a:pt x="0" y="194399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6315840" y="3650760"/>
            <a:ext cx="807840" cy="1031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1942200" y="3650760"/>
            <a:ext cx="767520" cy="9932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"/>
          <p:cNvSpPr/>
          <p:nvPr/>
        </p:nvSpPr>
        <p:spPr>
          <a:xfrm>
            <a:off x="1489680" y="4590720"/>
            <a:ext cx="16646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US" sz="2400" spc="-9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1275840" y="1508760"/>
            <a:ext cx="3922200" cy="1298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C353E638-2805-4336-A79B-C76BFA244F5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1484280" y="347400"/>
            <a:ext cx="61635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PPS.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460080" y="1109880"/>
            <a:ext cx="8269200" cy="39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/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?conditionalPanel</a:t>
            </a:r>
            <a:r>
              <a:rPr b="0" lang="en-US" sz="2000" spc="-68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conditionally show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global.R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here are available to both ui.R and</a:t>
            </a:r>
            <a:r>
              <a:rPr b="0" lang="en-US" sz="2000" spc="-3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navbarPage()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tabsetPanel()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tabs in</a:t>
            </a:r>
            <a:r>
              <a:rPr b="0" lang="en-US" sz="2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ts val="1111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DT::dataTableOutput()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tableOutput()</a:t>
            </a:r>
            <a:r>
              <a:rPr b="0" lang="en-US" sz="2000" spc="-71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an  interactive table instead of ugly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0" lang="en-US" sz="20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ts val="1111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images by placing image under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“www/image.png”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using UI  function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img(src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2000" spc="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"image.png")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update*Input()</a:t>
            </a:r>
            <a:r>
              <a:rPr b="0" lang="en-US" sz="2000" spc="-68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to update input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Arial"/>
              <a:buChar char="●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JavaScript/CSS?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b="0" lang="en-US" sz="2000" spc="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includeScript()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includeCSS()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C9A3EAA0-6FD8-4D8E-9835-1139232745C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395640" y="347760"/>
            <a:ext cx="82947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Recommended add-on packages to</a:t>
            </a:r>
            <a:r>
              <a:rPr b="0" lang="en-US" sz="35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5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452160" y="1153080"/>
            <a:ext cx="8334000" cy="37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/>
          <a:p>
            <a:pPr marL="402120" indent="-388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leaflet</a:t>
            </a:r>
            <a:r>
              <a:rPr b="0" lang="en-US" sz="21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1"/>
              </a:rPr>
              <a:t>http://rstudio.github.io/leaflet/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9320" indent="-38880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interactive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maps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b="0" lang="en-US" sz="21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2120" indent="-388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shinyjs</a:t>
            </a:r>
            <a:r>
              <a:rPr b="0" lang="en-US" sz="21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2"/>
              </a:rPr>
              <a:t>https://github.com/daattali/shinyjs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9320" indent="-38880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Enhance user experience in Shiny</a:t>
            </a:r>
            <a:r>
              <a:rPr b="0" lang="en-US" sz="21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2120" indent="-388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shinythemes</a:t>
            </a:r>
            <a:r>
              <a:rPr b="0" lang="en-US" sz="21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3"/>
              </a:rPr>
              <a:t>http://rstudio.github.io/shinythemes/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9320" indent="-38880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Easily alter the appearance of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b="0" lang="en-US" sz="21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2120" indent="-388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ggvis</a:t>
            </a:r>
            <a:r>
              <a:rPr b="0" lang="en-US" sz="21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4"/>
              </a:rPr>
              <a:t>http://ggvis.rstudio.com/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9320" indent="-38880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to ggplot2 but plots are web-based and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</a:t>
            </a:r>
            <a:r>
              <a:rPr b="0" lang="en-US" sz="2100" spc="-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2120" indent="-388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shinydashboard</a:t>
            </a:r>
            <a:r>
              <a:rPr b="0" lang="en-US" sz="21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5"/>
              </a:rPr>
              <a:t>https://rstudio.github.io/shinydashboard/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9320" indent="-38880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Gives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21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to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b="0" lang="en-US" sz="2100" spc="-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“dashboards”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EFE71A05-5FEF-4CF7-ADF7-359803F622D4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811080" y="347400"/>
            <a:ext cx="75124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Awesome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non-intimidating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99960" y="1204920"/>
            <a:ext cx="8339040" cy="38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394200" indent="-38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official tutorial</a:t>
            </a:r>
            <a:r>
              <a:rPr b="0" lang="en-US" sz="2000" spc="24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1"/>
              </a:rPr>
              <a:t>http://shiny.rstudio.com/tutorial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cheatsheet</a:t>
            </a:r>
            <a:r>
              <a:rPr b="0" lang="en-US" sz="2000" spc="-63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2"/>
              </a:rPr>
              <a:t>http://shiny.rstudio.com/images/shiny-cheatsheet.pdf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</a:t>
            </a:r>
            <a:r>
              <a:rPr b="0" lang="en-US" sz="20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topics</a:t>
            </a:r>
            <a:r>
              <a:rPr b="0" lang="en-US" sz="2000" spc="-1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3"/>
              </a:rPr>
              <a:t>http://shiny.rstudio.com/articles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in Rmarkdown</a:t>
            </a:r>
            <a:r>
              <a:rPr b="0" lang="en-US" sz="2000" spc="-69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9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4"/>
              </a:rPr>
              <a:t>http://rmarkdown.rstudio.com/authoring_shiny.html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2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help from</a:t>
            </a:r>
            <a:r>
              <a:rPr b="0" lang="en-US" sz="2000" spc="-4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5"/>
              </a:rPr>
              <a:t>https://groups.google.com/forum/#!forum/shiny-discuss </a:t>
            </a: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</a:t>
            </a:r>
            <a:r>
              <a:rPr b="0" lang="en-US" sz="2000" spc="-9" strike="noStrike" u="sng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6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7"/>
              </a:rPr>
              <a:t>http://stackoverflow.com/questions/tagged/shiny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free with RStudio</a:t>
            </a:r>
            <a:r>
              <a:rPr b="0" lang="en-US" sz="2000" spc="12" strike="noStrike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8"/>
              </a:rPr>
              <a:t>http://www.shinyapps.io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 indent="-381240">
              <a:lnSpc>
                <a:spcPct val="100000"/>
              </a:lnSpc>
              <a:buClr>
                <a:srgbClr val="262626"/>
              </a:buClr>
              <a:buFont typeface="Wingdings" charset="2"/>
              <a:buChar char=""/>
            </a:pP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on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</a:t>
            </a:r>
            <a:r>
              <a:rPr b="0" lang="en-US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 Shiny</a:t>
            </a:r>
            <a:r>
              <a:rPr b="0" lang="en-US" sz="20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200">
              <a:lnSpc>
                <a:spcPct val="100000"/>
              </a:lnSpc>
            </a:pPr>
            <a:r>
              <a:rPr b="0" lang="en-US" sz="1900" spc="-4" strike="noStrike" u="heavy">
                <a:solidFill>
                  <a:srgbClr val="0000ff"/>
                </a:solidFill>
                <a:uFill>
                  <a:solidFill>
                    <a:srgbClr val="1155cc"/>
                  </a:solidFill>
                </a:uFill>
                <a:latin typeface="Arial"/>
                <a:hlinkClick r:id="rId9"/>
              </a:rPr>
              <a:t>http://deanattali.com/2015/05/09/setup-rstudio-shiny-server-digital-ocean/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602080" y="347400"/>
            <a:ext cx="39308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b="0" lang="en-US" sz="36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142280"/>
            <a:ext cx="8520840" cy="3502800"/>
          </a:xfrm>
          <a:custGeom>
            <a:avLst/>
            <a:gdLst/>
            <a:ahLst/>
            <a:rect l="l" t="t" r="r" b="b"/>
            <a:pathLst>
              <a:path w="8521065" h="3503295">
                <a:moveTo>
                  <a:pt x="0" y="0"/>
                </a:moveTo>
                <a:lnTo>
                  <a:pt x="8520599" y="0"/>
                </a:lnTo>
                <a:lnTo>
                  <a:pt x="8520599" y="3502799"/>
                </a:lnTo>
                <a:lnTo>
                  <a:pt x="0" y="35027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384840" y="1507680"/>
            <a:ext cx="660816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library(shiny)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 &lt;-</a:t>
            </a:r>
            <a:r>
              <a:rPr b="0" lang="en-US" sz="2400" spc="-12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fluidPage()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97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 &lt;- function(input, output) {}  shinyApp(ui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ui, server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2400" spc="-6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95760">
              <a:lnSpc>
                <a:spcPct val="100000"/>
              </a:lnSpc>
            </a:pPr>
            <a:fld id="{BC12119D-BCAE-48BB-A45C-A8C6AE38254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61120" y="347400"/>
            <a:ext cx="7412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in RStudio, method</a:t>
            </a:r>
            <a:r>
              <a:rPr b="0" lang="en-US" sz="36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4840" y="1085760"/>
            <a:ext cx="7471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file as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app.R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→ “Run”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turns to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“Run</a:t>
            </a:r>
            <a:r>
              <a:rPr b="0" lang="en-US" sz="2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4840" y="4181400"/>
            <a:ext cx="75866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for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apps quickly, all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one</a:t>
            </a:r>
            <a:r>
              <a:rPr b="0" lang="en-US" sz="2400" spc="-8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28600" y="1702080"/>
            <a:ext cx="7092360" cy="2145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1128600" y="1659600"/>
            <a:ext cx="702000" cy="286560"/>
          </a:xfrm>
          <a:custGeom>
            <a:avLst/>
            <a:gdLst/>
            <a:ahLst/>
            <a:rect l="l" t="t" r="r" b="b"/>
            <a:pathLst>
              <a:path w="702310" h="287019">
                <a:moveTo>
                  <a:pt x="0" y="143399"/>
                </a:moveTo>
                <a:lnTo>
                  <a:pt x="5652" y="117623"/>
                </a:lnTo>
                <a:lnTo>
                  <a:pt x="21950" y="93363"/>
                </a:lnTo>
                <a:lnTo>
                  <a:pt x="82515" y="51009"/>
                </a:lnTo>
                <a:lnTo>
                  <a:pt x="124801" y="33725"/>
                </a:lnTo>
                <a:lnTo>
                  <a:pt x="173769" y="19578"/>
                </a:lnTo>
                <a:lnTo>
                  <a:pt x="228427" y="8971"/>
                </a:lnTo>
                <a:lnTo>
                  <a:pt x="287784" y="2310"/>
                </a:lnTo>
                <a:lnTo>
                  <a:pt x="350849" y="0"/>
                </a:lnTo>
                <a:lnTo>
                  <a:pt x="413915" y="2310"/>
                </a:lnTo>
                <a:lnTo>
                  <a:pt x="473272" y="8971"/>
                </a:lnTo>
                <a:lnTo>
                  <a:pt x="527930" y="19578"/>
                </a:lnTo>
                <a:lnTo>
                  <a:pt x="576898" y="33725"/>
                </a:lnTo>
                <a:lnTo>
                  <a:pt x="619184" y="51009"/>
                </a:lnTo>
                <a:lnTo>
                  <a:pt x="653798" y="71023"/>
                </a:lnTo>
                <a:lnTo>
                  <a:pt x="696047" y="117623"/>
                </a:lnTo>
                <a:lnTo>
                  <a:pt x="701699" y="143399"/>
                </a:lnTo>
                <a:lnTo>
                  <a:pt x="679749" y="193436"/>
                </a:lnTo>
                <a:lnTo>
                  <a:pt x="619184" y="235790"/>
                </a:lnTo>
                <a:lnTo>
                  <a:pt x="576898" y="253074"/>
                </a:lnTo>
                <a:lnTo>
                  <a:pt x="527930" y="267221"/>
                </a:lnTo>
                <a:lnTo>
                  <a:pt x="473272" y="277828"/>
                </a:lnTo>
                <a:lnTo>
                  <a:pt x="413915" y="284489"/>
                </a:lnTo>
                <a:lnTo>
                  <a:pt x="350849" y="286799"/>
                </a:lnTo>
                <a:lnTo>
                  <a:pt x="287784" y="284489"/>
                </a:lnTo>
                <a:lnTo>
                  <a:pt x="228427" y="277828"/>
                </a:lnTo>
                <a:lnTo>
                  <a:pt x="173769" y="267221"/>
                </a:lnTo>
                <a:lnTo>
                  <a:pt x="124801" y="253074"/>
                </a:lnTo>
                <a:lnTo>
                  <a:pt x="82515" y="235790"/>
                </a:lnTo>
                <a:lnTo>
                  <a:pt x="47901" y="215776"/>
                </a:lnTo>
                <a:lnTo>
                  <a:pt x="5652" y="169176"/>
                </a:lnTo>
                <a:lnTo>
                  <a:pt x="0" y="143399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6479640" y="1799640"/>
            <a:ext cx="1013040" cy="393480"/>
          </a:xfrm>
          <a:custGeom>
            <a:avLst/>
            <a:gdLst/>
            <a:ahLst/>
            <a:rect l="l" t="t" r="r" b="b"/>
            <a:pathLst>
              <a:path w="1013459" h="393700">
                <a:moveTo>
                  <a:pt x="0" y="196799"/>
                </a:moveTo>
                <a:lnTo>
                  <a:pt x="4624" y="170095"/>
                </a:lnTo>
                <a:lnTo>
                  <a:pt x="18094" y="144482"/>
                </a:lnTo>
                <a:lnTo>
                  <a:pt x="69158" y="97471"/>
                </a:lnTo>
                <a:lnTo>
                  <a:pt x="105546" y="76541"/>
                </a:lnTo>
                <a:lnTo>
                  <a:pt x="148364" y="57641"/>
                </a:lnTo>
                <a:lnTo>
                  <a:pt x="197012" y="41005"/>
                </a:lnTo>
                <a:lnTo>
                  <a:pt x="250884" y="26868"/>
                </a:lnTo>
                <a:lnTo>
                  <a:pt x="309377" y="15465"/>
                </a:lnTo>
                <a:lnTo>
                  <a:pt x="371888" y="7029"/>
                </a:lnTo>
                <a:lnTo>
                  <a:pt x="437814" y="1796"/>
                </a:lnTo>
                <a:lnTo>
                  <a:pt x="506549" y="0"/>
                </a:lnTo>
                <a:lnTo>
                  <a:pt x="575285" y="1796"/>
                </a:lnTo>
                <a:lnTo>
                  <a:pt x="641211" y="7029"/>
                </a:lnTo>
                <a:lnTo>
                  <a:pt x="703722" y="15465"/>
                </a:lnTo>
                <a:lnTo>
                  <a:pt x="762215" y="26868"/>
                </a:lnTo>
                <a:lnTo>
                  <a:pt x="816087" y="41005"/>
                </a:lnTo>
                <a:lnTo>
                  <a:pt x="864734" y="57641"/>
                </a:lnTo>
                <a:lnTo>
                  <a:pt x="907553" y="76541"/>
                </a:lnTo>
                <a:lnTo>
                  <a:pt x="943941" y="97471"/>
                </a:lnTo>
                <a:lnTo>
                  <a:pt x="995005" y="144482"/>
                </a:lnTo>
                <a:lnTo>
                  <a:pt x="1013099" y="196799"/>
                </a:lnTo>
                <a:lnTo>
                  <a:pt x="995005" y="249117"/>
                </a:lnTo>
                <a:lnTo>
                  <a:pt x="943941" y="296128"/>
                </a:lnTo>
                <a:lnTo>
                  <a:pt x="907553" y="317058"/>
                </a:lnTo>
                <a:lnTo>
                  <a:pt x="864734" y="335958"/>
                </a:lnTo>
                <a:lnTo>
                  <a:pt x="816087" y="352594"/>
                </a:lnTo>
                <a:lnTo>
                  <a:pt x="762215" y="366731"/>
                </a:lnTo>
                <a:lnTo>
                  <a:pt x="703722" y="378134"/>
                </a:lnTo>
                <a:lnTo>
                  <a:pt x="641211" y="386570"/>
                </a:lnTo>
                <a:lnTo>
                  <a:pt x="575285" y="391803"/>
                </a:lnTo>
                <a:lnTo>
                  <a:pt x="506549" y="393599"/>
                </a:lnTo>
                <a:lnTo>
                  <a:pt x="437814" y="391803"/>
                </a:lnTo>
                <a:lnTo>
                  <a:pt x="371888" y="386570"/>
                </a:lnTo>
                <a:lnTo>
                  <a:pt x="309377" y="378134"/>
                </a:lnTo>
                <a:lnTo>
                  <a:pt x="250884" y="366731"/>
                </a:lnTo>
                <a:lnTo>
                  <a:pt x="197012" y="352594"/>
                </a:lnTo>
                <a:lnTo>
                  <a:pt x="148364" y="335958"/>
                </a:lnTo>
                <a:lnTo>
                  <a:pt x="105546" y="317058"/>
                </a:lnTo>
                <a:lnTo>
                  <a:pt x="69158" y="296128"/>
                </a:lnTo>
                <a:lnTo>
                  <a:pt x="18094" y="249117"/>
                </a:lnTo>
                <a:lnTo>
                  <a:pt x="4624" y="223504"/>
                </a:lnTo>
                <a:lnTo>
                  <a:pt x="0" y="196799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7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95760">
              <a:lnSpc>
                <a:spcPct val="100000"/>
              </a:lnSpc>
            </a:pPr>
            <a:fld id="{C320E328-BAFD-4AE9-B579-2E94C5726B35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61120" y="347400"/>
            <a:ext cx="7412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in RStudio, method</a:t>
            </a:r>
            <a:r>
              <a:rPr b="0" lang="en-US" sz="36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4840" y="1164240"/>
            <a:ext cx="83912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UI as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ui.R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“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server.R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in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</a:t>
            </a:r>
            <a:r>
              <a:rPr b="1" lang="en-US" sz="2400" spc="-38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4840" y="4259880"/>
            <a:ext cx="7318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for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apps,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separates view vs</a:t>
            </a:r>
            <a:r>
              <a:rPr b="0" lang="en-US" sz="2400" spc="-11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800600" y="2193840"/>
            <a:ext cx="3734280" cy="139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487440" y="2193840"/>
            <a:ext cx="3734280" cy="1395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8852040" y="4777920"/>
            <a:ext cx="9612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12600"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61120" y="347400"/>
            <a:ext cx="7412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</a:t>
            </a:r>
            <a:r>
              <a:rPr b="0" lang="en-US" sz="3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</a:t>
            </a:r>
            <a:r>
              <a:rPr b="0" lang="en-US" sz="3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in RStudio, method</a:t>
            </a:r>
            <a:r>
              <a:rPr b="0" lang="en-US" sz="36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4840" y="1164240"/>
            <a:ext cx="47379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b="0" i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File 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b="0" i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Shiny Web</a:t>
            </a:r>
            <a:r>
              <a:rPr b="0" i="1" lang="en-US" sz="2400" spc="-117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4840" y="4259880"/>
            <a:ext cx="42148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US" sz="2400" spc="-4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Generates the template for</a:t>
            </a:r>
            <a:r>
              <a:rPr b="0" lang="en-US" sz="2400" spc="-10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8768880" y="477792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/>
          <a:p>
            <a:pPr marL="25560">
              <a:lnSpc>
                <a:spcPct val="100000"/>
              </a:lnSpc>
            </a:pPr>
            <a:fld id="{BBED1279-1894-4DDF-9AAB-4F0F220DA38B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847880" y="1828800"/>
            <a:ext cx="5101560" cy="183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2018-06-01T13:19:09Z</dcterms:created>
  <dc:creator/>
  <dc:description/>
  <dc:language>en-US</dc:language>
  <cp:lastModifiedBy/>
  <dcterms:modified xsi:type="dcterms:W3CDTF">2018-06-10T20:38:55Z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