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7" autoAdjust="0"/>
    <p:restoredTop sz="94660"/>
  </p:normalViewPr>
  <p:slideViewPr>
    <p:cSldViewPr snapToGrid="0">
      <p:cViewPr>
        <p:scale>
          <a:sx n="125" d="100"/>
          <a:sy n="125" d="100"/>
        </p:scale>
        <p:origin x="9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85AC-FC4F-4112-BC4F-5FA848FE21CF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EE42-2C49-451C-85C5-F2C864D38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96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85AC-FC4F-4112-BC4F-5FA848FE21CF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EE42-2C49-451C-85C5-F2C864D38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7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85AC-FC4F-4112-BC4F-5FA848FE21CF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EE42-2C49-451C-85C5-F2C864D38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6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85AC-FC4F-4112-BC4F-5FA848FE21CF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EE42-2C49-451C-85C5-F2C864D38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9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85AC-FC4F-4112-BC4F-5FA848FE21CF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EE42-2C49-451C-85C5-F2C864D38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05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85AC-FC4F-4112-BC4F-5FA848FE21CF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EE42-2C49-451C-85C5-F2C864D38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1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85AC-FC4F-4112-BC4F-5FA848FE21CF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EE42-2C49-451C-85C5-F2C864D38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7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85AC-FC4F-4112-BC4F-5FA848FE21CF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EE42-2C49-451C-85C5-F2C864D38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0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85AC-FC4F-4112-BC4F-5FA848FE21CF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EE42-2C49-451C-85C5-F2C864D38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2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85AC-FC4F-4112-BC4F-5FA848FE21CF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EE42-2C49-451C-85C5-F2C864D38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1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85AC-FC4F-4112-BC4F-5FA848FE21CF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EE42-2C49-451C-85C5-F2C864D38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1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85AC-FC4F-4112-BC4F-5FA848FE21CF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EE42-2C49-451C-85C5-F2C864D38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2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36950" y="1701800"/>
            <a:ext cx="116205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5975" y="2082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smtClean="0"/>
              <a:t>CryptAcquireContext</a:t>
            </a:r>
            <a:r>
              <a:rPr lang="zh-CN" altLang="en-US" sz="800" smtClean="0"/>
              <a:t>函数获得的</a:t>
            </a:r>
            <a:r>
              <a:rPr lang="en-US" altLang="zh-CN" sz="800" smtClean="0"/>
              <a:t>CSP——</a:t>
            </a:r>
            <a:r>
              <a:rPr lang="zh-CN" altLang="en-US" sz="800" smtClean="0"/>
              <a:t>加密服务提供程序（密钥容器）</a:t>
            </a:r>
            <a:endParaRPr lang="zh-CN" altLang="en-US" sz="800"/>
          </a:p>
        </p:txBody>
      </p:sp>
      <p:sp>
        <p:nvSpPr>
          <p:cNvPr id="6" name="文本框 5"/>
          <p:cNvSpPr txBox="1"/>
          <p:nvPr/>
        </p:nvSpPr>
        <p:spPr>
          <a:xfrm>
            <a:off x="3902075" y="1761495"/>
            <a:ext cx="43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mtClean="0"/>
              <a:t>CSP</a:t>
            </a:r>
            <a:endParaRPr lang="zh-CN" altLang="en-US" sz="1100" b="1"/>
          </a:p>
        </p:txBody>
      </p:sp>
      <p:sp>
        <p:nvSpPr>
          <p:cNvPr id="8" name="文本框 7"/>
          <p:cNvSpPr txBox="1"/>
          <p:nvPr/>
        </p:nvSpPr>
        <p:spPr>
          <a:xfrm>
            <a:off x="3443287" y="3031530"/>
            <a:ext cx="1349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/>
              <a:t>判断 </a:t>
            </a:r>
            <a:r>
              <a:rPr lang="en-US" altLang="zh-CN" sz="800" smtClean="0"/>
              <a:t>0.pky </a:t>
            </a:r>
            <a:r>
              <a:rPr lang="zh-CN" altLang="en-US" sz="800" smtClean="0"/>
              <a:t>文件是否存在</a:t>
            </a:r>
            <a:endParaRPr lang="zh-CN" altLang="en-US" sz="800"/>
          </a:p>
        </p:txBody>
      </p:sp>
      <p:cxnSp>
        <p:nvCxnSpPr>
          <p:cNvPr id="10" name="直接箭头连接符 9"/>
          <p:cNvCxnSpPr>
            <a:stCxn id="5" idx="2"/>
            <a:endCxn id="8" idx="0"/>
          </p:cNvCxnSpPr>
          <p:nvPr/>
        </p:nvCxnSpPr>
        <p:spPr>
          <a:xfrm>
            <a:off x="4117975" y="2544465"/>
            <a:ext cx="0" cy="48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20" idx="0"/>
          </p:cNvCxnSpPr>
          <p:nvPr/>
        </p:nvCxnSpPr>
        <p:spPr>
          <a:xfrm>
            <a:off x="4117975" y="3246974"/>
            <a:ext cx="0" cy="47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115175" y="3954295"/>
            <a:ext cx="116205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443287" y="3723463"/>
            <a:ext cx="134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/>
              <a:t>当</a:t>
            </a:r>
            <a:r>
              <a:rPr lang="en-US" altLang="zh-CN" sz="800" smtClean="0"/>
              <a:t>0.pky</a:t>
            </a:r>
            <a:r>
              <a:rPr lang="zh-CN" altLang="en-US" sz="800" smtClean="0"/>
              <a:t>存在时，利用</a:t>
            </a:r>
            <a:r>
              <a:rPr lang="en-US" altLang="zh-CN" sz="800" smtClean="0"/>
              <a:t>CryptImportKey</a:t>
            </a:r>
            <a:r>
              <a:rPr lang="zh-CN" altLang="en-US" sz="800" smtClean="0"/>
              <a:t>将解密用的公钥导入</a:t>
            </a:r>
            <a:r>
              <a:rPr lang="en-US" altLang="zh-CN" sz="800" smtClean="0"/>
              <a:t>CSP</a:t>
            </a:r>
            <a:endParaRPr lang="zh-CN" altLang="en-US" sz="800"/>
          </a:p>
        </p:txBody>
      </p:sp>
      <p:sp>
        <p:nvSpPr>
          <p:cNvPr id="22" name="文本框 21"/>
          <p:cNvSpPr txBox="1"/>
          <p:nvPr/>
        </p:nvSpPr>
        <p:spPr>
          <a:xfrm>
            <a:off x="5106986" y="2842975"/>
            <a:ext cx="134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/>
              <a:t>当</a:t>
            </a:r>
            <a:r>
              <a:rPr lang="en-US" altLang="zh-CN" sz="800" smtClean="0"/>
              <a:t>0.pky</a:t>
            </a:r>
            <a:r>
              <a:rPr lang="zh-CN" altLang="en-US" sz="800" smtClean="0"/>
              <a:t>不存在，利用</a:t>
            </a:r>
            <a:r>
              <a:rPr lang="en-US" altLang="zh-CN" sz="800" smtClean="0"/>
              <a:t>CryptImportKey</a:t>
            </a:r>
            <a:r>
              <a:rPr lang="zh-CN" altLang="en-US" sz="800" smtClean="0"/>
              <a:t>将内置的用于解密的</a:t>
            </a:r>
            <a:r>
              <a:rPr lang="en-US" altLang="zh-CN" sz="800" smtClean="0"/>
              <a:t>RSA</a:t>
            </a:r>
            <a:r>
              <a:rPr lang="zh-CN" altLang="en-US" sz="800" smtClean="0"/>
              <a:t>公钥导入</a:t>
            </a:r>
            <a:r>
              <a:rPr lang="en-US" altLang="zh-CN" sz="800" smtClean="0"/>
              <a:t>CSP</a:t>
            </a:r>
            <a:endParaRPr lang="zh-CN" altLang="en-US" sz="800"/>
          </a:p>
        </p:txBody>
      </p:sp>
      <p:cxnSp>
        <p:nvCxnSpPr>
          <p:cNvPr id="23" name="直接箭头连接符 22"/>
          <p:cNvCxnSpPr>
            <a:stCxn id="8" idx="3"/>
            <a:endCxn id="22" idx="1"/>
          </p:cNvCxnSpPr>
          <p:nvPr/>
        </p:nvCxnSpPr>
        <p:spPr>
          <a:xfrm flipV="1">
            <a:off x="4792662" y="3135363"/>
            <a:ext cx="314324" cy="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082" y="1278942"/>
            <a:ext cx="986918" cy="68955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106985" y="3661907"/>
            <a:ext cx="134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/>
              <a:t>利用</a:t>
            </a:r>
            <a:r>
              <a:rPr lang="en-US" altLang="zh-CN" sz="800" smtClean="0"/>
              <a:t>CryptGenKey</a:t>
            </a:r>
            <a:r>
              <a:rPr lang="zh-CN" altLang="en-US" sz="800" smtClean="0"/>
              <a:t>生成一个密钥对：公钥</a:t>
            </a:r>
            <a:r>
              <a:rPr lang="en-US" altLang="zh-CN" sz="800" smtClean="0"/>
              <a:t>/</a:t>
            </a:r>
            <a:r>
              <a:rPr lang="zh-CN" altLang="en-US" sz="800" smtClean="0"/>
              <a:t>私钥</a:t>
            </a:r>
            <a:endParaRPr lang="zh-CN" altLang="en-US" sz="800"/>
          </a:p>
        </p:txBody>
      </p:sp>
      <p:cxnSp>
        <p:nvCxnSpPr>
          <p:cNvPr id="33" name="直接箭头连接符 32"/>
          <p:cNvCxnSpPr>
            <a:stCxn id="22" idx="2"/>
            <a:endCxn id="32" idx="0"/>
          </p:cNvCxnSpPr>
          <p:nvPr/>
        </p:nvCxnSpPr>
        <p:spPr>
          <a:xfrm flipH="1">
            <a:off x="5781673" y="3427750"/>
            <a:ext cx="1" cy="23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115175" y="3031530"/>
            <a:ext cx="116205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2" idx="3"/>
            <a:endCxn id="36" idx="1"/>
          </p:cNvCxnSpPr>
          <p:nvPr/>
        </p:nvCxnSpPr>
        <p:spPr>
          <a:xfrm flipV="1">
            <a:off x="6456360" y="3222030"/>
            <a:ext cx="658815" cy="60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178673" y="3110587"/>
            <a:ext cx="1349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/>
              <a:t>将公钥保存到</a:t>
            </a:r>
            <a:r>
              <a:rPr lang="en-US" altLang="zh-CN" sz="800" smtClean="0"/>
              <a:t>0.pky</a:t>
            </a:r>
            <a:endParaRPr lang="zh-CN" altLang="en-US" sz="800"/>
          </a:p>
        </p:txBody>
      </p:sp>
      <p:sp>
        <p:nvSpPr>
          <p:cNvPr id="41" name="文本框 40"/>
          <p:cNvSpPr txBox="1"/>
          <p:nvPr/>
        </p:nvSpPr>
        <p:spPr>
          <a:xfrm>
            <a:off x="7061707" y="3975518"/>
            <a:ext cx="134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/>
              <a:t>利用公钥对私钥加密后保存到 </a:t>
            </a:r>
            <a:r>
              <a:rPr lang="en-US" altLang="zh-CN" sz="800" smtClean="0"/>
              <a:t>0.eky</a:t>
            </a:r>
            <a:endParaRPr lang="zh-CN" altLang="en-US" sz="800"/>
          </a:p>
        </p:txBody>
      </p:sp>
      <p:cxnSp>
        <p:nvCxnSpPr>
          <p:cNvPr id="42" name="直接箭头连接符 41"/>
          <p:cNvCxnSpPr>
            <a:stCxn id="32" idx="3"/>
            <a:endCxn id="41" idx="1"/>
          </p:cNvCxnSpPr>
          <p:nvPr/>
        </p:nvCxnSpPr>
        <p:spPr>
          <a:xfrm>
            <a:off x="6456360" y="3831184"/>
            <a:ext cx="605347" cy="31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49150" y="1463814"/>
            <a:ext cx="1162050" cy="339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21075" y="1463814"/>
            <a:ext cx="682625" cy="34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08881" y="1537612"/>
            <a:ext cx="784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smtClean="0"/>
              <a:t>RSA</a:t>
            </a:r>
            <a:r>
              <a:rPr lang="zh-CN" altLang="en-US" sz="800" b="1" smtClean="0">
                <a:solidFill>
                  <a:srgbClr val="FF0000"/>
                </a:solidFill>
              </a:rPr>
              <a:t>公钥</a:t>
            </a:r>
            <a:r>
              <a:rPr lang="en-US" altLang="zh-CN" sz="800" b="1" smtClean="0">
                <a:solidFill>
                  <a:srgbClr val="FF0000"/>
                </a:solidFill>
              </a:rPr>
              <a:t>B1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49150" y="1464697"/>
            <a:ext cx="121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/>
              <a:t>利用</a:t>
            </a:r>
            <a:r>
              <a:rPr lang="zh-CN" altLang="en-US" sz="800" b="1" smtClean="0">
                <a:solidFill>
                  <a:srgbClr val="FF0000"/>
                </a:solidFill>
              </a:rPr>
              <a:t>公钥</a:t>
            </a:r>
            <a:r>
              <a:rPr lang="en-US" altLang="zh-CN" sz="800" b="1" smtClean="0">
                <a:solidFill>
                  <a:srgbClr val="FF0000"/>
                </a:solidFill>
              </a:rPr>
              <a:t>A1</a:t>
            </a:r>
            <a:r>
              <a:rPr lang="zh-CN" altLang="en-US" sz="800" smtClean="0"/>
              <a:t>对</a:t>
            </a:r>
            <a:r>
              <a:rPr lang="en-US" altLang="zh-CN" sz="800"/>
              <a:t>RSA</a:t>
            </a:r>
            <a:r>
              <a:rPr lang="zh-CN" altLang="en-US" sz="800" b="1">
                <a:solidFill>
                  <a:srgbClr val="FF0000"/>
                </a:solidFill>
              </a:rPr>
              <a:t>私钥</a:t>
            </a:r>
            <a:r>
              <a:rPr lang="en-US" altLang="zh-CN" sz="800" b="1">
                <a:solidFill>
                  <a:srgbClr val="FF0000"/>
                </a:solidFill>
              </a:rPr>
              <a:t>B2</a:t>
            </a:r>
            <a:r>
              <a:rPr lang="zh-CN" altLang="en-US" sz="800" smtClean="0"/>
              <a:t>加密后保存到 </a:t>
            </a:r>
            <a:r>
              <a:rPr lang="en-US" altLang="zh-CN" sz="800" smtClean="0"/>
              <a:t>eky</a:t>
            </a:r>
            <a:endParaRPr lang="zh-CN" altLang="en-US" sz="800"/>
          </a:p>
        </p:txBody>
      </p:sp>
      <p:sp>
        <p:nvSpPr>
          <p:cNvPr id="22" name="矩形 21"/>
          <p:cNvSpPr/>
          <p:nvPr/>
        </p:nvSpPr>
        <p:spPr>
          <a:xfrm>
            <a:off x="3392595" y="1784762"/>
            <a:ext cx="10167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700" smtClean="0"/>
              <a:t>00000000.pky</a:t>
            </a:r>
            <a:r>
              <a:rPr lang="en-US" altLang="zh-CN" sz="700"/>
              <a:t> </a:t>
            </a:r>
            <a:r>
              <a:rPr lang="zh-CN" altLang="en-US" sz="700" smtClean="0"/>
              <a:t>头部为</a:t>
            </a:r>
            <a:r>
              <a:rPr lang="en-US" altLang="zh-CN" sz="700" smtClean="0"/>
              <a:t>PUBLICKEYSTRUC BLOB</a:t>
            </a:r>
            <a:r>
              <a:rPr lang="zh-CN" altLang="en-US" sz="700" smtClean="0"/>
              <a:t>，本地公钥长度</a:t>
            </a:r>
            <a:r>
              <a:rPr lang="en-US" altLang="zh-CN" sz="700" smtClean="0"/>
              <a:t>10Ch</a:t>
            </a:r>
            <a:endParaRPr lang="en-US" altLang="zh-CN" sz="700"/>
          </a:p>
        </p:txBody>
      </p:sp>
      <p:sp>
        <p:nvSpPr>
          <p:cNvPr id="23" name="矩形 22"/>
          <p:cNvSpPr/>
          <p:nvPr/>
        </p:nvSpPr>
        <p:spPr>
          <a:xfrm>
            <a:off x="4671555" y="1784762"/>
            <a:ext cx="917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smtClean="0"/>
              <a:t>00000000.eky</a:t>
            </a:r>
          </a:p>
          <a:p>
            <a:r>
              <a:rPr lang="zh-CN" altLang="en-US" sz="700" smtClean="0"/>
              <a:t>本地私钥长度</a:t>
            </a:r>
            <a:r>
              <a:rPr lang="en-US" altLang="zh-CN" sz="700" smtClean="0"/>
              <a:t>500h</a:t>
            </a:r>
            <a:endParaRPr lang="zh-CN" altLang="en-US" sz="700"/>
          </a:p>
        </p:txBody>
      </p:sp>
      <p:sp>
        <p:nvSpPr>
          <p:cNvPr id="24" name="矩形 23"/>
          <p:cNvSpPr/>
          <p:nvPr/>
        </p:nvSpPr>
        <p:spPr>
          <a:xfrm>
            <a:off x="3651250" y="822440"/>
            <a:ext cx="172720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800" smtClean="0"/>
              <a:t>攻击者的</a:t>
            </a:r>
            <a:r>
              <a:rPr lang="zh-CN" altLang="en-US" sz="800" b="1" smtClean="0">
                <a:solidFill>
                  <a:srgbClr val="FF0000"/>
                </a:solidFill>
              </a:rPr>
              <a:t>公钥</a:t>
            </a:r>
            <a:r>
              <a:rPr lang="en-US" altLang="zh-CN" sz="800" b="1" smtClean="0">
                <a:solidFill>
                  <a:srgbClr val="FF0000"/>
                </a:solidFill>
              </a:rPr>
              <a:t>A1</a:t>
            </a:r>
            <a:r>
              <a:rPr lang="zh-CN" altLang="en-US" sz="800" smtClean="0"/>
              <a:t>内置于</a:t>
            </a:r>
            <a:r>
              <a:rPr lang="en-US" altLang="zh-CN" sz="800" smtClean="0"/>
              <a:t>DLL</a:t>
            </a:r>
            <a:r>
              <a:rPr lang="zh-CN" altLang="en-US" sz="800" smtClean="0"/>
              <a:t>：然后通过</a:t>
            </a:r>
            <a:r>
              <a:rPr lang="en-US" altLang="zh-CN" sz="800" smtClean="0"/>
              <a:t>RSA</a:t>
            </a:r>
            <a:r>
              <a:rPr lang="zh-CN" altLang="en-US" sz="800" smtClean="0"/>
              <a:t>公钥生成一个新密钥对：</a:t>
            </a:r>
            <a:endParaRPr lang="en-US" altLang="zh-CN" sz="800" smtClean="0"/>
          </a:p>
          <a:p>
            <a:r>
              <a:rPr lang="zh-CN" altLang="en-US" sz="800" smtClean="0"/>
              <a:t>公钥</a:t>
            </a:r>
            <a:r>
              <a:rPr lang="en-US" altLang="zh-CN" sz="800" smtClean="0"/>
              <a:t>/</a:t>
            </a:r>
            <a:r>
              <a:rPr lang="zh-CN" altLang="en-US" sz="800" smtClean="0"/>
              <a:t>私钥</a:t>
            </a:r>
            <a:endParaRPr lang="zh-CN" altLang="en-US" sz="800"/>
          </a:p>
        </p:txBody>
      </p:sp>
      <p:cxnSp>
        <p:nvCxnSpPr>
          <p:cNvPr id="26" name="直接箭头连接符 25"/>
          <p:cNvCxnSpPr>
            <a:stCxn id="24" idx="2"/>
            <a:endCxn id="17" idx="0"/>
          </p:cNvCxnSpPr>
          <p:nvPr/>
        </p:nvCxnSpPr>
        <p:spPr>
          <a:xfrm flipH="1">
            <a:off x="3862388" y="1284105"/>
            <a:ext cx="652462" cy="17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2"/>
            <a:endCxn id="20" idx="0"/>
          </p:cNvCxnSpPr>
          <p:nvPr/>
        </p:nvCxnSpPr>
        <p:spPr>
          <a:xfrm>
            <a:off x="4514850" y="1284105"/>
            <a:ext cx="640979" cy="18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349490" y="822440"/>
            <a:ext cx="1267460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800" smtClean="0"/>
              <a:t>攻击者自己掌握了</a:t>
            </a:r>
            <a:r>
              <a:rPr lang="zh-CN" altLang="en-US" sz="800" b="1" smtClean="0">
                <a:solidFill>
                  <a:srgbClr val="FF0000"/>
                </a:solidFill>
              </a:rPr>
              <a:t>私钥</a:t>
            </a:r>
            <a:r>
              <a:rPr lang="en-US" altLang="zh-CN" sz="800" b="1" smtClean="0">
                <a:solidFill>
                  <a:srgbClr val="FF0000"/>
                </a:solidFill>
              </a:rPr>
              <a:t>A2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04" y="1463814"/>
            <a:ext cx="376055" cy="376055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5950386" y="1753056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smtClean="0"/>
              <a:t>待加密文件</a:t>
            </a:r>
            <a:endParaRPr lang="zh-CN" altLang="en-US" sz="800"/>
          </a:p>
        </p:txBody>
      </p:sp>
      <p:cxnSp>
        <p:nvCxnSpPr>
          <p:cNvPr id="35" name="直接箭头连接符 34"/>
          <p:cNvCxnSpPr>
            <a:stCxn id="24" idx="2"/>
            <a:endCxn id="31" idx="0"/>
          </p:cNvCxnSpPr>
          <p:nvPr/>
        </p:nvCxnSpPr>
        <p:spPr>
          <a:xfrm>
            <a:off x="4514850" y="1284105"/>
            <a:ext cx="1762282" cy="17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2"/>
          </p:cNvCxnSpPr>
          <p:nvPr/>
        </p:nvCxnSpPr>
        <p:spPr>
          <a:xfrm flipH="1">
            <a:off x="6186616" y="1968500"/>
            <a:ext cx="112584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399216" y="2256859"/>
            <a:ext cx="17524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smtClean="0"/>
              <a:t>根据待加密文件得到一个</a:t>
            </a:r>
            <a:r>
              <a:rPr lang="en-US" altLang="zh-CN" sz="800" b="1" smtClean="0">
                <a:solidFill>
                  <a:srgbClr val="FF0000"/>
                </a:solidFill>
              </a:rPr>
              <a:t>AES</a:t>
            </a:r>
            <a:r>
              <a:rPr lang="zh-CN" altLang="en-US" sz="800" b="1" smtClean="0">
                <a:solidFill>
                  <a:srgbClr val="FF0000"/>
                </a:solidFill>
              </a:rPr>
              <a:t>密钥</a:t>
            </a:r>
            <a:r>
              <a:rPr lang="en-US" altLang="zh-CN" sz="800" b="1" smtClean="0">
                <a:solidFill>
                  <a:srgbClr val="FF0000"/>
                </a:solidFill>
              </a:rPr>
              <a:t>C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428" y="87595"/>
            <a:ext cx="436960" cy="356906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2" idx="2"/>
            <a:endCxn id="24" idx="0"/>
          </p:cNvCxnSpPr>
          <p:nvPr/>
        </p:nvCxnSpPr>
        <p:spPr>
          <a:xfrm flipH="1">
            <a:off x="4514850" y="444501"/>
            <a:ext cx="1728058" cy="37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" idx="2"/>
            <a:endCxn id="30" idx="0"/>
          </p:cNvCxnSpPr>
          <p:nvPr/>
        </p:nvCxnSpPr>
        <p:spPr>
          <a:xfrm>
            <a:off x="6242908" y="444501"/>
            <a:ext cx="1740312" cy="37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432682" y="2777862"/>
            <a:ext cx="19543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smtClean="0"/>
              <a:t>通过</a:t>
            </a:r>
            <a:r>
              <a:rPr lang="zh-CN" altLang="en-US" sz="800" b="1" smtClean="0">
                <a:solidFill>
                  <a:srgbClr val="FF0000"/>
                </a:solidFill>
              </a:rPr>
              <a:t>公钥</a:t>
            </a:r>
            <a:r>
              <a:rPr lang="en-US" altLang="zh-CN" sz="800" b="1" smtClean="0">
                <a:solidFill>
                  <a:srgbClr val="FF0000"/>
                </a:solidFill>
              </a:rPr>
              <a:t>B1</a:t>
            </a:r>
            <a:r>
              <a:rPr lang="zh-CN" altLang="en-US" sz="800" smtClean="0"/>
              <a:t>对</a:t>
            </a:r>
            <a:r>
              <a:rPr lang="en-US" altLang="zh-CN" sz="800" b="1" smtClean="0">
                <a:solidFill>
                  <a:srgbClr val="FF0000"/>
                </a:solidFill>
              </a:rPr>
              <a:t>AES</a:t>
            </a:r>
            <a:r>
              <a:rPr lang="zh-CN" altLang="en-US" sz="800" b="1" smtClean="0">
                <a:solidFill>
                  <a:srgbClr val="FF0000"/>
                </a:solidFill>
              </a:rPr>
              <a:t>密钥</a:t>
            </a:r>
            <a:r>
              <a:rPr lang="en-US" altLang="zh-CN" sz="800" b="1" smtClean="0">
                <a:solidFill>
                  <a:srgbClr val="FF0000"/>
                </a:solidFill>
              </a:rPr>
              <a:t>C</a:t>
            </a:r>
            <a:r>
              <a:rPr lang="zh-CN" altLang="en-US" sz="800" b="1" smtClean="0"/>
              <a:t>进行加密得到</a:t>
            </a:r>
            <a:r>
              <a:rPr lang="en-US" altLang="zh-CN" sz="800" b="1" smtClean="0">
                <a:solidFill>
                  <a:srgbClr val="FF0000"/>
                </a:solidFill>
              </a:rPr>
              <a:t>D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>
            <a:stCxn id="42" idx="2"/>
            <a:endCxn id="28" idx="0"/>
          </p:cNvCxnSpPr>
          <p:nvPr/>
        </p:nvCxnSpPr>
        <p:spPr>
          <a:xfrm>
            <a:off x="6275418" y="2472303"/>
            <a:ext cx="134455" cy="30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8" idx="2"/>
            <a:endCxn id="31" idx="3"/>
          </p:cNvCxnSpPr>
          <p:nvPr/>
        </p:nvCxnSpPr>
        <p:spPr>
          <a:xfrm rot="5400000" flipH="1" flipV="1">
            <a:off x="5766784" y="2294931"/>
            <a:ext cx="1341464" cy="55286"/>
          </a:xfrm>
          <a:prstGeom prst="bentConnector4">
            <a:avLst>
              <a:gd name="adj1" fmla="val -17041"/>
              <a:gd name="adj2" fmla="val 32032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300868" y="3241293"/>
            <a:ext cx="2172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smtClean="0"/>
              <a:t>利用</a:t>
            </a:r>
            <a:r>
              <a:rPr lang="en-US" altLang="zh-CN" sz="800" b="1" smtClean="0">
                <a:solidFill>
                  <a:srgbClr val="FF0000"/>
                </a:solidFill>
              </a:rPr>
              <a:t>D</a:t>
            </a:r>
            <a:r>
              <a:rPr lang="zh-CN" altLang="en-US" sz="800" smtClean="0"/>
              <a:t>对文件进行加密，并将</a:t>
            </a:r>
            <a:r>
              <a:rPr lang="en-US" altLang="zh-CN" sz="800" b="1" smtClean="0">
                <a:solidFill>
                  <a:srgbClr val="FF0000"/>
                </a:solidFill>
              </a:rPr>
              <a:t>D</a:t>
            </a:r>
            <a:r>
              <a:rPr lang="zh-CN" altLang="en-US" sz="800" smtClean="0"/>
              <a:t>附加到文件中</a:t>
            </a:r>
            <a:endParaRPr lang="zh-CN" altLang="en-US" sz="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5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" y="413385"/>
            <a:ext cx="535632" cy="5356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8620" y="897631"/>
            <a:ext cx="6531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900" smtClean="0"/>
              <a:t>源文件</a:t>
            </a:r>
            <a:endParaRPr lang="en-US" altLang="zh-CN" sz="9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9" y="949016"/>
            <a:ext cx="609601" cy="609601"/>
          </a:xfrm>
          <a:prstGeom prst="rect">
            <a:avLst/>
          </a:prstGeom>
        </p:spPr>
      </p:pic>
      <p:cxnSp>
        <p:nvCxnSpPr>
          <p:cNvPr id="8" name="曲线连接符 7"/>
          <p:cNvCxnSpPr>
            <a:stCxn id="4" idx="3"/>
            <a:endCxn id="6" idx="1"/>
          </p:cNvCxnSpPr>
          <p:nvPr/>
        </p:nvCxnSpPr>
        <p:spPr>
          <a:xfrm>
            <a:off x="1370022" y="681201"/>
            <a:ext cx="896927" cy="5726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68244" y="652721"/>
            <a:ext cx="180701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900" smtClean="0"/>
              <a:t>读取资源</a:t>
            </a:r>
            <a:r>
              <a:rPr lang="en-US" altLang="zh-CN" sz="900" smtClean="0"/>
              <a:t>R1831</a:t>
            </a:r>
            <a:r>
              <a:rPr lang="zh-CN" altLang="en-US" sz="900" smtClean="0"/>
              <a:t>释放为</a:t>
            </a:r>
            <a:r>
              <a:rPr lang="en-US" altLang="zh-CN" sz="900" smtClean="0"/>
              <a:t>PE</a:t>
            </a:r>
            <a:r>
              <a:rPr lang="zh-CN" altLang="en-US" sz="900" smtClean="0"/>
              <a:t>执行</a:t>
            </a:r>
            <a:endParaRPr lang="en-US" altLang="zh-CN" sz="900"/>
          </a:p>
        </p:txBody>
      </p:sp>
      <p:sp>
        <p:nvSpPr>
          <p:cNvPr id="12" name="矩形 11"/>
          <p:cNvSpPr/>
          <p:nvPr/>
        </p:nvSpPr>
        <p:spPr>
          <a:xfrm>
            <a:off x="2366009" y="1517169"/>
            <a:ext cx="6531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900" smtClean="0"/>
              <a:t>R1831</a:t>
            </a:r>
            <a:endParaRPr lang="en-US" altLang="zh-CN" sz="900"/>
          </a:p>
        </p:txBody>
      </p:sp>
      <p:sp>
        <p:nvSpPr>
          <p:cNvPr id="14" name="矩形 13"/>
          <p:cNvSpPr/>
          <p:nvPr/>
        </p:nvSpPr>
        <p:spPr>
          <a:xfrm>
            <a:off x="4088129" y="1153671"/>
            <a:ext cx="18070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900"/>
              <a:t>m</a:t>
            </a:r>
            <a:r>
              <a:rPr lang="en-US" altLang="zh-CN" sz="900" smtClean="0"/>
              <a:t>sg</a:t>
            </a:r>
          </a:p>
          <a:p>
            <a:pPr latinLnBrk="1"/>
            <a:r>
              <a:rPr lang="en-US" altLang="zh-CN" sz="900" smtClean="0"/>
              <a:t>b.wnry</a:t>
            </a:r>
          </a:p>
          <a:p>
            <a:pPr latinLnBrk="1"/>
            <a:r>
              <a:rPr lang="en-US" altLang="zh-CN" sz="900" smtClean="0"/>
              <a:t>c.</a:t>
            </a:r>
            <a:r>
              <a:rPr lang="en-US" altLang="zh-CN" sz="900"/>
              <a:t> w</a:t>
            </a:r>
            <a:r>
              <a:rPr lang="en-US" altLang="zh-CN" sz="900" smtClean="0"/>
              <a:t>nry</a:t>
            </a:r>
          </a:p>
          <a:p>
            <a:pPr latinLnBrk="1"/>
            <a:r>
              <a:rPr lang="en-US" altLang="zh-CN" sz="900" smtClean="0"/>
              <a:t>r.</a:t>
            </a:r>
            <a:r>
              <a:rPr lang="en-US" altLang="zh-CN" sz="900"/>
              <a:t> w</a:t>
            </a:r>
            <a:r>
              <a:rPr lang="en-US" altLang="zh-CN" sz="900" smtClean="0"/>
              <a:t>nry</a:t>
            </a:r>
          </a:p>
          <a:p>
            <a:pPr latinLnBrk="1"/>
            <a:r>
              <a:rPr lang="en-US" altLang="zh-CN" sz="900" smtClean="0"/>
              <a:t>s.</a:t>
            </a:r>
            <a:r>
              <a:rPr lang="en-US" altLang="zh-CN" sz="900"/>
              <a:t> w</a:t>
            </a:r>
            <a:r>
              <a:rPr lang="en-US" altLang="zh-CN" sz="900" smtClean="0"/>
              <a:t>nry</a:t>
            </a:r>
          </a:p>
          <a:p>
            <a:pPr latinLnBrk="1"/>
            <a:r>
              <a:rPr lang="en-US" altLang="zh-CN" sz="900" smtClean="0"/>
              <a:t>t.wnry</a:t>
            </a:r>
          </a:p>
          <a:p>
            <a:pPr latinLnBrk="1"/>
            <a:r>
              <a:rPr lang="en-US" altLang="zh-CN" sz="900"/>
              <a:t>t</a:t>
            </a:r>
            <a:r>
              <a:rPr lang="en-US" altLang="zh-CN" sz="900" smtClean="0"/>
              <a:t>askdl.exe</a:t>
            </a:r>
          </a:p>
          <a:p>
            <a:pPr latinLnBrk="1"/>
            <a:r>
              <a:rPr lang="en-US" altLang="zh-CN" sz="900"/>
              <a:t>t</a:t>
            </a:r>
            <a:r>
              <a:rPr lang="en-US" altLang="zh-CN" sz="900" smtClean="0"/>
              <a:t>askse.exe</a:t>
            </a:r>
          </a:p>
          <a:p>
            <a:pPr latinLnBrk="1"/>
            <a:r>
              <a:rPr lang="en-US" altLang="zh-CN" sz="900" smtClean="0"/>
              <a:t>u.wnry</a:t>
            </a:r>
          </a:p>
        </p:txBody>
      </p:sp>
      <p:sp>
        <p:nvSpPr>
          <p:cNvPr id="15" name="矩形 14"/>
          <p:cNvSpPr/>
          <p:nvPr/>
        </p:nvSpPr>
        <p:spPr>
          <a:xfrm>
            <a:off x="3985259" y="1022985"/>
            <a:ext cx="1154731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6" idx="3"/>
            <a:endCxn id="15" idx="1"/>
          </p:cNvCxnSpPr>
          <p:nvPr/>
        </p:nvCxnSpPr>
        <p:spPr>
          <a:xfrm>
            <a:off x="2876550" y="1253817"/>
            <a:ext cx="1108709" cy="5692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75610" y="1401753"/>
            <a:ext cx="95280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900" smtClean="0"/>
              <a:t>释放内置文件</a:t>
            </a:r>
            <a:endParaRPr lang="en-US" altLang="zh-CN" sz="9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71" y="2623185"/>
            <a:ext cx="573798" cy="573798"/>
          </a:xfrm>
          <a:prstGeom prst="rect">
            <a:avLst/>
          </a:prstGeom>
        </p:spPr>
      </p:pic>
      <p:cxnSp>
        <p:nvCxnSpPr>
          <p:cNvPr id="23" name="曲线连接符 22"/>
          <p:cNvCxnSpPr>
            <a:stCxn id="12" idx="2"/>
            <a:endCxn id="22" idx="0"/>
          </p:cNvCxnSpPr>
          <p:nvPr/>
        </p:nvCxnSpPr>
        <p:spPr>
          <a:xfrm rot="5400000">
            <a:off x="1773043" y="1703629"/>
            <a:ext cx="875184" cy="9639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246320" y="2049388"/>
            <a:ext cx="180701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900" smtClean="0"/>
              <a:t>将</a:t>
            </a:r>
            <a:r>
              <a:rPr lang="en-US" altLang="zh-CN" sz="900" smtClean="0"/>
              <a:t>t.wnry</a:t>
            </a:r>
            <a:r>
              <a:rPr lang="zh-CN" altLang="en-US" sz="900" smtClean="0"/>
              <a:t>解密出核心加密模块</a:t>
            </a:r>
            <a:endParaRPr lang="en-US" altLang="zh-CN" sz="900"/>
          </a:p>
        </p:txBody>
      </p:sp>
      <p:sp>
        <p:nvSpPr>
          <p:cNvPr id="29" name="矩形 28"/>
          <p:cNvSpPr/>
          <p:nvPr/>
        </p:nvSpPr>
        <p:spPr>
          <a:xfrm>
            <a:off x="1272271" y="3187925"/>
            <a:ext cx="11663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900" smtClean="0"/>
              <a:t>执行</a:t>
            </a:r>
            <a:r>
              <a:rPr lang="en-US" altLang="zh-CN" sz="900" smtClean="0"/>
              <a:t>TaskStart()</a:t>
            </a:r>
            <a:endParaRPr lang="en-US" altLang="zh-CN" sz="90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10" y="3418757"/>
            <a:ext cx="617220" cy="617220"/>
          </a:xfrm>
          <a:prstGeom prst="rect">
            <a:avLst/>
          </a:prstGeom>
        </p:spPr>
      </p:pic>
      <p:cxnSp>
        <p:nvCxnSpPr>
          <p:cNvPr id="31" name="曲线连接符 30"/>
          <p:cNvCxnSpPr>
            <a:stCxn id="22" idx="3"/>
            <a:endCxn id="30" idx="1"/>
          </p:cNvCxnSpPr>
          <p:nvPr/>
        </p:nvCxnSpPr>
        <p:spPr>
          <a:xfrm>
            <a:off x="2015569" y="2910084"/>
            <a:ext cx="960041" cy="8172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66949" y="3110147"/>
            <a:ext cx="14519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900" smtClean="0"/>
              <a:t>加密对指定后缀的文件</a:t>
            </a:r>
            <a:endParaRPr lang="en-US" altLang="zh-CN" sz="900"/>
          </a:p>
        </p:txBody>
      </p:sp>
      <p:cxnSp>
        <p:nvCxnSpPr>
          <p:cNvPr id="35" name="曲线连接符 34"/>
          <p:cNvCxnSpPr>
            <a:stCxn id="15" idx="1"/>
            <a:endCxn id="34" idx="0"/>
          </p:cNvCxnSpPr>
          <p:nvPr/>
        </p:nvCxnSpPr>
        <p:spPr>
          <a:xfrm rot="10800000" flipV="1">
            <a:off x="2992929" y="1823085"/>
            <a:ext cx="992330" cy="12870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789757" y="2408280"/>
            <a:ext cx="4403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900" smtClean="0"/>
              <a:t>利用</a:t>
            </a:r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24149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238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任大吉</dc:creator>
  <cp:lastModifiedBy>任大吉</cp:lastModifiedBy>
  <cp:revision>86</cp:revision>
  <dcterms:created xsi:type="dcterms:W3CDTF">2020-12-06T10:02:40Z</dcterms:created>
  <dcterms:modified xsi:type="dcterms:W3CDTF">2020-12-10T06:52:30Z</dcterms:modified>
</cp:coreProperties>
</file>