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 Id="rId3" Type="http://schemas.openxmlformats.org/officeDocument/2006/relationships/hyperlink" Target="https://raw.githubusercontent.com/shannonturner/python-lessons/master/section_07_(files)/states.csv"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0.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1.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2.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3.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4.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5.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6.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47.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48.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9.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0.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51.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52.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53.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54.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a:p>
        </p:txBody>
      </p:sp>
      <p:sp>
        <p:nvSpPr>
          <p:cNvPr id="58" name="Shape 58"/>
          <p:cNvSpPr/>
          <p:nvPr>
            <p:ph type="body" sz="quarter" idx="1"/>
          </p:nvPr>
        </p:nvSpPr>
        <p:spPr>
          <a:prstGeom prst="rect">
            <a:avLst/>
          </a:prstGeom>
        </p:spPr>
        <p:txBody>
          <a:bodyPr/>
          <a:lstStyle/>
          <a:p>
            <a:pPr/>
            <a:r>
              <a:t>If you haven't taken attendance yet, please do so now, and write out people's names on the whiteboard.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Why do we say </a:t>
            </a:r>
            <a:r>
              <a:rPr>
                <a:latin typeface="Avenir Heavy"/>
                <a:ea typeface="Avenir Heavy"/>
                <a:cs typeface="Avenir Heavy"/>
                <a:sym typeface="Avenir Heavy"/>
              </a:rPr>
              <a:t>class_dates[index] = &lt;new string&gt;</a:t>
            </a:r>
            <a:r>
              <a:t> instead of </a:t>
            </a:r>
            <a:r>
              <a:rPr>
                <a:latin typeface="Avenir Heavy"/>
                <a:ea typeface="Avenir Heavy"/>
                <a:cs typeface="Avenir Heavy"/>
                <a:sym typeface="Avenir Heavy"/>
              </a:rPr>
              <a:t>date = &lt;new string&gt;</a:t>
            </a:r>
            <a:r>
              <a:t>, if </a:t>
            </a:r>
            <a:r>
              <a:rPr>
                <a:latin typeface="Avenir Heavy"/>
                <a:ea typeface="Avenir Heavy"/>
                <a:cs typeface="Avenir Heavy"/>
                <a:sym typeface="Avenir Heavy"/>
              </a:rPr>
              <a:t>class_dates[index]</a:t>
            </a:r>
            <a:r>
              <a:t> and </a:t>
            </a:r>
            <a:r>
              <a:rPr>
                <a:latin typeface="Avenir Heavy"/>
                <a:ea typeface="Avenir Heavy"/>
                <a:cs typeface="Avenir Heavy"/>
                <a:sym typeface="Avenir Heavy"/>
              </a:rPr>
              <a:t>date</a:t>
            </a:r>
            <a:r>
              <a:t> are equivalent?</a:t>
            </a:r>
          </a:p>
          <a:p>
            <a:pPr/>
            <a:r>
              <a:t>Well, </a:t>
            </a:r>
            <a:r>
              <a:rPr>
                <a:latin typeface="Avenir Heavy"/>
                <a:ea typeface="Avenir Heavy"/>
                <a:cs typeface="Avenir Heavy"/>
                <a:sym typeface="Avenir Heavy"/>
              </a:rPr>
              <a:t>date</a:t>
            </a:r>
            <a:r>
              <a:t> gets a new value at the beginning of each phase in the for loop, so if we changed date, our changes would be lost when the value changed from January 27 to February 24. But we can edit the list directly by specifying the index we want to change, and then our changes will stick.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In the next few slides, we'll be exploring each part of the syntax individually.</a:t>
            </a:r>
          </a:p>
          <a:p>
            <a:pPr/>
            <a:r>
              <a:t>We'll be going through these slides pretty quickly.</a:t>
            </a:r>
          </a:p>
          <a:p>
            <a:pPr/>
            <a:r>
              <a:t>You might see other syntaxes for opening files in Python, but I like this one because you don't have to remember to close your files when you're done with them; it's done automatically.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This example assumes that your file states.txt lives in the same folder as your Python script. If that's not true, you will need to tell Python exactly where to find your file. To make things easier on yourself, put them in the same folder.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rPr>
                <a:latin typeface="Avenir Heavy"/>
                <a:ea typeface="Avenir Heavy"/>
                <a:cs typeface="Avenir Heavy"/>
                <a:sym typeface="Avenir Heavy"/>
              </a:rPr>
              <a:t>Read-only mode</a:t>
            </a:r>
            <a:r>
              <a:t> allows you to read from the filename you specify.</a:t>
            </a:r>
          </a:p>
          <a:p>
            <a:pPr/>
            <a:r>
              <a:rPr>
                <a:latin typeface="Avenir Heavy"/>
                <a:ea typeface="Avenir Heavy"/>
                <a:cs typeface="Avenir Heavy"/>
                <a:sym typeface="Avenir Heavy"/>
              </a:rPr>
              <a:t>Write mode</a:t>
            </a:r>
            <a:r>
              <a:t> writes to the filename you specify. If the file already exists, it will be overwritten -- you will lose its previous contents!</a:t>
            </a:r>
          </a:p>
          <a:p>
            <a:pPr/>
            <a:r>
              <a:rPr>
                <a:latin typeface="Avenir Heavy"/>
                <a:ea typeface="Avenir Heavy"/>
                <a:cs typeface="Avenir Heavy"/>
                <a:sym typeface="Avenir Heavy"/>
              </a:rPr>
              <a:t>Append mode</a:t>
            </a:r>
            <a:r>
              <a:t> is safer to use than write mode -- if the file already exists, anything you write will be added to the end of the file. If the file does not exist yet, it behaves like write mode.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Remember that we like to use variable names that are meaningful and that make sense to us so that when we look back at our code (or if someone else is reading it), it's easy to understand.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Hey Python, can you open up this file? Great! Can you save the full contents of this file into a variable? Awesome, thanks!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Show folks they can click directly on the states.txt link above to open it in a way that's easily copy-pasteable. Get states.csv too while you're at it.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This slide is really just to recap everything we just did (especially since we had so much new syntax we learned).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Here, the only thing we changed from the previous example was adding</a:t>
            </a:r>
          </a:p>
          <a:p>
            <a:pPr/>
            <a:r>
              <a:t>.split("\n")</a:t>
            </a:r>
          </a:p>
          <a:p>
            <a:pPr/>
            <a:r>
              <a:t>Take the time to have everyone try it for themselves.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Let's say we have this spreadsheet, with some facts about classes.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sldImg"/>
          </p:nvPr>
        </p:nvSpPr>
        <p:spPr>
          <a:prstGeom prst="rect">
            <a:avLst/>
          </a:prstGeom>
        </p:spPr>
        <p:txBody>
          <a:bodyPr/>
          <a:lstStyle/>
          <a:p>
            <a:pPr/>
          </a:p>
        </p:txBody>
      </p:sp>
      <p:sp>
        <p:nvSpPr>
          <p:cNvPr id="66" name="Shape 66"/>
          <p:cNvSpPr/>
          <p:nvPr>
            <p:ph type="body" sz="quarter" idx="1"/>
          </p:nvPr>
        </p:nvSpPr>
        <p:spPr>
          <a:prstGeom prst="rect">
            <a:avLst/>
          </a:prstGeom>
        </p:spPr>
        <p:txBody>
          <a:bodyPr/>
          <a:lstStyle/>
          <a:p>
            <a:pPr/>
            <a:r>
              <a:t>So if we popped here, we'd be back to a list with two items in it: January and February.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If we saved this spreadsheet as a CSV file (which stands for comma separated values), here's what it would look like.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We opened the CSV file in exactly the same way as we opened the text file.</a:t>
            </a:r>
          </a:p>
          <a:p>
            <a:pPr/>
            <a:r>
              <a:t>And we'll step through this process little by little, adding a bit of code as we go.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We split the file up by newlines, so now we have a list with four items in it.</a:t>
            </a:r>
          </a:p>
          <a:p>
            <a:pPr/>
            <a:r>
              <a:t>Class/Date/Attendees (the header); Details about lesson 1; details about lesson 2; details about lesson 3.</a:t>
            </a:r>
          </a:p>
          <a:p>
            <a:pPr/>
            <a:r>
              <a:t>In the previous example, we added the .split() to the end of line 2, but I'm doing it across multiple lines here so we can see everything step by step.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We split the file up by newlines, so now we have a list with four items in it.</a:t>
            </a:r>
          </a:p>
          <a:p>
            <a:pPr/>
            <a:r>
              <a:t>Class/Date/Attendees (the header); Details about lesson 1; details about lesson 2; details about lesson 3</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It's the same code but let's take a closer look at lines 7-8 and what's happening in that loop.</a:t>
            </a:r>
          </a:p>
          <a:p>
            <a:pPr/>
            <a:r>
              <a:t>Point to each item: class_stats[0], class_stats[1], class_stats[2], class_stats[3]</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r>
              <a:t>All of the code up top is the same as on the previous two slides.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Think about it this way: each row is one class, and each column tells us one fact about that class. Which lesson was it? When was it held? How many people attended?</a:t>
            </a:r>
          </a:p>
          <a:p>
            <a:pPr/>
            <a:r>
              <a:t>Have participants try lots of different slices, and try it from multiple directions:</a:t>
            </a:r>
          </a:p>
          <a:p>
            <a:pPr/>
            <a:r>
              <a:t>If I wanted to get the string "Lesson 2" what slices do I need? class_stats[2][0]</a:t>
            </a:r>
          </a:p>
          <a:p>
            <a:pPr/>
            <a:r>
              <a:t>If I wanted the number of attendees for Lesson 3 (which is 12), what slices do I need? class_stats[3][2]</a:t>
            </a:r>
          </a:p>
          <a:p>
            <a:pPr/>
            <a:r>
              <a:t>If I wanted everything about lesson 1, which slice do I need? class_stats[1]</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r>
              <a:t>Let's assume I have a big spreadsheet with more than just three classes in it.</a:t>
            </a:r>
          </a:p>
          <a:p>
            <a:pPr/>
            <a:r>
              <a:t>These questions would have been very time-consuming to process by hand, especially if there are a lot of records but Python can do them very quickly.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And it's not just for data analysis! Here are some other things I've done with Python and spreadsheets.</a:t>
            </a:r>
          </a:p>
          <a:p>
            <a:pPr/>
            <a:r>
              <a:rPr>
                <a:latin typeface="Avenir Heavy"/>
                <a:ea typeface="Avenir Heavy"/>
                <a:cs typeface="Avenir Heavy"/>
                <a:sym typeface="Avenir Heavy"/>
              </a:rPr>
              <a:t>Petitions:</a:t>
            </a:r>
            <a:r>
              <a:t> In my day job, we often have petition signatures that we are delivering to Congress. But a spreadsheet of petition signatures isn't very useful. So I take a spreadsheet that has a person's name, city, state, and their comment, and loop through each person's signature and create a new document out of it, one that looks nicely formatted and is readable by a person.</a:t>
            </a:r>
          </a:p>
          <a:p>
            <a:pPr/>
            <a:r>
              <a:rPr>
                <a:latin typeface="Avenir Heavy"/>
                <a:ea typeface="Avenir Heavy"/>
                <a:cs typeface="Avenir Heavy"/>
                <a:sym typeface="Avenir Heavy"/>
              </a:rPr>
              <a:t>Events:</a:t>
            </a:r>
            <a:r>
              <a:t> We often also need to bulk import records into a database because it would take a long time to add them manually. To put events into our events system manually, you need to add the title, the venue, the date, the time, the description, how many people, all kinds of information about the event. Adding them one by one into the system is a lot of clicks and typing. It's very easy to make mistakes. And a lot of the time, a lot of the event information is the same. So a spreadsheet is actually ideal here. I put all of that same information -- venue, time, date, description, etc -- into a spreadsheet. And then I have a Python script that will import all of those into our Events database system.</a:t>
            </a:r>
          </a:p>
          <a:p>
            <a:pPr/>
            <a:r>
              <a:rPr>
                <a:latin typeface="Avenir Heavy"/>
                <a:ea typeface="Avenir Heavy"/>
                <a:cs typeface="Avenir Heavy"/>
                <a:sym typeface="Avenir Heavy"/>
              </a:rPr>
              <a:t>Mapping Museums:</a:t>
            </a:r>
            <a:r>
              <a:t> The Institute of Museum and Library Sciences released a spreadsheet of all of the museums in the US, which is cool, but I was surprised that there wasn't a map of it. But since they released all of the data in a spreadsheet, I was able to use Python to not only create a map of all of the museums, but an interactive map where you could click on a pin to find out more information about each museum.</a:t>
            </a:r>
          </a:p>
          <a:p>
            <a:pPr/>
            <a:r>
              <a:t>In each of these cases, the rows in the spreadsheets are the main item:</a:t>
            </a:r>
          </a:p>
          <a:p>
            <a:pPr/>
            <a:r>
              <a:t>one petition signature; one event; one museum.</a:t>
            </a:r>
          </a:p>
          <a:p>
            <a:pPr/>
            <a:r>
              <a:t>And the columns are one fact about each of those things:</a:t>
            </a:r>
          </a:p>
          <a:p>
            <a:pPr/>
            <a:r>
              <a:t>who signed the petition; where they lived.</a:t>
            </a:r>
          </a:p>
          <a:p>
            <a:pPr/>
            <a:r>
              <a:t>where the event is held; when the event is held.</a:t>
            </a:r>
          </a:p>
          <a:p>
            <a:pPr/>
            <a:r>
              <a:t>where the museum is located; what type of museum is 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Go back and download states.csv from </a:t>
            </a:r>
            <a:r>
              <a:rPr u="sng">
                <a:solidFill>
                  <a:srgbClr val="0000FF"/>
                </a:solidFill>
                <a:uFill>
                  <a:solidFill>
                    <a:srgbClr val="0000FF"/>
                  </a:solidFill>
                </a:uFill>
                <a:hlinkClick r:id="rId3" invalidUrl="" action="" tgtFrame="" tooltip="" history="1" highlightClick="0" endSnd="0"/>
              </a:rPr>
              <a:t>https://raw.githubusercontent.com/shannonturner/python-lessons/master/section_07_(files)/states.csv</a:t>
            </a:r>
            <a:r>
              <a:t> if you haven't yet.</a:t>
            </a:r>
          </a:p>
          <a:p>
            <a:pPr/>
            <a:r>
              <a:t>We need to use enumerate in order to get the position; then we overwrite the list as we loop through it.</a:t>
            </a:r>
          </a:p>
          <a:p>
            <a:pPr/>
            <a:r>
              <a:t>At line 2, we split a string into a list; then item by item we loop through that list (the rows) and split out the columns and save it.</a:t>
            </a:r>
          </a:p>
          <a:p>
            <a:pPr/>
            <a:r>
              <a:t>Remember that in line 5, </a:t>
            </a:r>
            <a:r>
              <a:rPr>
                <a:latin typeface="Avenir Heavy"/>
                <a:ea typeface="Avenir Heavy"/>
                <a:cs typeface="Avenir Heavy"/>
                <a:sym typeface="Avenir Heavy"/>
              </a:rPr>
              <a:t>states[index]</a:t>
            </a:r>
            <a:r>
              <a:t> is identical to </a:t>
            </a:r>
            <a:r>
              <a:rPr>
                <a:latin typeface="Avenir Heavy"/>
                <a:ea typeface="Avenir Heavy"/>
                <a:cs typeface="Avenir Heavy"/>
                <a:sym typeface="Avenir Heavy"/>
              </a:rPr>
              <a:t>state </a:t>
            </a:r>
            <a:r>
              <a:t>-- if you're having difficulty picturing what's going on, add print statements. When in doubt, print it out! Print </a:t>
            </a:r>
            <a:r>
              <a:rPr>
                <a:latin typeface="Avenir Heavy"/>
                <a:ea typeface="Avenir Heavy"/>
                <a:cs typeface="Avenir Heavy"/>
                <a:sym typeface="Avenir Heavy"/>
              </a:rPr>
              <a:t>index</a:t>
            </a:r>
            <a:r>
              <a:t>, print </a:t>
            </a:r>
            <a:r>
              <a:rPr>
                <a:latin typeface="Avenir Heavy"/>
                <a:ea typeface="Avenir Heavy"/>
                <a:cs typeface="Avenir Heavy"/>
                <a:sym typeface="Avenir Heavy"/>
              </a:rPr>
              <a:t>states[index]</a:t>
            </a:r>
            <a:r>
              <a:t>, print </a:t>
            </a:r>
            <a:r>
              <a:rPr>
                <a:latin typeface="Avenir Heavy"/>
                <a:ea typeface="Avenir Heavy"/>
                <a:cs typeface="Avenir Heavy"/>
                <a:sym typeface="Avenir Heavy"/>
              </a:rPr>
              <a:t>state, </a:t>
            </a:r>
            <a:r>
              <a:t>print </a:t>
            </a:r>
            <a:r>
              <a:rPr>
                <a:latin typeface="Avenir Heavy"/>
                <a:ea typeface="Avenir Heavy"/>
                <a:cs typeface="Avenir Heavy"/>
                <a:sym typeface="Avenir Heavy"/>
              </a:rPr>
              <a:t>states[index] </a:t>
            </a:r>
            <a:r>
              <a:t>again after we've made the change.</a:t>
            </a:r>
          </a:p>
          <a:p>
            <a:pPr/>
            <a:r>
              <a:t>By line 7, we see that we have a nested list of lists.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Use your hands and "chop" on the commas.</a:t>
            </a:r>
          </a:p>
          <a:p>
            <a:pPr/>
            <a:r>
              <a:t>Of course you can split using other characters besides commas -- it all depends on what the separator is in your string.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Again, notice how each row is one state, and each column is a fact about that state: its abbreviation, its full name.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On the previous slide, we left off with a nested list.</a:t>
            </a:r>
          </a:p>
          <a:p>
            <a:pPr/>
            <a:r>
              <a:t>But the insides of that nested list contain the state abbreviations and the state names in a predictable way. The first column (slice 0) will always contain the abbreviations; the second column (slice 1) will always contain the state names.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Note that you'll need the "w" flag (second parameter) to write to a file.</a:t>
            </a:r>
          </a:p>
          <a:p>
            <a:pPr/>
            <a:r>
              <a:t>Your code to write to a file will look a little something like this.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ph type="sldImg"/>
          </p:nvPr>
        </p:nvSpPr>
        <p:spPr>
          <a:prstGeom prst="rect">
            <a:avLst/>
          </a:prstGeom>
        </p:spPr>
        <p:txBody>
          <a:bodyPr/>
          <a:lstStyle/>
          <a:p>
            <a:pPr/>
          </a:p>
        </p:txBody>
      </p:sp>
      <p:sp>
        <p:nvSpPr>
          <p:cNvPr id="322" name="Shape 322"/>
          <p:cNvSpPr/>
          <p:nvPr>
            <p:ph type="body" sz="quarter" idx="1"/>
          </p:nvPr>
        </p:nvSpPr>
        <p:spPr>
          <a:prstGeom prst="rect">
            <a:avLst/>
          </a:prstGeom>
        </p:spPr>
        <p:txBody>
          <a:bodyPr/>
          <a:lstStyle/>
          <a:p>
            <a:pPr/>
            <a:r>
              <a:t>Open up Sublime Text and start to create a list.  Talk through how to do this without dictionaries, we'd have to loop through every single item and check to see if it's the one we're looking for.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Throwaway joke: eventually no one will know what a "phonebook" is.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p>
            <a:pPr/>
            <a:r>
              <a:t>Use your hands and reinforce key:value. If you know my name, you can look up my phone number.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Emphasize the similarities between slicing a string, slicing a list, and accessing a dictionary. In each case, the syntax uses square brackets and allows us to see part of the larger whole.</a:t>
            </a:r>
          </a:p>
          <a:p>
            <a:pPr/>
            <a:r>
              <a:t>What happens if you try to slice a list with an invalid index? (IndexError)</a:t>
            </a:r>
          </a:p>
          <a:p>
            <a:pPr/>
            <a:r>
              <a:t>What happens if you try to read a dictionary with an invalid key? (KeyError)</a:t>
            </a:r>
          </a:p>
          <a:p>
            <a:pPr/>
            <a:r>
              <a:t>Talk about how these are similar.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r>
              <a:t>To add an item to a dictionary, we need to tell Python its key and its value.</a:t>
            </a:r>
          </a:p>
          <a:p>
            <a:pPr/>
            <a:r>
              <a:t>Don't take my word for it! Print out your </a:t>
            </a:r>
            <a:r>
              <a:rPr>
                <a:latin typeface="Avenir Heavy"/>
                <a:ea typeface="Avenir Heavy"/>
                <a:cs typeface="Avenir Heavy"/>
                <a:sym typeface="Avenir Heavy"/>
              </a:rPr>
              <a:t>phonebook</a:t>
            </a:r>
            <a:r>
              <a:t> dictionary and see -- are the items in the same order you added them?</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sldImg"/>
          </p:nvPr>
        </p:nvSpPr>
        <p:spPr>
          <a:prstGeom prst="rect">
            <a:avLst/>
          </a:prstGeom>
        </p:spPr>
        <p:txBody>
          <a:bodyPr/>
          <a:lstStyle/>
          <a:p>
            <a:pPr/>
          </a:p>
        </p:txBody>
      </p:sp>
      <p:sp>
        <p:nvSpPr>
          <p:cNvPr id="353" name="Shape 353"/>
          <p:cNvSpPr/>
          <p:nvPr>
            <p:ph type="body" sz="quarter" idx="1"/>
          </p:nvPr>
        </p:nvSpPr>
        <p:spPr>
          <a:prstGeom prst="rect">
            <a:avLst/>
          </a:prstGeom>
        </p:spPr>
        <p:txBody>
          <a:bodyPr/>
          <a:lstStyle/>
          <a:p>
            <a:pPr/>
            <a:r>
              <a:t>These are all facts about one person! And they're stored in your phone as a dictionary.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sldImg"/>
          </p:nvPr>
        </p:nvSpPr>
        <p:spPr>
          <a:prstGeom prst="rect">
            <a:avLst/>
          </a:prstGeom>
        </p:spPr>
        <p:txBody>
          <a:bodyPr/>
          <a:lstStyle/>
          <a:p>
            <a:pPr/>
          </a:p>
        </p:txBody>
      </p:sp>
      <p:sp>
        <p:nvSpPr>
          <p:cNvPr id="360" name="Shape 360"/>
          <p:cNvSpPr/>
          <p:nvPr>
            <p:ph type="body" sz="quarter" idx="1"/>
          </p:nvPr>
        </p:nvSpPr>
        <p:spPr>
          <a:prstGeom prst="rect">
            <a:avLst/>
          </a:prstGeom>
        </p:spPr>
        <p:txBody>
          <a:bodyPr/>
          <a:lstStyle/>
          <a:p>
            <a:pPr/>
            <a:r>
              <a:t>There's a lot of information here! First things first: this is a dictionary with just a single key: "Shannon Turner" There's only one contact in this phonebook! Remember that dictionaries are key-value pairs. And that value is a dictionary itself, which has lots of facts about that person.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a:p>
        </p:txBody>
      </p:sp>
      <p:sp>
        <p:nvSpPr>
          <p:cNvPr id="81" name="Shape 81"/>
          <p:cNvSpPr/>
          <p:nvPr>
            <p:ph type="body" sz="quarter" idx="1"/>
          </p:nvPr>
        </p:nvSpPr>
        <p:spPr>
          <a:prstGeom prst="rect">
            <a:avLst/>
          </a:prstGeom>
        </p:spPr>
        <p:txBody>
          <a:bodyPr/>
          <a:lstStyle/>
          <a:p>
            <a:pPr/>
            <a:r>
              <a:t>We're already very familiar with for loops -- we do it every time we take attendance: for each person in the room, stand up, say your name.</a:t>
            </a:r>
          </a:p>
          <a:p>
            <a:pPr/>
            <a:r>
              <a:t>Have folks stand up for attendance again using the for loop.</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r>
              <a:t>And here's that exact same dictionary, but represented in a way that might be easier for us to recognize.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a:r>
              <a:t>How might we slice the dictionary to get my phone number?</a:t>
            </a:r>
          </a:p>
          <a:p>
            <a:pPr/>
            <a:r>
              <a:t>How might we slice the dictionary to get my apartment number?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sldImg"/>
          </p:nvPr>
        </p:nvSpPr>
        <p:spPr>
          <a:prstGeom prst="rect">
            <a:avLst/>
          </a:prstGeom>
        </p:spPr>
        <p:txBody>
          <a:bodyPr/>
          <a:lstStyle/>
          <a:p>
            <a:pPr/>
          </a:p>
        </p:txBody>
      </p:sp>
      <p:sp>
        <p:nvSpPr>
          <p:cNvPr id="382" name="Shape 382"/>
          <p:cNvSpPr/>
          <p:nvPr>
            <p:ph type="body" sz="quarter" idx="1"/>
          </p:nvPr>
        </p:nvSpPr>
        <p:spPr>
          <a:prstGeom prst="rect">
            <a:avLst/>
          </a:prstGeom>
        </p:spPr>
        <p:txBody>
          <a:bodyPr/>
          <a:lstStyle/>
          <a:p>
            <a:pPr/>
            <a:r>
              <a:t>Walk through each key / value pair and point out every single thing in this dictionary.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And here's that exact same dictionary, but represented in a way that might be easier for us to recognize.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 name="Shape 395"/>
          <p:cNvSpPr/>
          <p:nvPr>
            <p:ph type="sldImg"/>
          </p:nvPr>
        </p:nvSpPr>
        <p:spPr>
          <a:prstGeom prst="rect">
            <a:avLst/>
          </a:prstGeom>
        </p:spPr>
        <p:txBody>
          <a:bodyPr/>
          <a:lstStyle/>
          <a:p>
            <a:pPr/>
          </a:p>
        </p:txBody>
      </p:sp>
      <p:sp>
        <p:nvSpPr>
          <p:cNvPr id="396" name="Shape 396"/>
          <p:cNvSpPr/>
          <p:nvPr>
            <p:ph type="body" sz="quarter" idx="1"/>
          </p:nvPr>
        </p:nvSpPr>
        <p:spPr>
          <a:prstGeom prst="rect">
            <a:avLst/>
          </a:prstGeom>
        </p:spPr>
        <p:txBody>
          <a:bodyPr/>
          <a:lstStyle/>
          <a:p>
            <a:pPr/>
            <a:r>
              <a:t>Walk folks through saving the file in their Sublime Text / IDLE.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Shape 402"/>
          <p:cNvSpPr/>
          <p:nvPr>
            <p:ph type="sldImg"/>
          </p:nvPr>
        </p:nvSpPr>
        <p:spPr>
          <a:prstGeom prst="rect">
            <a:avLst/>
          </a:prstGeom>
        </p:spPr>
        <p:txBody>
          <a:bodyPr/>
          <a:lstStyle/>
          <a:p>
            <a:pPr/>
          </a:p>
        </p:txBody>
      </p:sp>
      <p:sp>
        <p:nvSpPr>
          <p:cNvPr id="403" name="Shape 403"/>
          <p:cNvSpPr/>
          <p:nvPr>
            <p:ph type="body" sz="quarter" idx="1"/>
          </p:nvPr>
        </p:nvSpPr>
        <p:spPr>
          <a:prstGeom prst="rect">
            <a:avLst/>
          </a:prstGeom>
        </p:spPr>
        <p:txBody>
          <a:bodyPr/>
          <a:lstStyle/>
          <a:p>
            <a:pPr/>
            <a:r>
              <a:t>We only have her mobile phone number and a quick note we wrote to ourselves in her contact record. But that's totally okay. Dictionaries are flexible.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Shape 410"/>
          <p:cNvSpPr/>
          <p:nvPr>
            <p:ph type="sldImg"/>
          </p:nvPr>
        </p:nvSpPr>
        <p:spPr>
          <a:prstGeom prst="rect">
            <a:avLst/>
          </a:prstGeom>
        </p:spPr>
        <p:txBody>
          <a:bodyPr/>
          <a:lstStyle/>
          <a:p>
            <a:pPr/>
          </a:p>
        </p:txBody>
      </p:sp>
      <p:sp>
        <p:nvSpPr>
          <p:cNvPr id="411" name="Shape 411"/>
          <p:cNvSpPr/>
          <p:nvPr>
            <p:ph type="body" sz="quarter" idx="1"/>
          </p:nvPr>
        </p:nvSpPr>
        <p:spPr>
          <a:prstGeom prst="rect">
            <a:avLst/>
          </a:prstGeom>
        </p:spPr>
        <p:txBody>
          <a:bodyPr/>
          <a:lstStyle/>
          <a:p>
            <a:pPr/>
            <a:r>
              <a:t>Which organization was she with again? Oops, we don't actually have that in our records. When we try to ask, Python tells us "KeyError: organization."</a:t>
            </a:r>
          </a:p>
          <a:p>
            <a:pPr/>
            <a:r>
              <a:t>Kinda like when we get an IndexError trying to slice a list using a slicing number that doesn't exist in that list, a KeyError is Python's way of saying: I don't have that information. I don't have that fact about that person.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sldImg"/>
          </p:nvPr>
        </p:nvSpPr>
        <p:spPr>
          <a:prstGeom prst="rect">
            <a:avLst/>
          </a:prstGeom>
        </p:spPr>
        <p:txBody>
          <a:bodyPr/>
          <a:lstStyle/>
          <a:p>
            <a:pPr/>
          </a:p>
        </p:txBody>
      </p:sp>
      <p:sp>
        <p:nvSpPr>
          <p:cNvPr id="418" name="Shape 418"/>
          <p:cNvSpPr/>
          <p:nvPr>
            <p:ph type="body" sz="quarter" idx="1"/>
          </p:nvPr>
        </p:nvSpPr>
        <p:spPr>
          <a:prstGeom prst="rect">
            <a:avLst/>
          </a:prstGeom>
        </p:spPr>
        <p:txBody>
          <a:bodyPr/>
          <a:lstStyle/>
          <a:p>
            <a:pPr/>
            <a:r>
              <a:t>Here we have three options. We already know the first option will give us a KeyError if there isn't an organization associated with someone.</a:t>
            </a:r>
          </a:p>
          <a:p>
            <a:pPr/>
            <a:r>
              <a:t>But that would be pretty inconvenient if our phone's contacts app crashed whenever it didn't have data for someone. To be more flexible, we can use .get( ) to see if the key exists. If it does, it'll return the value as normal. If not, Python will continue with no error. Try this out for yourself and see what happens.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Shape 445"/>
          <p:cNvSpPr/>
          <p:nvPr>
            <p:ph type="sldImg"/>
          </p:nvPr>
        </p:nvSpPr>
        <p:spPr>
          <a:prstGeom prst="rect">
            <a:avLst/>
          </a:prstGeom>
        </p:spPr>
        <p:txBody>
          <a:bodyPr/>
          <a:lstStyle/>
          <a:p>
            <a:pPr/>
          </a:p>
        </p:txBody>
      </p:sp>
      <p:sp>
        <p:nvSpPr>
          <p:cNvPr id="446" name="Shape 446"/>
          <p:cNvSpPr/>
          <p:nvPr>
            <p:ph type="body" sz="quarter" idx="1"/>
          </p:nvPr>
        </p:nvSpPr>
        <p:spPr>
          <a:prstGeom prst="rect">
            <a:avLst/>
          </a:prstGeom>
        </p:spPr>
        <p:txBody>
          <a:bodyPr/>
          <a:lstStyle/>
          <a:p>
            <a:pPr/>
            <a:r>
              <a:t>In the previous slide, we just looped through the keys.</a:t>
            </a:r>
          </a:p>
          <a:p>
            <a:pPr/>
            <a:r>
              <a:t>Now let's use those keys to see what values they correspond to.</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sldImg"/>
          </p:nvPr>
        </p:nvSpPr>
        <p:spPr>
          <a:prstGeom prst="rect">
            <a:avLst/>
          </a:prstGeom>
        </p:spPr>
        <p:txBody>
          <a:bodyPr/>
          <a:lstStyle/>
          <a:p>
            <a:pPr/>
          </a:p>
        </p:txBody>
      </p:sp>
      <p:sp>
        <p:nvSpPr>
          <p:cNvPr id="453" name="Shape 453"/>
          <p:cNvSpPr/>
          <p:nvPr>
            <p:ph type="body" sz="quarter" idx="1"/>
          </p:nvPr>
        </p:nvSpPr>
        <p:spPr>
          <a:prstGeom prst="rect">
            <a:avLst/>
          </a:prstGeom>
        </p:spPr>
        <p:txBody>
          <a:bodyPr/>
          <a:lstStyle/>
          <a:p>
            <a:pPr/>
            <a:r>
              <a:t>Re-emphasize that you cannot rely on the ordering of a dictionary, you can only order lists of its keys.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a:r>
              <a:t>Have folks stand up for attendance again, this time also giving their position in the list as well as their name.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Remind everyone that dictionaries are unordered, so you might see things in a different order and that's okay.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Shape 466"/>
          <p:cNvSpPr/>
          <p:nvPr>
            <p:ph type="sldImg"/>
          </p:nvPr>
        </p:nvSpPr>
        <p:spPr>
          <a:prstGeom prst="rect">
            <a:avLst/>
          </a:prstGeom>
        </p:spPr>
        <p:txBody>
          <a:bodyPr/>
          <a:lstStyle/>
          <a:p>
            <a:pPr/>
          </a:p>
        </p:txBody>
      </p:sp>
      <p:sp>
        <p:nvSpPr>
          <p:cNvPr id="467" name="Shape 467"/>
          <p:cNvSpPr/>
          <p:nvPr>
            <p:ph type="body" sz="quarter" idx="1"/>
          </p:nvPr>
        </p:nvSpPr>
        <p:spPr>
          <a:prstGeom prst="rect">
            <a:avLst/>
          </a:prstGeom>
        </p:spPr>
        <p:txBody>
          <a:bodyPr/>
          <a:lstStyle/>
          <a:p>
            <a:pPr/>
            <a:r>
              <a:t>Here, I've named my variables "key" and "value" to illustrate that dictionaries use a key: value pair for the dictionary items.</a:t>
            </a:r>
          </a:p>
          <a:p>
            <a:pPr/>
            <a:r>
              <a:t>I wanted to illustrate that for teaching purposes, but let's use meaningful variable names instead.</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Shape 473"/>
          <p:cNvSpPr/>
          <p:nvPr>
            <p:ph type="sldImg"/>
          </p:nvPr>
        </p:nvSpPr>
        <p:spPr>
          <a:prstGeom prst="rect">
            <a:avLst/>
          </a:prstGeom>
        </p:spPr>
        <p:txBody>
          <a:bodyPr/>
          <a:lstStyle/>
          <a:p>
            <a:pPr/>
          </a:p>
        </p:txBody>
      </p:sp>
      <p:sp>
        <p:nvSpPr>
          <p:cNvPr id="474" name="Shape 474"/>
          <p:cNvSpPr/>
          <p:nvPr>
            <p:ph type="body" sz="quarter" idx="1"/>
          </p:nvPr>
        </p:nvSpPr>
        <p:spPr>
          <a:prstGeom prst="rect">
            <a:avLst/>
          </a:prstGeom>
        </p:spPr>
        <p:txBody>
          <a:bodyPr/>
          <a:lstStyle/>
          <a:p>
            <a:pPr/>
            <a:r>
              <a:t>Now I'm using the variables "name" because that's the name of the contact and "details" because that's the information I know about that contact.</a:t>
            </a:r>
          </a:p>
          <a:p>
            <a:pPr/>
            <a:r>
              <a:t>Remind everyone that dictionaries are unordered, so you might see things in a different order and that's okay</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ph type="sldImg"/>
          </p:nvPr>
        </p:nvSpPr>
        <p:spPr>
          <a:prstGeom prst="rect">
            <a:avLst/>
          </a:prstGeom>
        </p:spPr>
        <p:txBody>
          <a:bodyPr/>
          <a:lstStyle/>
          <a:p>
            <a:pPr/>
          </a:p>
        </p:txBody>
      </p:sp>
      <p:sp>
        <p:nvSpPr>
          <p:cNvPr id="481" name="Shape 481"/>
          <p:cNvSpPr/>
          <p:nvPr>
            <p:ph type="body" sz="quarter" idx="1"/>
          </p:nvPr>
        </p:nvSpPr>
        <p:spPr>
          <a:prstGeom prst="rect">
            <a:avLst/>
          </a:prstGeom>
        </p:spPr>
        <p:txBody>
          <a:bodyPr/>
          <a:lstStyle/>
          <a:p>
            <a:pPr/>
            <a:r>
              <a:t>As a hint, think through how you'll go about looping through a nested dictionary. If it makes it easier, step back and think about how you loop through a nested list.</a:t>
            </a:r>
          </a:p>
          <a:p>
            <a:pPr/>
            <a:r>
              <a:t>Make sure you're looping through your dictionary rather than assuming everyone will have a Twitter handle, a GitHub link, and nothing else. Maybe some people in your contact list will have more details. Maybe some will have fewer, or entirely different ones.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sldImg"/>
          </p:nvPr>
        </p:nvSpPr>
        <p:spPr>
          <a:prstGeom prst="rect">
            <a:avLst/>
          </a:prstGeom>
        </p:spPr>
        <p:txBody>
          <a:bodyPr/>
          <a:lstStyle/>
          <a:p>
            <a:pPr/>
          </a:p>
        </p:txBody>
      </p:sp>
      <p:sp>
        <p:nvSpPr>
          <p:cNvPr id="491" name="Shape 491"/>
          <p:cNvSpPr/>
          <p:nvPr>
            <p:ph type="body" sz="quarter" idx="1"/>
          </p:nvPr>
        </p:nvSpPr>
        <p:spPr>
          <a:prstGeom prst="rect">
            <a:avLst/>
          </a:prstGeom>
        </p:spPr>
        <p:txBody>
          <a:bodyPr/>
          <a:lstStyle/>
          <a:p>
            <a:pPr/>
            <a:r>
              <a:t>Lessons 4 and 5 aren't taught in person anymore but the slides are available for self-study. Lots of people have also self-organized study groups for lesson 4 at the American Art Museum's courtyard and other public places.</a:t>
            </a:r>
          </a:p>
          <a:p>
            <a:pPr/>
            <a:r>
              <a:t>Being a teaching assistant is one of the best ways to solidify what you've learned!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a:r>
              <a:t>Let's take another look at another for loop that we're already familiar with.</a:t>
            </a:r>
          </a:p>
          <a:p>
            <a:pPr/>
            <a:r>
              <a:t>Give attendees enough time to try this out.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r>
              <a:t>And here's the same loop, with enumerate.</a:t>
            </a:r>
          </a:p>
          <a:p>
            <a:pPr/>
            <a:r>
              <a:t>Give attendees enough time to try this out.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Let's take a closer look at what's going on. Let's all try this out.</a:t>
            </a:r>
          </a:p>
          <a:p>
            <a:pPr/>
            <a:r>
              <a:t>Notice how day is the same as days[index].</a:t>
            </a:r>
          </a:p>
          <a:p>
            <a:pPr/>
            <a:r>
              <a:t>Remember: </a:t>
            </a:r>
            <a:r>
              <a:rPr>
                <a:latin typeface="Avenir Heavy"/>
                <a:ea typeface="Avenir Heavy"/>
                <a:cs typeface="Avenir Heavy"/>
                <a:sym typeface="Avenir Heavy"/>
              </a:rPr>
              <a:t>when in doubt, print it out!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r>
              <a:t>Now that we know the date for March, we'll edit the last list item in the list class_dates.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755775"/>
          </a:xfrm>
          <a:prstGeom prst="rect">
            <a:avLst/>
          </a:prstGeom>
        </p:spPr>
        <p:txBody>
          <a:bodyPr anchor="t"/>
          <a:lstStyle>
            <a:lvl1pPr algn="ctr"/>
          </a:lstStyle>
          <a:p>
            <a:pPr/>
            <a:r>
              <a:t>Title Text</a:t>
            </a:r>
          </a:p>
        </p:txBody>
      </p:sp>
      <p:sp>
        <p:nvSpPr>
          <p:cNvPr id="15" name="Body Level One…"/>
          <p:cNvSpPr txBox="1"/>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1pPr>
            <a:lvl2pPr marL="0" indent="4572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2pPr>
            <a:lvl3pPr marL="0" indent="9144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3pPr>
            <a:lvl4pPr marL="0" indent="13716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4pPr>
            <a:lvl5pPr marL="0" indent="18288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Body Level One…"/>
          <p:cNvSpPr txBox="1"/>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p:cNvGrpSpPr/>
          <p:nvPr/>
        </p:nvGrpSpPr>
        <p:grpSpPr>
          <a:xfrm>
            <a:off x="-1" y="449943"/>
            <a:ext cx="4230458" cy="800221"/>
            <a:chOff x="0" y="0"/>
            <a:chExt cx="4230456" cy="800219"/>
          </a:xfrm>
        </p:grpSpPr>
        <p:sp>
          <p:nvSpPr>
            <p:cNvPr id="26" name="Shape"/>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Objective"/>
            <p:cNvSpPr txBox="1"/>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sp>
        <p:nvSpPr>
          <p:cNvPr id="29" name="Slide Number"/>
          <p:cNvSpPr txBox="1"/>
          <p:nvPr>
            <p:ph type="sldNum" sz="quarter" idx="2"/>
          </p:nvPr>
        </p:nvSpPr>
        <p:spPr>
          <a:prstGeom prst="rect">
            <a:avLst/>
          </a:prstGeom>
        </p:spPr>
        <p:txBody>
          <a:bodyPr/>
          <a:lstStyle/>
          <a:p>
            <a:pPr/>
            <a:fld id="{86CB4B4D-7CA3-9044-876B-883B54F8677D}" type="slidenum"/>
          </a:p>
        </p:txBody>
      </p:sp>
      <p:pic>
        <p:nvPicPr>
          <p:cNvPr id="30" name="hearmecode_transparent.png" descr="hearmecode_transparent.png"/>
          <p:cNvPicPr>
            <a:picLocks noChangeAspect="1"/>
          </p:cNvPicPr>
          <p:nvPr/>
        </p:nvPicPr>
        <p:blipFill>
          <a:blip r:embed="rId2">
            <a:extLst/>
          </a:blip>
          <a:stretch>
            <a:fillRect/>
          </a:stretch>
        </p:blipFill>
        <p:spPr>
          <a:xfrm>
            <a:off x="7764105" y="5973581"/>
            <a:ext cx="1379896" cy="894831"/>
          </a:xfrm>
          <a:prstGeom prst="rect">
            <a:avLst/>
          </a:prstGeom>
          <a:ln w="12700">
            <a:miter lim="400000"/>
          </a:ln>
        </p:spPr>
      </p:pic>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Body Level One…"/>
          <p:cNvSpPr txBox="1"/>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56388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pic>
        <p:nvPicPr>
          <p:cNvPr id="6" name="hearmecode_transparent.png" descr="hearmecode_transparent.png"/>
          <p:cNvPicPr>
            <a:picLocks noChangeAspect="1"/>
          </p:cNvPicPr>
          <p:nvPr/>
        </p:nvPicPr>
        <p:blipFill>
          <a:blip r:embed="rId2">
            <a:extLst/>
          </a:blip>
          <a:stretch>
            <a:fillRect/>
          </a:stretch>
        </p:blipFill>
        <p:spPr>
          <a:xfrm>
            <a:off x="7764105" y="5973581"/>
            <a:ext cx="1379896" cy="894831"/>
          </a:xfrm>
          <a:prstGeom prst="rect">
            <a:avLst/>
          </a:prstGeom>
          <a:ln w="12700">
            <a:miter lim="400000"/>
          </a:ln>
        </p:spPr>
      </p:pic>
      <p:sp>
        <p:nvSpPr>
          <p:cNvPr id="7" name="Title Text"/>
          <p:cNvSpPr txBox="1"/>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1pPr>
      <a:lvl2pPr marL="783771" marR="0" indent="-326571"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2pPr>
      <a:lvl3pPr marL="1219200" marR="0" indent="-30480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3pPr>
      <a:lvl4pPr marL="17373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4pPr>
      <a:lvl5pPr marL="21945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5pPr>
      <a:lvl6pPr marL="26517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6pPr>
      <a:lvl7pPr marL="31089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7pPr>
      <a:lvl8pPr marL="3566159" marR="0" indent="-365759"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8pPr>
      <a:lvl9pPr marL="4023359" marR="0" indent="-365759"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shannonturner/python-lessons" TargetMode="External"/><Relationship Id="rId4" Type="http://schemas.openxmlformats.org/officeDocument/2006/relationships/hyperlink" Target="https://github.com/shannonturner/python-lessons/tree/master/section_07_(files)" TargetMode="External"/><Relationship Id="rId5" Type="http://schemas.openxmlformats.org/officeDocument/2006/relationships/hyperlink" Target="https://raw.githubusercontent.com/shannonturner/python-lessons/master/section_07_(files)/states.txt"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 Id="rId3" Type="http://schemas.openxmlformats.org/officeDocument/2006/relationships/image" Target="../media/image2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7.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33.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shannonvturner.com/museums" TargetMode="External"/></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png"/><Relationship Id="rId3" Type="http://schemas.openxmlformats.org/officeDocument/2006/relationships/image" Target="../media/image38.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 Id="rId3" Type="http://schemas.openxmlformats.org/officeDocument/2006/relationships/image" Target="../media/image40.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8.png"/><Relationship Id="rId3" Type="http://schemas.openxmlformats.org/officeDocument/2006/relationships/image" Target="../media/image40.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2.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5.png"/><Relationship Id="rId4" Type="http://schemas.openxmlformats.org/officeDocument/2006/relationships/image" Target="../media/image4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7.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8.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raw.githubusercontent.com/shannonturner/python-lessons/master/section_10_(dictionaries)/dict_exercise.py" TargetMode="External"/><Relationship Id="rId4" Type="http://schemas.openxmlformats.org/officeDocument/2006/relationships/image" Target="../media/image47.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9.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9.png"/><Relationship Id="rId4" Type="http://schemas.openxmlformats.org/officeDocument/2006/relationships/image" Target="../media/image50.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1.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raw.githubusercontent.com/shannonturner/python-lessons/master/section_10_(dictionaries)/dict_exercise_2.py" TargetMode="External"/><Relationship Id="rId3" Type="http://schemas.openxmlformats.org/officeDocument/2006/relationships/image" Target="../media/image52.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3.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3.png"/><Relationship Id="rId3" Type="http://schemas.openxmlformats.org/officeDocument/2006/relationships/image" Target="../media/image5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3.png"/><Relationship Id="rId4" Type="http://schemas.openxmlformats.org/officeDocument/2006/relationships/image" Target="../media/image55.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6.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7.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8.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9.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0.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hearmecode/slides" TargetMode="External"/><Relationship Id="rId3" Type="http://schemas.openxmlformats.org/officeDocument/2006/relationships/hyperlink" Target="https://github.com/shannonturner/python-lessons/blob/master/playtime/lesson03_states.py" TargetMode="External"/><Relationship Id="rId4" Type="http://schemas.openxmlformats.org/officeDocument/2006/relationships/hyperlink" Target="https://github.com/shannonturner/python-lessons/blob/master/playtime/lesson03_contacts.py" TargetMode="External"/><Relationship Id="rId5" Type="http://schemas.openxmlformats.org/officeDocument/2006/relationships/hyperlink" Target="https://github.com/shannonturner/python-lessons/blob/master/playtime/lesson03_compare.py" TargetMode="External"/></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github.com/hearmecode/slides"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File handling and dictionaries"/>
          <p:cNvSpPr txBox="1"/>
          <p:nvPr>
            <p:ph type="ctrTitle"/>
          </p:nvPr>
        </p:nvSpPr>
        <p:spPr>
          <a:xfrm>
            <a:off x="0" y="2130425"/>
            <a:ext cx="9144000" cy="1069975"/>
          </a:xfrm>
          <a:prstGeom prst="rect">
            <a:avLst/>
          </a:prstGeom>
          <a:solidFill>
            <a:srgbClr val="FFFFFF"/>
          </a:solidFill>
        </p:spPr>
        <p:txBody>
          <a:bodyPr>
            <a:normAutofit fontScale="100000" lnSpcReduction="0"/>
          </a:bodyPr>
          <a:lstStyle>
            <a:lvl1pPr defTabSz="443484">
              <a:defRPr sz="4268"/>
            </a:lvl1pPr>
          </a:lstStyle>
          <a:p>
            <a:pPr/>
            <a:r>
              <a:t>File handling and dictionaries</a:t>
            </a:r>
          </a:p>
        </p:txBody>
      </p:sp>
      <p:sp>
        <p:nvSpPr>
          <p:cNvPr id="48" name="Shannon Turner…"/>
          <p:cNvSpPr txBox="1"/>
          <p:nvPr>
            <p:ph type="subTitle" sz="quarter" idx="1"/>
          </p:nvPr>
        </p:nvSpPr>
        <p:spPr>
          <a:xfrm>
            <a:off x="1371600" y="3886200"/>
            <a:ext cx="6400800" cy="1752600"/>
          </a:xfrm>
          <a:prstGeom prst="rect">
            <a:avLst/>
          </a:prstGeom>
        </p:spPr>
        <p:txBody>
          <a:bodyPr/>
          <a:lstStyle/>
          <a:p>
            <a:pPr>
              <a:defRPr b="1">
                <a:solidFill>
                  <a:srgbClr val="000000"/>
                </a:solidFill>
                <a:latin typeface="+mn-lt"/>
                <a:ea typeface="+mn-ea"/>
                <a:cs typeface="+mn-cs"/>
                <a:sym typeface="Century Gothic"/>
              </a:defRPr>
            </a:pPr>
            <a:r>
              <a:t>Shannon Turner</a:t>
            </a:r>
          </a:p>
          <a:p>
            <a:pPr>
              <a:defRPr b="1">
                <a:solidFill>
                  <a:srgbClr val="000000"/>
                </a:solidFill>
                <a:latin typeface="+mn-lt"/>
                <a:ea typeface="+mn-ea"/>
                <a:cs typeface="+mn-cs"/>
                <a:sym typeface="Century Gothic"/>
              </a:defRPr>
            </a:pPr>
            <a:r>
              <a:t>Twitter: @svthmc</a:t>
            </a:r>
          </a:p>
        </p:txBody>
      </p:sp>
      <p:sp>
        <p:nvSpPr>
          <p:cNvPr id="4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10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06" name="lr-5.png" descr="lr-5.png"/>
          <p:cNvPicPr>
            <a:picLocks noChangeAspect="1"/>
          </p:cNvPicPr>
          <p:nvPr/>
        </p:nvPicPr>
        <p:blipFill>
          <a:blip r:embed="rId3">
            <a:extLst/>
          </a:blip>
          <a:stretch>
            <a:fillRect/>
          </a:stretch>
        </p:blipFill>
        <p:spPr>
          <a:xfrm>
            <a:off x="0" y="1336118"/>
            <a:ext cx="9144000" cy="1518764"/>
          </a:xfrm>
          <a:prstGeom prst="rect">
            <a:avLst/>
          </a:prstGeom>
          <a:ln w="12700">
            <a:miter lim="400000"/>
          </a:ln>
        </p:spPr>
      </p:pic>
      <p:pic>
        <p:nvPicPr>
          <p:cNvPr id="107" name="lr-6.png" descr="lr-6.png"/>
          <p:cNvPicPr>
            <a:picLocks noChangeAspect="1"/>
          </p:cNvPicPr>
          <p:nvPr/>
        </p:nvPicPr>
        <p:blipFill>
          <a:blip r:embed="rId4">
            <a:extLst/>
          </a:blip>
          <a:stretch>
            <a:fillRect/>
          </a:stretch>
        </p:blipFill>
        <p:spPr>
          <a:xfrm>
            <a:off x="2025650" y="3022600"/>
            <a:ext cx="5092700" cy="25908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You can change individual list items if you know their position/slicing number."/>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You can change individual list items if you know their position/slicing number.</a:t>
            </a:r>
          </a:p>
        </p:txBody>
      </p:sp>
      <p:sp>
        <p:nvSpPr>
          <p:cNvPr id="112" name="Editing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Editing lists</a:t>
            </a:r>
          </a:p>
        </p:txBody>
      </p:sp>
      <p:sp>
        <p:nvSpPr>
          <p:cNvPr id="11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4" name="lr-7.png" descr="lr-7.png"/>
          <p:cNvPicPr>
            <a:picLocks noChangeAspect="1"/>
          </p:cNvPicPr>
          <p:nvPr/>
        </p:nvPicPr>
        <p:blipFill>
          <a:blip r:embed="rId3">
            <a:extLst/>
          </a:blip>
          <a:stretch>
            <a:fillRect/>
          </a:stretch>
        </p:blipFill>
        <p:spPr>
          <a:xfrm>
            <a:off x="1168400" y="2571750"/>
            <a:ext cx="6807200" cy="29845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You can use this concept with enumerate() to edit every list item:"/>
          <p:cNvSpPr txBox="1"/>
          <p:nvPr>
            <p:ph type="body" idx="1"/>
          </p:nvPr>
        </p:nvSpPr>
        <p:spPr>
          <a:prstGeom prst="rect">
            <a:avLst/>
          </a:prstGeom>
        </p:spPr>
        <p:txBody>
          <a:bodyPr>
            <a:normAutofit fontScale="100000" lnSpcReduction="0"/>
          </a:bodyPr>
          <a:lstStyle/>
          <a:p>
            <a:pPr>
              <a:spcBef>
                <a:spcPts val="1200"/>
              </a:spcBef>
              <a:buClr>
                <a:srgbClr val="000000"/>
              </a:buClr>
            </a:pPr>
            <a:r>
              <a:t>You can use this concept with </a:t>
            </a:r>
            <a:r>
              <a:rPr b="1">
                <a:latin typeface="Courier New"/>
                <a:ea typeface="Courier New"/>
                <a:cs typeface="Courier New"/>
                <a:sym typeface="Courier New"/>
              </a:rPr>
              <a:t>enumerate()</a:t>
            </a:r>
            <a:r>
              <a:t> to edit every list item:</a:t>
            </a:r>
          </a:p>
        </p:txBody>
      </p:sp>
      <p:sp>
        <p:nvSpPr>
          <p:cNvPr id="119" name="editing lists with enumerat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editing lists with enumerate</a:t>
            </a:r>
          </a:p>
        </p:txBody>
      </p:sp>
      <p:sp>
        <p:nvSpPr>
          <p:cNvPr id="12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1" name="lr-10.png" descr="lr-10.png"/>
          <p:cNvPicPr>
            <a:picLocks noChangeAspect="1"/>
          </p:cNvPicPr>
          <p:nvPr/>
        </p:nvPicPr>
        <p:blipFill>
          <a:blip r:embed="rId3">
            <a:extLst/>
          </a:blip>
          <a:stretch>
            <a:fillRect/>
          </a:stretch>
        </p:blipFill>
        <p:spPr>
          <a:xfrm>
            <a:off x="0" y="2641429"/>
            <a:ext cx="9144000" cy="1575142"/>
          </a:xfrm>
          <a:prstGeom prst="rect">
            <a:avLst/>
          </a:prstGeom>
          <a:ln w="12700">
            <a:miter lim="400000"/>
          </a:ln>
        </p:spPr>
      </p:pic>
      <p:pic>
        <p:nvPicPr>
          <p:cNvPr id="122" name="lr-11.png" descr="lr-11.png"/>
          <p:cNvPicPr>
            <a:picLocks noChangeAspect="1"/>
          </p:cNvPicPr>
          <p:nvPr/>
        </p:nvPicPr>
        <p:blipFill>
          <a:blip r:embed="rId4">
            <a:extLst/>
          </a:blip>
          <a:stretch>
            <a:fillRect/>
          </a:stretch>
        </p:blipFill>
        <p:spPr>
          <a:xfrm>
            <a:off x="-1" y="4932705"/>
            <a:ext cx="9144001" cy="32474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File handling lets Python read and write to files…"/>
          <p:cNvSpPr txBox="1"/>
          <p:nvPr>
            <p:ph type="body" idx="1"/>
          </p:nvPr>
        </p:nvSpPr>
        <p:spPr>
          <a:prstGeom prst="rect">
            <a:avLst/>
          </a:prstGeom>
        </p:spPr>
        <p:txBody>
          <a:bodyPr>
            <a:normAutofit fontScale="100000" lnSpcReduction="0"/>
          </a:bodyPr>
          <a:lstStyle/>
          <a:p>
            <a:pPr>
              <a:spcBef>
                <a:spcPts val="1200"/>
              </a:spcBef>
              <a:buClr>
                <a:srgbClr val="000000"/>
              </a:buClr>
            </a:pPr>
            <a:r>
              <a:t>File handling lets Python read and write to files</a:t>
            </a:r>
          </a:p>
          <a:p>
            <a:pPr lvl="1" marL="800100" indent="-342900">
              <a:spcBef>
                <a:spcPts val="1200"/>
              </a:spcBef>
              <a:buClr>
                <a:srgbClr val="000000"/>
              </a:buClr>
              <a:buChar char="•"/>
            </a:pPr>
            <a:r>
              <a:t>Read from or write to a spreadsheet</a:t>
            </a:r>
          </a:p>
          <a:p>
            <a:pPr lvl="1" marL="800100" indent="-342900">
              <a:spcBef>
                <a:spcPts val="1200"/>
              </a:spcBef>
              <a:buClr>
                <a:srgbClr val="000000"/>
              </a:buClr>
              <a:buChar char="•"/>
            </a:pPr>
            <a:r>
              <a:t>Read from or write to a text file</a:t>
            </a:r>
          </a:p>
        </p:txBody>
      </p:sp>
      <p:sp>
        <p:nvSpPr>
          <p:cNvPr id="127" name="file handl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file handling</a:t>
            </a:r>
          </a:p>
        </p:txBody>
      </p:sp>
      <p:sp>
        <p:nvSpPr>
          <p:cNvPr id="1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with keyword: tells Python we're going to do something with a file we're about to open.…"/>
          <p:cNvSpPr txBox="1"/>
          <p:nvPr>
            <p:ph type="body" idx="1"/>
          </p:nvPr>
        </p:nvSpPr>
        <p:spPr>
          <a:prstGeom prst="rect">
            <a:avLst/>
          </a:prstGeom>
        </p:spPr>
        <p:txBody>
          <a:bodyPr>
            <a:normAutofit fontScale="100000" lnSpcReduction="0"/>
          </a:bodyPr>
          <a:lstStyle/>
          <a:p>
            <a:pPr marL="0" indent="0" defTabSz="402336">
              <a:spcBef>
                <a:spcPts val="1000"/>
              </a:spcBef>
              <a:buSzTx/>
              <a:buFontTx/>
              <a:buNone/>
              <a:defRPr b="1" sz="2816"/>
            </a:pPr>
          </a:p>
          <a:p>
            <a:pPr marL="0" indent="0" defTabSz="402336">
              <a:spcBef>
                <a:spcPts val="1000"/>
              </a:spcBef>
              <a:buSzTx/>
              <a:buFontTx/>
              <a:buNone/>
              <a:defRPr sz="2816">
                <a:latin typeface="Gill Sans Light"/>
                <a:ea typeface="Gill Sans Light"/>
                <a:cs typeface="Gill Sans Light"/>
                <a:sym typeface="Gill Sans Light"/>
              </a:defRPr>
            </a:pPr>
          </a:p>
          <a:p>
            <a:pPr marL="0" indent="0" defTabSz="402336">
              <a:spcBef>
                <a:spcPts val="1000"/>
              </a:spcBef>
              <a:buSzTx/>
              <a:buFontTx/>
              <a:buNone/>
              <a:defRPr sz="2816">
                <a:latin typeface="Gill Sans Light"/>
                <a:ea typeface="Gill Sans Light"/>
                <a:cs typeface="Gill Sans Light"/>
                <a:sym typeface="Gill Sans Light"/>
              </a:defRPr>
            </a:pPr>
          </a:p>
          <a:p>
            <a:pPr marL="0" indent="0" defTabSz="402336">
              <a:spcBef>
                <a:spcPts val="1000"/>
              </a:spcBef>
              <a:buSzTx/>
              <a:buFontTx/>
              <a:buNone/>
              <a:defRPr sz="2816">
                <a:latin typeface="Gill Sans Light"/>
                <a:ea typeface="Gill Sans Light"/>
                <a:cs typeface="Gill Sans Light"/>
                <a:sym typeface="Gill Sans Light"/>
              </a:defRPr>
            </a:pPr>
            <a:r>
              <a:rPr b="1">
                <a:latin typeface="Courier New"/>
                <a:ea typeface="Courier New"/>
                <a:cs typeface="Courier New"/>
                <a:sym typeface="Courier New"/>
              </a:rPr>
              <a:t>with</a:t>
            </a:r>
            <a:r>
              <a:t> keyword: tells Python we're going to do something </a:t>
            </a:r>
            <a:r>
              <a:rPr b="1">
                <a:latin typeface="Courier New"/>
                <a:ea typeface="Courier New"/>
                <a:cs typeface="Courier New"/>
                <a:sym typeface="Courier New"/>
              </a:rPr>
              <a:t>with</a:t>
            </a:r>
            <a:r>
              <a:t> a file we're about to open. </a:t>
            </a:r>
          </a:p>
          <a:p>
            <a:pPr marL="0" indent="0" defTabSz="402336">
              <a:spcBef>
                <a:spcPts val="1000"/>
              </a:spcBef>
              <a:buSzTx/>
              <a:buFontTx/>
              <a:buNone/>
              <a:defRPr sz="2816">
                <a:latin typeface="Gill Sans Light"/>
                <a:ea typeface="Gill Sans Light"/>
                <a:cs typeface="Gill Sans Light"/>
                <a:sym typeface="Gill Sans Light"/>
              </a:defRPr>
            </a:pPr>
          </a:p>
          <a:p>
            <a:pPr marL="0" indent="0" defTabSz="402336">
              <a:spcBef>
                <a:spcPts val="1000"/>
              </a:spcBef>
              <a:buSzTx/>
              <a:buFontTx/>
              <a:buNone/>
              <a:defRPr sz="2816">
                <a:latin typeface="Gill Sans Light"/>
                <a:ea typeface="Gill Sans Light"/>
                <a:cs typeface="Gill Sans Light"/>
                <a:sym typeface="Gill Sans Light"/>
              </a:defRPr>
            </a:pPr>
            <a:r>
              <a:t>When all commands within the indentation have been run, the file is closed automatically.</a:t>
            </a:r>
          </a:p>
        </p:txBody>
      </p:sp>
      <p:sp>
        <p:nvSpPr>
          <p:cNvPr id="131"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3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3"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open() is a built-in function that tells Python to open a file.…"/>
          <p:cNvSpPr txBox="1"/>
          <p:nvPr>
            <p:ph type="body" idx="1"/>
          </p:nvPr>
        </p:nvSpPr>
        <p:spPr>
          <a:prstGeom prst="rect">
            <a:avLst/>
          </a:prstGeom>
        </p:spPr>
        <p:txBody>
          <a:bodyPr>
            <a:normAutofit fontScale="100000" lnSpcReduction="0"/>
          </a:bodyPr>
          <a:lstStyle/>
          <a:p>
            <a:pPr marL="0" indent="0">
              <a:spcBef>
                <a:spcPts val="1200"/>
              </a:spcBef>
              <a:buSzTx/>
              <a:buFontTx/>
              <a:buNone/>
            </a:pPr>
          </a:p>
          <a:p>
            <a:pPr marL="0" indent="0">
              <a:spcBef>
                <a:spcPts val="1200"/>
              </a:spcBef>
              <a:buSzTx/>
              <a:buFontTx/>
              <a:buNone/>
            </a:pPr>
          </a:p>
          <a:p>
            <a:pPr marL="0" indent="0">
              <a:spcBef>
                <a:spcPts val="1200"/>
              </a:spcBef>
              <a:buSzTx/>
              <a:buFontTx/>
              <a:buNone/>
            </a:pPr>
          </a:p>
          <a:p>
            <a:pPr marL="0" indent="0">
              <a:spcBef>
                <a:spcPts val="1200"/>
              </a:spcBef>
              <a:buSzTx/>
              <a:buFontTx/>
              <a:buNone/>
            </a:pPr>
            <a:r>
              <a:rPr b="1">
                <a:latin typeface="Courier New"/>
                <a:ea typeface="Courier New"/>
                <a:cs typeface="Courier New"/>
                <a:sym typeface="Courier New"/>
              </a:rPr>
              <a:t>open()</a:t>
            </a:r>
            <a:r>
              <a:t> is a built-in function that tells Python to open a file.</a:t>
            </a:r>
          </a:p>
          <a:p>
            <a:pPr marL="0" indent="0">
              <a:spcBef>
                <a:spcPts val="1200"/>
              </a:spcBef>
              <a:buSzTx/>
              <a:buFontTx/>
              <a:buNone/>
            </a:pPr>
          </a:p>
          <a:p>
            <a:pPr marL="0" indent="0">
              <a:spcBef>
                <a:spcPts val="1200"/>
              </a:spcBef>
              <a:buSzTx/>
              <a:buFontTx/>
              <a:buNone/>
            </a:pPr>
            <a:r>
              <a:t>Argument 1: The file you want to open.</a:t>
            </a:r>
          </a:p>
        </p:txBody>
      </p:sp>
      <p:sp>
        <p:nvSpPr>
          <p:cNvPr id="138"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3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0"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open() tells Python to open a file.…"/>
          <p:cNvSpPr txBox="1"/>
          <p:nvPr>
            <p:ph type="body" idx="1"/>
          </p:nvPr>
        </p:nvSpPr>
        <p:spPr>
          <a:prstGeom prst="rect">
            <a:avLst/>
          </a:prstGeom>
        </p:spPr>
        <p:txBody>
          <a:bodyPr>
            <a:normAutofit fontScale="100000" lnSpcReduction="0"/>
          </a:bodyPr>
          <a:lstStyle/>
          <a:p>
            <a:pPr marL="0" indent="0" defTabSz="333756">
              <a:spcBef>
                <a:spcPts val="800"/>
              </a:spcBef>
              <a:buSzTx/>
              <a:buFontTx/>
              <a:buNone/>
              <a:defRPr b="1" sz="2336"/>
            </a:pPr>
          </a:p>
          <a:p>
            <a:pPr marL="0" indent="0" defTabSz="333756">
              <a:spcBef>
                <a:spcPts val="800"/>
              </a:spcBef>
              <a:buSzTx/>
              <a:buFontTx/>
              <a:buNone/>
              <a:defRPr sz="2336">
                <a:latin typeface="Gill Sans Light"/>
                <a:ea typeface="Gill Sans Light"/>
                <a:cs typeface="Gill Sans Light"/>
                <a:sym typeface="Gill Sans Light"/>
              </a:defRPr>
            </a:pPr>
          </a:p>
          <a:p>
            <a:pPr marL="0" indent="0" defTabSz="333756">
              <a:spcBef>
                <a:spcPts val="800"/>
              </a:spcBef>
              <a:buSzTx/>
              <a:buFontTx/>
              <a:buNone/>
              <a:defRPr sz="2336">
                <a:latin typeface="Gill Sans Light"/>
                <a:ea typeface="Gill Sans Light"/>
                <a:cs typeface="Gill Sans Light"/>
                <a:sym typeface="Gill Sans Light"/>
              </a:defRPr>
            </a:pPr>
          </a:p>
          <a:p>
            <a:pPr marL="0" indent="0" defTabSz="333756">
              <a:spcBef>
                <a:spcPts val="800"/>
              </a:spcBef>
              <a:buSzTx/>
              <a:buFontTx/>
              <a:buNone/>
              <a:defRPr sz="2336">
                <a:latin typeface="Gill Sans Light"/>
                <a:ea typeface="Gill Sans Light"/>
                <a:cs typeface="Gill Sans Light"/>
                <a:sym typeface="Gill Sans Light"/>
              </a:defRPr>
            </a:pPr>
            <a:r>
              <a:rPr b="1">
                <a:latin typeface="Courier New"/>
                <a:ea typeface="Courier New"/>
                <a:cs typeface="Courier New"/>
                <a:sym typeface="Courier New"/>
              </a:rPr>
              <a:t>open()</a:t>
            </a:r>
            <a:r>
              <a:t> tells Python to open a file.</a:t>
            </a:r>
          </a:p>
          <a:p>
            <a:pPr marL="0" indent="0" defTabSz="333756">
              <a:spcBef>
                <a:spcPts val="800"/>
              </a:spcBef>
              <a:buSzTx/>
              <a:buFontTx/>
              <a:buNone/>
              <a:defRPr sz="2336">
                <a:latin typeface="Gill Sans Light"/>
                <a:ea typeface="Gill Sans Light"/>
                <a:cs typeface="Gill Sans Light"/>
                <a:sym typeface="Gill Sans Light"/>
              </a:defRPr>
            </a:pPr>
          </a:p>
          <a:p>
            <a:pPr marL="0" indent="0" defTabSz="333756">
              <a:spcBef>
                <a:spcPts val="800"/>
              </a:spcBef>
              <a:buSzTx/>
              <a:buFontTx/>
              <a:buNone/>
              <a:defRPr sz="2336">
                <a:latin typeface="Gill Sans Light"/>
                <a:ea typeface="Gill Sans Light"/>
                <a:cs typeface="Gill Sans Light"/>
                <a:sym typeface="Gill Sans Light"/>
              </a:defRPr>
            </a:pPr>
            <a:r>
              <a:t>Argument 2:  The "mode" to open the file in, as a string</a:t>
            </a:r>
          </a:p>
          <a:p>
            <a:pPr marL="0" indent="0" defTabSz="333756">
              <a:spcBef>
                <a:spcPts val="800"/>
              </a:spcBef>
              <a:buSzTx/>
              <a:buFontTx/>
              <a:buNone/>
              <a:defRPr sz="2336">
                <a:latin typeface="Gill Sans Light"/>
                <a:ea typeface="Gill Sans Light"/>
                <a:cs typeface="Gill Sans Light"/>
                <a:sym typeface="Gill Sans Light"/>
              </a:defRPr>
            </a:pPr>
            <a:r>
              <a:t>	</a:t>
            </a:r>
            <a:r>
              <a:rPr b="1">
                <a:latin typeface="Courier New"/>
                <a:ea typeface="Courier New"/>
                <a:cs typeface="Courier New"/>
                <a:sym typeface="Courier New"/>
              </a:rPr>
              <a:t>r</a:t>
            </a:r>
            <a:r>
              <a:t>: read-only mode</a:t>
            </a:r>
          </a:p>
          <a:p>
            <a:pPr marL="0" indent="0" defTabSz="333756">
              <a:spcBef>
                <a:spcPts val="800"/>
              </a:spcBef>
              <a:buSzTx/>
              <a:buFontTx/>
              <a:buNone/>
              <a:defRPr sz="2336">
                <a:latin typeface="Gill Sans Light"/>
                <a:ea typeface="Gill Sans Light"/>
                <a:cs typeface="Gill Sans Light"/>
                <a:sym typeface="Gill Sans Light"/>
              </a:defRPr>
            </a:pPr>
            <a:r>
              <a:t>	</a:t>
            </a:r>
            <a:r>
              <a:rPr b="1">
                <a:latin typeface="Courier New"/>
                <a:ea typeface="Courier New"/>
                <a:cs typeface="Courier New"/>
                <a:sym typeface="Courier New"/>
              </a:rPr>
              <a:t>w</a:t>
            </a:r>
            <a:r>
              <a:t>: write mode</a:t>
            </a:r>
          </a:p>
          <a:p>
            <a:pPr marL="0" indent="0" defTabSz="333756">
              <a:spcBef>
                <a:spcPts val="800"/>
              </a:spcBef>
              <a:buSzTx/>
              <a:buFontTx/>
              <a:buNone/>
              <a:defRPr sz="2336">
                <a:latin typeface="Gill Sans Light"/>
                <a:ea typeface="Gill Sans Light"/>
                <a:cs typeface="Gill Sans Light"/>
                <a:sym typeface="Gill Sans Light"/>
              </a:defRPr>
            </a:pPr>
            <a:r>
              <a:t>	</a:t>
            </a:r>
            <a:r>
              <a:rPr b="1">
                <a:latin typeface="Courier New"/>
                <a:ea typeface="Courier New"/>
                <a:cs typeface="Courier New"/>
                <a:sym typeface="Courier New"/>
              </a:rPr>
              <a:t>a</a:t>
            </a:r>
            <a:r>
              <a:t>: append mode</a:t>
            </a:r>
          </a:p>
        </p:txBody>
      </p:sp>
      <p:sp>
        <p:nvSpPr>
          <p:cNvPr id="145"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4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7"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he as keyword creates a variable for your file handler.…"/>
          <p:cNvSpPr txBox="1"/>
          <p:nvPr>
            <p:ph type="body" idx="1"/>
          </p:nvPr>
        </p:nvSpPr>
        <p:spPr>
          <a:prstGeom prst="rect">
            <a:avLst/>
          </a:prstGeom>
        </p:spPr>
        <p:txBody>
          <a:bodyPr>
            <a:normAutofit fontScale="100000" lnSpcReduction="0"/>
          </a:bodyPr>
          <a:lstStyle/>
          <a:p>
            <a:pPr marL="0" indent="0" defTabSz="425195">
              <a:spcBef>
                <a:spcPts val="1100"/>
              </a:spcBef>
              <a:buSzTx/>
              <a:buFontTx/>
              <a:buNone/>
              <a:defRPr b="1" sz="2976"/>
            </a:pPr>
            <a:r>
              <a:t>	</a:t>
            </a:r>
          </a:p>
          <a:p>
            <a:pPr marL="0" indent="0" defTabSz="425195">
              <a:spcBef>
                <a:spcPts val="1100"/>
              </a:spcBef>
              <a:buSzTx/>
              <a:buFontTx/>
              <a:buNone/>
              <a:defRPr sz="2976">
                <a:latin typeface="Gill Sans Light"/>
                <a:ea typeface="Gill Sans Light"/>
                <a:cs typeface="Gill Sans Light"/>
                <a:sym typeface="Gill Sans Light"/>
              </a:defRPr>
            </a:pPr>
          </a:p>
          <a:p>
            <a:pPr marL="0" indent="0" defTabSz="425195">
              <a:spcBef>
                <a:spcPts val="1100"/>
              </a:spcBef>
              <a:buSzTx/>
              <a:buFontTx/>
              <a:buNone/>
              <a:defRPr sz="2976">
                <a:latin typeface="Gill Sans Light"/>
                <a:ea typeface="Gill Sans Light"/>
                <a:cs typeface="Gill Sans Light"/>
                <a:sym typeface="Gill Sans Light"/>
              </a:defRPr>
            </a:pPr>
          </a:p>
          <a:p>
            <a:pPr marL="0" indent="0" defTabSz="425195">
              <a:spcBef>
                <a:spcPts val="1100"/>
              </a:spcBef>
              <a:buSzTx/>
              <a:buFontTx/>
              <a:buNone/>
              <a:defRPr sz="2976">
                <a:latin typeface="Gill Sans Light"/>
                <a:ea typeface="Gill Sans Light"/>
                <a:cs typeface="Gill Sans Light"/>
                <a:sym typeface="Gill Sans Light"/>
              </a:defRPr>
            </a:pPr>
            <a:r>
              <a:t>The </a:t>
            </a:r>
            <a:r>
              <a:rPr b="1">
                <a:latin typeface="Courier New"/>
                <a:ea typeface="Courier New"/>
                <a:cs typeface="Courier New"/>
                <a:sym typeface="Courier New"/>
              </a:rPr>
              <a:t>as</a:t>
            </a:r>
            <a:r>
              <a:rPr b="1"/>
              <a:t> </a:t>
            </a:r>
            <a:r>
              <a:t>keyword creates a variable for your file handler. </a:t>
            </a:r>
          </a:p>
          <a:p>
            <a:pPr marL="0" indent="0" defTabSz="425195">
              <a:spcBef>
                <a:spcPts val="1100"/>
              </a:spcBef>
              <a:buSzTx/>
              <a:buFontTx/>
              <a:buNone/>
              <a:defRPr sz="2976">
                <a:latin typeface="Gill Sans Light"/>
                <a:ea typeface="Gill Sans Light"/>
                <a:cs typeface="Gill Sans Light"/>
                <a:sym typeface="Gill Sans Light"/>
              </a:defRPr>
            </a:pPr>
            <a:r>
              <a:t>The variable in this example is </a:t>
            </a:r>
            <a:r>
              <a:rPr b="1"/>
              <a:t>states_file</a:t>
            </a:r>
            <a:r>
              <a:t>, but you could use any variable name you want.</a:t>
            </a:r>
          </a:p>
        </p:txBody>
      </p:sp>
      <p:sp>
        <p:nvSpPr>
          <p:cNvPr id="152"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5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4"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read() is a file method — a function that only works with file handlers.  In this example, the file handler is states_file.…"/>
          <p:cNvSpPr txBox="1"/>
          <p:nvPr>
            <p:ph type="body" idx="1"/>
          </p:nvPr>
        </p:nvSpPr>
        <p:spPr>
          <a:prstGeom prst="rect">
            <a:avLst/>
          </a:prstGeom>
        </p:spPr>
        <p:txBody>
          <a:bodyPr>
            <a:normAutofit fontScale="100000" lnSpcReduction="0"/>
          </a:bodyPr>
          <a:lstStyle/>
          <a:p>
            <a:pPr marL="0" indent="0" defTabSz="361188">
              <a:spcBef>
                <a:spcPts val="900"/>
              </a:spcBef>
              <a:buSzTx/>
              <a:buFontTx/>
              <a:buNone/>
              <a:defRPr b="1" sz="2528"/>
            </a:pPr>
          </a:p>
          <a:p>
            <a:pPr marL="0" indent="0" defTabSz="361188">
              <a:spcBef>
                <a:spcPts val="900"/>
              </a:spcBef>
              <a:buSzTx/>
              <a:buFontTx/>
              <a:buNone/>
              <a:defRPr b="1" sz="2528"/>
            </a:pPr>
          </a:p>
          <a:p>
            <a:pPr marL="0" indent="0" defTabSz="361188">
              <a:spcBef>
                <a:spcPts val="900"/>
              </a:spcBef>
              <a:buSzTx/>
              <a:buFontTx/>
              <a:buNone/>
              <a:defRPr b="1" sz="2528"/>
            </a:pPr>
          </a:p>
          <a:p>
            <a:pPr marL="0" indent="0" defTabSz="361188">
              <a:spcBef>
                <a:spcPts val="900"/>
              </a:spcBef>
              <a:buSzTx/>
              <a:buFontTx/>
              <a:buNone/>
              <a:defRPr sz="2528">
                <a:latin typeface="Gill Sans Light"/>
                <a:ea typeface="Gill Sans Light"/>
                <a:cs typeface="Gill Sans Light"/>
                <a:sym typeface="Gill Sans Light"/>
              </a:defRPr>
            </a:pPr>
            <a:r>
              <a:rPr b="1">
                <a:latin typeface="Courier New"/>
                <a:ea typeface="Courier New"/>
                <a:cs typeface="Courier New"/>
                <a:sym typeface="Courier New"/>
              </a:rPr>
              <a:t>.read()</a:t>
            </a:r>
            <a:r>
              <a:rPr b="1"/>
              <a:t> </a:t>
            </a:r>
            <a:r>
              <a:t>is a file method — a function that only works with file handlers.  In this example, the file handler is </a:t>
            </a:r>
            <a:r>
              <a:rPr b="1"/>
              <a:t>states_file.</a:t>
            </a:r>
          </a:p>
          <a:p>
            <a:pPr marL="0" indent="0" defTabSz="361188">
              <a:spcBef>
                <a:spcPts val="900"/>
              </a:spcBef>
              <a:buSzTx/>
              <a:buFontTx/>
              <a:buNone/>
              <a:defRPr sz="2528">
                <a:latin typeface="Gill Sans Light"/>
                <a:ea typeface="Gill Sans Light"/>
                <a:cs typeface="Gill Sans Light"/>
                <a:sym typeface="Gill Sans Light"/>
              </a:defRPr>
            </a:pPr>
          </a:p>
          <a:p>
            <a:pPr marL="0" indent="0" defTabSz="361188">
              <a:spcBef>
                <a:spcPts val="900"/>
              </a:spcBef>
              <a:buSzTx/>
              <a:buFontTx/>
              <a:buNone/>
              <a:defRPr sz="2528">
                <a:latin typeface="Gill Sans Light"/>
                <a:ea typeface="Gill Sans Light"/>
                <a:cs typeface="Gill Sans Light"/>
                <a:sym typeface="Gill Sans Light"/>
              </a:defRPr>
            </a:pPr>
            <a:r>
              <a:rPr b="1">
                <a:latin typeface="Courier New"/>
                <a:ea typeface="Courier New"/>
                <a:cs typeface="Courier New"/>
                <a:sym typeface="Courier New"/>
              </a:rPr>
              <a:t>.read()</a:t>
            </a:r>
            <a:r>
              <a:t> will read the entire contents of the file. In line 2 above, I've saved it into the variable </a:t>
            </a:r>
            <a:r>
              <a:rPr b="1"/>
              <a:t>states</a:t>
            </a:r>
            <a:r>
              <a:t>.</a:t>
            </a:r>
          </a:p>
        </p:txBody>
      </p:sp>
      <p:sp>
        <p:nvSpPr>
          <p:cNvPr id="159"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6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1" name="hmc_lesson3_files.png" descr="hmc_lesson3_files.png"/>
          <p:cNvPicPr>
            <a:picLocks noChangeAspect="1"/>
          </p:cNvPicPr>
          <p:nvPr/>
        </p:nvPicPr>
        <p:blipFill>
          <a:blip r:embed="rId2">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Outcome:…"/>
          <p:cNvSpPr txBox="1"/>
          <p:nvPr>
            <p:ph type="body" idx="1"/>
          </p:nvPr>
        </p:nvSpPr>
        <p:spPr>
          <a:prstGeom prst="rect">
            <a:avLst/>
          </a:prstGeom>
        </p:spPr>
        <p:txBody>
          <a:bodyPr>
            <a:normAutofit fontScale="100000" lnSpcReduction="0"/>
          </a:bodyPr>
          <a:lstStyle/>
          <a:p>
            <a:pPr marL="0" indent="0" defTabSz="448055">
              <a:spcBef>
                <a:spcPts val="1100"/>
              </a:spcBef>
              <a:buSzTx/>
              <a:buFontTx/>
              <a:buNone/>
              <a:defRPr b="1" sz="3136"/>
            </a:pPr>
          </a:p>
          <a:p>
            <a:pPr marL="0" indent="0" defTabSz="448055">
              <a:spcBef>
                <a:spcPts val="1100"/>
              </a:spcBef>
              <a:buSzTx/>
              <a:buFontTx/>
              <a:buNone/>
              <a:defRPr b="1" sz="3136"/>
            </a:pPr>
          </a:p>
          <a:p>
            <a:pPr marL="0" indent="0" defTabSz="448055">
              <a:spcBef>
                <a:spcPts val="1100"/>
              </a:spcBef>
              <a:buSzTx/>
              <a:buFontTx/>
              <a:buNone/>
              <a:defRPr sz="3136">
                <a:latin typeface="Gill Sans Light"/>
                <a:ea typeface="Gill Sans Light"/>
                <a:cs typeface="Gill Sans Light"/>
                <a:sym typeface="Gill Sans Light"/>
              </a:defRPr>
            </a:pPr>
          </a:p>
          <a:p>
            <a:pPr marL="0" indent="0" defTabSz="448055">
              <a:spcBef>
                <a:spcPts val="1100"/>
              </a:spcBef>
              <a:buSzTx/>
              <a:buFontTx/>
              <a:buNone/>
              <a:defRPr sz="3136">
                <a:latin typeface="Gill Sans Light"/>
                <a:ea typeface="Gill Sans Light"/>
                <a:cs typeface="Gill Sans Light"/>
                <a:sym typeface="Gill Sans Light"/>
              </a:defRPr>
            </a:pPr>
            <a:r>
              <a:t>Outcome:</a:t>
            </a:r>
          </a:p>
          <a:p>
            <a:pPr marL="419233" indent="-419233" defTabSz="448055">
              <a:spcBef>
                <a:spcPts val="1100"/>
              </a:spcBef>
              <a:buFontTx/>
              <a:buAutoNum type="arabicPeriod" startAt="1"/>
              <a:defRPr sz="3136">
                <a:latin typeface="Gill Sans Light"/>
                <a:ea typeface="Gill Sans Light"/>
                <a:cs typeface="Gill Sans Light"/>
                <a:sym typeface="Gill Sans Light"/>
              </a:defRPr>
            </a:pPr>
            <a:r>
              <a:t>Open a file (</a:t>
            </a:r>
            <a:r>
              <a:rPr b="1"/>
              <a:t>states.txt</a:t>
            </a:r>
            <a:r>
              <a:t>)</a:t>
            </a:r>
          </a:p>
          <a:p>
            <a:pPr marL="419233" indent="-419233" defTabSz="448055">
              <a:spcBef>
                <a:spcPts val="1100"/>
              </a:spcBef>
              <a:buFontTx/>
              <a:buAutoNum type="arabicPeriod" startAt="1"/>
              <a:defRPr sz="3136">
                <a:latin typeface="Gill Sans Light"/>
                <a:ea typeface="Gill Sans Light"/>
                <a:cs typeface="Gill Sans Light"/>
                <a:sym typeface="Gill Sans Light"/>
              </a:defRPr>
            </a:pPr>
            <a:r>
              <a:t>Create a variable called </a:t>
            </a:r>
            <a:r>
              <a:rPr b="1"/>
              <a:t>states</a:t>
            </a:r>
            <a:r>
              <a:t> that has the entire contents of the file </a:t>
            </a:r>
            <a:r>
              <a:rPr b="1"/>
              <a:t>states.txt</a:t>
            </a:r>
          </a:p>
        </p:txBody>
      </p:sp>
      <p:sp>
        <p:nvSpPr>
          <p:cNvPr id="164"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6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6"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Review Lesson Two…"/>
          <p:cNvSpPr txBox="1"/>
          <p:nvPr>
            <p:ph type="body" idx="1"/>
          </p:nvPr>
        </p:nvSpPr>
        <p:spPr>
          <a:xfrm>
            <a:off x="1038022" y="1439257"/>
            <a:ext cx="7082491" cy="3886201"/>
          </a:xfrm>
          <a:prstGeom prst="rect">
            <a:avLst/>
          </a:prstGeom>
        </p:spPr>
        <p:txBody>
          <a:bodyPr>
            <a:normAutofit fontScale="100000" lnSpcReduction="0"/>
          </a:bodyPr>
          <a:lstStyle/>
          <a:p>
            <a:pPr marL="429768" indent="-429768" defTabSz="429768">
              <a:buSzPct val="100000"/>
              <a:buFont typeface="Arial"/>
              <a:buChar char="•"/>
              <a:defRPr sz="3008"/>
            </a:pPr>
            <a:r>
              <a:t>Review Lesson Two</a:t>
            </a:r>
          </a:p>
          <a:p>
            <a:pPr marL="429768" indent="-429768" defTabSz="429768">
              <a:buSzPct val="100000"/>
              <a:buFont typeface="Arial"/>
              <a:buChar char="•"/>
              <a:defRPr sz="3008"/>
            </a:pPr>
            <a:r>
              <a:t>Learn how to read info from files</a:t>
            </a:r>
          </a:p>
          <a:p>
            <a:pPr marL="429768" indent="-429768" defTabSz="429768">
              <a:buSzPct val="100000"/>
              <a:buFont typeface="Arial"/>
              <a:buChar char="•"/>
              <a:defRPr sz="3008"/>
            </a:pPr>
            <a:r>
              <a:t>Learn how and when to use dictionaries</a:t>
            </a:r>
          </a:p>
          <a:p>
            <a:pPr marL="429768" indent="-429768" defTabSz="429768">
              <a:buSzPct val="100000"/>
              <a:buFont typeface="Arial"/>
              <a:buChar char="•"/>
              <a:defRPr sz="3008"/>
            </a:pPr>
            <a:r>
              <a:t>Using everything we've learned so far: strings, slicing, conditionals, lists, loops, file handling, dictionaries</a:t>
            </a:r>
          </a:p>
        </p:txBody>
      </p:sp>
      <p:sp>
        <p:nvSpPr>
          <p:cNvPr id="5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In the python-lessons repo, go to section_07_(files)…"/>
          <p:cNvSpPr txBox="1"/>
          <p:nvPr>
            <p:ph type="body" idx="1"/>
          </p:nvPr>
        </p:nvSpPr>
        <p:spPr>
          <a:prstGeom prst="rect">
            <a:avLst/>
          </a:prstGeom>
        </p:spPr>
        <p:txBody>
          <a:bodyPr>
            <a:normAutofit fontScale="100000" lnSpcReduction="0"/>
          </a:bodyPr>
          <a:lstStyle/>
          <a:p>
            <a:pPr>
              <a:spcBef>
                <a:spcPts val="600"/>
              </a:spcBef>
              <a:buClr>
                <a:srgbClr val="000000"/>
              </a:buClr>
            </a:pPr>
            <a:r>
              <a:t>In the </a:t>
            </a:r>
            <a:r>
              <a:rPr b="1" u="sng">
                <a:solidFill>
                  <a:srgbClr val="0000FF"/>
                </a:solidFill>
                <a:uFill>
                  <a:solidFill>
                    <a:srgbClr val="0000FF"/>
                  </a:solidFill>
                </a:uFill>
                <a:hlinkClick r:id="rId3" invalidUrl="" action="" tgtFrame="" tooltip="" history="1" highlightClick="0" endSnd="0"/>
              </a:rPr>
              <a:t>python-lessons</a:t>
            </a:r>
            <a:r>
              <a:t> repo, go to </a:t>
            </a:r>
            <a:r>
              <a:rPr b="1" u="sng">
                <a:solidFill>
                  <a:srgbClr val="0000FF"/>
                </a:solidFill>
                <a:uFill>
                  <a:solidFill>
                    <a:srgbClr val="0000FF"/>
                  </a:solidFill>
                </a:uFill>
                <a:hlinkClick r:id="rId4" invalidUrl="" action="" tgtFrame="" tooltip="" history="1" highlightClick="0" endSnd="0"/>
              </a:rPr>
              <a:t>section_07_(files)</a:t>
            </a:r>
          </a:p>
          <a:p>
            <a:pPr>
              <a:spcBef>
                <a:spcPts val="600"/>
              </a:spcBef>
              <a:buClr>
                <a:srgbClr val="000000"/>
              </a:buClr>
            </a:pPr>
            <a:r>
              <a:t>Copy/paste or save </a:t>
            </a:r>
            <a:r>
              <a:rPr b="1" u="sng">
                <a:solidFill>
                  <a:srgbClr val="0000FF"/>
                </a:solidFill>
                <a:uFill>
                  <a:solidFill>
                    <a:srgbClr val="0000FF"/>
                  </a:solidFill>
                </a:uFill>
                <a:hlinkClick r:id="rId5" invalidUrl="" action="" tgtFrame="" tooltip="" history="1" highlightClick="0" endSnd="0"/>
              </a:rPr>
              <a:t>states.txt</a:t>
            </a:r>
            <a:r>
              <a:t> onto your computer, </a:t>
            </a:r>
            <a:r>
              <a:rPr u="sng"/>
              <a:t>in the same folder as your Python script.</a:t>
            </a:r>
          </a:p>
          <a:p>
            <a:pPr>
              <a:spcBef>
                <a:spcPts val="600"/>
              </a:spcBef>
              <a:buClr>
                <a:srgbClr val="000000"/>
              </a:buClr>
            </a:pPr>
            <a:r>
              <a:t>Write a script to open </a:t>
            </a:r>
            <a:r>
              <a:rPr b="1"/>
              <a:t>states.txt</a:t>
            </a:r>
            <a:r>
              <a:t> and print the contents of the file.</a:t>
            </a:r>
          </a:p>
        </p:txBody>
      </p:sp>
      <p:sp>
        <p:nvSpPr>
          <p:cNvPr id="171" name="Let's try it ou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try it out</a:t>
            </a:r>
          </a:p>
        </p:txBody>
      </p:sp>
      <p:sp>
        <p:nvSpPr>
          <p:cNvPr id="17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The variable states is a string containing the contents of your file states.txt."/>
          <p:cNvSpPr txBox="1"/>
          <p:nvPr>
            <p:ph type="body" idx="1"/>
          </p:nvPr>
        </p:nvSpPr>
        <p:spPr>
          <a:prstGeom prst="rect">
            <a:avLst/>
          </a:prstGeom>
        </p:spPr>
        <p:txBody>
          <a:bodyPr>
            <a:normAutofit fontScale="100000" lnSpcReduction="0"/>
          </a:bodyPr>
          <a:lstStyle/>
          <a:p>
            <a:pPr marL="0" indent="0">
              <a:spcBef>
                <a:spcPts val="1200"/>
              </a:spcBef>
              <a:buSzTx/>
              <a:buFontTx/>
              <a:buNone/>
              <a:defRPr b="1"/>
            </a:pPr>
          </a:p>
          <a:p>
            <a:pPr marL="0" indent="0">
              <a:spcBef>
                <a:spcPts val="1200"/>
              </a:spcBef>
              <a:buSzTx/>
              <a:buFontTx/>
              <a:buNone/>
              <a:defRPr b="1"/>
            </a:pPr>
          </a:p>
          <a:p>
            <a:pPr marL="0" indent="0">
              <a:spcBef>
                <a:spcPts val="1200"/>
              </a:spcBef>
              <a:buSzTx/>
              <a:buFontTx/>
              <a:buNone/>
              <a:defRPr>
                <a:latin typeface="Gill Sans Light"/>
                <a:ea typeface="Gill Sans Light"/>
                <a:cs typeface="Gill Sans Light"/>
                <a:sym typeface="Gill Sans Light"/>
              </a:defRPr>
            </a:pPr>
          </a:p>
          <a:p>
            <a:pPr marL="0" indent="0">
              <a:spcBef>
                <a:spcPts val="1200"/>
              </a:spcBef>
              <a:buSzTx/>
              <a:buFontTx/>
              <a:buNone/>
              <a:defRPr>
                <a:latin typeface="Gill Sans Light"/>
                <a:ea typeface="Gill Sans Light"/>
                <a:cs typeface="Gill Sans Light"/>
                <a:sym typeface="Gill Sans Light"/>
              </a:defRPr>
            </a:pPr>
          </a:p>
          <a:p>
            <a:pPr marL="0" indent="0">
              <a:spcBef>
                <a:spcPts val="1200"/>
              </a:spcBef>
              <a:buSzTx/>
              <a:buFontTx/>
              <a:buNone/>
              <a:defRPr>
                <a:latin typeface="Gill Sans Light"/>
                <a:ea typeface="Gill Sans Light"/>
                <a:cs typeface="Gill Sans Light"/>
                <a:sym typeface="Gill Sans Light"/>
              </a:defRPr>
            </a:pPr>
            <a:r>
              <a:t>The variable </a:t>
            </a:r>
            <a:r>
              <a:rPr b="1"/>
              <a:t>states</a:t>
            </a:r>
            <a:r>
              <a:t> is a string containing the contents of your file </a:t>
            </a:r>
            <a:r>
              <a:rPr b="1"/>
              <a:t>states.txt</a:t>
            </a:r>
            <a:r>
              <a:t>.</a:t>
            </a:r>
          </a:p>
        </p:txBody>
      </p:sp>
      <p:sp>
        <p:nvSpPr>
          <p:cNvPr id="177"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7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9" name="hmc_lesson3_files.png" descr="hmc_lesson3_files.png"/>
          <p:cNvPicPr>
            <a:picLocks noChangeAspect="1"/>
          </p:cNvPicPr>
          <p:nvPr/>
        </p:nvPicPr>
        <p:blipFill>
          <a:blip r:embed="rId3">
            <a:extLst/>
          </a:blip>
          <a:stretch>
            <a:fillRect/>
          </a:stretch>
        </p:blipFill>
        <p:spPr>
          <a:xfrm>
            <a:off x="0" y="17607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read() gives us the file contents as a string. If we have a string, we can turn it into a list using .split()!…"/>
          <p:cNvSpPr txBox="1"/>
          <p:nvPr>
            <p:ph type="body" idx="1"/>
          </p:nvPr>
        </p:nvSpPr>
        <p:spPr>
          <a:xfrm>
            <a:off x="572865" y="1354657"/>
            <a:ext cx="8019089" cy="4394211"/>
          </a:xfrm>
          <a:prstGeom prst="rect">
            <a:avLst/>
          </a:prstGeom>
        </p:spPr>
        <p:txBody>
          <a:bodyPr>
            <a:normAutofit fontScale="100000" lnSpcReduction="0"/>
          </a:bodyPr>
          <a:lstStyle/>
          <a:p>
            <a:pPr marL="0" indent="0" defTabSz="429768">
              <a:spcBef>
                <a:spcPts val="600"/>
              </a:spcBef>
              <a:buSzTx/>
              <a:buFontTx/>
              <a:buNone/>
              <a:defRPr sz="3008"/>
            </a:pPr>
            <a:r>
              <a:rPr b="1">
                <a:latin typeface="Courier New"/>
                <a:ea typeface="Courier New"/>
                <a:cs typeface="Courier New"/>
                <a:sym typeface="Courier New"/>
              </a:rPr>
              <a:t>.read()</a:t>
            </a:r>
            <a:r>
              <a:t> gives us the file contents as a string. If we have a string, we can turn it into a list using </a:t>
            </a:r>
            <a:r>
              <a:rPr b="1">
                <a:latin typeface="Courier New"/>
                <a:ea typeface="Courier New"/>
                <a:cs typeface="Courier New"/>
                <a:sym typeface="Courier New"/>
              </a:rPr>
              <a:t>.split()</a:t>
            </a:r>
            <a:r>
              <a:t>!</a:t>
            </a: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1100"/>
              </a:spcBef>
              <a:buSzTx/>
              <a:buFontTx/>
              <a:buNone/>
              <a:defRPr b="1" sz="3008"/>
            </a:pPr>
          </a:p>
          <a:p>
            <a:pPr marL="0" indent="0" defTabSz="429768">
              <a:spcBef>
                <a:spcPts val="600"/>
              </a:spcBef>
              <a:buSzTx/>
              <a:buFontTx/>
              <a:buNone/>
              <a:defRPr sz="3008"/>
            </a:pPr>
          </a:p>
          <a:p>
            <a:pPr marL="0" indent="0" defTabSz="429768">
              <a:spcBef>
                <a:spcPts val="600"/>
              </a:spcBef>
              <a:buSzTx/>
              <a:buFontTx/>
              <a:buNone/>
              <a:defRPr sz="3008"/>
            </a:pPr>
            <a:r>
              <a:rPr b="1"/>
              <a:t>states</a:t>
            </a:r>
            <a:r>
              <a:t> is now a list rather than a string.</a:t>
            </a:r>
          </a:p>
        </p:txBody>
      </p:sp>
      <p:sp>
        <p:nvSpPr>
          <p:cNvPr id="184" name="Let's try it out: text fi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try it out: text files</a:t>
            </a:r>
          </a:p>
        </p:txBody>
      </p:sp>
      <p:sp>
        <p:nvSpPr>
          <p:cNvPr id="18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6" name="hmc_lesson3_files2.png" descr="hmc_lesson3_files2.png"/>
          <p:cNvPicPr>
            <a:picLocks noChangeAspect="1"/>
          </p:cNvPicPr>
          <p:nvPr/>
        </p:nvPicPr>
        <p:blipFill>
          <a:blip r:embed="rId3">
            <a:extLst/>
          </a:blip>
          <a:stretch>
            <a:fillRect/>
          </a:stretch>
        </p:blipFill>
        <p:spPr>
          <a:xfrm>
            <a:off x="10409" y="3112529"/>
            <a:ext cx="9144001" cy="159814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91" name="We can open spreadsheets too"/>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can open spreadsheets too</a:t>
            </a:r>
          </a:p>
        </p:txBody>
      </p:sp>
      <p:sp>
        <p:nvSpPr>
          <p:cNvPr id="19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3" name="l3r-1.png" descr="l3r-1.png"/>
          <p:cNvPicPr>
            <a:picLocks noChangeAspect="1"/>
          </p:cNvPicPr>
          <p:nvPr/>
        </p:nvPicPr>
        <p:blipFill>
          <a:blip r:embed="rId3">
            <a:extLst/>
          </a:blip>
          <a:stretch>
            <a:fillRect/>
          </a:stretch>
        </p:blipFill>
        <p:spPr>
          <a:xfrm>
            <a:off x="1331209" y="2044700"/>
            <a:ext cx="6502401" cy="27686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98" name="csv = comma separated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csv = comma separated values</a:t>
            </a:r>
          </a:p>
        </p:txBody>
      </p:sp>
      <p:sp>
        <p:nvSpPr>
          <p:cNvPr id="19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l3r-1.png" descr="l3r-1.png"/>
          <p:cNvPicPr>
            <a:picLocks noChangeAspect="1"/>
          </p:cNvPicPr>
          <p:nvPr/>
        </p:nvPicPr>
        <p:blipFill>
          <a:blip r:embed="rId3">
            <a:extLst/>
          </a:blip>
          <a:stretch>
            <a:fillRect/>
          </a:stretch>
        </p:blipFill>
        <p:spPr>
          <a:xfrm>
            <a:off x="1331209" y="1143109"/>
            <a:ext cx="6502401" cy="2768601"/>
          </a:xfrm>
          <a:prstGeom prst="rect">
            <a:avLst/>
          </a:prstGeom>
          <a:ln w="12700">
            <a:miter lim="400000"/>
          </a:ln>
        </p:spPr>
      </p:pic>
      <p:pic>
        <p:nvPicPr>
          <p:cNvPr id="201" name="l3r-2.png" descr="l3r-2.png"/>
          <p:cNvPicPr>
            <a:picLocks noChangeAspect="1"/>
          </p:cNvPicPr>
          <p:nvPr/>
        </p:nvPicPr>
        <p:blipFill>
          <a:blip r:embed="rId4">
            <a:extLst/>
          </a:blip>
          <a:stretch>
            <a:fillRect/>
          </a:stretch>
        </p:blipFill>
        <p:spPr>
          <a:xfrm>
            <a:off x="1615428" y="4031158"/>
            <a:ext cx="5933963" cy="182297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Let's open this CSV file and read from it"/>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Let's open this CSV file and read from it</a:t>
            </a:r>
          </a:p>
        </p:txBody>
      </p:sp>
      <p:sp>
        <p:nvSpPr>
          <p:cNvPr id="206" name="we start the same as with a text fil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06908">
              <a:spcBef>
                <a:spcPts val="800"/>
              </a:spcBef>
              <a:defRPr cap="all" sz="3559">
                <a:latin typeface="+mn-lt"/>
                <a:ea typeface="+mn-ea"/>
                <a:cs typeface="+mn-cs"/>
                <a:sym typeface="Century Gothic"/>
              </a:defRPr>
            </a:lvl1pPr>
          </a:lstStyle>
          <a:p>
            <a:pPr/>
            <a:r>
              <a:t>we start the same as with a text file</a:t>
            </a:r>
          </a:p>
        </p:txBody>
      </p:sp>
      <p:sp>
        <p:nvSpPr>
          <p:cNvPr id="20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8" name="l3r-3.png" descr="l3r-3.png"/>
          <p:cNvPicPr>
            <a:picLocks noChangeAspect="1"/>
          </p:cNvPicPr>
          <p:nvPr/>
        </p:nvPicPr>
        <p:blipFill>
          <a:blip r:embed="rId3">
            <a:extLst/>
          </a:blip>
          <a:stretch>
            <a:fillRect/>
          </a:stretch>
        </p:blipFill>
        <p:spPr>
          <a:xfrm>
            <a:off x="0" y="2302696"/>
            <a:ext cx="9144001" cy="1011074"/>
          </a:xfrm>
          <a:prstGeom prst="rect">
            <a:avLst/>
          </a:prstGeom>
          <a:ln w="12700">
            <a:miter lim="400000"/>
          </a:ln>
        </p:spPr>
      </p:pic>
      <p:pic>
        <p:nvPicPr>
          <p:cNvPr id="209" name="l3r-4.png" descr="l3r-4.png"/>
          <p:cNvPicPr>
            <a:picLocks noChangeAspect="1"/>
          </p:cNvPicPr>
          <p:nvPr/>
        </p:nvPicPr>
        <p:blipFill>
          <a:blip r:embed="rId4">
            <a:extLst/>
          </a:blip>
          <a:stretch>
            <a:fillRect/>
          </a:stretch>
        </p:blipFill>
        <p:spPr>
          <a:xfrm>
            <a:off x="1858259" y="3886547"/>
            <a:ext cx="5448301" cy="18542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Only lines 4 and 5 are new."/>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Only lines 4 and 5 are new.</a:t>
            </a:r>
          </a:p>
        </p:txBody>
      </p:sp>
      <p:sp>
        <p:nvSpPr>
          <p:cNvPr id="214" name="then split on the newlin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then split on the newlines</a:t>
            </a:r>
          </a:p>
        </p:txBody>
      </p:sp>
      <p:sp>
        <p:nvSpPr>
          <p:cNvPr id="21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6" name="l3r-5.png" descr="l3r-5.png"/>
          <p:cNvPicPr>
            <a:picLocks noChangeAspect="1"/>
          </p:cNvPicPr>
          <p:nvPr/>
        </p:nvPicPr>
        <p:blipFill>
          <a:blip r:embed="rId3">
            <a:extLst/>
          </a:blip>
          <a:stretch>
            <a:fillRect/>
          </a:stretch>
        </p:blipFill>
        <p:spPr>
          <a:xfrm>
            <a:off x="-1" y="2686414"/>
            <a:ext cx="9144001" cy="1619342"/>
          </a:xfrm>
          <a:prstGeom prst="rect">
            <a:avLst/>
          </a:prstGeom>
          <a:ln w="12700">
            <a:miter lim="400000"/>
          </a:ln>
        </p:spPr>
      </p:pic>
      <p:pic>
        <p:nvPicPr>
          <p:cNvPr id="217" name="l3r-6.png" descr="l3r-6.png"/>
          <p:cNvPicPr>
            <a:picLocks noChangeAspect="1"/>
          </p:cNvPicPr>
          <p:nvPr/>
        </p:nvPicPr>
        <p:blipFill>
          <a:blip r:embed="rId4">
            <a:extLst/>
          </a:blip>
          <a:stretch>
            <a:fillRect/>
          </a:stretch>
        </p:blipFill>
        <p:spPr>
          <a:xfrm>
            <a:off x="10409" y="4726975"/>
            <a:ext cx="9144001" cy="611299"/>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22" name="Another way to picture i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Another way to picture it</a:t>
            </a:r>
          </a:p>
        </p:txBody>
      </p:sp>
      <p:sp>
        <p:nvSpPr>
          <p:cNvPr id="22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l3r-5.png" descr="l3r-5.png"/>
          <p:cNvPicPr>
            <a:picLocks noChangeAspect="1"/>
          </p:cNvPicPr>
          <p:nvPr/>
        </p:nvPicPr>
        <p:blipFill>
          <a:blip r:embed="rId2">
            <a:extLst/>
          </a:blip>
          <a:stretch>
            <a:fillRect/>
          </a:stretch>
        </p:blipFill>
        <p:spPr>
          <a:xfrm>
            <a:off x="10409" y="1415319"/>
            <a:ext cx="9144001" cy="1619343"/>
          </a:xfrm>
          <a:prstGeom prst="rect">
            <a:avLst/>
          </a:prstGeom>
          <a:ln w="12700">
            <a:miter lim="400000"/>
          </a:ln>
        </p:spPr>
      </p:pic>
      <p:pic>
        <p:nvPicPr>
          <p:cNvPr id="225" name="l3r-2-split-n.png" descr="l3r-2-split-n.png"/>
          <p:cNvPicPr>
            <a:picLocks noChangeAspect="1"/>
          </p:cNvPicPr>
          <p:nvPr/>
        </p:nvPicPr>
        <p:blipFill>
          <a:blip r:embed="rId3">
            <a:extLst/>
          </a:blip>
          <a:stretch>
            <a:fillRect/>
          </a:stretch>
        </p:blipFill>
        <p:spPr>
          <a:xfrm>
            <a:off x="1616287" y="3429000"/>
            <a:ext cx="5911426" cy="1997655"/>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Only lines 7-10 are new."/>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Only lines 7-10 are new.</a:t>
            </a:r>
          </a:p>
        </p:txBody>
      </p:sp>
      <p:sp>
        <p:nvSpPr>
          <p:cNvPr id="228" name="csv = comma separated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csv = comma separated values</a:t>
            </a:r>
          </a:p>
        </p:txBody>
      </p:sp>
      <p:sp>
        <p:nvSpPr>
          <p:cNvPr id="22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0" name="l3r-7.png" descr="l3r-7.png"/>
          <p:cNvPicPr>
            <a:picLocks noChangeAspect="1"/>
          </p:cNvPicPr>
          <p:nvPr/>
        </p:nvPicPr>
        <p:blipFill>
          <a:blip r:embed="rId3">
            <a:extLst/>
          </a:blip>
          <a:stretch>
            <a:fillRect/>
          </a:stretch>
        </p:blipFill>
        <p:spPr>
          <a:xfrm>
            <a:off x="-1" y="1948934"/>
            <a:ext cx="9144001" cy="3205656"/>
          </a:xfrm>
          <a:prstGeom prst="rect">
            <a:avLst/>
          </a:prstGeom>
          <a:ln w="12700">
            <a:miter lim="400000"/>
          </a:ln>
        </p:spPr>
      </p:pic>
      <p:pic>
        <p:nvPicPr>
          <p:cNvPr id="231" name="l3r-8.png" descr="l3r-8.png"/>
          <p:cNvPicPr>
            <a:picLocks noChangeAspect="1"/>
          </p:cNvPicPr>
          <p:nvPr/>
        </p:nvPicPr>
        <p:blipFill>
          <a:blip r:embed="rId4">
            <a:extLst/>
          </a:blip>
          <a:stretch>
            <a:fillRect/>
          </a:stretch>
        </p:blipFill>
        <p:spPr>
          <a:xfrm>
            <a:off x="-1" y="5290422"/>
            <a:ext cx="9144001" cy="547327"/>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36" name="Let's take a closer look"/>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take a closer look</a:t>
            </a:r>
          </a:p>
        </p:txBody>
      </p:sp>
      <p:sp>
        <p:nvSpPr>
          <p:cNvPr id="23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8" name="l3r-7-enum.png" descr="l3r-7-enum.png"/>
          <p:cNvPicPr>
            <a:picLocks noChangeAspect="1"/>
          </p:cNvPicPr>
          <p:nvPr/>
        </p:nvPicPr>
        <p:blipFill>
          <a:blip r:embed="rId3">
            <a:extLst/>
          </a:blip>
          <a:stretch>
            <a:fillRect/>
          </a:stretch>
        </p:blipFill>
        <p:spPr>
          <a:xfrm>
            <a:off x="-1" y="1359296"/>
            <a:ext cx="9144001" cy="858209"/>
          </a:xfrm>
          <a:prstGeom prst="rect">
            <a:avLst/>
          </a:prstGeom>
          <a:ln w="12700">
            <a:miter lim="400000"/>
          </a:ln>
        </p:spPr>
      </p:pic>
      <p:pic>
        <p:nvPicPr>
          <p:cNvPr id="239" name="l3r-2-split-n-1-t.png" descr="l3r-2-split-n-1-t.png"/>
          <p:cNvPicPr>
            <a:picLocks noChangeAspect="1"/>
          </p:cNvPicPr>
          <p:nvPr/>
        </p:nvPicPr>
        <p:blipFill>
          <a:blip r:embed="rId4">
            <a:extLst/>
          </a:blip>
          <a:stretch>
            <a:fillRect/>
          </a:stretch>
        </p:blipFill>
        <p:spPr>
          <a:xfrm>
            <a:off x="2730500" y="2558212"/>
            <a:ext cx="3683000" cy="342901"/>
          </a:xfrm>
          <a:prstGeom prst="rect">
            <a:avLst/>
          </a:prstGeom>
          <a:ln w="12700">
            <a:miter lim="400000"/>
          </a:ln>
        </p:spPr>
      </p:pic>
      <p:pic>
        <p:nvPicPr>
          <p:cNvPr id="240" name="l3r-2-split-n-2-t.png" descr="l3r-2-split-n-2-t.png"/>
          <p:cNvPicPr>
            <a:picLocks noChangeAspect="1"/>
          </p:cNvPicPr>
          <p:nvPr/>
        </p:nvPicPr>
        <p:blipFill>
          <a:blip r:embed="rId5">
            <a:extLst/>
          </a:blip>
          <a:stretch>
            <a:fillRect/>
          </a:stretch>
        </p:blipFill>
        <p:spPr>
          <a:xfrm>
            <a:off x="2730500" y="3263900"/>
            <a:ext cx="3683000" cy="330200"/>
          </a:xfrm>
          <a:prstGeom prst="rect">
            <a:avLst/>
          </a:prstGeom>
          <a:ln w="12700">
            <a:miter lim="400000"/>
          </a:ln>
        </p:spPr>
      </p:pic>
      <p:pic>
        <p:nvPicPr>
          <p:cNvPr id="241" name="l3r-2-split-n-3-t.png" descr="l3r-2-split-n-3-t.png"/>
          <p:cNvPicPr>
            <a:picLocks noChangeAspect="1"/>
          </p:cNvPicPr>
          <p:nvPr/>
        </p:nvPicPr>
        <p:blipFill>
          <a:blip r:embed="rId6">
            <a:extLst/>
          </a:blip>
          <a:stretch>
            <a:fillRect/>
          </a:stretch>
        </p:blipFill>
        <p:spPr>
          <a:xfrm>
            <a:off x="2730500" y="3956887"/>
            <a:ext cx="3683000" cy="317501"/>
          </a:xfrm>
          <a:prstGeom prst="rect">
            <a:avLst/>
          </a:prstGeom>
          <a:ln w="12700">
            <a:miter lim="400000"/>
          </a:ln>
        </p:spPr>
      </p:pic>
      <p:pic>
        <p:nvPicPr>
          <p:cNvPr id="242" name="l3r-2-split-n-4-t.png" descr="l3r-2-split-n-4-t.png"/>
          <p:cNvPicPr>
            <a:picLocks noChangeAspect="1"/>
          </p:cNvPicPr>
          <p:nvPr/>
        </p:nvPicPr>
        <p:blipFill>
          <a:blip r:embed="rId7">
            <a:extLst/>
          </a:blip>
          <a:stretch>
            <a:fillRect/>
          </a:stretch>
        </p:blipFill>
        <p:spPr>
          <a:xfrm>
            <a:off x="2740909" y="4640495"/>
            <a:ext cx="3683001" cy="3429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Lists can hold multiple items at once…"/>
          <p:cNvSpPr txBox="1"/>
          <p:nvPr>
            <p:ph type="body" idx="1"/>
          </p:nvPr>
        </p:nvSpPr>
        <p:spPr>
          <a:prstGeom prst="rect">
            <a:avLst/>
          </a:prstGeom>
        </p:spPr>
        <p:txBody>
          <a:bodyPr>
            <a:normAutofit fontScale="100000" lnSpcReduction="0"/>
          </a:bodyPr>
          <a:lstStyle/>
          <a:p>
            <a:pPr marL="312039" indent="-312039" defTabSz="416052">
              <a:spcBef>
                <a:spcPts val="1000"/>
              </a:spcBef>
              <a:buClr>
                <a:srgbClr val="000000"/>
              </a:buClr>
              <a:defRPr sz="2912"/>
            </a:pPr>
            <a:r>
              <a:t>Lists can hold multiple items at once</a:t>
            </a:r>
          </a:p>
          <a:p>
            <a:pPr lvl="1" marL="728091" indent="-312039" defTabSz="416052">
              <a:spcBef>
                <a:spcPts val="1000"/>
              </a:spcBef>
              <a:buClr>
                <a:srgbClr val="000000"/>
              </a:buClr>
              <a:buChar char="•"/>
              <a:defRPr sz="2912"/>
            </a:pPr>
            <a:r>
              <a:t>List of attendees</a:t>
            </a:r>
          </a:p>
          <a:p>
            <a:pPr lvl="1" marL="728091" indent="-312039" defTabSz="416052">
              <a:spcBef>
                <a:spcPts val="1000"/>
              </a:spcBef>
              <a:buClr>
                <a:srgbClr val="000000"/>
              </a:buClr>
              <a:buChar char="•"/>
              <a:defRPr sz="2912"/>
            </a:pPr>
            <a:r>
              <a:t>List of days in the week</a:t>
            </a:r>
          </a:p>
          <a:p>
            <a:pPr lvl="1" marL="728091" indent="-312039" defTabSz="416052">
              <a:spcBef>
                <a:spcPts val="1000"/>
              </a:spcBef>
              <a:buClr>
                <a:srgbClr val="000000"/>
              </a:buClr>
              <a:buChar char="•"/>
              <a:defRPr sz="2912"/>
            </a:pPr>
            <a:r>
              <a:t>List of months in the year</a:t>
            </a:r>
          </a:p>
          <a:p>
            <a:pPr marL="312039" indent="-312039" defTabSz="416052">
              <a:spcBef>
                <a:spcPts val="1000"/>
              </a:spcBef>
              <a:buClr>
                <a:srgbClr val="000000"/>
              </a:buClr>
              <a:defRPr sz="2912"/>
            </a:pPr>
            <a:r>
              <a:t>Slicing allows us to view individual (or multiple) items in a list</a:t>
            </a:r>
          </a:p>
          <a:p>
            <a:pPr marL="312039" indent="-312039" defTabSz="416052">
              <a:spcBef>
                <a:spcPts val="1000"/>
              </a:spcBef>
              <a:buClr>
                <a:srgbClr val="000000"/>
              </a:buClr>
              <a:defRPr sz="2912"/>
            </a:pPr>
            <a:r>
              <a:t>The </a:t>
            </a:r>
            <a:r>
              <a:rPr b="1">
                <a:latin typeface="Courier"/>
                <a:ea typeface="Courier"/>
                <a:cs typeface="Courier"/>
                <a:sym typeface="Courier"/>
              </a:rPr>
              <a:t>in</a:t>
            </a:r>
            <a:r>
              <a:t> keyword allows us to check whether a given item appears in that list</a:t>
            </a:r>
          </a:p>
        </p:txBody>
      </p:sp>
      <p:sp>
        <p:nvSpPr>
          <p:cNvPr id="55"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5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47" name="Another way to picture i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Another way to picture it</a:t>
            </a:r>
          </a:p>
        </p:txBody>
      </p:sp>
      <p:sp>
        <p:nvSpPr>
          <p:cNvPr id="24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9" name="l3r-7.png" descr="l3r-7.png"/>
          <p:cNvPicPr>
            <a:picLocks noChangeAspect="1"/>
          </p:cNvPicPr>
          <p:nvPr/>
        </p:nvPicPr>
        <p:blipFill>
          <a:blip r:embed="rId3">
            <a:extLst/>
          </a:blip>
          <a:stretch>
            <a:fillRect/>
          </a:stretch>
        </p:blipFill>
        <p:spPr>
          <a:xfrm>
            <a:off x="-1" y="1224706"/>
            <a:ext cx="9144001" cy="3205656"/>
          </a:xfrm>
          <a:prstGeom prst="rect">
            <a:avLst/>
          </a:prstGeom>
          <a:ln w="12700">
            <a:miter lim="400000"/>
          </a:ln>
        </p:spPr>
      </p:pic>
      <p:pic>
        <p:nvPicPr>
          <p:cNvPr id="250" name="l3r-2-split-n-t.png" descr="l3r-2-split-n-t.png"/>
          <p:cNvPicPr>
            <a:picLocks noChangeAspect="1"/>
          </p:cNvPicPr>
          <p:nvPr/>
        </p:nvPicPr>
        <p:blipFill>
          <a:blip r:embed="rId4">
            <a:extLst/>
          </a:blip>
          <a:stretch>
            <a:fillRect/>
          </a:stretch>
        </p:blipFill>
        <p:spPr>
          <a:xfrm>
            <a:off x="1840071" y="4578120"/>
            <a:ext cx="5006658" cy="1691905"/>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class_stats[0] is a list…"/>
          <p:cNvSpPr txBox="1"/>
          <p:nvPr>
            <p:ph type="body" idx="1"/>
          </p:nvPr>
        </p:nvSpPr>
        <p:spPr>
          <a:prstGeom prst="rect">
            <a:avLst/>
          </a:prstGeom>
        </p:spPr>
        <p:txBody>
          <a:bodyPr>
            <a:normAutofit fontScale="100000" lnSpcReduction="0"/>
          </a:bodyPr>
          <a:lstStyle/>
          <a:p>
            <a:pPr>
              <a:spcBef>
                <a:spcPts val="1200"/>
              </a:spcBef>
              <a:buClr>
                <a:srgbClr val="000000"/>
              </a:buClr>
            </a:pPr>
            <a:r>
              <a:rPr b="1">
                <a:latin typeface="Courier New"/>
                <a:ea typeface="Courier New"/>
                <a:cs typeface="Courier New"/>
                <a:sym typeface="Courier New"/>
              </a:rPr>
              <a:t>class_stats[0]</a:t>
            </a:r>
            <a:r>
              <a:t> is a list</a:t>
            </a:r>
          </a:p>
          <a:p>
            <a:pPr>
              <a:spcBef>
                <a:spcPts val="1200"/>
              </a:spcBef>
              <a:buClr>
                <a:srgbClr val="000000"/>
              </a:buClr>
            </a:pPr>
            <a:r>
              <a:rPr b="1">
                <a:latin typeface="Courier New"/>
                <a:ea typeface="Courier New"/>
                <a:cs typeface="Courier New"/>
                <a:sym typeface="Courier New"/>
              </a:rPr>
              <a:t>class_stats[0][0]</a:t>
            </a:r>
            <a:r>
              <a:t> is a string</a:t>
            </a:r>
          </a:p>
        </p:txBody>
      </p:sp>
      <p:sp>
        <p:nvSpPr>
          <p:cNvPr id="255" name="how to get to ITEMS IN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how to get to ITEMS IN A NESTED LIST</a:t>
            </a:r>
          </a:p>
        </p:txBody>
      </p:sp>
      <p:sp>
        <p:nvSpPr>
          <p:cNvPr id="25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7" name="nested-list.png" descr="nested-list.png"/>
          <p:cNvPicPr>
            <a:picLocks noChangeAspect="1"/>
          </p:cNvPicPr>
          <p:nvPr/>
        </p:nvPicPr>
        <p:blipFill>
          <a:blip r:embed="rId3">
            <a:extLst/>
          </a:blip>
          <a:stretch>
            <a:fillRect/>
          </a:stretch>
        </p:blipFill>
        <p:spPr>
          <a:xfrm>
            <a:off x="723900" y="3018220"/>
            <a:ext cx="7696200" cy="26543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Compare attendance…"/>
          <p:cNvSpPr txBox="1"/>
          <p:nvPr>
            <p:ph type="body" idx="1"/>
          </p:nvPr>
        </p:nvSpPr>
        <p:spPr>
          <a:prstGeom prst="rect">
            <a:avLst/>
          </a:prstGeom>
        </p:spPr>
        <p:txBody>
          <a:bodyPr>
            <a:normAutofit fontScale="100000" lnSpcReduction="0"/>
          </a:bodyPr>
          <a:lstStyle/>
          <a:p>
            <a:pPr marL="301752" indent="-301752" defTabSz="402336">
              <a:spcBef>
                <a:spcPts val="1000"/>
              </a:spcBef>
              <a:buClr>
                <a:srgbClr val="000000"/>
              </a:buClr>
              <a:defRPr sz="2816"/>
            </a:pPr>
            <a:r>
              <a:t>Compare attendance</a:t>
            </a:r>
          </a:p>
          <a:p>
            <a:pPr lvl="1" marL="704087" indent="-301752" defTabSz="402336">
              <a:spcBef>
                <a:spcPts val="1000"/>
              </a:spcBef>
              <a:buClr>
                <a:srgbClr val="000000"/>
              </a:buClr>
              <a:buChar char="•"/>
              <a:defRPr sz="2816"/>
            </a:pPr>
            <a:r>
              <a:t>Lesson and class size separated out</a:t>
            </a:r>
          </a:p>
          <a:p>
            <a:pPr lvl="1" marL="704087" indent="-301752" defTabSz="402336">
              <a:spcBef>
                <a:spcPts val="1000"/>
              </a:spcBef>
              <a:buClr>
                <a:srgbClr val="000000"/>
              </a:buClr>
              <a:buChar char="•"/>
              <a:defRPr sz="2816"/>
            </a:pPr>
            <a:r>
              <a:t>What is the average size of lesson 1?</a:t>
            </a:r>
          </a:p>
          <a:p>
            <a:pPr lvl="1" marL="704087" indent="-301752" defTabSz="402336">
              <a:spcBef>
                <a:spcPts val="1000"/>
              </a:spcBef>
              <a:buClr>
                <a:srgbClr val="000000"/>
              </a:buClr>
              <a:buChar char="•"/>
              <a:defRPr sz="2816"/>
            </a:pPr>
            <a:r>
              <a:t>What was the lowest class size?</a:t>
            </a:r>
          </a:p>
          <a:p>
            <a:pPr lvl="1" marL="704087" indent="-301752" defTabSz="402336">
              <a:spcBef>
                <a:spcPts val="1000"/>
              </a:spcBef>
              <a:buClr>
                <a:srgbClr val="000000"/>
              </a:buClr>
              <a:buChar char="•"/>
              <a:defRPr sz="2816"/>
            </a:pPr>
            <a:r>
              <a:t>The highest?</a:t>
            </a:r>
          </a:p>
          <a:p>
            <a:pPr lvl="1" marL="704087" indent="-301752" defTabSz="402336">
              <a:spcBef>
                <a:spcPts val="1000"/>
              </a:spcBef>
              <a:buClr>
                <a:srgbClr val="000000"/>
              </a:buClr>
              <a:buChar char="•"/>
              <a:defRPr sz="2816"/>
            </a:pPr>
            <a:r>
              <a:t>How many lesson 2s have I run?</a:t>
            </a:r>
          </a:p>
          <a:p>
            <a:pPr lvl="1" marL="704087" indent="-301752" defTabSz="402336">
              <a:spcBef>
                <a:spcPts val="1000"/>
              </a:spcBef>
              <a:buClr>
                <a:srgbClr val="000000"/>
              </a:buClr>
              <a:buChar char="•"/>
              <a:defRPr sz="2816"/>
            </a:pPr>
            <a:r>
              <a:t>What is the difference in class sizes between lessons?</a:t>
            </a:r>
          </a:p>
        </p:txBody>
      </p:sp>
      <p:sp>
        <p:nvSpPr>
          <p:cNvPr id="262" name="why use python for spreadshee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6052">
              <a:spcBef>
                <a:spcPts val="800"/>
              </a:spcBef>
              <a:defRPr cap="all" sz="3640">
                <a:latin typeface="+mn-lt"/>
                <a:ea typeface="+mn-ea"/>
                <a:cs typeface="+mn-cs"/>
                <a:sym typeface="Century Gothic"/>
              </a:defRPr>
            </a:lvl1pPr>
          </a:lstStyle>
          <a:p>
            <a:pPr/>
            <a:r>
              <a:t>why use python for spreadsheets?</a:t>
            </a:r>
          </a:p>
        </p:txBody>
      </p:sp>
      <p:sp>
        <p:nvSpPr>
          <p:cNvPr id="26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Given a spreadsheet of petition signatures, create a nicely-formatted document to send to the printer…"/>
          <p:cNvSpPr txBox="1"/>
          <p:nvPr>
            <p:ph type="body" idx="1"/>
          </p:nvPr>
        </p:nvSpPr>
        <p:spPr>
          <a:prstGeom prst="rect">
            <a:avLst/>
          </a:prstGeom>
        </p:spPr>
        <p:txBody>
          <a:bodyPr>
            <a:normAutofit fontScale="100000" lnSpcReduction="0"/>
          </a:bodyPr>
          <a:lstStyle/>
          <a:p>
            <a:pPr>
              <a:spcBef>
                <a:spcPts val="1200"/>
              </a:spcBef>
              <a:buClr>
                <a:srgbClr val="000000"/>
              </a:buClr>
            </a:pPr>
            <a:r>
              <a:t>Given a spreadsheet of petition signatures, create a nicely-formatted document to send to the printer</a:t>
            </a:r>
          </a:p>
          <a:p>
            <a:pPr>
              <a:spcBef>
                <a:spcPts val="1200"/>
              </a:spcBef>
              <a:buClr>
                <a:srgbClr val="000000"/>
              </a:buClr>
            </a:pPr>
            <a:r>
              <a:t>Bulk import records into a database</a:t>
            </a:r>
          </a:p>
          <a:p>
            <a:pPr>
              <a:spcBef>
                <a:spcPts val="1200"/>
              </a:spcBef>
              <a:buClr>
                <a:srgbClr val="000000"/>
              </a:buClr>
            </a:pPr>
            <a:r>
              <a:t>Turn a spreadsheet of museum locations into a map:</a:t>
            </a:r>
            <a:br/>
            <a:r>
              <a:rPr b="1" u="sng">
                <a:solidFill>
                  <a:srgbClr val="0000FF"/>
                </a:solidFill>
                <a:uFill>
                  <a:solidFill>
                    <a:srgbClr val="0000FF"/>
                  </a:solidFill>
                </a:uFill>
                <a:hlinkClick r:id="rId3" invalidUrl="" action="" tgtFrame="" tooltip="" history="1" highlightClick="0" endSnd="0"/>
              </a:rPr>
              <a:t>https://shannonvturner.com/museums</a:t>
            </a:r>
            <a:r>
              <a:t> </a:t>
            </a:r>
          </a:p>
        </p:txBody>
      </p:sp>
      <p:sp>
        <p:nvSpPr>
          <p:cNvPr id="268" name="why use python for spreadshee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6052">
              <a:spcBef>
                <a:spcPts val="800"/>
              </a:spcBef>
              <a:defRPr cap="all" sz="3640">
                <a:latin typeface="+mn-lt"/>
                <a:ea typeface="+mn-ea"/>
                <a:cs typeface="+mn-cs"/>
                <a:sym typeface="Century Gothic"/>
              </a:defRPr>
            </a:lvl1pPr>
          </a:lstStyle>
          <a:p>
            <a:pPr/>
            <a:r>
              <a:t>why use python for spreadsheets?</a:t>
            </a:r>
          </a:p>
        </p:txBody>
      </p:sp>
      <p:sp>
        <p:nvSpPr>
          <p:cNvPr id="26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In line 5, we split each row into its columns and make those changes stick.  We end up with a nested list by line 7."/>
          <p:cNvSpPr txBox="1"/>
          <p:nvPr>
            <p:ph type="body" idx="1"/>
          </p:nvPr>
        </p:nvSpPr>
        <p:spPr>
          <a:xfrm>
            <a:off x="111945" y="1354657"/>
            <a:ext cx="8813812" cy="4394211"/>
          </a:xfrm>
          <a:prstGeom prst="rect">
            <a:avLst/>
          </a:prstGeom>
        </p:spPr>
        <p:txBody>
          <a:bodyPr>
            <a:normAutofit fontScale="100000" lnSpcReduction="0"/>
          </a:bodyPr>
          <a:lstStyle/>
          <a:p>
            <a:pPr marL="0" indent="0" defTabSz="388620">
              <a:spcBef>
                <a:spcPts val="500"/>
              </a:spcBef>
              <a:buSzTx/>
              <a:buFontTx/>
              <a:buNone/>
              <a:defRPr sz="2720"/>
            </a:pPr>
            <a:r>
              <a:t>In line 5, we split each row into its columns and make those changes stick.  We end up with a nested list by line 7.</a:t>
            </a: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p:txBody>
      </p:sp>
      <p:sp>
        <p:nvSpPr>
          <p:cNvPr id="274" name="Let's try it out: csv fi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try it out: csv files</a:t>
            </a:r>
          </a:p>
        </p:txBody>
      </p:sp>
      <p:sp>
        <p:nvSpPr>
          <p:cNvPr id="27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6" name="l3r-9.png" descr="l3r-9.png"/>
          <p:cNvPicPr>
            <a:picLocks noChangeAspect="1"/>
          </p:cNvPicPr>
          <p:nvPr/>
        </p:nvPicPr>
        <p:blipFill>
          <a:blip r:embed="rId3">
            <a:extLst/>
          </a:blip>
          <a:stretch>
            <a:fillRect/>
          </a:stretch>
        </p:blipFill>
        <p:spPr>
          <a:xfrm>
            <a:off x="10409" y="2847963"/>
            <a:ext cx="9144001" cy="264009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This nested list (a list of lists) is a list of each US state. The lists inside have the abbreviation and state name."/>
          <p:cNvSpPr txBox="1"/>
          <p:nvPr>
            <p:ph type="body" idx="1"/>
          </p:nvPr>
        </p:nvSpPr>
        <p:spPr>
          <a:prstGeom prst="rect">
            <a:avLst/>
          </a:prstGeom>
        </p:spPr>
        <p:txBody>
          <a:bodyPr>
            <a:normAutofit fontScale="100000" lnSpcReduction="0"/>
          </a:bodyPr>
          <a:lstStyle/>
          <a:p>
            <a:pPr marL="0" indent="0" defTabSz="347472">
              <a:spcBef>
                <a:spcPts val="500"/>
              </a:spcBef>
              <a:buSzTx/>
              <a:buFontTx/>
              <a:buNone/>
              <a:defRPr sz="2432"/>
            </a:pPr>
            <a:r>
              <a:t>This nested list (a list of lists) is a list of each US state. The lists inside have the abbreviation and state name.</a:t>
            </a: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p:txBody>
      </p:sp>
      <p:sp>
        <p:nvSpPr>
          <p:cNvPr id="281"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28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3" name="print-states-ex.png" descr="print-states-ex.png"/>
          <p:cNvPicPr>
            <a:picLocks noChangeAspect="1"/>
          </p:cNvPicPr>
          <p:nvPr/>
        </p:nvPicPr>
        <p:blipFill>
          <a:blip r:embed="rId3">
            <a:extLst/>
          </a:blip>
          <a:stretch>
            <a:fillRect/>
          </a:stretch>
        </p:blipFill>
        <p:spPr>
          <a:xfrm>
            <a:off x="10409" y="2437497"/>
            <a:ext cx="9144001" cy="3194980"/>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We're already familiar with how to view one item in a list:"/>
          <p:cNvSpPr txBox="1"/>
          <p:nvPr>
            <p:ph type="body" idx="1"/>
          </p:nvPr>
        </p:nvSpPr>
        <p:spPr>
          <a:prstGeom prst="rect">
            <a:avLst/>
          </a:prstGeom>
        </p:spPr>
        <p:txBody>
          <a:bodyPr>
            <a:normAutofit fontScale="100000" lnSpcReduction="0"/>
          </a:bodyPr>
          <a:lstStyle/>
          <a:p>
            <a:pPr marL="0" indent="0">
              <a:spcBef>
                <a:spcPts val="600"/>
              </a:spcBef>
              <a:buSzTx/>
              <a:buFontTx/>
              <a:buNone/>
            </a:pPr>
          </a:p>
          <a:p>
            <a:pPr marL="0" indent="0">
              <a:spcBef>
                <a:spcPts val="600"/>
              </a:spcBef>
              <a:buSzTx/>
              <a:buFontTx/>
              <a:buNone/>
            </a:pPr>
          </a:p>
          <a:p>
            <a:pPr marL="0" indent="0">
              <a:spcBef>
                <a:spcPts val="600"/>
              </a:spcBef>
              <a:buSzTx/>
              <a:buFontTx/>
              <a:buNone/>
            </a:pPr>
          </a:p>
          <a:p>
            <a:pPr marL="0" indent="0">
              <a:spcBef>
                <a:spcPts val="600"/>
              </a:spcBef>
              <a:buSzTx/>
              <a:buFontTx/>
              <a:buNone/>
            </a:pPr>
            <a:r>
              <a:t>We're already familiar with how to view one item in a list:</a:t>
            </a:r>
          </a:p>
          <a:p>
            <a:pPr marL="0" indent="0">
              <a:spcBef>
                <a:spcPts val="600"/>
              </a:spcBef>
              <a:buSzTx/>
              <a:buFontTx/>
              <a:buNone/>
            </a:pPr>
          </a:p>
        </p:txBody>
      </p:sp>
      <p:sp>
        <p:nvSpPr>
          <p:cNvPr id="288"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28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0" name="states.png" descr="states.png"/>
          <p:cNvPicPr>
            <a:picLocks noChangeAspect="1"/>
          </p:cNvPicPr>
          <p:nvPr/>
        </p:nvPicPr>
        <p:blipFill>
          <a:blip r:embed="rId2">
            <a:extLst/>
          </a:blip>
          <a:stretch>
            <a:fillRect/>
          </a:stretch>
        </p:blipFill>
        <p:spPr>
          <a:xfrm>
            <a:off x="10409" y="1341046"/>
            <a:ext cx="9144001" cy="1460150"/>
          </a:xfrm>
          <a:prstGeom prst="rect">
            <a:avLst/>
          </a:prstGeom>
          <a:ln w="12700">
            <a:miter lim="400000"/>
          </a:ln>
        </p:spPr>
      </p:pic>
      <p:pic>
        <p:nvPicPr>
          <p:cNvPr id="291" name="states0.png" descr="states0.png"/>
          <p:cNvPicPr>
            <a:picLocks noChangeAspect="1"/>
          </p:cNvPicPr>
          <p:nvPr/>
        </p:nvPicPr>
        <p:blipFill>
          <a:blip r:embed="rId3">
            <a:extLst/>
          </a:blip>
          <a:stretch>
            <a:fillRect/>
          </a:stretch>
        </p:blipFill>
        <p:spPr>
          <a:xfrm>
            <a:off x="2552990" y="4431874"/>
            <a:ext cx="4038020" cy="1031452"/>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But states[0] is also a list! So to view one item in the states[0] list:…"/>
          <p:cNvSpPr txBox="1"/>
          <p:nvPr>
            <p:ph type="body" idx="1"/>
          </p:nvPr>
        </p:nvSpPr>
        <p:spPr>
          <a:prstGeom prst="rect">
            <a:avLst/>
          </a:prstGeom>
        </p:spPr>
        <p:txBody>
          <a:bodyPr>
            <a:normAutofit fontScale="100000" lnSpcReduction="0"/>
          </a:bodyPr>
          <a:lstStyle/>
          <a:p>
            <a:pPr marL="0" indent="0">
              <a:spcBef>
                <a:spcPts val="600"/>
              </a:spcBef>
              <a:buSzTx/>
              <a:buFontTx/>
              <a:buNone/>
            </a:pPr>
            <a:r>
              <a:t>But states[0] is also a list! So to view one item in the states[0] list:</a:t>
            </a:r>
          </a:p>
          <a:p>
            <a:pPr marL="0" indent="0">
              <a:spcBef>
                <a:spcPts val="600"/>
              </a:spcBef>
              <a:buSzTx/>
              <a:buFontTx/>
              <a:buNone/>
            </a:pPr>
          </a:p>
          <a:p>
            <a:pPr marL="0" indent="0">
              <a:spcBef>
                <a:spcPts val="600"/>
              </a:spcBef>
              <a:buSzTx/>
              <a:buFontTx/>
              <a:buNone/>
            </a:pPr>
          </a:p>
          <a:p>
            <a:pPr marL="0" indent="0">
              <a:spcBef>
                <a:spcPts val="600"/>
              </a:spcBef>
              <a:buSzTx/>
              <a:buFontTx/>
              <a:buNone/>
            </a:pPr>
            <a:r>
              <a:t>or</a:t>
            </a:r>
          </a:p>
          <a:p>
            <a:pPr marL="0" indent="0">
              <a:spcBef>
                <a:spcPts val="600"/>
              </a:spcBef>
              <a:buSzTx/>
              <a:buFontTx/>
              <a:buNone/>
            </a:pPr>
          </a:p>
        </p:txBody>
      </p:sp>
      <p:sp>
        <p:nvSpPr>
          <p:cNvPr id="294"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29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6" name="states00.png" descr="states00.png"/>
          <p:cNvPicPr>
            <a:picLocks noChangeAspect="1"/>
          </p:cNvPicPr>
          <p:nvPr/>
        </p:nvPicPr>
        <p:blipFill>
          <a:blip r:embed="rId2">
            <a:extLst/>
          </a:blip>
          <a:stretch>
            <a:fillRect/>
          </a:stretch>
        </p:blipFill>
        <p:spPr>
          <a:xfrm>
            <a:off x="2089150" y="2527999"/>
            <a:ext cx="4965700" cy="1168401"/>
          </a:xfrm>
          <a:prstGeom prst="rect">
            <a:avLst/>
          </a:prstGeom>
          <a:ln w="12700">
            <a:miter lim="400000"/>
          </a:ln>
        </p:spPr>
      </p:pic>
      <p:pic>
        <p:nvPicPr>
          <p:cNvPr id="297" name="states01.png" descr="states01.png"/>
          <p:cNvPicPr>
            <a:picLocks noChangeAspect="1"/>
          </p:cNvPicPr>
          <p:nvPr/>
        </p:nvPicPr>
        <p:blipFill>
          <a:blip r:embed="rId3">
            <a:extLst/>
          </a:blip>
          <a:stretch>
            <a:fillRect/>
          </a:stretch>
        </p:blipFill>
        <p:spPr>
          <a:xfrm>
            <a:off x="2038350" y="4238090"/>
            <a:ext cx="5067300" cy="11938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What type of object is states?    A list.…"/>
          <p:cNvSpPr txBox="1"/>
          <p:nvPr>
            <p:ph type="body" idx="1"/>
          </p:nvPr>
        </p:nvSpPr>
        <p:spPr>
          <a:prstGeom prst="rect">
            <a:avLst/>
          </a:prstGeom>
        </p:spPr>
        <p:txBody>
          <a:bodyPr>
            <a:normAutofit fontScale="100000" lnSpcReduction="0"/>
          </a:bodyPr>
          <a:lstStyle/>
          <a:p>
            <a:pPr marL="0" indent="0" defTabSz="420623">
              <a:spcBef>
                <a:spcPts val="600"/>
              </a:spcBef>
              <a:buSzTx/>
              <a:buFontTx/>
              <a:buNone/>
              <a:defRPr sz="2944"/>
            </a:pPr>
            <a:r>
              <a:t>What type of object is </a:t>
            </a:r>
            <a:r>
              <a:rPr b="1"/>
              <a:t>states</a:t>
            </a:r>
            <a:r>
              <a:t>? 			A list.</a:t>
            </a:r>
          </a:p>
          <a:p>
            <a:pPr marL="0" indent="0" defTabSz="420623">
              <a:spcBef>
                <a:spcPts val="600"/>
              </a:spcBef>
              <a:buSzTx/>
              <a:buFontTx/>
              <a:buNone/>
              <a:defRPr sz="2944"/>
            </a:pPr>
          </a:p>
          <a:p>
            <a:pPr marL="0" indent="0" defTabSz="420623">
              <a:spcBef>
                <a:spcPts val="600"/>
              </a:spcBef>
              <a:buSzTx/>
              <a:buFontTx/>
              <a:buNone/>
              <a:defRPr sz="2944"/>
            </a:pPr>
            <a:r>
              <a:t>What type is </a:t>
            </a:r>
            <a:r>
              <a:rPr b="1"/>
              <a:t>states[0]</a:t>
            </a:r>
            <a:r>
              <a:t>?</a:t>
            </a:r>
          </a:p>
          <a:p>
            <a:pPr marL="0" indent="0" defTabSz="420623">
              <a:spcBef>
                <a:spcPts val="600"/>
              </a:spcBef>
              <a:buSzTx/>
              <a:buFontTx/>
              <a:buNone/>
              <a:defRPr sz="2944"/>
            </a:pPr>
          </a:p>
          <a:p>
            <a:pPr marL="0" indent="0" defTabSz="420623">
              <a:spcBef>
                <a:spcPts val="600"/>
              </a:spcBef>
              <a:buSzTx/>
              <a:buFontTx/>
              <a:buNone/>
              <a:defRPr sz="2944"/>
            </a:pPr>
            <a:r>
              <a:t>What type is </a:t>
            </a:r>
            <a:r>
              <a:rPr b="1"/>
              <a:t>states[0][1]</a:t>
            </a:r>
            <a:r>
              <a:t>?</a:t>
            </a:r>
          </a:p>
          <a:p>
            <a:pPr marL="0" indent="0" defTabSz="420623">
              <a:spcBef>
                <a:spcPts val="600"/>
              </a:spcBef>
              <a:buSzTx/>
              <a:buFontTx/>
              <a:buNone/>
              <a:defRPr sz="2944"/>
            </a:pPr>
          </a:p>
          <a:p>
            <a:pPr marL="0" indent="0" defTabSz="420623">
              <a:spcBef>
                <a:spcPts val="600"/>
              </a:spcBef>
              <a:buSzTx/>
              <a:buFontTx/>
              <a:buNone/>
              <a:defRPr sz="2944"/>
            </a:pPr>
          </a:p>
          <a:p>
            <a:pPr marL="0" indent="0" defTabSz="420623">
              <a:spcBef>
                <a:spcPts val="600"/>
              </a:spcBef>
              <a:buSzTx/>
              <a:buFontTx/>
              <a:buNone/>
              <a:defRPr sz="2944"/>
            </a:pPr>
            <a:r>
              <a:t>Can I slice those things to see a smaller part?</a:t>
            </a:r>
          </a:p>
        </p:txBody>
      </p:sp>
      <p:sp>
        <p:nvSpPr>
          <p:cNvPr id="300"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30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2" name="states0.png" descr="states0.png"/>
          <p:cNvPicPr>
            <a:picLocks noChangeAspect="1"/>
          </p:cNvPicPr>
          <p:nvPr/>
        </p:nvPicPr>
        <p:blipFill>
          <a:blip r:embed="rId2">
            <a:extLst/>
          </a:blip>
          <a:stretch>
            <a:fillRect/>
          </a:stretch>
        </p:blipFill>
        <p:spPr>
          <a:xfrm>
            <a:off x="5149696" y="2347720"/>
            <a:ext cx="3503165" cy="894831"/>
          </a:xfrm>
          <a:prstGeom prst="rect">
            <a:avLst/>
          </a:prstGeom>
          <a:ln w="12700">
            <a:miter lim="400000"/>
          </a:ln>
        </p:spPr>
      </p:pic>
      <p:pic>
        <p:nvPicPr>
          <p:cNvPr id="303" name="states01.png" descr="states01.png"/>
          <p:cNvPicPr>
            <a:picLocks noChangeAspect="1"/>
          </p:cNvPicPr>
          <p:nvPr/>
        </p:nvPicPr>
        <p:blipFill>
          <a:blip r:embed="rId3">
            <a:extLst/>
          </a:blip>
          <a:stretch>
            <a:fillRect/>
          </a:stretch>
        </p:blipFill>
        <p:spPr>
          <a:xfrm>
            <a:off x="5176917" y="3568143"/>
            <a:ext cx="3448723" cy="812482"/>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Building from the previous slide, open states.csv and loop through to create two lists:…"/>
          <p:cNvSpPr txBox="1"/>
          <p:nvPr>
            <p:ph type="body" idx="1"/>
          </p:nvPr>
        </p:nvSpPr>
        <p:spPr>
          <a:prstGeom prst="rect">
            <a:avLst/>
          </a:prstGeom>
        </p:spPr>
        <p:txBody>
          <a:bodyPr>
            <a:normAutofit fontScale="100000" lnSpcReduction="0"/>
          </a:bodyPr>
          <a:lstStyle/>
          <a:p>
            <a:pPr marL="0" indent="0" defTabSz="406908">
              <a:spcBef>
                <a:spcPts val="500"/>
              </a:spcBef>
              <a:buSzTx/>
              <a:buFontTx/>
              <a:buNone/>
              <a:defRPr sz="2848"/>
            </a:pPr>
            <a:r>
              <a:t>Building from the previous slide, open </a:t>
            </a:r>
            <a:r>
              <a:rPr b="1"/>
              <a:t>states.csv</a:t>
            </a:r>
            <a:r>
              <a:t> and loop through to create two lists:</a:t>
            </a:r>
          </a:p>
          <a:p>
            <a:pPr marL="0" indent="0" defTabSz="406908">
              <a:spcBef>
                <a:spcPts val="500"/>
              </a:spcBef>
              <a:buSzTx/>
              <a:buFontTx/>
              <a:buNone/>
              <a:defRPr sz="2848"/>
            </a:pPr>
          </a:p>
          <a:p>
            <a:pPr lvl="1" marL="624639" indent="-285549" defTabSz="406908">
              <a:spcBef>
                <a:spcPts val="500"/>
              </a:spcBef>
              <a:buChar char="•"/>
              <a:defRPr sz="2848"/>
            </a:pPr>
            <a:r>
              <a:t>One with all of the state names</a:t>
            </a:r>
          </a:p>
          <a:p>
            <a:pPr lvl="1" marL="624639" indent="-285549" defTabSz="406908">
              <a:spcBef>
                <a:spcPts val="500"/>
              </a:spcBef>
              <a:buChar char="•"/>
              <a:defRPr sz="2848"/>
            </a:pPr>
            <a:r>
              <a:t>Another with all of the abbreviations.</a:t>
            </a:r>
          </a:p>
          <a:p>
            <a:pPr marL="0" indent="0" defTabSz="406908">
              <a:spcBef>
                <a:spcPts val="500"/>
              </a:spcBef>
              <a:buSzTx/>
              <a:buFontTx/>
              <a:buNone/>
              <a:defRPr sz="2848"/>
            </a:pPr>
          </a:p>
          <a:p>
            <a:pPr marL="0" indent="0" defTabSz="406908">
              <a:spcBef>
                <a:spcPts val="500"/>
              </a:spcBef>
              <a:buSzTx/>
              <a:buFontTx/>
              <a:buNone/>
              <a:defRPr sz="2848"/>
            </a:pPr>
            <a:r>
              <a:t>Break everything into smaller steps, run and test often!</a:t>
            </a:r>
          </a:p>
        </p:txBody>
      </p:sp>
      <p:sp>
        <p:nvSpPr>
          <p:cNvPr id="306" name="Exercise: part on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 part one</a:t>
            </a:r>
          </a:p>
        </p:txBody>
      </p:sp>
      <p:sp>
        <p:nvSpPr>
          <p:cNvPr id="30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append() adds one item to the end of a list…"/>
          <p:cNvSpPr txBox="1"/>
          <p:nvPr>
            <p:ph type="body" idx="1"/>
          </p:nvPr>
        </p:nvSpPr>
        <p:spPr>
          <a:prstGeom prst="rect">
            <a:avLst/>
          </a:prstGeom>
        </p:spPr>
        <p:txBody>
          <a:bodyPr>
            <a:normAutofit fontScale="100000" lnSpcReduction="0"/>
          </a:bodyPr>
          <a:lstStyle/>
          <a:p>
            <a:pPr>
              <a:spcBef>
                <a:spcPts val="1200"/>
              </a:spcBef>
              <a:buClr>
                <a:srgbClr val="000000"/>
              </a:buClr>
            </a:pPr>
            <a:r>
              <a:rPr b="1">
                <a:latin typeface="Courier New"/>
                <a:ea typeface="Courier New"/>
                <a:cs typeface="Courier New"/>
                <a:sym typeface="Courier New"/>
              </a:rPr>
              <a:t>.append()</a:t>
            </a:r>
            <a:r>
              <a:t> adds one item to the end of a list </a:t>
            </a:r>
          </a:p>
          <a:p>
            <a:pPr>
              <a:spcBef>
                <a:spcPts val="1200"/>
              </a:spcBef>
              <a:buClr>
                <a:srgbClr val="000000"/>
              </a:buClr>
            </a:pPr>
          </a:p>
          <a:p>
            <a:pPr>
              <a:spcBef>
                <a:spcPts val="1200"/>
              </a:spcBef>
              <a:buClr>
                <a:srgbClr val="000000"/>
              </a:buClr>
            </a:pPr>
          </a:p>
          <a:p>
            <a:pPr>
              <a:spcBef>
                <a:spcPts val="1200"/>
              </a:spcBef>
              <a:buClr>
                <a:srgbClr val="000000"/>
              </a:buClr>
            </a:pPr>
          </a:p>
          <a:p>
            <a:pPr>
              <a:spcBef>
                <a:spcPts val="1200"/>
              </a:spcBef>
              <a:buClr>
                <a:srgbClr val="000000"/>
              </a:buClr>
            </a:pPr>
            <a:r>
              <a:rPr b="1">
                <a:latin typeface="Courier New"/>
                <a:ea typeface="Courier New"/>
                <a:cs typeface="Courier New"/>
                <a:sym typeface="Courier New"/>
              </a:rPr>
              <a:t>.pop()</a:t>
            </a:r>
            <a:r>
              <a:t> removes one item from the end of a list</a:t>
            </a:r>
          </a:p>
        </p:txBody>
      </p:sp>
      <p:sp>
        <p:nvSpPr>
          <p:cNvPr id="61"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6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 name="lr-12.png" descr="lr-12.png"/>
          <p:cNvPicPr>
            <a:picLocks noChangeAspect="1"/>
          </p:cNvPicPr>
          <p:nvPr/>
        </p:nvPicPr>
        <p:blipFill>
          <a:blip r:embed="rId3">
            <a:extLst/>
          </a:blip>
          <a:stretch>
            <a:fillRect/>
          </a:stretch>
        </p:blipFill>
        <p:spPr>
          <a:xfrm>
            <a:off x="1263650" y="2519417"/>
            <a:ext cx="6616700" cy="1346201"/>
          </a:xfrm>
          <a:prstGeom prst="rect">
            <a:avLst/>
          </a:prstGeom>
          <a:ln w="12700">
            <a:miter lim="400000"/>
          </a:ln>
        </p:spPr>
      </p:pic>
      <p:pic>
        <p:nvPicPr>
          <p:cNvPr id="64" name="lr-13.png" descr="lr-13.png"/>
          <p:cNvPicPr>
            <a:picLocks noChangeAspect="1"/>
          </p:cNvPicPr>
          <p:nvPr/>
        </p:nvPicPr>
        <p:blipFill>
          <a:blip r:embed="rId4">
            <a:extLst/>
          </a:blip>
          <a:stretch>
            <a:fillRect/>
          </a:stretch>
        </p:blipFill>
        <p:spPr>
          <a:xfrm>
            <a:off x="1362959" y="3975318"/>
            <a:ext cx="6438901" cy="444501"/>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Loop through your two lists to write their contents to two files:…"/>
          <p:cNvSpPr txBox="1"/>
          <p:nvPr>
            <p:ph type="body" idx="1"/>
          </p:nvPr>
        </p:nvSpPr>
        <p:spPr>
          <a:prstGeom prst="rect">
            <a:avLst/>
          </a:prstGeom>
        </p:spPr>
        <p:txBody>
          <a:bodyPr>
            <a:normAutofit fontScale="100000" lnSpcReduction="0"/>
          </a:bodyPr>
          <a:lstStyle/>
          <a:p>
            <a:pPr marL="0" indent="0">
              <a:spcBef>
                <a:spcPts val="600"/>
              </a:spcBef>
              <a:buSzTx/>
              <a:buFontTx/>
              <a:buNone/>
            </a:pPr>
            <a:r>
              <a:t>Loop through your two lists to write their contents to two files:</a:t>
            </a:r>
          </a:p>
          <a:p>
            <a:pPr lvl="1" marL="701842" indent="-320842">
              <a:spcBef>
                <a:spcPts val="600"/>
              </a:spcBef>
              <a:buChar char="•"/>
            </a:pPr>
            <a:r>
              <a:t>One with all of the state names</a:t>
            </a:r>
          </a:p>
          <a:p>
            <a:pPr lvl="1" marL="701842" indent="-320842">
              <a:spcBef>
                <a:spcPts val="600"/>
              </a:spcBef>
              <a:buChar char="•"/>
            </a:pPr>
            <a:r>
              <a:t>Another with all of the abbreviations.</a:t>
            </a:r>
          </a:p>
          <a:p>
            <a:pPr marL="0" indent="0">
              <a:spcBef>
                <a:spcPts val="600"/>
              </a:spcBef>
              <a:buSzTx/>
              <a:buFontTx/>
              <a:buNone/>
            </a:pPr>
          </a:p>
        </p:txBody>
      </p:sp>
      <p:sp>
        <p:nvSpPr>
          <p:cNvPr id="312" name="Exercise: part two"/>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 part two</a:t>
            </a:r>
          </a:p>
        </p:txBody>
      </p:sp>
      <p:sp>
        <p:nvSpPr>
          <p:cNvPr id="31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4" name="dot-write-ex.png" descr="dot-write-ex.png"/>
          <p:cNvPicPr>
            <a:picLocks noChangeAspect="1"/>
          </p:cNvPicPr>
          <p:nvPr/>
        </p:nvPicPr>
        <p:blipFill>
          <a:blip r:embed="rId3">
            <a:extLst/>
          </a:blip>
          <a:stretch>
            <a:fillRect/>
          </a:stretch>
        </p:blipFill>
        <p:spPr>
          <a:xfrm>
            <a:off x="0" y="4001476"/>
            <a:ext cx="9144000" cy="1426798"/>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How would we ……"/>
          <p:cNvSpPr txBox="1"/>
          <p:nvPr>
            <p:ph type="body" idx="1"/>
          </p:nvPr>
        </p:nvSpPr>
        <p:spPr>
          <a:prstGeom prst="rect">
            <a:avLst/>
          </a:prstGeom>
        </p:spPr>
        <p:txBody>
          <a:bodyPr>
            <a:normAutofit fontScale="100000" lnSpcReduction="0"/>
          </a:bodyPr>
          <a:lstStyle/>
          <a:p>
            <a:pPr marL="0" indent="0">
              <a:spcBef>
                <a:spcPts val="600"/>
              </a:spcBef>
              <a:buSzTx/>
              <a:buFontTx/>
              <a:buNone/>
            </a:pPr>
            <a:r>
              <a:t>How would we …</a:t>
            </a:r>
          </a:p>
          <a:p>
            <a:pPr>
              <a:spcBef>
                <a:spcPts val="600"/>
              </a:spcBef>
              <a:buClr>
                <a:srgbClr val="000000"/>
              </a:buClr>
            </a:pPr>
            <a:r>
              <a:t>Create a list of names and Github handles for each student in the class</a:t>
            </a:r>
          </a:p>
          <a:p>
            <a:pPr>
              <a:spcBef>
                <a:spcPts val="600"/>
              </a:spcBef>
              <a:buClr>
                <a:srgbClr val="000000"/>
              </a:buClr>
            </a:pPr>
            <a:r>
              <a:t>If we wanted to look up a specific person's Github handle, how could we do that?</a:t>
            </a:r>
          </a:p>
          <a:p>
            <a:pPr>
              <a:spcBef>
                <a:spcPts val="600"/>
              </a:spcBef>
              <a:buClr>
                <a:srgbClr val="000000"/>
              </a:buClr>
            </a:pPr>
          </a:p>
          <a:p>
            <a:pPr>
              <a:spcBef>
                <a:spcPts val="600"/>
              </a:spcBef>
              <a:buClr>
                <a:srgbClr val="000000"/>
              </a:buClr>
            </a:pPr>
            <a:r>
              <a:t>… there's got to be a better way</a:t>
            </a:r>
          </a:p>
        </p:txBody>
      </p:sp>
      <p:sp>
        <p:nvSpPr>
          <p:cNvPr id="319" name="dictionaries: wh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why</a:t>
            </a:r>
          </a:p>
        </p:txBody>
      </p:sp>
      <p:sp>
        <p:nvSpPr>
          <p:cNvPr id="32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Dictionaries are another way of storing information in Python.…"/>
          <p:cNvSpPr txBox="1"/>
          <p:nvPr>
            <p:ph type="body" idx="1"/>
          </p:nvPr>
        </p:nvSpPr>
        <p:spPr>
          <a:prstGeom prst="rect">
            <a:avLst/>
          </a:prstGeom>
        </p:spPr>
        <p:txBody>
          <a:bodyPr>
            <a:normAutofit fontScale="100000" lnSpcReduction="0"/>
          </a:bodyPr>
          <a:lstStyle/>
          <a:p>
            <a:pPr marL="0" indent="0" defTabSz="411479">
              <a:spcBef>
                <a:spcPts val="600"/>
              </a:spcBef>
              <a:buSzTx/>
              <a:buFontTx/>
              <a:buNone/>
              <a:defRPr sz="2880"/>
            </a:pPr>
            <a:r>
              <a:rPr b="1"/>
              <a:t>Dictionaries</a:t>
            </a:r>
            <a:r>
              <a:t> are another way of storing information in Python.</a:t>
            </a:r>
          </a:p>
          <a:p>
            <a:pPr marL="0" indent="0" defTabSz="411479">
              <a:spcBef>
                <a:spcPts val="600"/>
              </a:spcBef>
              <a:buSzTx/>
              <a:buFontTx/>
              <a:buNone/>
              <a:defRPr sz="2880"/>
            </a:pPr>
          </a:p>
          <a:p>
            <a:pPr marL="0" indent="0" defTabSz="411479">
              <a:spcBef>
                <a:spcPts val="600"/>
              </a:spcBef>
              <a:buSzTx/>
              <a:buFontTx/>
              <a:buNone/>
              <a:defRPr sz="2880"/>
            </a:pPr>
            <a:r>
              <a:t>Dictionaries have two components: a </a:t>
            </a:r>
            <a:r>
              <a:rPr b="1"/>
              <a:t>key</a:t>
            </a:r>
            <a:r>
              <a:t> and its corresponding </a:t>
            </a:r>
            <a:r>
              <a:rPr b="1"/>
              <a:t>value</a:t>
            </a:r>
            <a:r>
              <a:t>.</a:t>
            </a:r>
          </a:p>
          <a:p>
            <a:pPr marL="0" indent="0" defTabSz="411479">
              <a:spcBef>
                <a:spcPts val="600"/>
              </a:spcBef>
              <a:buSzTx/>
              <a:buFontTx/>
              <a:buNone/>
              <a:defRPr sz="2880"/>
            </a:pPr>
          </a:p>
          <a:p>
            <a:pPr marL="0" indent="0" defTabSz="411479">
              <a:spcBef>
                <a:spcPts val="600"/>
              </a:spcBef>
              <a:buSzTx/>
              <a:buFontTx/>
              <a:buNone/>
              <a:defRPr sz="2880"/>
            </a:pPr>
            <a:r>
              <a:t>Think of it like a phone book or contact list! If you know my name, (</a:t>
            </a:r>
            <a:r>
              <a:rPr b="1"/>
              <a:t>key</a:t>
            </a:r>
            <a:r>
              <a:t>) you can look up my number (</a:t>
            </a:r>
            <a:r>
              <a:rPr b="1"/>
              <a:t>value</a:t>
            </a:r>
            <a:r>
              <a:t>)!</a:t>
            </a:r>
          </a:p>
        </p:txBody>
      </p:sp>
      <p:sp>
        <p:nvSpPr>
          <p:cNvPr id="325" name="dictionaries: perfect for contact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65760">
              <a:spcBef>
                <a:spcPts val="700"/>
              </a:spcBef>
              <a:defRPr cap="all" sz="3200">
                <a:latin typeface="+mn-lt"/>
                <a:ea typeface="+mn-ea"/>
                <a:cs typeface="+mn-cs"/>
                <a:sym typeface="Century Gothic"/>
              </a:defRPr>
            </a:lvl1pPr>
          </a:lstStyle>
          <a:p>
            <a:pPr/>
            <a:r>
              <a:t>dictionaries: perfect for contact lists</a:t>
            </a:r>
          </a:p>
        </p:txBody>
      </p:sp>
      <p:sp>
        <p:nvSpPr>
          <p:cNvPr id="32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Creating an empty dictionary:…"/>
          <p:cNvSpPr txBox="1"/>
          <p:nvPr>
            <p:ph type="body" idx="1"/>
          </p:nvPr>
        </p:nvSpPr>
        <p:spPr>
          <a:prstGeom prst="rect">
            <a:avLst/>
          </a:prstGeom>
        </p:spPr>
        <p:txBody>
          <a:bodyPr>
            <a:normAutofit fontScale="100000" lnSpcReduction="0"/>
          </a:bodyPr>
          <a:lstStyle/>
          <a:p>
            <a:pPr marL="0" indent="0">
              <a:spcBef>
                <a:spcPts val="600"/>
              </a:spcBef>
              <a:buSzTx/>
              <a:buFontTx/>
              <a:buNone/>
            </a:pPr>
            <a:r>
              <a:t>Creating an empty dictionary:</a:t>
            </a:r>
          </a:p>
          <a:p>
            <a:pPr marL="0" indent="0">
              <a:spcBef>
                <a:spcPts val="1200"/>
              </a:spcBef>
              <a:buSzTx/>
              <a:buFontTx/>
              <a:buNone/>
              <a:defRPr b="1">
                <a:latin typeface="Courier New"/>
                <a:ea typeface="Courier New"/>
                <a:cs typeface="Courier New"/>
                <a:sym typeface="Courier New"/>
              </a:defRPr>
            </a:pPr>
            <a:r>
              <a:t>	phonebook = {}</a:t>
            </a:r>
          </a:p>
          <a:p>
            <a:pPr marL="0" indent="0">
              <a:spcBef>
                <a:spcPts val="600"/>
              </a:spcBef>
              <a:buSzTx/>
              <a:buFontTx/>
              <a:buNone/>
            </a:pPr>
            <a:r>
              <a:t>Creating a dictionary with items in it:</a:t>
            </a:r>
          </a:p>
          <a:p>
            <a:pPr marL="0" indent="0">
              <a:spcBef>
                <a:spcPts val="1200"/>
              </a:spcBef>
              <a:buSzTx/>
              <a:buFontTx/>
              <a:buNone/>
              <a:defRPr b="1">
                <a:latin typeface="Courier New"/>
                <a:ea typeface="Courier New"/>
                <a:cs typeface="Courier New"/>
                <a:sym typeface="Courier New"/>
              </a:defRPr>
            </a:pPr>
          </a:p>
        </p:txBody>
      </p:sp>
      <p:sp>
        <p:nvSpPr>
          <p:cNvPr id="331" name="Creating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Creating a dictionary</a:t>
            </a:r>
          </a:p>
        </p:txBody>
      </p:sp>
      <p:sp>
        <p:nvSpPr>
          <p:cNvPr id="33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3" name="hmc_lesson3_dict.png" descr="hmc_lesson3_dict.png"/>
          <p:cNvPicPr>
            <a:picLocks noChangeAspect="1"/>
          </p:cNvPicPr>
          <p:nvPr/>
        </p:nvPicPr>
        <p:blipFill>
          <a:blip r:embed="rId3">
            <a:extLst/>
          </a:blip>
          <a:stretch>
            <a:fillRect/>
          </a:stretch>
        </p:blipFill>
        <p:spPr>
          <a:xfrm>
            <a:off x="998115" y="3428089"/>
            <a:ext cx="7358485" cy="2383596"/>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Reading part of a string:…"/>
          <p:cNvSpPr txBox="1"/>
          <p:nvPr>
            <p:ph type="body" idx="1"/>
          </p:nvPr>
        </p:nvSpPr>
        <p:spPr>
          <a:prstGeom prst="rect">
            <a:avLst/>
          </a:prstGeom>
        </p:spPr>
        <p:txBody>
          <a:bodyPr>
            <a:normAutofit fontScale="100000" lnSpcReduction="0"/>
          </a:bodyPr>
          <a:lstStyle/>
          <a:p>
            <a:pPr marL="0" indent="0" defTabSz="416052">
              <a:spcBef>
                <a:spcPts val="600"/>
              </a:spcBef>
              <a:buSzTx/>
              <a:buFontTx/>
              <a:buNone/>
              <a:defRPr sz="2912"/>
            </a:pPr>
            <a:r>
              <a:t>Reading part of a string:</a:t>
            </a:r>
          </a:p>
          <a:p>
            <a:pPr marL="0" indent="0" defTabSz="416052">
              <a:spcBef>
                <a:spcPts val="1000"/>
              </a:spcBef>
              <a:buSzTx/>
              <a:buFontTx/>
              <a:buNone/>
              <a:defRPr b="1" sz="2912">
                <a:latin typeface="Courier New"/>
                <a:ea typeface="Courier New"/>
                <a:cs typeface="Courier New"/>
                <a:sym typeface="Courier New"/>
              </a:defRPr>
            </a:pPr>
            <a:r>
              <a:t>name[0:5] # Shann</a:t>
            </a:r>
          </a:p>
          <a:p>
            <a:pPr marL="0" indent="0" defTabSz="416052">
              <a:spcBef>
                <a:spcPts val="600"/>
              </a:spcBef>
              <a:buSzTx/>
              <a:buFontTx/>
              <a:buNone/>
              <a:defRPr sz="2912"/>
            </a:pPr>
          </a:p>
          <a:p>
            <a:pPr marL="0" indent="0" defTabSz="416052">
              <a:spcBef>
                <a:spcPts val="600"/>
              </a:spcBef>
              <a:buSzTx/>
              <a:buFontTx/>
              <a:buNone/>
              <a:defRPr sz="2912"/>
            </a:pPr>
            <a:r>
              <a:t>Reading part of a list:</a:t>
            </a:r>
          </a:p>
          <a:p>
            <a:pPr marL="0" indent="0" defTabSz="416052">
              <a:spcBef>
                <a:spcPts val="1000"/>
              </a:spcBef>
              <a:buSzTx/>
              <a:buFontTx/>
              <a:buNone/>
              <a:defRPr b="1" sz="2912">
                <a:latin typeface="Courier New"/>
                <a:ea typeface="Courier New"/>
                <a:cs typeface="Courier New"/>
                <a:sym typeface="Courier New"/>
              </a:defRPr>
            </a:pPr>
            <a:r>
              <a:t>attendees[:3] # Amy, Jen, Julie</a:t>
            </a: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600"/>
              </a:spcBef>
              <a:buSzTx/>
              <a:buFontTx/>
              <a:buNone/>
              <a:defRPr sz="2912"/>
            </a:pPr>
            <a:r>
              <a:t>Reading part of a dictionary:</a:t>
            </a:r>
          </a:p>
          <a:p>
            <a:pPr marL="0" indent="0" defTabSz="416052">
              <a:spcBef>
                <a:spcPts val="1000"/>
              </a:spcBef>
              <a:buSzTx/>
              <a:buFontTx/>
              <a:buNone/>
              <a:defRPr b="1" sz="2912">
                <a:latin typeface="Courier New"/>
                <a:ea typeface="Courier New"/>
                <a:cs typeface="Courier New"/>
                <a:sym typeface="Courier New"/>
              </a:defRPr>
            </a:pPr>
            <a:r>
              <a:t>phonebook['Shannon'] # 202-555-1234</a:t>
            </a:r>
          </a:p>
        </p:txBody>
      </p:sp>
      <p:sp>
        <p:nvSpPr>
          <p:cNvPr id="338" name="reading part of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reading part of a dictionary</a:t>
            </a:r>
          </a:p>
        </p:txBody>
      </p:sp>
      <p:sp>
        <p:nvSpPr>
          <p:cNvPr id="33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Add an item to a dictionary:…"/>
          <p:cNvSpPr txBox="1"/>
          <p:nvPr>
            <p:ph type="body" idx="1"/>
          </p:nvPr>
        </p:nvSpPr>
        <p:spPr>
          <a:prstGeom prst="rect">
            <a:avLst/>
          </a:prstGeom>
        </p:spPr>
        <p:txBody>
          <a:bodyPr>
            <a:normAutofit fontScale="100000" lnSpcReduction="0"/>
          </a:bodyPr>
          <a:lstStyle/>
          <a:p>
            <a:pPr marL="0" indent="0">
              <a:spcBef>
                <a:spcPts val="600"/>
              </a:spcBef>
              <a:buSzTx/>
              <a:buFontTx/>
              <a:buNone/>
            </a:pPr>
            <a:r>
              <a:t>Add an item to a dictionary:</a:t>
            </a:r>
          </a:p>
          <a:p>
            <a:pPr marL="0" indent="0">
              <a:spcBef>
                <a:spcPts val="1200"/>
              </a:spcBef>
              <a:buSzTx/>
              <a:buFontTx/>
              <a:buNone/>
              <a:defRPr b="1">
                <a:latin typeface="Courier New"/>
                <a:ea typeface="Courier New"/>
                <a:cs typeface="Courier New"/>
                <a:sym typeface="Courier New"/>
              </a:defRPr>
            </a:pPr>
            <a:r>
              <a:t>phonebook['Mel'] = '301-555-1111'</a:t>
            </a:r>
          </a:p>
          <a:p>
            <a:pPr marL="0" indent="0">
              <a:spcBef>
                <a:spcPts val="1200"/>
              </a:spcBef>
              <a:buSzTx/>
              <a:buFontTx/>
              <a:buNone/>
              <a:defRPr b="1">
                <a:latin typeface="Courier New"/>
                <a:ea typeface="Courier New"/>
                <a:cs typeface="Courier New"/>
                <a:sym typeface="Courier New"/>
              </a:defRPr>
            </a:pPr>
          </a:p>
          <a:p>
            <a:pPr marL="0" indent="0">
              <a:spcBef>
                <a:spcPts val="600"/>
              </a:spcBef>
              <a:buSzTx/>
              <a:buFontTx/>
              <a:buNone/>
            </a:pPr>
            <a:r>
              <a:t>Dictionaries are </a:t>
            </a:r>
            <a:r>
              <a:rPr b="1"/>
              <a:t>unordered</a:t>
            </a:r>
            <a:r>
              <a:t>. </a:t>
            </a:r>
          </a:p>
          <a:p>
            <a:pPr marL="0" indent="0">
              <a:spcBef>
                <a:spcPts val="600"/>
              </a:spcBef>
              <a:buSzTx/>
              <a:buFontTx/>
              <a:buNone/>
            </a:pPr>
          </a:p>
          <a:p>
            <a:pPr marL="0" indent="0">
              <a:spcBef>
                <a:spcPts val="600"/>
              </a:spcBef>
              <a:buSzTx/>
              <a:buFontTx/>
              <a:buNone/>
            </a:pPr>
            <a:r>
              <a:t>The order of your dictionary may change as you add or remove items!</a:t>
            </a:r>
            <a:r>
              <a:rPr b="1"/>
              <a:t> </a:t>
            </a:r>
          </a:p>
        </p:txBody>
      </p:sp>
      <p:sp>
        <p:nvSpPr>
          <p:cNvPr id="344" name="adding to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adding to a dictionary</a:t>
            </a:r>
          </a:p>
        </p:txBody>
      </p:sp>
      <p:sp>
        <p:nvSpPr>
          <p:cNvPr id="34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In your phone's contacts app, what fields might you find?…"/>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pPr>
            <a:r>
              <a:t>In your phone's contacts app, what fields might you find?</a:t>
            </a:r>
          </a:p>
          <a:p>
            <a:pPr lvl="1" marL="752094" indent="-322325" defTabSz="429768">
              <a:spcBef>
                <a:spcPts val="600"/>
              </a:spcBef>
              <a:buClr>
                <a:srgbClr val="000000"/>
              </a:buClr>
              <a:buChar char="•"/>
              <a:defRPr sz="3008"/>
            </a:pPr>
            <a:r>
              <a:t>Name</a:t>
            </a:r>
          </a:p>
          <a:p>
            <a:pPr lvl="1" marL="752094" indent="-322325" defTabSz="429768">
              <a:spcBef>
                <a:spcPts val="600"/>
              </a:spcBef>
              <a:buClr>
                <a:srgbClr val="000000"/>
              </a:buClr>
              <a:buChar char="•"/>
              <a:defRPr sz="3008"/>
            </a:pPr>
            <a:r>
              <a:t>Organization</a:t>
            </a:r>
          </a:p>
          <a:p>
            <a:pPr lvl="1" marL="752094" indent="-322325" defTabSz="429768">
              <a:spcBef>
                <a:spcPts val="600"/>
              </a:spcBef>
              <a:buClr>
                <a:srgbClr val="000000"/>
              </a:buClr>
              <a:buChar char="•"/>
              <a:defRPr sz="3008"/>
            </a:pPr>
            <a:r>
              <a:t>Phone number (and type)</a:t>
            </a:r>
          </a:p>
          <a:p>
            <a:pPr lvl="1" marL="752094" indent="-322325" defTabSz="429768">
              <a:spcBef>
                <a:spcPts val="600"/>
              </a:spcBef>
              <a:buClr>
                <a:srgbClr val="000000"/>
              </a:buClr>
              <a:buChar char="•"/>
              <a:defRPr sz="3008"/>
            </a:pPr>
            <a:r>
              <a:t>Email</a:t>
            </a:r>
          </a:p>
          <a:p>
            <a:pPr lvl="1" marL="752094" indent="-322325" defTabSz="429768">
              <a:spcBef>
                <a:spcPts val="600"/>
              </a:spcBef>
              <a:buClr>
                <a:srgbClr val="000000"/>
              </a:buClr>
              <a:buChar char="•"/>
              <a:defRPr sz="3008"/>
            </a:pPr>
            <a:r>
              <a:t>Address</a:t>
            </a:r>
          </a:p>
          <a:p>
            <a:pPr lvl="1" marL="752094" indent="-322325" defTabSz="429768">
              <a:spcBef>
                <a:spcPts val="600"/>
              </a:spcBef>
              <a:buClr>
                <a:srgbClr val="000000"/>
              </a:buClr>
              <a:buChar char="•"/>
              <a:defRPr sz="3008"/>
            </a:pPr>
            <a:r>
              <a:t>... a whole lot more</a:t>
            </a:r>
          </a:p>
        </p:txBody>
      </p:sp>
      <p:sp>
        <p:nvSpPr>
          <p:cNvPr id="350" name="real phonebooks are a bit more comple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38327">
              <a:spcBef>
                <a:spcPts val="700"/>
              </a:spcBef>
              <a:defRPr cap="all" sz="2960">
                <a:latin typeface="+mn-lt"/>
                <a:ea typeface="+mn-ea"/>
                <a:cs typeface="+mn-cs"/>
                <a:sym typeface="Century Gothic"/>
              </a:defRPr>
            </a:lvl1pPr>
          </a:lstStyle>
          <a:p>
            <a:pPr/>
            <a:r>
              <a:t>real phonebooks are a bit more complex</a:t>
            </a:r>
          </a:p>
        </p:txBody>
      </p:sp>
      <p:sp>
        <p:nvSpPr>
          <p:cNvPr id="35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Body"/>
          <p:cNvSpPr txBox="1"/>
          <p:nvPr>
            <p:ph type="body" idx="1"/>
          </p:nvPr>
        </p:nvSpPr>
        <p:spPr>
          <a:prstGeom prst="rect">
            <a:avLst/>
          </a:prstGeom>
        </p:spPr>
        <p:txBody>
          <a:bodyPr>
            <a:normAutofit fontScale="100000" lnSpcReduction="0"/>
          </a:bodyPr>
          <a:lstStyle/>
          <a:p>
            <a:pPr marL="0" indent="0">
              <a:spcBef>
                <a:spcPts val="600"/>
              </a:spcBef>
              <a:buSzTx/>
              <a:buFontTx/>
              <a:buNone/>
            </a:pPr>
          </a:p>
        </p:txBody>
      </p:sp>
      <p:sp>
        <p:nvSpPr>
          <p:cNvPr id="356" name="real phonebooks are comple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real phonebooks are complex</a:t>
            </a:r>
          </a:p>
        </p:txBody>
      </p:sp>
      <p:sp>
        <p:nvSpPr>
          <p:cNvPr id="35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8" name="contacts-real.png" descr="contacts-real.png"/>
          <p:cNvPicPr>
            <a:picLocks noChangeAspect="1"/>
          </p:cNvPicPr>
          <p:nvPr/>
        </p:nvPicPr>
        <p:blipFill>
          <a:blip r:embed="rId3">
            <a:extLst/>
          </a:blip>
          <a:stretch>
            <a:fillRect/>
          </a:stretch>
        </p:blipFill>
        <p:spPr>
          <a:xfrm>
            <a:off x="1323181" y="1276676"/>
            <a:ext cx="6497768" cy="4550209"/>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Body"/>
          <p:cNvSpPr txBox="1"/>
          <p:nvPr>
            <p:ph type="body" idx="1"/>
          </p:nvPr>
        </p:nvSpPr>
        <p:spPr>
          <a:xfrm>
            <a:off x="457200" y="1521081"/>
            <a:ext cx="8229600" cy="4394211"/>
          </a:xfrm>
          <a:prstGeom prst="rect">
            <a:avLst/>
          </a:prstGeom>
        </p:spPr>
        <p:txBody>
          <a:bodyPr>
            <a:normAutofit fontScale="100000" lnSpcReduction="0"/>
          </a:bodyPr>
          <a:lstStyle/>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p:txBody>
      </p:sp>
      <p:sp>
        <p:nvSpPr>
          <p:cNvPr id="363" name="Let's visualize it differentl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visualize it differently</a:t>
            </a:r>
          </a:p>
        </p:txBody>
      </p:sp>
      <p:sp>
        <p:nvSpPr>
          <p:cNvPr id="364"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5" name="Created-With-Draw-dot-io-Lesson 3 Dictionary Chart Contacts (1).png" descr="Created-With-Draw-dot-io-Lesson 3 Dictionary Chart Contacts (1).png"/>
          <p:cNvPicPr>
            <a:picLocks noChangeAspect="1"/>
          </p:cNvPicPr>
          <p:nvPr/>
        </p:nvPicPr>
        <p:blipFill>
          <a:blip r:embed="rId3">
            <a:extLst/>
          </a:blip>
          <a:stretch>
            <a:fillRect/>
          </a:stretch>
        </p:blipFill>
        <p:spPr>
          <a:xfrm>
            <a:off x="0" y="1056735"/>
            <a:ext cx="9144000" cy="4744530"/>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We have a dictionary within a dictionary:…"/>
          <p:cNvSpPr txBox="1"/>
          <p:nvPr>
            <p:ph type="body" idx="1"/>
          </p:nvPr>
        </p:nvSpPr>
        <p:spPr>
          <a:prstGeom prst="rect">
            <a:avLst/>
          </a:prstGeom>
        </p:spPr>
        <p:txBody>
          <a:bodyPr>
            <a:normAutofit fontScale="100000" lnSpcReduction="0"/>
          </a:bodyPr>
          <a:lstStyle/>
          <a:p>
            <a:pPr marL="0" indent="0">
              <a:spcBef>
                <a:spcPts val="600"/>
              </a:spcBef>
              <a:buSzTx/>
              <a:buFontTx/>
              <a:buNone/>
            </a:pPr>
            <a:r>
              <a:t>We have a dictionary within a dictionary:</a:t>
            </a:r>
          </a:p>
          <a:p>
            <a:pPr marL="0" indent="0">
              <a:spcBef>
                <a:spcPts val="600"/>
              </a:spcBef>
              <a:buSzTx/>
              <a:buFontTx/>
              <a:buNone/>
            </a:pPr>
          </a:p>
          <a:p>
            <a:pPr marL="0" indent="0">
              <a:spcBef>
                <a:spcPts val="600"/>
              </a:spcBef>
              <a:buSzTx/>
              <a:buFontTx/>
              <a:buNone/>
            </a:pPr>
          </a:p>
          <a:p>
            <a:pPr marL="0" indent="0">
              <a:spcBef>
                <a:spcPts val="600"/>
              </a:spcBef>
              <a:buSzTx/>
              <a:buFontTx/>
              <a:buNone/>
            </a:pPr>
          </a:p>
          <a:p>
            <a:pPr marL="0" indent="0">
              <a:spcBef>
                <a:spcPts val="600"/>
              </a:spcBef>
              <a:buSzTx/>
              <a:buFontTx/>
              <a:buNone/>
            </a:pPr>
            <a:r>
              <a:t>Just keep slicing:</a:t>
            </a:r>
          </a:p>
        </p:txBody>
      </p:sp>
      <p:sp>
        <p:nvSpPr>
          <p:cNvPr id="370" name="&quot;Slice&quot; it like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"Slice" it like a nested list</a:t>
            </a:r>
          </a:p>
        </p:txBody>
      </p:sp>
      <p:sp>
        <p:nvSpPr>
          <p:cNvPr id="37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2" name="contacts-1.png" descr="contacts-1.png"/>
          <p:cNvPicPr>
            <a:picLocks noChangeAspect="1"/>
          </p:cNvPicPr>
          <p:nvPr/>
        </p:nvPicPr>
        <p:blipFill>
          <a:blip r:embed="rId3">
            <a:extLst/>
          </a:blip>
          <a:stretch>
            <a:fillRect/>
          </a:stretch>
        </p:blipFill>
        <p:spPr>
          <a:xfrm>
            <a:off x="-1" y="2079803"/>
            <a:ext cx="9144001" cy="1459069"/>
          </a:xfrm>
          <a:prstGeom prst="rect">
            <a:avLst/>
          </a:prstGeom>
          <a:ln w="12700">
            <a:miter lim="400000"/>
          </a:ln>
        </p:spPr>
      </p:pic>
      <p:pic>
        <p:nvPicPr>
          <p:cNvPr id="373" name="contacts-2.png" descr="contacts-2.png"/>
          <p:cNvPicPr>
            <a:picLocks noChangeAspect="1"/>
          </p:cNvPicPr>
          <p:nvPr/>
        </p:nvPicPr>
        <p:blipFill>
          <a:blip r:embed="rId4">
            <a:extLst/>
          </a:blip>
          <a:stretch>
            <a:fillRect/>
          </a:stretch>
        </p:blipFill>
        <p:spPr>
          <a:xfrm>
            <a:off x="10409" y="4512356"/>
            <a:ext cx="9144001" cy="93194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Use .split() on a string to turn it into a list"/>
          <p:cNvSpPr txBox="1"/>
          <p:nvPr>
            <p:ph type="body" idx="1"/>
          </p:nvPr>
        </p:nvSpPr>
        <p:spPr>
          <a:prstGeom prst="rect">
            <a:avLst/>
          </a:prstGeom>
        </p:spPr>
        <p:txBody>
          <a:bodyPr>
            <a:normAutofit fontScale="100000" lnSpcReduction="0"/>
          </a:bodyPr>
          <a:lstStyle/>
          <a:p>
            <a:pPr>
              <a:spcBef>
                <a:spcPts val="1200"/>
              </a:spcBef>
              <a:buClr>
                <a:srgbClr val="000000"/>
              </a:buClr>
            </a:pPr>
            <a:r>
              <a:t>Use </a:t>
            </a:r>
            <a:r>
              <a:rPr b="1">
                <a:latin typeface="Courier New"/>
                <a:ea typeface="Courier New"/>
                <a:cs typeface="Courier New"/>
                <a:sym typeface="Courier New"/>
              </a:rPr>
              <a:t>.split()</a:t>
            </a:r>
            <a:r>
              <a:t> on a string to turn it into a list</a:t>
            </a:r>
          </a:p>
        </p:txBody>
      </p:sp>
      <p:sp>
        <p:nvSpPr>
          <p:cNvPr id="69"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7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1" name="lr-8.png" descr="lr-8.png"/>
          <p:cNvPicPr>
            <a:picLocks noChangeAspect="1"/>
          </p:cNvPicPr>
          <p:nvPr/>
        </p:nvPicPr>
        <p:blipFill>
          <a:blip r:embed="rId3">
            <a:extLst/>
          </a:blip>
          <a:stretch>
            <a:fillRect/>
          </a:stretch>
        </p:blipFill>
        <p:spPr>
          <a:xfrm>
            <a:off x="-1" y="2905163"/>
            <a:ext cx="9144001" cy="615874"/>
          </a:xfrm>
          <a:prstGeom prst="rect">
            <a:avLst/>
          </a:prstGeom>
          <a:ln w="12700">
            <a:miter lim="400000"/>
          </a:ln>
        </p:spPr>
      </p:pic>
      <p:pic>
        <p:nvPicPr>
          <p:cNvPr id="72" name="lr-9.png" descr="lr-9.png"/>
          <p:cNvPicPr>
            <a:picLocks noChangeAspect="1"/>
          </p:cNvPicPr>
          <p:nvPr/>
        </p:nvPicPr>
        <p:blipFill>
          <a:blip r:embed="rId4">
            <a:extLst/>
          </a:blip>
          <a:stretch>
            <a:fillRect/>
          </a:stretch>
        </p:blipFill>
        <p:spPr>
          <a:xfrm>
            <a:off x="0" y="4301195"/>
            <a:ext cx="9144000" cy="567009"/>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 strings, lists, even other dictionaries!"/>
          <p:cNvSpPr txBox="1"/>
          <p:nvPr>
            <p:ph type="body" idx="1"/>
          </p:nvPr>
        </p:nvSpPr>
        <p:spPr>
          <a:prstGeom prst="rect">
            <a:avLst/>
          </a:prstGeom>
        </p:spPr>
        <p:txBody>
          <a:bodyPr>
            <a:normAutofit fontScale="100000" lnSpcReduction="0"/>
          </a:bodyPr>
          <a:lstStyle/>
          <a:p>
            <a:pPr marL="0" indent="0" defTabSz="416052">
              <a:spcBef>
                <a:spcPts val="600"/>
              </a:spcBef>
              <a:buSzTx/>
              <a:buFontTx/>
              <a:buNone/>
              <a:defRPr sz="2912"/>
            </a:pPr>
            <a:r>
              <a:t>... strings, lists, even other dictionaries!</a:t>
            </a: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p:txBody>
      </p:sp>
      <p:sp>
        <p:nvSpPr>
          <p:cNvPr id="378" name="dictionaries can contain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can contain ...</a:t>
            </a:r>
          </a:p>
        </p:txBody>
      </p:sp>
      <p:sp>
        <p:nvSpPr>
          <p:cNvPr id="37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0" name="dict-nested.png" descr="dict-nested.png"/>
          <p:cNvPicPr>
            <a:picLocks noChangeAspect="1"/>
          </p:cNvPicPr>
          <p:nvPr/>
        </p:nvPicPr>
        <p:blipFill>
          <a:blip r:embed="rId3">
            <a:extLst/>
          </a:blip>
          <a:stretch>
            <a:fillRect/>
          </a:stretch>
        </p:blipFill>
        <p:spPr>
          <a:xfrm>
            <a:off x="941614" y="1949254"/>
            <a:ext cx="7281591" cy="3799498"/>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Body"/>
          <p:cNvSpPr txBox="1"/>
          <p:nvPr>
            <p:ph type="body" idx="1"/>
          </p:nvPr>
        </p:nvSpPr>
        <p:spPr>
          <a:xfrm>
            <a:off x="457200" y="1521081"/>
            <a:ext cx="8229600" cy="4394211"/>
          </a:xfrm>
          <a:prstGeom prst="rect">
            <a:avLst/>
          </a:prstGeom>
        </p:spPr>
        <p:txBody>
          <a:bodyPr>
            <a:normAutofit fontScale="100000" lnSpcReduction="0"/>
          </a:bodyPr>
          <a:lstStyle/>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p:txBody>
      </p:sp>
      <p:sp>
        <p:nvSpPr>
          <p:cNvPr id="385" name="Let's visualize it differentl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visualize it differently</a:t>
            </a:r>
          </a:p>
        </p:txBody>
      </p:sp>
      <p:sp>
        <p:nvSpPr>
          <p:cNvPr id="38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7" name="Lesson 3 Dictionary Chart.png" descr="Lesson 3 Dictionary Chart.png"/>
          <p:cNvPicPr>
            <a:picLocks noChangeAspect="1"/>
          </p:cNvPicPr>
          <p:nvPr/>
        </p:nvPicPr>
        <p:blipFill>
          <a:blip r:embed="rId3">
            <a:extLst/>
          </a:blip>
          <a:stretch>
            <a:fillRect/>
          </a:stretch>
        </p:blipFill>
        <p:spPr>
          <a:xfrm>
            <a:off x="-148013" y="1693625"/>
            <a:ext cx="9144001" cy="3132752"/>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ave these exercise instructions to your computer, open it in Sublime/IDLE and work from there!"/>
          <p:cNvSpPr txBox="1"/>
          <p:nvPr>
            <p:ph type="body" idx="1"/>
          </p:nvPr>
        </p:nvSpPr>
        <p:spPr>
          <a:prstGeom prst="rect">
            <a:avLst/>
          </a:prstGeom>
        </p:spPr>
        <p:txBody>
          <a:bodyPr>
            <a:normAutofit fontScale="100000" lnSpcReduction="0"/>
          </a:bodyPr>
          <a:lstStyle/>
          <a:p>
            <a:pPr marL="0" indent="0" defTabSz="374904">
              <a:spcBef>
                <a:spcPts val="500"/>
              </a:spcBef>
              <a:buSzTx/>
              <a:buFontTx/>
              <a:buNone/>
              <a:defRPr sz="2624"/>
            </a:pPr>
            <a:r>
              <a:t>Save these </a:t>
            </a:r>
            <a:r>
              <a:rPr b="1" u="sng">
                <a:solidFill>
                  <a:srgbClr val="0000FF"/>
                </a:solidFill>
                <a:uFill>
                  <a:solidFill>
                    <a:srgbClr val="0000FF"/>
                  </a:solidFill>
                </a:uFill>
                <a:hlinkClick r:id="rId3" invalidUrl="" action="" tgtFrame="" tooltip="" history="1" highlightClick="0" endSnd="0"/>
              </a:rPr>
              <a:t>exercise instructions</a:t>
            </a:r>
            <a:r>
              <a:t> to your computer, open it in Sublime/IDLE and work from there!</a:t>
            </a: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p:txBody>
      </p:sp>
      <p:sp>
        <p:nvSpPr>
          <p:cNvPr id="392" name="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a:t>
            </a:r>
          </a:p>
        </p:txBody>
      </p:sp>
      <p:sp>
        <p:nvSpPr>
          <p:cNvPr id="39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4" name="dict-nested.png" descr="dict-nested.png"/>
          <p:cNvPicPr>
            <a:picLocks noChangeAspect="1"/>
          </p:cNvPicPr>
          <p:nvPr/>
        </p:nvPicPr>
        <p:blipFill>
          <a:blip r:embed="rId4">
            <a:extLst/>
          </a:blip>
          <a:stretch>
            <a:fillRect/>
          </a:stretch>
        </p:blipFill>
        <p:spPr>
          <a:xfrm>
            <a:off x="1143732" y="2329274"/>
            <a:ext cx="6399336" cy="333914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We just met Carla, so we don't have as many details about her in our phonebook as we do for Shannon."/>
          <p:cNvSpPr txBox="1"/>
          <p:nvPr>
            <p:ph type="body" idx="1"/>
          </p:nvPr>
        </p:nvSpPr>
        <p:spPr>
          <a:prstGeom prst="rect">
            <a:avLst/>
          </a:prstGeom>
        </p:spPr>
        <p:txBody>
          <a:bodyPr>
            <a:normAutofit fontScale="100000" lnSpcReduction="0"/>
          </a:bodyPr>
          <a:lstStyle>
            <a:lvl1pPr marL="0" indent="0">
              <a:spcBef>
                <a:spcPts val="600"/>
              </a:spcBef>
              <a:buSzTx/>
              <a:buFontTx/>
              <a:buNone/>
            </a:lvl1pPr>
          </a:lstStyle>
          <a:p>
            <a:pPr/>
            <a:r>
              <a:t>We just met Carla, so we don't have as many details about her in our phonebook as we do for Shannon.</a:t>
            </a:r>
          </a:p>
        </p:txBody>
      </p:sp>
      <p:sp>
        <p:nvSpPr>
          <p:cNvPr id="399" name="Dictionaries are flexibl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are flexible</a:t>
            </a:r>
          </a:p>
        </p:txBody>
      </p:sp>
      <p:sp>
        <p:nvSpPr>
          <p:cNvPr id="40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1" name="contacts-3.png" descr="contacts-3.png"/>
          <p:cNvPicPr>
            <a:picLocks noChangeAspect="1"/>
          </p:cNvPicPr>
          <p:nvPr/>
        </p:nvPicPr>
        <p:blipFill>
          <a:blip r:embed="rId3">
            <a:extLst/>
          </a:blip>
          <a:stretch>
            <a:fillRect/>
          </a:stretch>
        </p:blipFill>
        <p:spPr>
          <a:xfrm>
            <a:off x="425450" y="3069020"/>
            <a:ext cx="8293100" cy="2552701"/>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Body"/>
          <p:cNvSpPr txBox="1"/>
          <p:nvPr>
            <p:ph type="body" idx="1"/>
          </p:nvPr>
        </p:nvSpPr>
        <p:spPr>
          <a:prstGeom prst="rect">
            <a:avLst/>
          </a:prstGeom>
        </p:spPr>
        <p:txBody>
          <a:bodyPr>
            <a:normAutofit fontScale="100000" lnSpcReduction="0"/>
          </a:bodyPr>
          <a:lstStyle/>
          <a:p>
            <a:pPr marL="0" indent="0">
              <a:spcBef>
                <a:spcPts val="600"/>
              </a:spcBef>
              <a:buSzTx/>
              <a:buFontTx/>
              <a:buNone/>
            </a:pPr>
          </a:p>
        </p:txBody>
      </p:sp>
      <p:sp>
        <p:nvSpPr>
          <p:cNvPr id="406" name="I don't have that ke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 don't have that key</a:t>
            </a:r>
          </a:p>
        </p:txBody>
      </p:sp>
      <p:sp>
        <p:nvSpPr>
          <p:cNvPr id="40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8" name="contacts-3.png" descr="contacts-3.png"/>
          <p:cNvPicPr>
            <a:picLocks noChangeAspect="1"/>
          </p:cNvPicPr>
          <p:nvPr/>
        </p:nvPicPr>
        <p:blipFill>
          <a:blip r:embed="rId3">
            <a:extLst/>
          </a:blip>
          <a:stretch>
            <a:fillRect/>
          </a:stretch>
        </p:blipFill>
        <p:spPr>
          <a:xfrm>
            <a:off x="425450" y="1280619"/>
            <a:ext cx="8293100" cy="2552701"/>
          </a:xfrm>
          <a:prstGeom prst="rect">
            <a:avLst/>
          </a:prstGeom>
          <a:ln w="12700">
            <a:miter lim="400000"/>
          </a:ln>
        </p:spPr>
      </p:pic>
      <p:pic>
        <p:nvPicPr>
          <p:cNvPr id="409" name="contacts-4-keyerror.png" descr="contacts-4-keyerror.png"/>
          <p:cNvPicPr>
            <a:picLocks noChangeAspect="1"/>
          </p:cNvPicPr>
          <p:nvPr/>
        </p:nvPicPr>
        <p:blipFill>
          <a:blip r:embed="rId4">
            <a:extLst/>
          </a:blip>
          <a:stretch>
            <a:fillRect/>
          </a:stretch>
        </p:blipFill>
        <p:spPr>
          <a:xfrm>
            <a:off x="10409" y="4213840"/>
            <a:ext cx="9144001" cy="1379221"/>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When you get a KeyError, your program stops. That's not always what you want."/>
          <p:cNvSpPr txBox="1"/>
          <p:nvPr>
            <p:ph type="body" idx="1"/>
          </p:nvPr>
        </p:nvSpPr>
        <p:spPr>
          <a:prstGeom prst="rect">
            <a:avLst/>
          </a:prstGeom>
        </p:spPr>
        <p:txBody>
          <a:bodyPr>
            <a:normAutofit fontScale="100000" lnSpcReduction="0"/>
          </a:bodyPr>
          <a:lstStyle>
            <a:lvl1pPr marL="0" indent="0">
              <a:spcBef>
                <a:spcPts val="600"/>
              </a:spcBef>
              <a:buSzTx/>
              <a:buFontTx/>
              <a:buNone/>
            </a:lvl1pPr>
          </a:lstStyle>
          <a:p>
            <a:pPr/>
            <a:r>
              <a:t>When you get a KeyError, your program stops. That's not always what you want.</a:t>
            </a:r>
          </a:p>
        </p:txBody>
      </p:sp>
      <p:sp>
        <p:nvSpPr>
          <p:cNvPr id="414" name="use .get( ) to keep go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use .get( ) to keep going</a:t>
            </a:r>
          </a:p>
        </p:txBody>
      </p:sp>
      <p:sp>
        <p:nvSpPr>
          <p:cNvPr id="41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6" name="contacts-5.png" descr="contacts-5.png"/>
          <p:cNvPicPr>
            <a:picLocks noChangeAspect="1"/>
          </p:cNvPicPr>
          <p:nvPr/>
        </p:nvPicPr>
        <p:blipFill>
          <a:blip r:embed="rId3">
            <a:extLst/>
          </a:blip>
          <a:stretch>
            <a:fillRect/>
          </a:stretch>
        </p:blipFill>
        <p:spPr>
          <a:xfrm>
            <a:off x="-1" y="2735641"/>
            <a:ext cx="9144001" cy="2539571"/>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ave these exercise instructions to your computer,  open it in Sublime/IDLE and work from there!…"/>
          <p:cNvSpPr txBox="1"/>
          <p:nvPr>
            <p:ph type="body" idx="1"/>
          </p:nvPr>
        </p:nvSpPr>
        <p:spPr>
          <a:prstGeom prst="rect">
            <a:avLst/>
          </a:prstGeom>
        </p:spPr>
        <p:txBody>
          <a:bodyPr>
            <a:normAutofit fontScale="100000" lnSpcReduction="0"/>
          </a:bodyPr>
          <a:lstStyle/>
          <a:p>
            <a:pPr marL="0" indent="0" defTabSz="315468">
              <a:spcBef>
                <a:spcPts val="400"/>
              </a:spcBef>
              <a:buSzTx/>
              <a:buFontTx/>
              <a:buNone/>
              <a:defRPr sz="2208"/>
            </a:pPr>
            <a:r>
              <a:t>Save these </a:t>
            </a:r>
            <a:r>
              <a:rPr b="1" u="sng">
                <a:solidFill>
                  <a:srgbClr val="0000FF"/>
                </a:solidFill>
                <a:uFill>
                  <a:solidFill>
                    <a:srgbClr val="0000FF"/>
                  </a:solidFill>
                </a:uFill>
                <a:hlinkClick r:id="rId2" invalidUrl="" action="" tgtFrame="" tooltip="" history="1" highlightClick="0" endSnd="0"/>
              </a:rPr>
              <a:t>exercise instructions</a:t>
            </a:r>
            <a:r>
              <a:t> to your computer,  open it in Sublime/IDLE and work from there!</a:t>
            </a:r>
          </a:p>
          <a:p>
            <a:pPr marL="0" indent="0" defTabSz="315468">
              <a:spcBef>
                <a:spcPts val="400"/>
              </a:spcBef>
              <a:buSzTx/>
              <a:buFontTx/>
              <a:buNone/>
              <a:defRPr sz="2208"/>
            </a:pPr>
          </a:p>
          <a:p>
            <a:pPr marL="0" indent="0" defTabSz="315468">
              <a:spcBef>
                <a:spcPts val="400"/>
              </a:spcBef>
              <a:buSzTx/>
              <a:buFontTx/>
              <a:buNone/>
              <a:defRPr sz="2208"/>
            </a:pPr>
            <a:r>
              <a:rPr b="1"/>
              <a:t>Just do #1 for now.</a:t>
            </a:r>
            <a:r>
              <a:t> Once we've added items to our dictionary, we'll see how to loop through it in the next slides.</a:t>
            </a:r>
          </a:p>
          <a:p>
            <a:pPr marL="0" indent="0" defTabSz="315468">
              <a:spcBef>
                <a:spcPts val="800"/>
              </a:spcBef>
              <a:buSzTx/>
              <a:buFontTx/>
              <a:buNone/>
              <a:defRPr b="1" sz="2208">
                <a:latin typeface="Courier New"/>
                <a:ea typeface="Courier New"/>
                <a:cs typeface="Courier New"/>
                <a:sym typeface="Courier New"/>
              </a:defRPr>
            </a:pPr>
          </a:p>
          <a:p>
            <a:pPr marL="0" indent="0" defTabSz="315468">
              <a:spcBef>
                <a:spcPts val="800"/>
              </a:spcBef>
              <a:buSzTx/>
              <a:buFontTx/>
              <a:buNone/>
              <a:defRPr b="1" sz="2208">
                <a:latin typeface="Courier New"/>
                <a:ea typeface="Courier New"/>
                <a:cs typeface="Courier New"/>
                <a:sym typeface="Courier New"/>
              </a:defRPr>
            </a:pPr>
          </a:p>
          <a:p>
            <a:pPr marL="0" indent="0" defTabSz="315468">
              <a:spcBef>
                <a:spcPts val="800"/>
              </a:spcBef>
              <a:buSzTx/>
              <a:buFontTx/>
              <a:buNone/>
              <a:defRPr b="1" sz="2208">
                <a:latin typeface="Courier New"/>
                <a:ea typeface="Courier New"/>
                <a:cs typeface="Courier New"/>
                <a:sym typeface="Courier New"/>
              </a:defRPr>
            </a:pPr>
          </a:p>
          <a:p>
            <a:pPr marL="0" indent="0" defTabSz="315468">
              <a:spcBef>
                <a:spcPts val="800"/>
              </a:spcBef>
              <a:buSzTx/>
              <a:buFontTx/>
              <a:buNone/>
              <a:defRPr b="1" sz="2208">
                <a:latin typeface="Courier New"/>
                <a:ea typeface="Courier New"/>
                <a:cs typeface="Courier New"/>
                <a:sym typeface="Courier New"/>
              </a:defRPr>
            </a:pPr>
          </a:p>
        </p:txBody>
      </p:sp>
      <p:sp>
        <p:nvSpPr>
          <p:cNvPr id="421" name="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a:t>
            </a:r>
          </a:p>
        </p:txBody>
      </p:sp>
      <p:sp>
        <p:nvSpPr>
          <p:cNvPr id="42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3" name="contacts-6.png" descr="contacts-6.png"/>
          <p:cNvPicPr>
            <a:picLocks noChangeAspect="1"/>
          </p:cNvPicPr>
          <p:nvPr/>
        </p:nvPicPr>
        <p:blipFill>
          <a:blip r:embed="rId3">
            <a:extLst/>
          </a:blip>
          <a:stretch>
            <a:fillRect/>
          </a:stretch>
        </p:blipFill>
        <p:spPr>
          <a:xfrm>
            <a:off x="1352339" y="3350729"/>
            <a:ext cx="6439322" cy="2359615"/>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Let's loop through the contacts list we just created.  We have a handful of ways to do this.…"/>
          <p:cNvSpPr txBox="1"/>
          <p:nvPr>
            <p:ph type="body" idx="1"/>
          </p:nvPr>
        </p:nvSpPr>
        <p:spPr>
          <a:prstGeom prst="rect">
            <a:avLst/>
          </a:prstGeom>
        </p:spPr>
        <p:txBody>
          <a:bodyPr>
            <a:normAutofit fontScale="100000" lnSpcReduction="0"/>
          </a:bodyPr>
          <a:lstStyle/>
          <a:p>
            <a:pPr marL="0" indent="0">
              <a:spcBef>
                <a:spcPts val="600"/>
              </a:spcBef>
              <a:buSzTx/>
              <a:buFontTx/>
              <a:buNone/>
            </a:pPr>
            <a:r>
              <a:t>Let's loop through the contacts list we just created.  We have a handful of ways to do this.</a:t>
            </a:r>
          </a:p>
          <a:p>
            <a:pPr marL="0" indent="0">
              <a:spcBef>
                <a:spcPts val="600"/>
              </a:spcBef>
              <a:buSzTx/>
              <a:buFontTx/>
              <a:buNone/>
            </a:pPr>
          </a:p>
          <a:p>
            <a:pPr marL="228600" indent="-228600">
              <a:spcBef>
                <a:spcPts val="600"/>
              </a:spcBef>
              <a:buAutoNum type="arabicPeriod" startAt="1"/>
            </a:pPr>
            <a:r>
              <a:t>  Looping by keys (Shannon, Hear Me Code, everyone else at your table…)</a:t>
            </a:r>
            <a:br/>
          </a:p>
          <a:p>
            <a:pPr marL="228600" indent="-228600">
              <a:spcBef>
                <a:spcPts val="600"/>
              </a:spcBef>
              <a:buAutoNum type="arabicPeriod" startAt="1"/>
            </a:pPr>
            <a:r>
              <a:t> Looping by key / value pairs together</a:t>
            </a:r>
          </a:p>
        </p:txBody>
      </p:sp>
      <p:sp>
        <p:nvSpPr>
          <p:cNvPr id="426" name="looping through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48055">
              <a:spcBef>
                <a:spcPts val="900"/>
              </a:spcBef>
              <a:defRPr cap="all" sz="3920">
                <a:latin typeface="+mn-lt"/>
                <a:ea typeface="+mn-ea"/>
                <a:cs typeface="+mn-cs"/>
                <a:sym typeface="Century Gothic"/>
              </a:defRPr>
            </a:lvl1pPr>
          </a:lstStyle>
          <a:p>
            <a:pPr/>
            <a:r>
              <a:t>looping through a dictionary</a:t>
            </a:r>
          </a:p>
        </p:txBody>
      </p:sp>
      <p:sp>
        <p:nvSpPr>
          <p:cNvPr id="42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keys() creates a list of all of the keys in your dictionary.…"/>
          <p:cNvSpPr txBox="1"/>
          <p:nvPr>
            <p:ph type="body" idx="1"/>
          </p:nvPr>
        </p:nvSpPr>
        <p:spPr>
          <a:prstGeom prst="rect">
            <a:avLst/>
          </a:prstGeom>
        </p:spPr>
        <p:txBody>
          <a:bodyPr>
            <a:normAutofit fontScale="100000" lnSpcReduction="0"/>
          </a:bodyPr>
          <a:lstStyle/>
          <a:p>
            <a:pPr marL="0" indent="0">
              <a:spcBef>
                <a:spcPts val="600"/>
              </a:spcBef>
              <a:buSzTx/>
              <a:buFontTx/>
              <a:buNone/>
              <a:defRPr>
                <a:latin typeface="Gill Sans Light"/>
                <a:ea typeface="Gill Sans Light"/>
                <a:cs typeface="Gill Sans Light"/>
                <a:sym typeface="Gill Sans Light"/>
              </a:defRPr>
            </a:pPr>
            <a:r>
              <a:rPr b="1">
                <a:latin typeface="Courier New"/>
                <a:ea typeface="Courier New"/>
                <a:cs typeface="Courier New"/>
                <a:sym typeface="Courier New"/>
              </a:rPr>
              <a:t>.keys()</a:t>
            </a:r>
            <a:r>
              <a:t> </a:t>
            </a:r>
            <a:r>
              <a:rPr>
                <a:latin typeface="+mn-lt"/>
                <a:ea typeface="+mn-ea"/>
                <a:cs typeface="+mn-cs"/>
                <a:sym typeface="Century Gothic"/>
              </a:rPr>
              <a:t>creates a list of all of the keys in your dictionary.</a:t>
            </a:r>
            <a:endParaRPr>
              <a:latin typeface="+mn-lt"/>
              <a:ea typeface="+mn-ea"/>
              <a:cs typeface="+mn-cs"/>
              <a:sym typeface="Century Gothic"/>
            </a:endParaRPr>
          </a:p>
          <a:p>
            <a:pPr marL="0" indent="0">
              <a:spcBef>
                <a:spcPts val="600"/>
              </a:spcBef>
              <a:buSzTx/>
              <a:buFontTx/>
              <a:buNone/>
            </a:pPr>
          </a:p>
          <a:p>
            <a:pPr marL="0" indent="0">
              <a:spcBef>
                <a:spcPts val="600"/>
              </a:spcBef>
              <a:buSzTx/>
              <a:buFontTx/>
              <a:buNone/>
            </a:pPr>
          </a:p>
          <a:p>
            <a:pPr marL="0" indent="0">
              <a:spcBef>
                <a:spcPts val="600"/>
              </a:spcBef>
              <a:buSzTx/>
              <a:buFontTx/>
              <a:buNone/>
            </a:pPr>
            <a:r>
              <a:t>Because </a:t>
            </a:r>
            <a:r>
              <a:rPr b="1"/>
              <a:t>dictionaries are unordered,</a:t>
            </a:r>
            <a:r>
              <a:t> you might get keys in a different order than you see below, or a different order than you put them in.  That's okay.</a:t>
            </a:r>
          </a:p>
        </p:txBody>
      </p:sp>
      <p:sp>
        <p:nvSpPr>
          <p:cNvPr id="430" name=".keys( ) creates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.keys( ) creates a list</a:t>
            </a:r>
          </a:p>
        </p:txBody>
      </p:sp>
      <p:sp>
        <p:nvSpPr>
          <p:cNvPr id="43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2" name="contacts-7.png" descr="contacts-7.png"/>
          <p:cNvPicPr>
            <a:picLocks noChangeAspect="1"/>
          </p:cNvPicPr>
          <p:nvPr/>
        </p:nvPicPr>
        <p:blipFill>
          <a:blip r:embed="rId2">
            <a:extLst/>
          </a:blip>
          <a:stretch>
            <a:fillRect/>
          </a:stretch>
        </p:blipFill>
        <p:spPr>
          <a:xfrm>
            <a:off x="1117600" y="2534635"/>
            <a:ext cx="6908800" cy="990601"/>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keys() will create a list of all of the keys in your dictionary.…"/>
          <p:cNvSpPr txBox="1"/>
          <p:nvPr>
            <p:ph type="body" idx="1"/>
          </p:nvPr>
        </p:nvSpPr>
        <p:spPr>
          <a:prstGeom prst="rect">
            <a:avLst/>
          </a:prstGeom>
        </p:spPr>
        <p:txBody>
          <a:bodyPr>
            <a:normAutofit fontScale="100000" lnSpcReduction="0"/>
          </a:bodyPr>
          <a:lstStyle/>
          <a:p>
            <a:pPr marL="0" indent="0">
              <a:spcBef>
                <a:spcPts val="600"/>
              </a:spcBef>
              <a:buSzTx/>
              <a:buFontTx/>
              <a:buNone/>
              <a:defRPr>
                <a:latin typeface="Gill Sans Light"/>
                <a:ea typeface="Gill Sans Light"/>
                <a:cs typeface="Gill Sans Light"/>
                <a:sym typeface="Gill Sans Light"/>
              </a:defRPr>
            </a:pPr>
            <a:r>
              <a:rPr b="1">
                <a:latin typeface="Courier New"/>
                <a:ea typeface="Courier New"/>
                <a:cs typeface="Courier New"/>
                <a:sym typeface="Courier New"/>
              </a:rPr>
              <a:t>.keys()</a:t>
            </a:r>
            <a:r>
              <a:t> </a:t>
            </a:r>
            <a:r>
              <a:rPr>
                <a:latin typeface="+mn-lt"/>
                <a:ea typeface="+mn-ea"/>
                <a:cs typeface="+mn-cs"/>
                <a:sym typeface="Century Gothic"/>
              </a:rPr>
              <a:t>will create a list of all of the keys in your dictionary.</a:t>
            </a:r>
            <a:endParaRPr>
              <a:latin typeface="+mn-lt"/>
              <a:ea typeface="+mn-ea"/>
              <a:cs typeface="+mn-cs"/>
              <a:sym typeface="Century Gothic"/>
            </a:endParaRPr>
          </a:p>
          <a:p>
            <a:pPr marL="0" indent="0">
              <a:spcBef>
                <a:spcPts val="600"/>
              </a:spcBef>
              <a:buSzTx/>
              <a:buFontTx/>
              <a:buNone/>
            </a:pPr>
          </a:p>
          <a:p>
            <a:pPr marL="0" indent="0">
              <a:spcBef>
                <a:spcPts val="600"/>
              </a:spcBef>
              <a:buSzTx/>
              <a:buFontTx/>
              <a:buNone/>
            </a:pPr>
          </a:p>
          <a:p>
            <a:pPr marL="0" indent="0">
              <a:spcBef>
                <a:spcPts val="600"/>
              </a:spcBef>
              <a:buSzTx/>
              <a:buFontTx/>
              <a:buNone/>
            </a:pPr>
            <a:r>
              <a:t>If you have a list, you can loop over it!</a:t>
            </a:r>
          </a:p>
        </p:txBody>
      </p:sp>
      <p:sp>
        <p:nvSpPr>
          <p:cNvPr id="435" name="we can loop over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can loop over a list!</a:t>
            </a:r>
          </a:p>
        </p:txBody>
      </p:sp>
      <p:sp>
        <p:nvSpPr>
          <p:cNvPr id="43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7" name="contacts-7.png" descr="contacts-7.png"/>
          <p:cNvPicPr>
            <a:picLocks noChangeAspect="1"/>
          </p:cNvPicPr>
          <p:nvPr/>
        </p:nvPicPr>
        <p:blipFill>
          <a:blip r:embed="rId2">
            <a:extLst/>
          </a:blip>
          <a:stretch>
            <a:fillRect/>
          </a:stretch>
        </p:blipFill>
        <p:spPr>
          <a:xfrm>
            <a:off x="1117600" y="2561162"/>
            <a:ext cx="6908800" cy="990601"/>
          </a:xfrm>
          <a:prstGeom prst="rect">
            <a:avLst/>
          </a:prstGeom>
          <a:ln w="12700">
            <a:miter lim="400000"/>
          </a:ln>
        </p:spPr>
      </p:pic>
      <p:pic>
        <p:nvPicPr>
          <p:cNvPr id="438" name="contacts-8.png" descr="contacts-8.png"/>
          <p:cNvPicPr>
            <a:picLocks noChangeAspect="1"/>
          </p:cNvPicPr>
          <p:nvPr/>
        </p:nvPicPr>
        <p:blipFill>
          <a:blip r:embed="rId3">
            <a:extLst/>
          </a:blip>
          <a:stretch>
            <a:fillRect/>
          </a:stretch>
        </p:blipFill>
        <p:spPr>
          <a:xfrm>
            <a:off x="1653318" y="4196934"/>
            <a:ext cx="5837364" cy="167727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Loops allow us to write code once but have it run multiple times…"/>
          <p:cNvSpPr txBox="1"/>
          <p:nvPr>
            <p:ph type="body" idx="1"/>
          </p:nvPr>
        </p:nvSpPr>
        <p:spPr>
          <a:prstGeom prst="rect">
            <a:avLst/>
          </a:prstGeom>
        </p:spPr>
        <p:txBody>
          <a:bodyPr>
            <a:normAutofit fontScale="100000" lnSpcReduction="0"/>
          </a:bodyPr>
          <a:lstStyle/>
          <a:p>
            <a:pPr>
              <a:spcBef>
                <a:spcPts val="1200"/>
              </a:spcBef>
              <a:buClr>
                <a:srgbClr val="000000"/>
              </a:buClr>
            </a:pPr>
            <a:r>
              <a:t>Loops allow us to write code once but have it run multiple times</a:t>
            </a:r>
          </a:p>
          <a:p>
            <a:pPr>
              <a:spcBef>
                <a:spcPts val="1200"/>
              </a:spcBef>
              <a:buClr>
                <a:srgbClr val="000000"/>
              </a:buClr>
            </a:pPr>
            <a:r>
              <a:t>For loops: for each item in this list, do something</a:t>
            </a:r>
          </a:p>
        </p:txBody>
      </p:sp>
      <p:sp>
        <p:nvSpPr>
          <p:cNvPr id="77"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7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9" name="enumerate_1.png" descr="enumerate_1.png"/>
          <p:cNvPicPr>
            <a:picLocks noChangeAspect="1"/>
          </p:cNvPicPr>
          <p:nvPr/>
        </p:nvPicPr>
        <p:blipFill>
          <a:blip r:embed="rId3">
            <a:extLst/>
          </a:blip>
          <a:stretch>
            <a:fillRect/>
          </a:stretch>
        </p:blipFill>
        <p:spPr>
          <a:xfrm>
            <a:off x="1663700" y="4095750"/>
            <a:ext cx="5816600" cy="1181100"/>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keys() will create a list of all of the keys in your dictionary.…"/>
          <p:cNvSpPr txBox="1"/>
          <p:nvPr>
            <p:ph type="body" idx="1"/>
          </p:nvPr>
        </p:nvSpPr>
        <p:spPr>
          <a:prstGeom prst="rect">
            <a:avLst/>
          </a:prstGeom>
        </p:spPr>
        <p:txBody>
          <a:bodyPr>
            <a:normAutofit fontScale="100000" lnSpcReduction="0"/>
          </a:bodyPr>
          <a:lstStyle/>
          <a:p>
            <a:pPr marL="0" indent="0">
              <a:spcBef>
                <a:spcPts val="600"/>
              </a:spcBef>
              <a:buSzTx/>
              <a:buFontTx/>
              <a:buNone/>
              <a:defRPr>
                <a:latin typeface="Gill Sans Light"/>
                <a:ea typeface="Gill Sans Light"/>
                <a:cs typeface="Gill Sans Light"/>
                <a:sym typeface="Gill Sans Light"/>
              </a:defRPr>
            </a:pPr>
            <a:r>
              <a:rPr b="1">
                <a:latin typeface="Courier New"/>
                <a:ea typeface="Courier New"/>
                <a:cs typeface="Courier New"/>
                <a:sym typeface="Courier New"/>
              </a:rPr>
              <a:t>.keys()</a:t>
            </a:r>
            <a:r>
              <a:t> </a:t>
            </a:r>
            <a:r>
              <a:rPr>
                <a:latin typeface="+mn-lt"/>
                <a:ea typeface="+mn-ea"/>
                <a:cs typeface="+mn-cs"/>
                <a:sym typeface="Century Gothic"/>
              </a:rPr>
              <a:t>will create a list of all of the keys in your dictionary.</a:t>
            </a:r>
            <a:endParaRPr>
              <a:latin typeface="+mn-lt"/>
              <a:ea typeface="+mn-ea"/>
              <a:cs typeface="+mn-cs"/>
              <a:sym typeface="Century Gothic"/>
            </a:endParaRPr>
          </a:p>
          <a:p>
            <a:pPr marL="0" indent="0">
              <a:spcBef>
                <a:spcPts val="600"/>
              </a:spcBef>
              <a:buSzTx/>
              <a:buFontTx/>
              <a:buNone/>
            </a:pPr>
          </a:p>
          <a:p>
            <a:pPr marL="0" indent="0">
              <a:spcBef>
                <a:spcPts val="600"/>
              </a:spcBef>
              <a:buSzTx/>
              <a:buFontTx/>
              <a:buNone/>
            </a:pPr>
          </a:p>
          <a:p>
            <a:pPr marL="0" indent="0">
              <a:spcBef>
                <a:spcPts val="600"/>
              </a:spcBef>
              <a:buSzTx/>
              <a:buFontTx/>
              <a:buNone/>
            </a:pPr>
            <a:r>
              <a:t>If you have a list, you can loop over it!</a:t>
            </a:r>
          </a:p>
        </p:txBody>
      </p:sp>
      <p:sp>
        <p:nvSpPr>
          <p:cNvPr id="441" name="we can loop over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can loop over a list!</a:t>
            </a:r>
          </a:p>
        </p:txBody>
      </p:sp>
      <p:sp>
        <p:nvSpPr>
          <p:cNvPr id="44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3" name="contacts-7.png" descr="contacts-7.png"/>
          <p:cNvPicPr>
            <a:picLocks noChangeAspect="1"/>
          </p:cNvPicPr>
          <p:nvPr/>
        </p:nvPicPr>
        <p:blipFill>
          <a:blip r:embed="rId3">
            <a:extLst/>
          </a:blip>
          <a:stretch>
            <a:fillRect/>
          </a:stretch>
        </p:blipFill>
        <p:spPr>
          <a:xfrm>
            <a:off x="1117600" y="2561162"/>
            <a:ext cx="6908800" cy="990601"/>
          </a:xfrm>
          <a:prstGeom prst="rect">
            <a:avLst/>
          </a:prstGeom>
          <a:ln w="12700">
            <a:miter lim="400000"/>
          </a:ln>
        </p:spPr>
      </p:pic>
      <p:pic>
        <p:nvPicPr>
          <p:cNvPr id="444" name="contacts-9.png" descr="contacts-9.png"/>
          <p:cNvPicPr>
            <a:picLocks noChangeAspect="1"/>
          </p:cNvPicPr>
          <p:nvPr/>
        </p:nvPicPr>
        <p:blipFill>
          <a:blip r:embed="rId4">
            <a:extLst/>
          </a:blip>
          <a:stretch>
            <a:fillRect/>
          </a:stretch>
        </p:blipFill>
        <p:spPr>
          <a:xfrm>
            <a:off x="-1" y="4382647"/>
            <a:ext cx="9144001" cy="1204252"/>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Dictionaries themselves have no ordering, but we can order their keys:…"/>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pPr>
            <a:r>
              <a:rPr b="1"/>
              <a:t>Dictionaries themselves have no ordering</a:t>
            </a:r>
            <a:r>
              <a:t>, but we can order their keys:</a:t>
            </a: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r>
              <a:t>sorted()</a:t>
            </a:r>
            <a:r>
              <a:rPr b="0">
                <a:latin typeface="+mn-lt"/>
                <a:ea typeface="+mn-ea"/>
                <a:cs typeface="+mn-cs"/>
                <a:sym typeface="Century Gothic"/>
              </a:rPr>
              <a:t>is a built-in function that sorts a list.</a:t>
            </a:r>
          </a:p>
        </p:txBody>
      </p:sp>
      <p:sp>
        <p:nvSpPr>
          <p:cNvPr id="449" name="dictionaries are unordere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are unordered</a:t>
            </a:r>
          </a:p>
        </p:txBody>
      </p:sp>
      <p:sp>
        <p:nvSpPr>
          <p:cNvPr id="45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1" name="contacts-10.png" descr="contacts-10.png"/>
          <p:cNvPicPr>
            <a:picLocks noChangeAspect="1"/>
          </p:cNvPicPr>
          <p:nvPr/>
        </p:nvPicPr>
        <p:blipFill>
          <a:blip r:embed="rId3">
            <a:extLst/>
          </a:blip>
          <a:stretch>
            <a:fillRect/>
          </a:stretch>
        </p:blipFill>
        <p:spPr>
          <a:xfrm>
            <a:off x="889000" y="2965450"/>
            <a:ext cx="7366000" cy="927100"/>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items() will create a list of all of the key/value pairs in your dictionary.…"/>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latin typeface="Gill Sans Light"/>
                <a:ea typeface="Gill Sans Light"/>
                <a:cs typeface="Gill Sans Light"/>
                <a:sym typeface="Gill Sans Light"/>
              </a:defRPr>
            </a:pPr>
            <a:r>
              <a:rPr b="1">
                <a:latin typeface="Courier New"/>
                <a:ea typeface="Courier New"/>
                <a:cs typeface="Courier New"/>
                <a:sym typeface="Courier New"/>
              </a:rPr>
              <a:t>.items()</a:t>
            </a:r>
            <a:r>
              <a:t> will create a list of all of the key/value pairs in your dictionary.</a:t>
            </a:r>
          </a:p>
          <a:p>
            <a:pPr marL="0" indent="0" defTabSz="429768">
              <a:spcBef>
                <a:spcPts val="600"/>
              </a:spcBef>
              <a:buSzTx/>
              <a:buFontTx/>
              <a:buNone/>
              <a:defRPr sz="3008">
                <a:latin typeface="Gill Sans Light"/>
                <a:ea typeface="Gill Sans Light"/>
                <a:cs typeface="Gill Sans Light"/>
                <a:sym typeface="Gill Sans Light"/>
              </a:defRPr>
            </a:pPr>
          </a:p>
          <a:p>
            <a:pPr marL="0" indent="0" defTabSz="429768">
              <a:spcBef>
                <a:spcPts val="600"/>
              </a:spcBef>
              <a:buSzTx/>
              <a:buFontTx/>
              <a:buNone/>
              <a:defRPr sz="3008">
                <a:latin typeface="Gill Sans Light"/>
                <a:ea typeface="Gill Sans Light"/>
                <a:cs typeface="Gill Sans Light"/>
                <a:sym typeface="Gill Sans Light"/>
              </a:defRPr>
            </a:pPr>
          </a:p>
          <a:p>
            <a:pPr marL="0" indent="0" defTabSz="429768">
              <a:spcBef>
                <a:spcPts val="600"/>
              </a:spcBef>
              <a:buSzTx/>
              <a:buFontTx/>
              <a:buNone/>
              <a:defRPr sz="3008">
                <a:latin typeface="Gill Sans Light"/>
                <a:ea typeface="Gill Sans Light"/>
                <a:cs typeface="Gill Sans Light"/>
                <a:sym typeface="Gill Sans Light"/>
              </a:defRPr>
            </a:pPr>
          </a:p>
          <a:p>
            <a:pPr marL="0" indent="0" defTabSz="429768">
              <a:spcBef>
                <a:spcPts val="600"/>
              </a:spcBef>
              <a:buSzTx/>
              <a:buFontTx/>
              <a:buNone/>
              <a:defRPr sz="3008">
                <a:latin typeface="Gill Sans Light"/>
                <a:ea typeface="Gill Sans Light"/>
                <a:cs typeface="Gill Sans Light"/>
                <a:sym typeface="Gill Sans Light"/>
              </a:defRPr>
            </a:pPr>
            <a:r>
              <a:t>As with </a:t>
            </a:r>
            <a:r>
              <a:rPr b="1">
                <a:latin typeface="Courier New"/>
                <a:ea typeface="Courier New"/>
                <a:cs typeface="Courier New"/>
                <a:sym typeface="Courier New"/>
              </a:rPr>
              <a:t>.keys()</a:t>
            </a:r>
            <a:r>
              <a:t>, if we have a list, we can loop over it.  </a:t>
            </a:r>
            <a:r>
              <a:rPr b="1">
                <a:latin typeface="Courier New"/>
                <a:ea typeface="Courier New"/>
                <a:cs typeface="Courier New"/>
                <a:sym typeface="Courier New"/>
              </a:rPr>
              <a:t>.items()</a:t>
            </a:r>
            <a:r>
              <a:t> gives us a list of lists!</a:t>
            </a:r>
          </a:p>
        </p:txBody>
      </p:sp>
      <p:sp>
        <p:nvSpPr>
          <p:cNvPr id="456" name=".items( ) creates a list of key/value pair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61188">
              <a:spcBef>
                <a:spcPts val="700"/>
              </a:spcBef>
              <a:defRPr cap="all" sz="3160">
                <a:latin typeface="+mn-lt"/>
                <a:ea typeface="+mn-ea"/>
                <a:cs typeface="+mn-cs"/>
                <a:sym typeface="Century Gothic"/>
              </a:defRPr>
            </a:lvl1pPr>
          </a:lstStyle>
          <a:p>
            <a:pPr/>
            <a:r>
              <a:t>.items( ) creates a list of key/value pairs</a:t>
            </a:r>
          </a:p>
        </p:txBody>
      </p:sp>
      <p:sp>
        <p:nvSpPr>
          <p:cNvPr id="45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8" name="contacts-11.png" descr="contacts-11.png"/>
          <p:cNvPicPr>
            <a:picLocks noChangeAspect="1"/>
          </p:cNvPicPr>
          <p:nvPr/>
        </p:nvPicPr>
        <p:blipFill>
          <a:blip r:embed="rId3">
            <a:extLst/>
          </a:blip>
          <a:stretch>
            <a:fillRect/>
          </a:stretch>
        </p:blipFill>
        <p:spPr>
          <a:xfrm>
            <a:off x="-1" y="2651472"/>
            <a:ext cx="9144001" cy="1145809"/>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items() will create a list of all of the key/value pairs in your dictionary."/>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latin typeface="Gill Sans Light"/>
                <a:ea typeface="Gill Sans Light"/>
                <a:cs typeface="Gill Sans Light"/>
                <a:sym typeface="Gill Sans Light"/>
              </a:defRPr>
            </a:pPr>
            <a:r>
              <a:rPr b="1">
                <a:latin typeface="Courier New"/>
                <a:ea typeface="Courier New"/>
                <a:cs typeface="Courier New"/>
                <a:sym typeface="Courier New"/>
              </a:rPr>
              <a:t>.items()</a:t>
            </a:r>
            <a:r>
              <a:t> </a:t>
            </a:r>
            <a:r>
              <a:rPr>
                <a:latin typeface="+mn-lt"/>
                <a:ea typeface="+mn-ea"/>
                <a:cs typeface="+mn-cs"/>
                <a:sym typeface="Century Gothic"/>
              </a:rPr>
              <a:t>will create a list of all of the key/value pairs in your dictionary.</a:t>
            </a:r>
            <a:endParaRPr>
              <a:latin typeface="+mn-lt"/>
              <a:ea typeface="+mn-ea"/>
              <a:cs typeface="+mn-cs"/>
              <a:sym typeface="Century Gothic"/>
            </a:endParaR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p:txBody>
      </p:sp>
      <p:sp>
        <p:nvSpPr>
          <p:cNvPr id="463" name=".items( ) creates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.items( ) creates a nested list</a:t>
            </a:r>
          </a:p>
        </p:txBody>
      </p:sp>
      <p:sp>
        <p:nvSpPr>
          <p:cNvPr id="464"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5" name="contacts-12.png" descr="contacts-12.png"/>
          <p:cNvPicPr>
            <a:picLocks noChangeAspect="1"/>
          </p:cNvPicPr>
          <p:nvPr/>
        </p:nvPicPr>
        <p:blipFill>
          <a:blip r:embed="rId3">
            <a:extLst/>
          </a:blip>
          <a:stretch>
            <a:fillRect/>
          </a:stretch>
        </p:blipFill>
        <p:spPr>
          <a:xfrm>
            <a:off x="-1" y="3112449"/>
            <a:ext cx="9144001" cy="1726835"/>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items() will create a list of all of the key/value pairs in your dictionary."/>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latin typeface="Gill Sans Light"/>
                <a:ea typeface="Gill Sans Light"/>
                <a:cs typeface="Gill Sans Light"/>
                <a:sym typeface="Gill Sans Light"/>
              </a:defRPr>
            </a:pPr>
            <a:r>
              <a:rPr b="1">
                <a:latin typeface="Courier New"/>
                <a:ea typeface="Courier New"/>
                <a:cs typeface="Courier New"/>
                <a:sym typeface="Courier New"/>
              </a:rPr>
              <a:t>.items()</a:t>
            </a:r>
            <a:r>
              <a:t> </a:t>
            </a:r>
            <a:r>
              <a:rPr>
                <a:latin typeface="+mn-lt"/>
                <a:ea typeface="+mn-ea"/>
                <a:cs typeface="+mn-cs"/>
                <a:sym typeface="Century Gothic"/>
              </a:rPr>
              <a:t>will create a list of all of the key/value pairs in your dictionary.</a:t>
            </a:r>
            <a:endParaRPr>
              <a:latin typeface="+mn-lt"/>
              <a:ea typeface="+mn-ea"/>
              <a:cs typeface="+mn-cs"/>
              <a:sym typeface="Century Gothic"/>
            </a:endParaR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p:txBody>
      </p:sp>
      <p:sp>
        <p:nvSpPr>
          <p:cNvPr id="470" name=".items( ) creates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.items( ) creates a nested list</a:t>
            </a:r>
          </a:p>
        </p:txBody>
      </p:sp>
      <p:sp>
        <p:nvSpPr>
          <p:cNvPr id="47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2" name="contacts-13.png" descr="contacts-13.png"/>
          <p:cNvPicPr>
            <a:picLocks noChangeAspect="1"/>
          </p:cNvPicPr>
          <p:nvPr/>
        </p:nvPicPr>
        <p:blipFill>
          <a:blip r:embed="rId3">
            <a:extLst/>
          </a:blip>
          <a:stretch>
            <a:fillRect/>
          </a:stretch>
        </p:blipFill>
        <p:spPr>
          <a:xfrm>
            <a:off x="-1" y="3115635"/>
            <a:ext cx="9144001" cy="1690902"/>
          </a:xfrm>
          <a:prstGeom prst="rect">
            <a:avLst/>
          </a:prstGeom>
          <a:ln w="12700">
            <a:miter lim="400000"/>
          </a:ln>
        </p:spPr>
      </p:pic>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Loop through the contacts dictionary to display everyone's contact information, like this:"/>
          <p:cNvSpPr txBox="1"/>
          <p:nvPr>
            <p:ph type="body" idx="1"/>
          </p:nvPr>
        </p:nvSpPr>
        <p:spPr>
          <a:prstGeom prst="rect">
            <a:avLst/>
          </a:prstGeom>
        </p:spPr>
        <p:txBody>
          <a:bodyPr>
            <a:normAutofit fontScale="100000" lnSpcReduction="0"/>
          </a:bodyPr>
          <a:lstStyle/>
          <a:p>
            <a:pPr marL="0" indent="0">
              <a:spcBef>
                <a:spcPts val="600"/>
              </a:spcBef>
              <a:buSzTx/>
              <a:buFontTx/>
              <a:buNone/>
            </a:pPr>
            <a:r>
              <a:t>Loop through the </a:t>
            </a:r>
            <a:r>
              <a:rPr b="1"/>
              <a:t>contacts</a:t>
            </a:r>
            <a:r>
              <a:t> dictionary to display everyone's contact information, like this:</a:t>
            </a: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br/>
          </a:p>
        </p:txBody>
      </p:sp>
      <p:sp>
        <p:nvSpPr>
          <p:cNvPr id="477" name="Exercise: part 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 part 2</a:t>
            </a:r>
          </a:p>
        </p:txBody>
      </p:sp>
      <p:sp>
        <p:nvSpPr>
          <p:cNvPr id="47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9" name="conatcts-14.png" descr="conatcts-14.png"/>
          <p:cNvPicPr>
            <a:picLocks noChangeAspect="1"/>
          </p:cNvPicPr>
          <p:nvPr/>
        </p:nvPicPr>
        <p:blipFill>
          <a:blip r:embed="rId3">
            <a:extLst/>
          </a:blip>
          <a:stretch>
            <a:fillRect/>
          </a:stretch>
        </p:blipFill>
        <p:spPr>
          <a:xfrm>
            <a:off x="133350" y="3143031"/>
            <a:ext cx="8877300" cy="2463801"/>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Check out the Hear Me Code slides repo for practical examples, code samples, and more!…"/>
          <p:cNvSpPr txBox="1"/>
          <p:nvPr>
            <p:ph type="body" idx="1"/>
          </p:nvPr>
        </p:nvSpPr>
        <p:spPr>
          <a:prstGeom prst="rect">
            <a:avLst/>
          </a:prstGeom>
        </p:spPr>
        <p:txBody>
          <a:bodyPr>
            <a:normAutofit fontScale="100000" lnSpcReduction="0"/>
          </a:bodyPr>
          <a:lstStyle/>
          <a:p>
            <a:pPr marL="0" indent="0">
              <a:spcBef>
                <a:spcPts val="600"/>
              </a:spcBef>
              <a:buSzTx/>
              <a:buFontTx/>
              <a:buNone/>
              <a:defRPr sz="2800"/>
            </a:pPr>
            <a:r>
              <a:t>Check out the </a:t>
            </a:r>
            <a:r>
              <a:rPr b="1" u="sng">
                <a:solidFill>
                  <a:srgbClr val="0000FF"/>
                </a:solidFill>
                <a:uFill>
                  <a:solidFill>
                    <a:srgbClr val="0000FF"/>
                  </a:solidFill>
                </a:uFill>
                <a:hlinkClick r:id="rId2" invalidUrl="" action="" tgtFrame="" tooltip="" history="1" highlightClick="0" endSnd="0"/>
              </a:rPr>
              <a:t>Hear Me Code slides</a:t>
            </a:r>
            <a:r>
              <a:t> repo for practical examples, code samples, and more!</a:t>
            </a:r>
          </a:p>
          <a:p>
            <a:pPr marL="0" indent="0">
              <a:spcBef>
                <a:spcPts val="600"/>
              </a:spcBef>
              <a:buSzTx/>
              <a:buFontTx/>
              <a:buNone/>
              <a:defRPr b="1" sz="2800"/>
            </a:pPr>
          </a:p>
          <a:p>
            <a:pPr lvl="1" marL="661736" indent="-280736">
              <a:spcBef>
                <a:spcPts val="600"/>
              </a:spcBef>
              <a:buChar char="•"/>
              <a:defRPr sz="2800"/>
            </a:pPr>
            <a:r>
              <a:t>Beginner: </a:t>
            </a:r>
            <a:r>
              <a:rPr u="sng">
                <a:solidFill>
                  <a:srgbClr val="0000FF"/>
                </a:solidFill>
                <a:uFill>
                  <a:solidFill>
                    <a:srgbClr val="0000FF"/>
                  </a:solidFill>
                </a:uFill>
                <a:hlinkClick r:id="rId3" invalidUrl="" action="" tgtFrame="" tooltip="" history="1" highlightClick="0" endSnd="0"/>
              </a:rPr>
              <a:t>US States tables</a:t>
            </a:r>
          </a:p>
          <a:p>
            <a:pPr lvl="1" marL="661736" indent="-280736">
              <a:spcBef>
                <a:spcPts val="600"/>
              </a:spcBef>
              <a:buChar char="•"/>
              <a:defRPr sz="2800"/>
            </a:pPr>
            <a:r>
              <a:t>Beginner: </a:t>
            </a:r>
            <a:r>
              <a:rPr u="sng">
                <a:solidFill>
                  <a:srgbClr val="0000FF"/>
                </a:solidFill>
                <a:uFill>
                  <a:solidFill>
                    <a:srgbClr val="0000FF"/>
                  </a:solidFill>
                </a:uFill>
                <a:hlinkClick r:id="rId4" invalidUrl="" action="" tgtFrame="" tooltip="" history="1" highlightClick="0" endSnd="0"/>
              </a:rPr>
              <a:t>Contacts list</a:t>
            </a:r>
          </a:p>
          <a:p>
            <a:pPr lvl="1" marL="661736" indent="-280736">
              <a:spcBef>
                <a:spcPts val="600"/>
              </a:spcBef>
              <a:buChar char="•"/>
              <a:defRPr sz="2800"/>
            </a:pPr>
            <a:r>
              <a:t>Advanced: </a:t>
            </a:r>
            <a:r>
              <a:rPr u="sng">
                <a:solidFill>
                  <a:srgbClr val="0000FF"/>
                </a:solidFill>
                <a:uFill>
                  <a:solidFill>
                    <a:srgbClr val="0000FF"/>
                  </a:solidFill>
                </a:uFill>
                <a:hlinkClick r:id="rId5" invalidUrl="" action="" tgtFrame="" tooltip="" history="1" highlightClick="0" endSnd="0"/>
              </a:rPr>
              <a:t>Comparing two CSVs</a:t>
            </a:r>
          </a:p>
        </p:txBody>
      </p:sp>
      <p:sp>
        <p:nvSpPr>
          <p:cNvPr id="484" name="playtim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playtime!</a:t>
            </a:r>
          </a:p>
        </p:txBody>
      </p:sp>
      <p:sp>
        <p:nvSpPr>
          <p:cNvPr id="48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Lessons 4 &amp; 5…"/>
          <p:cNvSpPr txBox="1"/>
          <p:nvPr>
            <p:ph type="body" idx="1"/>
          </p:nvPr>
        </p:nvSpPr>
        <p:spPr>
          <a:prstGeom prst="rect">
            <a:avLst/>
          </a:prstGeom>
        </p:spPr>
        <p:txBody>
          <a:bodyPr>
            <a:normAutofit fontScale="100000" lnSpcReduction="0"/>
          </a:bodyPr>
          <a:lstStyle/>
          <a:p>
            <a:pPr marL="332613" indent="-332613" defTabSz="443484">
              <a:spcBef>
                <a:spcPts val="1100"/>
              </a:spcBef>
              <a:buClr>
                <a:srgbClr val="000000"/>
              </a:buClr>
              <a:defRPr sz="3104"/>
            </a:pPr>
            <a:r>
              <a:rPr u="sng">
                <a:solidFill>
                  <a:srgbClr val="0000FF"/>
                </a:solidFill>
                <a:uFill>
                  <a:solidFill>
                    <a:srgbClr val="0000FF"/>
                  </a:solidFill>
                </a:uFill>
                <a:hlinkClick r:id="rId3" invalidUrl="" action="" tgtFrame="" tooltip="" history="1" highlightClick="0" endSnd="0"/>
              </a:rPr>
              <a:t>Lessons 4 &amp; 5</a:t>
            </a:r>
          </a:p>
          <a:p>
            <a:pPr marL="332613" indent="-332613" defTabSz="443484">
              <a:spcBef>
                <a:spcPts val="1100"/>
              </a:spcBef>
              <a:buClr>
                <a:srgbClr val="000000"/>
              </a:buClr>
              <a:defRPr sz="3104"/>
            </a:pPr>
          </a:p>
          <a:p>
            <a:pPr marL="332613" indent="-332613" defTabSz="443484">
              <a:spcBef>
                <a:spcPts val="1100"/>
              </a:spcBef>
              <a:buClr>
                <a:srgbClr val="000000"/>
              </a:buClr>
              <a:defRPr sz="3104"/>
            </a:pPr>
            <a:r>
              <a:t>Organize a study group on the listserv</a:t>
            </a:r>
          </a:p>
          <a:p>
            <a:pPr marL="332613" indent="-332613" defTabSz="443484">
              <a:spcBef>
                <a:spcPts val="1100"/>
              </a:spcBef>
              <a:buClr>
                <a:srgbClr val="000000"/>
              </a:buClr>
              <a:defRPr sz="3104"/>
            </a:pPr>
          </a:p>
          <a:p>
            <a:pPr marL="332613" indent="-332613" defTabSz="443484">
              <a:spcBef>
                <a:spcPts val="1100"/>
              </a:spcBef>
              <a:buClr>
                <a:srgbClr val="000000"/>
              </a:buClr>
              <a:defRPr sz="3104"/>
            </a:pPr>
            <a:r>
              <a:t>Come be a teaching assistant</a:t>
            </a:r>
          </a:p>
          <a:p>
            <a:pPr marL="332613" indent="-332613" defTabSz="443484">
              <a:spcBef>
                <a:spcPts val="1100"/>
              </a:spcBef>
              <a:buClr>
                <a:srgbClr val="000000"/>
              </a:buClr>
              <a:defRPr sz="3104"/>
            </a:pPr>
          </a:p>
          <a:p>
            <a:pPr marL="332613" indent="-332613" defTabSz="443484">
              <a:spcBef>
                <a:spcPts val="1100"/>
              </a:spcBef>
              <a:buClr>
                <a:srgbClr val="000000"/>
              </a:buClr>
              <a:defRPr sz="3104"/>
            </a:pPr>
            <a:r>
              <a:t>Practice, practice, practice</a:t>
            </a:r>
          </a:p>
        </p:txBody>
      </p:sp>
      <p:sp>
        <p:nvSpPr>
          <p:cNvPr id="488" name="What no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What now?</a:t>
            </a:r>
          </a:p>
        </p:txBody>
      </p:sp>
      <p:sp>
        <p:nvSpPr>
          <p:cNvPr id="48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enumerate() works with for loops to give you the position of the list item and the list item itself at the same time"/>
          <p:cNvSpPr txBox="1"/>
          <p:nvPr>
            <p:ph type="body" idx="1"/>
          </p:nvPr>
        </p:nvSpPr>
        <p:spPr>
          <a:prstGeom prst="rect">
            <a:avLst/>
          </a:prstGeom>
        </p:spPr>
        <p:txBody>
          <a:bodyPr>
            <a:normAutofit fontScale="100000" lnSpcReduction="0"/>
          </a:bodyPr>
          <a:lstStyle/>
          <a:p>
            <a:pPr>
              <a:spcBef>
                <a:spcPts val="1200"/>
              </a:spcBef>
              <a:buClr>
                <a:srgbClr val="000000"/>
              </a:buClr>
            </a:pPr>
            <a:r>
              <a:rPr b="1">
                <a:latin typeface="Courier New"/>
                <a:ea typeface="Courier New"/>
                <a:cs typeface="Courier New"/>
                <a:sym typeface="Courier New"/>
              </a:rPr>
              <a:t>enumerate()</a:t>
            </a:r>
            <a:r>
              <a:t> works with for loops to give you the </a:t>
            </a:r>
            <a:r>
              <a:rPr b="1"/>
              <a:t>position</a:t>
            </a:r>
            <a:r>
              <a:t> of the list item and the </a:t>
            </a:r>
            <a:r>
              <a:rPr b="1"/>
              <a:t>list item itself</a:t>
            </a:r>
            <a:r>
              <a:t> at the same time</a:t>
            </a:r>
          </a:p>
        </p:txBody>
      </p:sp>
      <p:sp>
        <p:nvSpPr>
          <p:cNvPr id="84"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8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6" name="enumerate-2.png" descr="enumerate-2.png"/>
          <p:cNvPicPr>
            <a:picLocks noChangeAspect="1"/>
          </p:cNvPicPr>
          <p:nvPr/>
        </p:nvPicPr>
        <p:blipFill>
          <a:blip r:embed="rId3">
            <a:extLst/>
          </a:blip>
          <a:stretch>
            <a:fillRect/>
          </a:stretch>
        </p:blipFill>
        <p:spPr>
          <a:xfrm>
            <a:off x="838200" y="3705811"/>
            <a:ext cx="7467600" cy="8001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9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2" name="lr-1.png" descr="lr-1.png"/>
          <p:cNvPicPr>
            <a:picLocks noChangeAspect="1"/>
          </p:cNvPicPr>
          <p:nvPr/>
        </p:nvPicPr>
        <p:blipFill>
          <a:blip r:embed="rId3">
            <a:extLst/>
          </a:blip>
          <a:stretch>
            <a:fillRect/>
          </a:stretch>
        </p:blipFill>
        <p:spPr>
          <a:xfrm>
            <a:off x="722426" y="1612524"/>
            <a:ext cx="3500324" cy="3878476"/>
          </a:xfrm>
          <a:prstGeom prst="rect">
            <a:avLst/>
          </a:prstGeom>
          <a:ln w="12700">
            <a:miter lim="400000"/>
          </a:ln>
        </p:spPr>
      </p:pic>
      <p:pic>
        <p:nvPicPr>
          <p:cNvPr id="93" name="lr-2.png" descr="lr-2.png"/>
          <p:cNvPicPr>
            <a:picLocks noChangeAspect="1"/>
          </p:cNvPicPr>
          <p:nvPr/>
        </p:nvPicPr>
        <p:blipFill>
          <a:blip r:embed="rId4">
            <a:extLst/>
          </a:blip>
          <a:stretch>
            <a:fillRect/>
          </a:stretch>
        </p:blipFill>
        <p:spPr>
          <a:xfrm>
            <a:off x="5918200" y="2078562"/>
            <a:ext cx="2057400" cy="29464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9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9" name="lr-4.png" descr="lr-4.png"/>
          <p:cNvPicPr>
            <a:picLocks noChangeAspect="1"/>
          </p:cNvPicPr>
          <p:nvPr/>
        </p:nvPicPr>
        <p:blipFill>
          <a:blip r:embed="rId3">
            <a:extLst/>
          </a:blip>
          <a:stretch>
            <a:fillRect/>
          </a:stretch>
        </p:blipFill>
        <p:spPr>
          <a:xfrm>
            <a:off x="3371850" y="2736850"/>
            <a:ext cx="2400300" cy="2959100"/>
          </a:xfrm>
          <a:prstGeom prst="rect">
            <a:avLst/>
          </a:prstGeom>
          <a:ln w="12700">
            <a:miter lim="400000"/>
          </a:ln>
        </p:spPr>
      </p:pic>
      <p:pic>
        <p:nvPicPr>
          <p:cNvPr id="100" name="lr-3.png" descr="lr-3.png"/>
          <p:cNvPicPr>
            <a:picLocks noChangeAspect="1"/>
          </p:cNvPicPr>
          <p:nvPr/>
        </p:nvPicPr>
        <p:blipFill>
          <a:blip r:embed="rId4">
            <a:extLst/>
          </a:blip>
          <a:stretch>
            <a:fillRect/>
          </a:stretch>
        </p:blipFill>
        <p:spPr>
          <a:xfrm>
            <a:off x="867659" y="1494018"/>
            <a:ext cx="7429501" cy="9652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