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  <p:sldId id="264" r:id="rId9"/>
    <p:sldId id="256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12407C15-109B-4E44-8CC2-EE6977AC3610}">
          <p14:sldIdLst>
            <p14:sldId id="257"/>
            <p14:sldId id="258"/>
            <p14:sldId id="262"/>
            <p14:sldId id="263"/>
            <p14:sldId id="259"/>
            <p14:sldId id="260"/>
            <p14:sldId id="261"/>
            <p14:sldId id="264"/>
          </p14:sldIdLst>
        </p14:section>
        <p14:section name="Backup" id="{8EA4B286-0CBC-4A5D-89A6-CD35D27399E1}">
          <p14:sldIdLst>
            <p14:sldId id="25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AD41-F7CE-3F27-D282-324DBC265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0311F0-BA0C-919D-BB9E-2508627FB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FE8B5-E372-6D5B-913C-942FAF79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7CC3D-AC36-0AE3-F444-76CA7B0C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6CC94-2676-2D39-E3CE-FD09FEFD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1A904-7F03-0B2F-3B19-2B5D4C01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C4A37-F832-9483-C97D-A7627750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27472-E460-FF08-C48A-572F0287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C6D7-A54D-1692-85AB-BEA5FA84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C41D6-6458-2700-CCD4-5CB3F25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5FE7E5-4CD7-9853-38BF-E49F5EF0F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42582F-F23E-3D1B-A66C-30A365F2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46A1D-C249-CA12-9BD4-1442447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48095-CBD8-672E-8D65-0F64FCB7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5B966-7FA7-19ED-869E-902166DC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A741-D5A4-B913-34BF-5707B639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6983E-3DF5-41E2-DFBB-99A7F700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B29A7-2277-187D-E53B-D88C1011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E0937-9EEA-4AB2-858D-EF339DE9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98166-1D88-5389-A73B-34E62376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2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F4899-1AC9-A79C-51A1-45F98342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66FE2-46BE-4C3C-9ED4-979D26A2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86998-3F98-B6E0-639F-BF5BE696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798A5-1D5B-8CEB-7C7C-1286D554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B2C1B-0B7E-FD56-AA36-6090D5E5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F1AE8-65BB-2EF9-AD62-95730387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0248F-13BF-57FF-0275-4EB79A838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BD2A7-9352-1B80-1DE3-C4E6762E6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A8B74-1E6C-84EC-9593-EB26CEEB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E28D4B-F725-E46D-7488-5DBCFD2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B7668-B13A-CDDB-31A7-E7B28265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850F6-42CA-1712-9B7D-A31F22DA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A61DE-A9E8-F110-9E40-0160CC49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DE0A2-72D8-E1EA-1659-0EA5F6E2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343E9-30C3-D0A5-9BF5-52F90DED2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C57A5D-25EE-1656-B37A-F5FB6E6D6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959C3E-0F4B-2607-AD9B-878241FC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82914-525F-E84F-C086-1D975824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20E464-608C-D72A-09C4-9F36E22D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2427-C9E4-534F-D351-B82FB52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451FEA-0930-BB1C-C4E1-88EFA506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C23C2-62B0-4447-9FF0-2ABA0439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00823-B7CD-C31C-349E-32B9C1E1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768E3-7D97-D2F0-3ACA-ED3C27C0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BFBB3-D1B4-6360-9F70-B814EEFA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7150C-6D01-649D-1049-DF043069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5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8EDD-1F18-2460-A172-7B120830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AD2B5-48FA-96CC-C387-4E4400B0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04E52-115A-C239-BE9A-EE6C67B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37C16-7C8A-D90E-F19B-AF760003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9D772-D8F4-703D-66D9-400584E6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02FFB-9E35-0A1D-F727-3EA7B7CF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7A5A-8BDA-090D-6812-86C3FDD5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DCE481-1FCA-BD51-FAE9-8F90BC7EF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5727F-4117-0E4C-3C24-7A3A7A9D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E511F-C7B8-D9A6-46ED-053A67B2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35C66-5E4D-6467-73F1-037E7CD4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2AA77-C3EE-93EE-95DC-586E24C1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A64909-E65F-C512-C591-114719AA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F0B60-50C5-74FF-F11D-0AE4060C4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2B1C8-7A82-A120-D81C-1DFB2E488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A165-01C6-496F-8936-852CCEC83C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60E50-72B6-E3C4-E76E-B5F69051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E2F37-6E8B-FF8D-F973-F7E923484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74C85-9284-A2C9-0714-25CC3AA0F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Lidar for Molecular Scattering Simulation (</a:t>
            </a:r>
            <a:r>
              <a:rPr lang="en-US" altLang="zh-CN" dirty="0" err="1"/>
              <a:t>LiMSS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343A6F-09D1-4FD7-D9F5-462CA6A53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Zhenping Yin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66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E938B-A175-E0E8-5C2C-ED8B6648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1064 nm vibrational-rotational Raman spectra</a:t>
            </a:r>
            <a:endParaRPr lang="zh-CN" altLang="en-US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69767B-24DC-464B-D216-9594A221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01" y="1988110"/>
            <a:ext cx="5647859" cy="35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CA491-1DF9-2BD3-FAB7-E9DD882A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Rayleigh Scattering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2B419-E0B7-5C11-5D97-5EE826CFA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35" y="1529948"/>
            <a:ext cx="5779761" cy="43542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7AD261-EE01-BE29-5992-0837D8CD3E2B}"/>
              </a:ext>
            </a:extLst>
          </p:cNvPr>
          <p:cNvSpPr txBox="1"/>
          <p:nvPr/>
        </p:nvSpPr>
        <p:spPr>
          <a:xfrm>
            <a:off x="838200" y="6031210"/>
            <a:ext cx="1126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/>
            <a:r>
              <a:rPr lang="zh-CN" altLang="en-US" dirty="0"/>
              <a:t>原理参考：</a:t>
            </a:r>
            <a:r>
              <a:rPr lang="en-US" altLang="zh-CN" sz="1800" dirty="0" err="1">
                <a:latin typeface="Segoe UI" panose="020B0502040204020203" pitchFamily="34" charset="0"/>
              </a:rPr>
              <a:t>Bucholtz</a:t>
            </a:r>
            <a:r>
              <a:rPr lang="en-US" altLang="zh-CN" sz="1800" dirty="0">
                <a:latin typeface="Segoe UI" panose="020B0502040204020203" pitchFamily="34" charset="0"/>
              </a:rPr>
              <a:t>, A. Rayleigh-scattering calculations for the terrestrial atmosphere. </a:t>
            </a:r>
            <a:r>
              <a:rPr lang="en-US" altLang="zh-CN" sz="1800" i="1" dirty="0">
                <a:latin typeface="Segoe UI" panose="020B0502040204020203" pitchFamily="34" charset="0"/>
              </a:rPr>
              <a:t>Appl. Opt. </a:t>
            </a:r>
            <a:r>
              <a:rPr lang="en-US" altLang="zh-CN" sz="1800" b="1" i="1" dirty="0">
                <a:latin typeface="Segoe UI" panose="020B0502040204020203" pitchFamily="34" charset="0"/>
              </a:rPr>
              <a:t>1995, 34, 2765-2773.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6F1729-C801-EC3F-949A-8535FF30E626}"/>
              </a:ext>
            </a:extLst>
          </p:cNvPr>
          <p:cNvSpPr txBox="1"/>
          <p:nvPr/>
        </p:nvSpPr>
        <p:spPr>
          <a:xfrm>
            <a:off x="838200" y="31055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跟温度与压强有关</a:t>
            </a:r>
          </a:p>
        </p:txBody>
      </p:sp>
    </p:spTree>
    <p:extLst>
      <p:ext uri="{BB962C8B-B14F-4D97-AF65-F5344CB8AC3E}">
        <p14:creationId xmlns:p14="http://schemas.microsoft.com/office/powerpoint/2010/main" val="66646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BF448-0A8F-3A16-6DB2-1D3877CA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Rayleigh Brillouin Spectra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7D8C8-8F89-546C-D8C4-EB865982C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73" y="1754882"/>
            <a:ext cx="5990166" cy="39601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E2CAE7-B08A-309C-18A3-5CD0D1F13E07}"/>
              </a:ext>
            </a:extLst>
          </p:cNvPr>
          <p:cNvSpPr txBox="1"/>
          <p:nvPr/>
        </p:nvSpPr>
        <p:spPr>
          <a:xfrm>
            <a:off x="910290" y="6031210"/>
            <a:ext cx="1072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/>
            <a:r>
              <a:rPr lang="zh-CN" altLang="en-US" dirty="0"/>
              <a:t>原理参考：</a:t>
            </a:r>
            <a:r>
              <a:rPr lang="en-US" altLang="zh-CN" sz="1800" dirty="0" err="1">
                <a:latin typeface="Segoe UI" panose="020B0502040204020203" pitchFamily="34" charset="0"/>
              </a:rPr>
              <a:t>Witschas</a:t>
            </a:r>
            <a:r>
              <a:rPr lang="en-US" altLang="zh-CN" sz="1800" dirty="0">
                <a:latin typeface="Segoe UI" panose="020B0502040204020203" pitchFamily="34" charset="0"/>
              </a:rPr>
              <a:t>, B. Analytical model for Rayleigh–Brillouin line shapes in air. </a:t>
            </a:r>
            <a:r>
              <a:rPr lang="en-US" altLang="zh-CN" sz="1800" i="1" dirty="0">
                <a:latin typeface="Segoe UI" panose="020B0502040204020203" pitchFamily="34" charset="0"/>
              </a:rPr>
              <a:t>Appl. Opt. </a:t>
            </a:r>
            <a:r>
              <a:rPr lang="en-US" altLang="zh-CN" sz="1800" b="1" i="1" dirty="0">
                <a:latin typeface="Segoe UI" panose="020B0502040204020203" pitchFamily="34" charset="0"/>
              </a:rPr>
              <a:t>2011, 50, 267-270, doi:10.1364/AO.50.000267.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2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1FBEE-EED8-78AF-1CFC-DB240F56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Molecular Depolarization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B4B00-0DB0-AC46-409B-074BC677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47" y="1732786"/>
            <a:ext cx="7759459" cy="4083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725A9F-37B6-E959-4B55-064070D4521E}"/>
              </a:ext>
            </a:extLst>
          </p:cNvPr>
          <p:cNvSpPr txBox="1"/>
          <p:nvPr/>
        </p:nvSpPr>
        <p:spPr>
          <a:xfrm>
            <a:off x="795990" y="6031210"/>
            <a:ext cx="1072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原理参考：</a:t>
            </a:r>
            <a:r>
              <a:rPr lang="en-US" altLang="zh-CN" sz="1800" dirty="0">
                <a:latin typeface="Segoe UI" panose="020B0502040204020203" pitchFamily="34" charset="0"/>
              </a:rPr>
              <a:t>Behrendt, A.; Nakamura, T. Calculation of the calibration constant of polarization lidar and its dependency on atmospheric temperature. </a:t>
            </a:r>
            <a:r>
              <a:rPr lang="en-US" altLang="zh-CN" sz="1800" i="1" dirty="0" err="1">
                <a:latin typeface="Segoe UI" panose="020B0502040204020203" pitchFamily="34" charset="0"/>
              </a:rPr>
              <a:t>Opt</a:t>
            </a:r>
            <a:r>
              <a:rPr lang="en-US" altLang="zh-CN" sz="1800" i="1" dirty="0">
                <a:latin typeface="Segoe UI" panose="020B0502040204020203" pitchFamily="34" charset="0"/>
              </a:rPr>
              <a:t> Express </a:t>
            </a:r>
            <a:r>
              <a:rPr lang="en-US" altLang="zh-CN" sz="1800" b="1" i="1" dirty="0">
                <a:latin typeface="Segoe UI" panose="020B0502040204020203" pitchFamily="34" charset="0"/>
              </a:rPr>
              <a:t>2002, 10, 805-817.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44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E5A9-E661-0A0D-743D-417AA79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Rotational Raman Spectra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71E8F1-5BAA-F239-505B-A4B7B21C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64" y="1814064"/>
            <a:ext cx="7432136" cy="38051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4BF1DE-6BDB-8BBE-E158-6A6F4B22855E}"/>
              </a:ext>
            </a:extLst>
          </p:cNvPr>
          <p:cNvSpPr txBox="1"/>
          <p:nvPr/>
        </p:nvSpPr>
        <p:spPr>
          <a:xfrm>
            <a:off x="954740" y="5840710"/>
            <a:ext cx="1072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/>
            <a:r>
              <a:rPr lang="zh-CN" altLang="en-US" dirty="0"/>
              <a:t>原理参考：</a:t>
            </a:r>
            <a:r>
              <a:rPr lang="en-US" altLang="zh-CN" sz="1800" dirty="0">
                <a:latin typeface="Segoe UI" panose="020B0502040204020203" pitchFamily="34" charset="0"/>
              </a:rPr>
              <a:t>Liu, F.; Yi, F. Lidar-measured atmospheric N 2 vibrational-rotational Raman spectra and consequent temperature retrieval. </a:t>
            </a:r>
            <a:r>
              <a:rPr lang="en-US" altLang="zh-CN" sz="1800" i="1" dirty="0">
                <a:latin typeface="Segoe UI" panose="020B0502040204020203" pitchFamily="34" charset="0"/>
              </a:rPr>
              <a:t>Optics Express </a:t>
            </a:r>
            <a:r>
              <a:rPr lang="en-US" altLang="zh-CN" sz="1800" b="1" i="1" dirty="0">
                <a:latin typeface="Segoe UI" panose="020B0502040204020203" pitchFamily="34" charset="0"/>
              </a:rPr>
              <a:t>2014, 22, 27833-27844.</a:t>
            </a:r>
          </a:p>
        </p:txBody>
      </p:sp>
    </p:spTree>
    <p:extLst>
      <p:ext uri="{BB962C8B-B14F-4D97-AF65-F5344CB8AC3E}">
        <p14:creationId xmlns:p14="http://schemas.microsoft.com/office/powerpoint/2010/main" val="1533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E5A9-E661-0A0D-743D-417AA79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Vibrational Raman Spectra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329402-4E3A-DFF7-DD06-70064EBF3B18}"/>
              </a:ext>
            </a:extLst>
          </p:cNvPr>
          <p:cNvGrpSpPr/>
          <p:nvPr/>
        </p:nvGrpSpPr>
        <p:grpSpPr>
          <a:xfrm>
            <a:off x="367183" y="2724150"/>
            <a:ext cx="4490567" cy="1879989"/>
            <a:chOff x="426489" y="3277593"/>
            <a:chExt cx="4490567" cy="18799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658D4ED-203F-4F7D-218A-F28DC8F96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489" y="3277593"/>
              <a:ext cx="4490567" cy="157221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46E182A-53F8-231B-7F37-669205088C28}"/>
                </a:ext>
              </a:extLst>
            </p:cNvPr>
            <p:cNvSpPr txBox="1"/>
            <p:nvPr/>
          </p:nvSpPr>
          <p:spPr>
            <a:xfrm>
              <a:off x="1644888" y="4849805"/>
              <a:ext cx="2053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(Ulla </a:t>
              </a:r>
              <a:r>
                <a:rPr lang="en-US" altLang="zh-CN" sz="1400" b="1" dirty="0" err="1"/>
                <a:t>Wandinger</a:t>
              </a:r>
              <a:r>
                <a:rPr lang="en-US" altLang="zh-CN" sz="1400" b="1" dirty="0"/>
                <a:t>, 2005)</a:t>
              </a:r>
              <a:endParaRPr lang="zh-CN" altLang="en-US" sz="1400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FF8EA2F-96B3-8336-50F9-25906BD7651A}"/>
              </a:ext>
            </a:extLst>
          </p:cNvPr>
          <p:cNvGrpSpPr/>
          <p:nvPr/>
        </p:nvGrpSpPr>
        <p:grpSpPr>
          <a:xfrm>
            <a:off x="5281695" y="1785068"/>
            <a:ext cx="5688772" cy="3661579"/>
            <a:chOff x="5192795" y="1854918"/>
            <a:chExt cx="5688772" cy="366157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5F0CFCF-69E6-B23A-2B8D-8E04BACC7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795" y="1854918"/>
              <a:ext cx="5506955" cy="3567272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B7A0CF7-5917-ED74-FDCE-B4FF7E01B0BC}"/>
                </a:ext>
              </a:extLst>
            </p:cNvPr>
            <p:cNvSpPr txBox="1"/>
            <p:nvPr/>
          </p:nvSpPr>
          <p:spPr>
            <a:xfrm>
              <a:off x="5327650" y="5204685"/>
              <a:ext cx="1415772" cy="3077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anti-stokes VRR</a:t>
              </a:r>
              <a:endParaRPr lang="zh-CN" altLang="en-US" sz="1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7198C8C-0079-4D67-CA56-7EFFC75BF314}"/>
                </a:ext>
              </a:extLst>
            </p:cNvPr>
            <p:cNvSpPr txBox="1"/>
            <p:nvPr/>
          </p:nvSpPr>
          <p:spPr>
            <a:xfrm>
              <a:off x="7816850" y="4500825"/>
              <a:ext cx="393056" cy="3077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RR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FA9670E-EB11-3094-B35F-317E5A0AA135}"/>
                </a:ext>
              </a:extLst>
            </p:cNvPr>
            <p:cNvSpPr txBox="1"/>
            <p:nvPr/>
          </p:nvSpPr>
          <p:spPr>
            <a:xfrm>
              <a:off x="9842500" y="5208720"/>
              <a:ext cx="1039067" cy="3077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stokes VRR</a:t>
              </a:r>
              <a:endParaRPr lang="zh-CN" altLang="en-US" sz="140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B721777-228E-AB78-8E0F-04207B522554}"/>
              </a:ext>
            </a:extLst>
          </p:cNvPr>
          <p:cNvSpPr txBox="1"/>
          <p:nvPr/>
        </p:nvSpPr>
        <p:spPr>
          <a:xfrm>
            <a:off x="476250" y="5637602"/>
            <a:ext cx="1140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原理参考：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1600" i="1" dirty="0">
                <a:latin typeface="Segoe UI" panose="020B0502040204020203" pitchFamily="34" charset="0"/>
              </a:rPr>
              <a:t>Ulla </a:t>
            </a:r>
            <a:r>
              <a:rPr lang="en-US" altLang="zh-CN" sz="1600" i="1" dirty="0" err="1">
                <a:latin typeface="Segoe UI" panose="020B0502040204020203" pitchFamily="34" charset="0"/>
              </a:rPr>
              <a:t>Wandinger</a:t>
            </a:r>
            <a:r>
              <a:rPr lang="en-US" altLang="zh-CN" sz="1600" i="1" dirty="0">
                <a:latin typeface="Segoe UI" panose="020B0502040204020203" pitchFamily="34" charset="0"/>
              </a:rPr>
              <a:t>, Raman Lidar, 2005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Segoe UI" panose="020B0502040204020203" pitchFamily="34" charset="0"/>
              </a:rPr>
              <a:t>Liu, F.; Yi, F. Lidar-measured atmospheric N2 vibrational-rotational Raman spectra and consequent temperature retrieval. </a:t>
            </a:r>
            <a:r>
              <a:rPr lang="en-US" altLang="zh-CN" sz="1600" i="1" dirty="0">
                <a:latin typeface="Segoe UI" panose="020B0502040204020203" pitchFamily="34" charset="0"/>
              </a:rPr>
              <a:t>Optics Express </a:t>
            </a:r>
            <a:r>
              <a:rPr lang="en-US" altLang="zh-CN" sz="1600" b="1" i="1" dirty="0">
                <a:latin typeface="Segoe UI" panose="020B0502040204020203" pitchFamily="34" charset="0"/>
              </a:rPr>
              <a:t>2014, 22, 27833-27844.</a:t>
            </a:r>
            <a:endParaRPr lang="en-US" altLang="zh-CN" sz="1800" b="1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5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F8E94-A976-3598-FFC6-AD2F725C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Water Vapor Raman Spectra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3FC3E-FD3E-EA68-AAEB-92D319703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59" y="1589088"/>
            <a:ext cx="5825241" cy="39469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2A0171-C3AE-EA83-A99F-662670F1C296}"/>
              </a:ext>
            </a:extLst>
          </p:cNvPr>
          <p:cNvSpPr txBox="1"/>
          <p:nvPr/>
        </p:nvSpPr>
        <p:spPr>
          <a:xfrm>
            <a:off x="425450" y="5828102"/>
            <a:ext cx="1176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原理参考：</a:t>
            </a:r>
            <a:r>
              <a:rPr lang="en-US" altLang="zh-CN" sz="1600" dirty="0">
                <a:latin typeface="Segoe UI" panose="020B0502040204020203" pitchFamily="34" charset="0"/>
              </a:rPr>
              <a:t>Liu, F.; Yi, F.; He, Y.; Yin, Z.; Zhang, Y.; Yu, C. Spectrally Resolved Raman Lidar to Measure Backscatter Spectra of Atmospheric Three-Phase Water and Fluorescent Aerosols Simultaneously: Instrument, Methodology, and Preliminary Results. </a:t>
            </a:r>
            <a:r>
              <a:rPr lang="en-US" altLang="zh-CN" sz="1600" i="1" dirty="0">
                <a:latin typeface="Segoe UI" panose="020B0502040204020203" pitchFamily="34" charset="0"/>
              </a:rPr>
              <a:t>IEEE Transactions on Geoscience and Remote Sensing </a:t>
            </a:r>
            <a:r>
              <a:rPr lang="en-US" altLang="zh-CN" sz="1600" b="1" i="1" dirty="0">
                <a:latin typeface="Segoe UI" panose="020B0502040204020203" pitchFamily="34" charset="0"/>
              </a:rPr>
              <a:t>2022, 60, 1-13, doi:10.1109/TGRS.2022.3166191.</a:t>
            </a:r>
          </a:p>
        </p:txBody>
      </p:sp>
    </p:spTree>
    <p:extLst>
      <p:ext uri="{BB962C8B-B14F-4D97-AF65-F5344CB8AC3E}">
        <p14:creationId xmlns:p14="http://schemas.microsoft.com/office/powerpoint/2010/main" val="74519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54A7011-EE1E-429A-B992-2667B1C77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70" y="1697552"/>
            <a:ext cx="8264659" cy="48667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FA0FDA-13FB-FB65-54F6-904B50AA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"/>
            <a:ext cx="10515600" cy="1325563"/>
          </a:xfrm>
        </p:spPr>
        <p:txBody>
          <a:bodyPr/>
          <a:lstStyle/>
          <a:p>
            <a:r>
              <a:rPr lang="en-US" altLang="zh-CN" dirty="0"/>
              <a:t>Full Spectrum of Molecular Scattering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499566-8DA0-06AC-E0BB-8FE1A0E8BF20}"/>
              </a:ext>
            </a:extLst>
          </p:cNvPr>
          <p:cNvGrpSpPr/>
          <p:nvPr/>
        </p:nvGrpSpPr>
        <p:grpSpPr>
          <a:xfrm>
            <a:off x="2749550" y="1859891"/>
            <a:ext cx="895350" cy="4128158"/>
            <a:chOff x="2736850" y="1885291"/>
            <a:chExt cx="895350" cy="412815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F2DFDBE-C39F-022E-3FB0-E3D14043EBC5}"/>
                </a:ext>
              </a:extLst>
            </p:cNvPr>
            <p:cNvSpPr txBox="1"/>
            <p:nvPr/>
          </p:nvSpPr>
          <p:spPr>
            <a:xfrm>
              <a:off x="2786819" y="1885291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F0"/>
                  </a:solidFill>
                </a:rPr>
                <a:t>355 nm</a:t>
              </a:r>
              <a:endParaRPr lang="zh-CN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5539D96-CE4E-3E91-8D3D-019DD25CE8F9}"/>
                </a:ext>
              </a:extLst>
            </p:cNvPr>
            <p:cNvSpPr/>
            <p:nvPr/>
          </p:nvSpPr>
          <p:spPr>
            <a:xfrm>
              <a:off x="2736850" y="2147786"/>
              <a:ext cx="895350" cy="386566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6A532A-E6D0-746E-3F02-13B09062D4C4}"/>
              </a:ext>
            </a:extLst>
          </p:cNvPr>
          <p:cNvGrpSpPr/>
          <p:nvPr/>
        </p:nvGrpSpPr>
        <p:grpSpPr>
          <a:xfrm>
            <a:off x="4457700" y="1859892"/>
            <a:ext cx="1231900" cy="4128158"/>
            <a:chOff x="2736850" y="1885292"/>
            <a:chExt cx="1231900" cy="412815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4CA5F45-C4DF-1882-A2FE-BF8E1B171FCB}"/>
                </a:ext>
              </a:extLst>
            </p:cNvPr>
            <p:cNvSpPr txBox="1"/>
            <p:nvPr/>
          </p:nvSpPr>
          <p:spPr>
            <a:xfrm>
              <a:off x="2955094" y="1885292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</a:rPr>
                <a:t>532 nm</a:t>
              </a:r>
              <a:endParaRPr lang="zh-CN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D657AEF-82F9-CF56-0ADA-D0AA6FDED80E}"/>
                </a:ext>
              </a:extLst>
            </p:cNvPr>
            <p:cNvSpPr/>
            <p:nvPr/>
          </p:nvSpPr>
          <p:spPr>
            <a:xfrm>
              <a:off x="2736850" y="2147788"/>
              <a:ext cx="1231900" cy="3865662"/>
            </a:xfrm>
            <a:prstGeom prst="rect">
              <a:avLst/>
            </a:prstGeom>
            <a:noFill/>
            <a:ln w="28575">
              <a:solidFill>
                <a:srgbClr val="70AD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8DDD283-E7A0-3FE9-F238-01CB5334F37D}"/>
              </a:ext>
            </a:extLst>
          </p:cNvPr>
          <p:cNvGrpSpPr/>
          <p:nvPr/>
        </p:nvGrpSpPr>
        <p:grpSpPr>
          <a:xfrm>
            <a:off x="9231238" y="2628900"/>
            <a:ext cx="894798" cy="3359150"/>
            <a:chOff x="3173338" y="2588114"/>
            <a:chExt cx="894798" cy="342533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DCFE4B5-377B-A22E-296D-D48AA1430545}"/>
                </a:ext>
              </a:extLst>
            </p:cNvPr>
            <p:cNvSpPr txBox="1"/>
            <p:nvPr/>
          </p:nvSpPr>
          <p:spPr>
            <a:xfrm>
              <a:off x="3173339" y="2913992"/>
              <a:ext cx="894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1064 nm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3DACCE-557E-21B5-B98F-0C711F343DC8}"/>
                </a:ext>
              </a:extLst>
            </p:cNvPr>
            <p:cNvSpPr/>
            <p:nvPr/>
          </p:nvSpPr>
          <p:spPr>
            <a:xfrm>
              <a:off x="3173338" y="2588114"/>
              <a:ext cx="795412" cy="3425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41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47AE81-438B-B021-75A3-03FCA112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21" y="189000"/>
            <a:ext cx="8689289" cy="64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4C68FA-83A2-3BDB-3AF1-62AA9A0E1FFD}"/>
              </a:ext>
            </a:extLst>
          </p:cNvPr>
          <p:cNvSpPr txBox="1"/>
          <p:nvPr/>
        </p:nvSpPr>
        <p:spPr>
          <a:xfrm>
            <a:off x="2122097" y="6492875"/>
            <a:ext cx="818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http://www.pa.op.dlr.de/aeolus/Campaigns_Pub/Reitebuch_RBS_VU_Feb10.pdf</a:t>
            </a:r>
          </a:p>
        </p:txBody>
      </p:sp>
    </p:spTree>
    <p:extLst>
      <p:ext uri="{BB962C8B-B14F-4D97-AF65-F5344CB8AC3E}">
        <p14:creationId xmlns:p14="http://schemas.microsoft.com/office/powerpoint/2010/main" val="33389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323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Segoe UI</vt:lpstr>
      <vt:lpstr>Office 主题​​</vt:lpstr>
      <vt:lpstr>Lidar for Molecular Scattering Simulation (LiMSS)</vt:lpstr>
      <vt:lpstr>Rayleigh Scattering</vt:lpstr>
      <vt:lpstr>Rayleigh Brillouin Spectra</vt:lpstr>
      <vt:lpstr>Molecular Depolarization</vt:lpstr>
      <vt:lpstr>Rotational Raman Spectra</vt:lpstr>
      <vt:lpstr>Vibrational Raman Spectra</vt:lpstr>
      <vt:lpstr>Water Vapor Raman Spectra</vt:lpstr>
      <vt:lpstr>Full Spectrum of Molecular Scattering</vt:lpstr>
      <vt:lpstr>PowerPoint 演示文稿</vt:lpstr>
      <vt:lpstr>1064 nm vibrational-rotational Raman spectra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Zhenping</dc:creator>
  <cp:lastModifiedBy>Zhenping Yin</cp:lastModifiedBy>
  <cp:revision>19</cp:revision>
  <dcterms:created xsi:type="dcterms:W3CDTF">2023-08-26T07:46:42Z</dcterms:created>
  <dcterms:modified xsi:type="dcterms:W3CDTF">2024-04-23T06:05:13Z</dcterms:modified>
</cp:coreProperties>
</file>