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99" r:id="rId4"/>
    <p:sldId id="259" r:id="rId5"/>
    <p:sldId id="343" r:id="rId6"/>
    <p:sldId id="351" r:id="rId7"/>
    <p:sldId id="344" r:id="rId8"/>
    <p:sldId id="352" r:id="rId9"/>
    <p:sldId id="345" r:id="rId10"/>
    <p:sldId id="353" r:id="rId11"/>
    <p:sldId id="354" r:id="rId12"/>
    <p:sldId id="355" r:id="rId13"/>
    <p:sldId id="359" r:id="rId14"/>
    <p:sldId id="356" r:id="rId15"/>
    <p:sldId id="360" r:id="rId16"/>
    <p:sldId id="357" r:id="rId17"/>
    <p:sldId id="361" r:id="rId18"/>
    <p:sldId id="342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595959"/>
    <a:srgbClr val="707070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102" d="100"/>
          <a:sy n="102" d="100"/>
        </p:scale>
        <p:origin x="108" y="1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A4630-465F-441B-942D-421E95359CC3}" type="datetimeFigureOut">
              <a:rPr lang="zh-CN" altLang="en-US" smtClean="0"/>
              <a:t>2025-02-28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62EB3-CBA5-4D40-B022-860E55F7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7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62EB3-CBA5-4D40-B022-860E55F7D09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5870" y="2155634"/>
            <a:ext cx="7160259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455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4195"/>
            <a:ext cx="9786620" cy="263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5016"/>
            <a:ext cx="6477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13325" y="6445016"/>
            <a:ext cx="21653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23900" y="2133600"/>
            <a:ext cx="10744200" cy="20310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970" marR="5080" algn="ctr">
              <a:lnSpc>
                <a:spcPts val="5280"/>
              </a:lnSpc>
              <a:spcBef>
                <a:spcPts val="700"/>
              </a:spcBef>
            </a:pPr>
            <a:r>
              <a:rPr lang="en-US" dirty="0"/>
              <a:t>Central bank communication on social media: What, to whom, and how?</a:t>
            </a:r>
            <a:br>
              <a:rPr lang="en-US" dirty="0"/>
            </a:br>
            <a:r>
              <a:rPr lang="en-US" sz="2400" dirty="0"/>
              <a:t>Yuriy </a:t>
            </a:r>
            <a:r>
              <a:rPr lang="en-US" sz="2400" dirty="0" err="1"/>
              <a:t>Gorodnichenko</a:t>
            </a:r>
            <a:r>
              <a:rPr lang="en-US" sz="2400" dirty="0"/>
              <a:t>, Tho Pham, Oleksandr Talavera (2024)</a:t>
            </a:r>
            <a:endParaRPr sz="2400" i="1" dirty="0"/>
          </a:p>
        </p:txBody>
      </p:sp>
      <p:sp>
        <p:nvSpPr>
          <p:cNvPr id="3" name="object 3"/>
          <p:cNvSpPr txBox="1"/>
          <p:nvPr/>
        </p:nvSpPr>
        <p:spPr>
          <a:xfrm>
            <a:off x="4737100" y="4800600"/>
            <a:ext cx="271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Li Ziming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3D08E-D646-C481-D9E2-B11B83D90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1EFDB4C-B08C-5B9D-1E5F-BAB4EF91502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9</a:t>
            </a:r>
            <a:endParaRPr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1193E4B-AC00-C60F-7C9F-A9D4981C74A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F5BF75D-5B1E-6252-4200-1A9EA40C220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0EB003-63BC-9163-419E-71FF6408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38" y="40653"/>
            <a:ext cx="7544123" cy="640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74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625C7-09DB-52B0-1A95-59B4DEE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5BA0FF2-FC56-47F4-22C6-F7F86978BC1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10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DE18C24-3C63-7D30-BA6B-1E5822B11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7693662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4400" dirty="0">
                <a:latin typeface="Times New Roman"/>
                <a:cs typeface="Times New Roman"/>
              </a:rPr>
              <a:t>User classification</a:t>
            </a:r>
            <a:br>
              <a:rPr lang="en-US" altLang="zh-CN" sz="4000" dirty="0">
                <a:latin typeface="Times New Roman"/>
                <a:cs typeface="Times New Roman"/>
              </a:rPr>
            </a:br>
            <a:endParaRPr spc="-1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23A4678-F125-302A-0F07-F378E19DAA49}"/>
              </a:ext>
            </a:extLst>
          </p:cNvPr>
          <p:cNvSpPr txBox="1"/>
          <p:nvPr/>
        </p:nvSpPr>
        <p:spPr>
          <a:xfrm>
            <a:off x="762000" y="1298121"/>
            <a:ext cx="10972800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Apply the taxonomy framework on users’ </a:t>
            </a:r>
            <a:r>
              <a:rPr lang="en-US" altLang="zh-CN" sz="2800" b="1" dirty="0">
                <a:latin typeface="Times New Roman"/>
                <a:cs typeface="Times New Roman"/>
              </a:rPr>
              <a:t>self-description</a:t>
            </a:r>
            <a:r>
              <a:rPr lang="en-US" altLang="zh-CN" sz="2800" dirty="0">
                <a:latin typeface="Times New Roman"/>
                <a:cs typeface="Times New Roman"/>
              </a:rPr>
              <a:t>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Generate dictionary of eight user groups: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media,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economist,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non-economic-majored academics,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finance,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manager,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central banks, public, other verified accounts.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6D199C1-18B2-8985-95A0-5244C234696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661834D-8353-C095-7A33-D0425EAB6A6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158C899-AA2A-E64C-E227-F2B09A29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47"/>
          <a:stretch/>
        </p:blipFill>
        <p:spPr>
          <a:xfrm>
            <a:off x="2057400" y="2822886"/>
            <a:ext cx="6027061" cy="35372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5E1701-EB69-AE13-235B-3CD24510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77" t="89030" r="72974" b="1049"/>
          <a:stretch/>
        </p:blipFill>
        <p:spPr>
          <a:xfrm>
            <a:off x="8020896" y="3729131"/>
            <a:ext cx="1600200" cy="5333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C0B89C-8AD1-0352-C86F-CBF95C71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16" r="50691"/>
          <a:stretch/>
        </p:blipFill>
        <p:spPr>
          <a:xfrm>
            <a:off x="8042817" y="4303944"/>
            <a:ext cx="1761087" cy="5303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1FAD66-AACE-A45C-AC62-3E62A06A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32" r="22938"/>
          <a:stretch/>
        </p:blipFill>
        <p:spPr>
          <a:xfrm>
            <a:off x="8077200" y="4876800"/>
            <a:ext cx="2133600" cy="5303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EA0FE4-1306-1A8E-CD05-3EB02B2268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482"/>
          <a:stretch/>
        </p:blipFill>
        <p:spPr>
          <a:xfrm>
            <a:off x="8077200" y="5492115"/>
            <a:ext cx="1692322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01093-00CE-01E3-ED5E-A9F9D54E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DD50920-0BFC-1335-DAC9-F28D54D449C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11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2828215-8DC2-BF11-EE47-2AD837FD2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11503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dirty="0"/>
              <a:t>Fed direct engagement </a:t>
            </a:r>
            <a:r>
              <a:rPr lang="en-US" altLang="zh-CN" sz="4400" dirty="0">
                <a:latin typeface="Times New Roman"/>
                <a:cs typeface="Times New Roman"/>
              </a:rPr>
              <a:t>on Twitter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FC59FEB-A92C-0093-20AF-3FDD7D1F3866}"/>
                  </a:ext>
                </a:extLst>
              </p:cNvPr>
              <p:cNvSpPr txBox="1"/>
              <p:nvPr/>
            </p:nvSpPr>
            <p:spPr>
              <a:xfrm>
                <a:off x="838200" y="1415944"/>
                <a:ext cx="9448800" cy="112870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𝑅𝑒𝑎𝑐𝑡𝑖𝑜𝑛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𝐷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𝐹𝑂𝑀𝐶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𝑈𝑛𝑐h𝑎𝑛𝑔𝑒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𝐹𝑂𝑀𝐶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𝐶h𝑎𝑛𝑔𝑒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ln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𝐸𝑃𝑈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12065">
                  <a:lnSpc>
                    <a:spcPct val="130000"/>
                  </a:lnSpc>
                  <a:spcBef>
                    <a:spcPts val="100"/>
                  </a:spcBef>
                  <a:tabLst>
                    <a:tab pos="24193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                               +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𝛾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𝐹𝑒𝑑𝑡𝑤𝑒𝑒𝑡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EFC59FEB-A92C-0093-20AF-3FDD7D1F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5944"/>
                <a:ext cx="9448800" cy="1128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4">
            <a:extLst>
              <a:ext uri="{FF2B5EF4-FFF2-40B4-BE49-F238E27FC236}">
                <a16:creationId xmlns:a16="http://schemas.microsoft.com/office/drawing/2014/main" id="{521A4AF8-1718-7832-02C3-AC1C2EFF3C8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858DCB6-5C75-B1C4-D5F8-A1E27665E13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AA2E39-E403-FFF7-2A5E-06C39A9B8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" t="6581" r="1571" b="46376"/>
          <a:stretch/>
        </p:blipFill>
        <p:spPr>
          <a:xfrm>
            <a:off x="1600200" y="2590907"/>
            <a:ext cx="8991600" cy="3777973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7C221C91-59EA-E212-9B2B-720224180AAB}"/>
              </a:ext>
            </a:extLst>
          </p:cNvPr>
          <p:cNvSpPr/>
          <p:nvPr/>
        </p:nvSpPr>
        <p:spPr>
          <a:xfrm>
            <a:off x="1600200" y="4343400"/>
            <a:ext cx="8991600" cy="689932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78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C6EF2-8CBB-321C-FA80-A6C39424A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E47FB9C-7D87-F8DE-DF28-206B2C594F6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12</a:t>
            </a:r>
            <a:endParaRPr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E0D02C2-BFBD-866D-6780-C3D1EBC2CEC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77E5E48-8CD0-6241-53EF-1980D67F560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CC1BC6-A2FB-9B12-FFCE-0EB6605B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57" y="152400"/>
            <a:ext cx="8559485" cy="6188604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0550A3EF-93CA-0AFA-565D-CE76987423F8}"/>
              </a:ext>
            </a:extLst>
          </p:cNvPr>
          <p:cNvSpPr/>
          <p:nvPr/>
        </p:nvSpPr>
        <p:spPr>
          <a:xfrm>
            <a:off x="2057400" y="233448"/>
            <a:ext cx="1447800" cy="283548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B5EAAA83-9250-969A-DEBF-9BE41E55FE4F}"/>
              </a:ext>
            </a:extLst>
          </p:cNvPr>
          <p:cNvSpPr/>
          <p:nvPr/>
        </p:nvSpPr>
        <p:spPr>
          <a:xfrm>
            <a:off x="6239535" y="238965"/>
            <a:ext cx="1447800" cy="283548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17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23013-5118-AEBD-0690-76664F63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3E4F78E-EA23-7BA5-6847-D1141C6E75E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13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4C7D598-E0CB-936F-BC2C-E9460FDF4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9598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dirty="0"/>
              <a:t>Fed indirect engagement </a:t>
            </a:r>
            <a:r>
              <a:rPr lang="en-US" altLang="zh-CN" sz="4400" dirty="0">
                <a:latin typeface="Times New Roman"/>
                <a:cs typeface="Times New Roman"/>
              </a:rPr>
              <a:t>on Twitter</a:t>
            </a:r>
            <a:endParaRPr spc="-1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2298C0E-F5D7-41BC-4D65-17B9FE25032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9B1610E-4510-BE39-7B93-B0DA32B23FB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0F9D2F-F0A0-7B92-201E-90385941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4914122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5F523B2C-6A33-2C10-B823-45BCC6194532}"/>
              </a:ext>
            </a:extLst>
          </p:cNvPr>
          <p:cNvSpPr/>
          <p:nvPr/>
        </p:nvSpPr>
        <p:spPr>
          <a:xfrm>
            <a:off x="76200" y="1905000"/>
            <a:ext cx="2514600" cy="1066800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3C8904D-AA5E-1135-436A-47D3CB19A8DB}"/>
              </a:ext>
            </a:extLst>
          </p:cNvPr>
          <p:cNvSpPr/>
          <p:nvPr/>
        </p:nvSpPr>
        <p:spPr>
          <a:xfrm>
            <a:off x="2819400" y="4572000"/>
            <a:ext cx="1676400" cy="685800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7B8FDF4-201D-C821-A84D-19C9F45AB6E4}"/>
              </a:ext>
            </a:extLst>
          </p:cNvPr>
          <p:cNvSpPr/>
          <p:nvPr/>
        </p:nvSpPr>
        <p:spPr>
          <a:xfrm>
            <a:off x="5943600" y="3295260"/>
            <a:ext cx="4953000" cy="1352939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646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911BA-AE51-E2E0-7BFD-DF7AE7A4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49BAF1D-F461-7DD4-EE9A-5DED7DEC66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14</a:t>
            </a:r>
            <a:endParaRPr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CFE0C5B-0192-A6BC-0B5B-6142024BBB8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1C8E88C-69CC-62FD-0A30-C1BE2D75372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574B84B-B83B-5BC5-2A4D-78EE17CB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91" y="609600"/>
            <a:ext cx="10049018" cy="5562600"/>
          </a:xfrm>
          <a:prstGeom prst="rect">
            <a:avLst/>
          </a:prstGeom>
        </p:spPr>
      </p:pic>
      <p:sp>
        <p:nvSpPr>
          <p:cNvPr id="17" name="object 5">
            <a:extLst>
              <a:ext uri="{FF2B5EF4-FFF2-40B4-BE49-F238E27FC236}">
                <a16:creationId xmlns:a16="http://schemas.microsoft.com/office/drawing/2014/main" id="{6C62C483-A8CB-CACC-1D95-46D3A6627C76}"/>
              </a:ext>
            </a:extLst>
          </p:cNvPr>
          <p:cNvSpPr/>
          <p:nvPr/>
        </p:nvSpPr>
        <p:spPr>
          <a:xfrm>
            <a:off x="6324600" y="1219200"/>
            <a:ext cx="2743200" cy="1352939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78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39AAA-1633-3226-09BC-67246B36C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FEAAB9C-55E3-1BE8-4B04-FFEE94DAC1C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15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5F7A0F8-4722-AEE3-4D43-4556BD2E74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105130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dirty="0"/>
              <a:t>Fed communication and inflation expectations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6320470E-E5F4-DA62-BADC-EC78ACF60C47}"/>
                  </a:ext>
                </a:extLst>
              </p:cNvPr>
              <p:cNvSpPr txBox="1"/>
              <p:nvPr/>
            </p:nvSpPr>
            <p:spPr>
              <a:xfrm>
                <a:off x="762000" y="1298121"/>
                <a:ext cx="11201400" cy="231941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altLang="zh-CN" sz="2800" dirty="0">
                    <a:latin typeface="Times New Roman"/>
                    <a:cs typeface="Times New Roman"/>
                  </a:rPr>
                  <a:t>Few-shot learning for classification (higher inflation vs. lower inflation)</a:t>
                </a: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𝑇𝑤𝑖𝑡𝑡𝑒𝑟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𝑀𝑒𝑛𝑡𝑖𝑜𝑛𝑠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𝐻𝑖𝑔h𝑒𝑟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𝑀𝑒𝑛𝑡𝑖𝑜𝑛𝑠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𝐿𝑜𝑤𝑒𝑟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𝐴𝑙𝑙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 "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𝑃𝑟𝑖𝑐𝑒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"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𝑚𝑒𝑛𝑡𝑖𝑜𝑛𝑠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A mixture of expectations and perceptions: (1)expected price changes in the future;</a:t>
                </a:r>
              </a:p>
              <a:p>
                <a:pPr marL="469900" lvl="1">
                  <a:lnSpc>
                    <a:spcPct val="130000"/>
                  </a:lnSpc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                                                                         (2)perceived inflations in the past/present</a:t>
                </a: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6320470E-E5F4-DA62-BADC-EC78ACF60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98121"/>
                <a:ext cx="11201400" cy="2319418"/>
              </a:xfrm>
              <a:prstGeom prst="rect">
                <a:avLst/>
              </a:prstGeom>
              <a:blipFill>
                <a:blip r:embed="rId2"/>
                <a:stretch>
                  <a:fillRect l="-1687" t="-1053" r="-598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4">
            <a:extLst>
              <a:ext uri="{FF2B5EF4-FFF2-40B4-BE49-F238E27FC236}">
                <a16:creationId xmlns:a16="http://schemas.microsoft.com/office/drawing/2014/main" id="{A6FA1889-1216-B188-CCCC-FFB7C437C3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20F0BF3-E6DA-AD5B-35BC-7A9D82BB1E6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D9128D-9ED1-87BF-946C-807325DB2A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710" t="1624"/>
          <a:stretch/>
        </p:blipFill>
        <p:spPr>
          <a:xfrm>
            <a:off x="916938" y="3205225"/>
            <a:ext cx="5798056" cy="36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6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34F22-D00B-5EB8-7B2B-7D7DEEBC6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09D8E22-D077-E4C4-C981-9C0671CBCB6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16</a:t>
            </a:r>
            <a:endParaRPr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29C5952-EBA6-4C07-C219-A0FFC39A7EB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FE2D647-50B9-2DEF-011B-83C6BB77DA3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020F48-0A32-70BB-1F45-33D3030A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5097"/>
            <a:ext cx="9188922" cy="6020109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26124461-626E-B6A5-7EFA-77C7ADA98747}"/>
              </a:ext>
            </a:extLst>
          </p:cNvPr>
          <p:cNvSpPr/>
          <p:nvPr/>
        </p:nvSpPr>
        <p:spPr>
          <a:xfrm>
            <a:off x="5257800" y="3810000"/>
            <a:ext cx="1676400" cy="362339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1FB6758-20AA-ABC2-B027-ACBE4EAB451D}"/>
              </a:ext>
            </a:extLst>
          </p:cNvPr>
          <p:cNvSpPr/>
          <p:nvPr/>
        </p:nvSpPr>
        <p:spPr>
          <a:xfrm>
            <a:off x="1676399" y="1143000"/>
            <a:ext cx="3505201" cy="362339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17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1CEEC-5B6A-3034-6019-EB5DCA72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D2328E2-CA2C-9579-C619-2229A9E391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17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14FE575-CD19-E4EA-D438-3CF626E0A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28359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New ideas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C4C59FC-93F6-4DBA-A36B-175006E90C6C}"/>
              </a:ext>
            </a:extLst>
          </p:cNvPr>
          <p:cNvSpPr txBox="1"/>
          <p:nvPr/>
        </p:nvSpPr>
        <p:spPr>
          <a:xfrm>
            <a:off x="762000" y="1314486"/>
            <a:ext cx="10439400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Company fundamentals forecast based on Twitter.</a:t>
            </a:r>
            <a:endParaRPr lang="en-US" sz="28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Product sales forecast (JAR, 2018)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Earning forecast, fraud detection, valuation forecast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EFB08AD-2E58-209A-32BB-88931681B9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FA6380C-2B2E-25E7-13B6-358D8C80942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454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87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Motivation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20514"/>
            <a:ext cx="10668000" cy="430406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Various strategies are adopted to improve monetary policy </a:t>
            </a:r>
            <a:r>
              <a:rPr lang="en-US" altLang="zh-CN" sz="2700" b="1" dirty="0">
                <a:latin typeface="Times New Roman"/>
                <a:cs typeface="Times New Roman"/>
              </a:rPr>
              <a:t>transparency</a:t>
            </a:r>
            <a:r>
              <a:rPr lang="en-US" altLang="zh-CN" sz="2700" spc="-10" dirty="0">
                <a:latin typeface="Times New Roman"/>
                <a:cs typeface="Times New Roman"/>
              </a:rPr>
              <a:t>.</a:t>
            </a:r>
            <a:endParaRPr lang="en-US" sz="2700" spc="-1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Communication via social media become a popular tool in U.S. and U.K</a:t>
            </a:r>
            <a:r>
              <a:rPr lang="en-US" altLang="zh-CN" sz="2400" spc="-10" dirty="0">
                <a:latin typeface="Times New Roman"/>
                <a:cs typeface="Times New Roman"/>
              </a:rPr>
              <a:t>.</a:t>
            </a: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Understanding how this tool utilized and its effectiveness still limited.</a:t>
            </a:r>
          </a:p>
          <a:p>
            <a:pPr marL="241300" indent="-228600">
              <a:lnSpc>
                <a:spcPct val="15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700" dirty="0">
                <a:latin typeface="Times New Roman"/>
                <a:cs typeface="Times New Roman"/>
              </a:rPr>
              <a:t>Twitter provides a good platform to study </a:t>
            </a:r>
            <a:r>
              <a:rPr lang="en-US" altLang="zh-CN" sz="2800" dirty="0">
                <a:latin typeface="Times New Roman"/>
                <a:cs typeface="Times New Roman"/>
              </a:rPr>
              <a:t>social media communication</a:t>
            </a:r>
            <a:r>
              <a:rPr lang="en-US" sz="2700" dirty="0">
                <a:latin typeface="Times New Roman"/>
                <a:cs typeface="Times New Roman"/>
              </a:rPr>
              <a:t>.</a:t>
            </a:r>
            <a:endParaRPr lang="en-US" sz="2700" spc="-1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Reliable mapping between Fed, mentioners and followers.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Prior studies focus on the Fed’s </a:t>
            </a:r>
            <a:r>
              <a:rPr lang="en-US" altLang="zh-CN" sz="2400" b="1" dirty="0">
                <a:latin typeface="Times New Roman"/>
                <a:cs typeface="Times New Roman"/>
              </a:rPr>
              <a:t>tweeting activities</a:t>
            </a:r>
            <a:r>
              <a:rPr lang="en-US" altLang="zh-CN" sz="2400" dirty="0">
                <a:latin typeface="Times New Roman"/>
                <a:cs typeface="Times New Roman"/>
              </a:rPr>
              <a:t>, but do not involve how Fed’s tweets </a:t>
            </a:r>
            <a:r>
              <a:rPr lang="en-US" altLang="zh-CN" sz="2400" b="1" dirty="0">
                <a:latin typeface="Times New Roman"/>
                <a:cs typeface="Times New Roman"/>
              </a:rPr>
              <a:t>attract public’s attention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  <a:endParaRPr lang="en-US" altLang="zh-CN" sz="2400" spc="-10" dirty="0">
              <a:latin typeface="Times New Roman"/>
              <a:cs typeface="Times New Roman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6BEAB39-A83B-7D9E-671E-4EFAE6897E1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F9CAB1-0018-5853-63AA-3D02E8FA47E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698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8F17A-7B4A-C9BD-CCA3-260CB5BB8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BE47FE5-E3EC-9CA7-1AD1-BAD81CEC0C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2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D94F2F4-4506-CB12-2C1F-60319332C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4721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Research Questions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3A30F28-B5D0-8320-B733-5BDBCBA338E8}"/>
              </a:ext>
            </a:extLst>
          </p:cNvPr>
          <p:cNvSpPr txBox="1"/>
          <p:nvPr/>
        </p:nvSpPr>
        <p:spPr>
          <a:xfrm>
            <a:off x="685800" y="1416141"/>
            <a:ext cx="10134600" cy="19464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(1) What is communicated on Twitter?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(2) Who engages with Fed on Twitter?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(3) Whether Fed’s Twitter has influence on inflation expectations?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064AD7-45F8-85C1-BAF1-497ED213CE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64FAA5-BC34-344A-4DC6-44B10A2EDC3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73514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3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87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Contribution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DB5A1A3-EC77-6512-87AF-D7DC2C4AB3B8}"/>
              </a:ext>
            </a:extLst>
          </p:cNvPr>
          <p:cNvSpPr txBox="1"/>
          <p:nvPr/>
        </p:nvSpPr>
        <p:spPr>
          <a:xfrm>
            <a:off x="533400" y="1320514"/>
            <a:ext cx="11506200" cy="5083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Contribute to literature on monetary policy affect economic agents’ expectations.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Prior literature: </a:t>
            </a:r>
            <a:r>
              <a:rPr lang="en-US" sz="2400" b="1" dirty="0">
                <a:latin typeface="Times New Roman"/>
                <a:cs typeface="Times New Roman"/>
              </a:rPr>
              <a:t>result of change</a:t>
            </a:r>
            <a:r>
              <a:rPr lang="en-US" sz="2400" dirty="0">
                <a:latin typeface="Times New Roman"/>
                <a:cs typeface="Times New Roman"/>
              </a:rPr>
              <a:t> are mixed (Binder, 2017; Claus and Nguyen, 2020); different </a:t>
            </a:r>
            <a:r>
              <a:rPr lang="en-US" sz="2400" b="1" dirty="0">
                <a:latin typeface="Times New Roman"/>
                <a:cs typeface="Times New Roman"/>
              </a:rPr>
              <a:t>agents</a:t>
            </a:r>
            <a:r>
              <a:rPr lang="en-US" sz="2400" dirty="0">
                <a:latin typeface="Times New Roman"/>
                <a:cs typeface="Times New Roman"/>
              </a:rPr>
              <a:t> respond to monetary policy varies (</a:t>
            </a:r>
            <a:r>
              <a:rPr lang="en-US" sz="2400" dirty="0" err="1">
                <a:latin typeface="Times New Roman"/>
                <a:cs typeface="Times New Roman"/>
              </a:rPr>
              <a:t>Coibion</a:t>
            </a:r>
            <a:r>
              <a:rPr lang="en-US" sz="2400" dirty="0">
                <a:latin typeface="Times New Roman"/>
                <a:cs typeface="Times New Roman"/>
              </a:rPr>
              <a:t> et al., 2022).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Extend: examine influence of Fed’s tweets on inflation expectations.</a:t>
            </a:r>
          </a:p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Contribute to literature on using social media as central bank communication tool.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Prior literature: twitter </a:t>
            </a:r>
            <a:r>
              <a:rPr lang="en-US" altLang="zh-CN" sz="2400" b="1" dirty="0">
                <a:latin typeface="Times New Roman"/>
                <a:cs typeface="Times New Roman"/>
              </a:rPr>
              <a:t>activities</a:t>
            </a:r>
            <a:r>
              <a:rPr lang="en-US" altLang="zh-CN" sz="2400" dirty="0">
                <a:latin typeface="Times New Roman"/>
                <a:cs typeface="Times New Roman"/>
              </a:rPr>
              <a:t> (Korhonen and Newby, 2019); </a:t>
            </a:r>
            <a:r>
              <a:rPr lang="en-US" altLang="zh-CN" sz="2400" b="1" dirty="0">
                <a:latin typeface="Times New Roman"/>
                <a:cs typeface="Times New Roman"/>
              </a:rPr>
              <a:t>similarity</a:t>
            </a:r>
            <a:r>
              <a:rPr lang="en-US" altLang="zh-CN" sz="2400" dirty="0">
                <a:latin typeface="Times New Roman"/>
                <a:cs typeface="Times New Roman"/>
              </a:rPr>
              <a:t> between tweets and press releases (</a:t>
            </a:r>
            <a:r>
              <a:rPr lang="en-US" altLang="zh-CN" sz="2400" dirty="0" err="1">
                <a:latin typeface="Times New Roman"/>
                <a:cs typeface="Times New Roman"/>
              </a:rPr>
              <a:t>Masciandaro</a:t>
            </a:r>
            <a:r>
              <a:rPr lang="en-US" altLang="zh-CN" sz="2400" dirty="0">
                <a:latin typeface="Times New Roman"/>
                <a:cs typeface="Times New Roman"/>
              </a:rPr>
              <a:t> et al., 2020); Fed’s </a:t>
            </a:r>
            <a:r>
              <a:rPr lang="en-US" altLang="zh-CN" sz="2400" b="1" dirty="0">
                <a:latin typeface="Times New Roman"/>
                <a:cs typeface="Times New Roman"/>
              </a:rPr>
              <a:t>engagement</a:t>
            </a:r>
            <a:r>
              <a:rPr lang="en-US" altLang="zh-CN" sz="2400" dirty="0">
                <a:latin typeface="Times New Roman"/>
                <a:cs typeface="Times New Roman"/>
              </a:rPr>
              <a:t> on twitter (Conti-Brown and Feinstein, 2020).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Extend: analyze twitter users’ discussion of Fed, find tweets can shape expectations.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AA75E15-417E-40A7-A369-7C88612B862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F8B2D46-3D18-037A-AF08-933801C9149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87C59-8418-A62E-5D46-E707BAB8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E670F91-B938-4429-7544-A703CDCD95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4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09D5F1C-286F-FC99-DCA8-C3B9663FB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236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Social media data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0EBFEB1-F99A-6B66-495A-70B039E7E258}"/>
              </a:ext>
            </a:extLst>
          </p:cNvPr>
          <p:cNvSpPr txBox="1"/>
          <p:nvPr/>
        </p:nvSpPr>
        <p:spPr>
          <a:xfrm>
            <a:off x="533400" y="1340002"/>
            <a:ext cx="11277600" cy="4516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Fed timeline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Tweets posted by the accounts of Fed Board of Governors and 12 regional Fed Banks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New York Fed created in 2008.06; Kansas City Fed created in 2011.04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Historical tweets from </a:t>
            </a:r>
            <a:r>
              <a:rPr lang="en-US" altLang="zh-CN" sz="2400" spc="-10" dirty="0">
                <a:latin typeface="Times New Roman"/>
                <a:cs typeface="Times New Roman"/>
              </a:rPr>
              <a:t>2012.01 to 2020.12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Observation: user description, tweet statistics, tweet analytics</a:t>
            </a:r>
          </a:p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Tweets mentioning Fed’s Twitter accounts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All public tweets that mention Fed’s Twitter handles (e.g., @federalreserve)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Four types: retweets(1.45%); quotes(44.08%); replies(4.96%); direct tagging(49.51%)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187DCB4-7D0A-75F9-1A11-DBBB93C1E1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D5E3B7C-9958-4750-4C6C-F6048E0ADA5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425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6E9DE-31CB-4D4C-A5CB-68097B2EC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C7D3E32-2DC4-D485-A4D9-BDA6E7A9DF0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5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58035AB-D239-C234-9F2A-6D5DE85D9CB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0DA648C-07B4-5112-EE94-4D606747BD1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A1F159-090A-0018-BC64-3E3BAF75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997"/>
          <a:stretch/>
        </p:blipFill>
        <p:spPr>
          <a:xfrm>
            <a:off x="1712933" y="0"/>
            <a:ext cx="5869000" cy="30178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EEEE9CE-CDA7-AFF7-18CD-8E100295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966"/>
          <a:stretch/>
        </p:blipFill>
        <p:spPr>
          <a:xfrm>
            <a:off x="1464013" y="3084405"/>
            <a:ext cx="6514538" cy="33606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2BBF5D-130F-B6E1-6499-52E8F99F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25" t="74172" r="63622" b="1292"/>
          <a:stretch/>
        </p:blipFill>
        <p:spPr>
          <a:xfrm>
            <a:off x="8382000" y="2069543"/>
            <a:ext cx="2590801" cy="1524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E0B86F9-52D7-C550-920C-08EC5F44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409" t="74172" r="36408" b="1292"/>
          <a:stretch/>
        </p:blipFill>
        <p:spPr>
          <a:xfrm>
            <a:off x="8406008" y="3631504"/>
            <a:ext cx="2057401" cy="1524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CBADC4-EF9B-8044-10B8-ADB7883D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267" r="5958"/>
          <a:stretch/>
        </p:blipFill>
        <p:spPr>
          <a:xfrm>
            <a:off x="8478555" y="4894788"/>
            <a:ext cx="2362200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9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1543-085C-012E-77D6-FBC45019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11EFE00-2B6E-E999-5694-185BC5056B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6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5159FEC-4419-B2BA-37D7-A79D5EEDA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3502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Text analysis</a:t>
            </a:r>
            <a:endParaRPr spc="-1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CBF1C9A-433D-F93B-279D-CBA3AEF2A565}"/>
              </a:ext>
            </a:extLst>
          </p:cNvPr>
          <p:cNvSpPr txBox="1"/>
          <p:nvPr/>
        </p:nvSpPr>
        <p:spPr>
          <a:xfrm>
            <a:off x="609600" y="1314486"/>
            <a:ext cx="10820400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Text sentiment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General sentiment: </a:t>
            </a:r>
            <a:r>
              <a:rPr lang="en-US" altLang="zh-CN" sz="2400" dirty="0" err="1">
                <a:latin typeface="Times New Roman"/>
                <a:cs typeface="Times New Roman"/>
              </a:rPr>
              <a:t>TweetNLP</a:t>
            </a:r>
            <a:r>
              <a:rPr lang="en-US" altLang="zh-CN" sz="2400" dirty="0">
                <a:latin typeface="Times New Roman"/>
                <a:cs typeface="Times New Roman"/>
              </a:rPr>
              <a:t> (Camacho et al., 2022)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Economic </a:t>
            </a:r>
            <a:r>
              <a:rPr lang="en-US" altLang="zh-CN" sz="2400" dirty="0">
                <a:latin typeface="Times New Roman"/>
                <a:cs typeface="Times New Roman"/>
              </a:rPr>
              <a:t>sentiment: Sentiment-</a:t>
            </a:r>
            <a:r>
              <a:rPr lang="en-US" altLang="zh-CN" sz="2400" dirty="0" err="1">
                <a:latin typeface="Times New Roman"/>
                <a:cs typeface="Times New Roman"/>
              </a:rPr>
              <a:t>xDistil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32E3940-0949-67E4-ED5B-23380F5A5DD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6903AB-A83B-5C76-2344-B6A24F4B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090074"/>
            <a:ext cx="11214249" cy="1555503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438F7E0E-44D2-9078-4E3A-0AC368E8000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BD558971-4FF9-141C-2738-F357FC8F545E}"/>
                  </a:ext>
                </a:extLst>
              </p:cNvPr>
              <p:cNvSpPr txBox="1"/>
              <p:nvPr/>
            </p:nvSpPr>
            <p:spPr>
              <a:xfrm>
                <a:off x="609599" y="4840462"/>
                <a:ext cx="6553201" cy="135402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3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sz="2800" dirty="0">
                    <a:latin typeface="Times New Roman"/>
                    <a:cs typeface="Times New Roman"/>
                  </a:rPr>
                  <a:t>Sentiment monthly index</a:t>
                </a:r>
              </a:p>
              <a:p>
                <a:pPr marL="698500" lvl="1" indent="-228600">
                  <a:lnSpc>
                    <a:spcPct val="13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𝑃𝑟𝑜𝑏𝑎𝑏𝑖𝑙𝑖𝑡𝑦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𝑃𝑜𝑠𝑖𝑡𝑖𝑣𝑒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𝑃𝑟𝑜𝑏𝑎𝑏𝑖𝑙𝑖𝑡𝑦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𝑁𝑒𝑔𝑎𝑡𝑖𝑣𝑒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𝑁𝑢𝑚𝑏𝑒𝑟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𝑜𝑓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𝑡𝑤𝑒𝑒𝑡𝑠</m:t>
                        </m:r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BD558971-4FF9-141C-2738-F357FC8F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840462"/>
                <a:ext cx="6553201" cy="1354025"/>
              </a:xfrm>
              <a:prstGeom prst="rect">
                <a:avLst/>
              </a:prstGeom>
              <a:blipFill>
                <a:blip r:embed="rId3"/>
                <a:stretch>
                  <a:fillRect l="-2884" t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8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5AD5F-065B-4007-FE92-3BECA288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F1D3F57-E824-B71B-9A6C-F82302A2D1F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7</a:t>
            </a:r>
            <a:endParaRPr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6BF280B-9C01-9A49-8960-A7ED039659B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BA3DC677-A84B-3A63-964A-A2565E4ECFB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784CCD-5BAC-F3BC-10E5-F908FB70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24" y="152400"/>
            <a:ext cx="6404151" cy="6155331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FFBA5F08-AA49-3C4A-723D-9B1DBFCEA544}"/>
              </a:ext>
            </a:extLst>
          </p:cNvPr>
          <p:cNvSpPr/>
          <p:nvPr/>
        </p:nvSpPr>
        <p:spPr>
          <a:xfrm>
            <a:off x="8229600" y="304800"/>
            <a:ext cx="685800" cy="2667000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65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5590-E9FD-7FB4-C71F-2CE664E16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69FC9CD-7196-E32C-5CEB-4EAD82FE68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7"/>
            <a:ext cx="28313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8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0EB7387-3353-DDD0-FFC6-4936CF75E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76936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pc="-10" dirty="0"/>
              <a:t>Text analysis</a:t>
            </a:r>
            <a:endParaRPr spc="-1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DD09BB3-70BB-8BCF-AC06-068A2D3F4C5D}"/>
              </a:ext>
            </a:extLst>
          </p:cNvPr>
          <p:cNvSpPr txBox="1"/>
          <p:nvPr/>
        </p:nvSpPr>
        <p:spPr>
          <a:xfrm>
            <a:off x="762000" y="1298121"/>
            <a:ext cx="10744200" cy="484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Taxonomy construction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Topics dictionary requires prior knowledge, not scalable for diverse corpora.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LDA weak in interpretation of topics.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Propose a weakly-supervised, scalable framework: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b="1" dirty="0">
                <a:latin typeface="Times New Roman"/>
                <a:cs typeface="Times New Roman"/>
              </a:rPr>
              <a:t>Step 1</a:t>
            </a:r>
            <a:r>
              <a:rPr lang="en-US" altLang="zh-CN" sz="2400" dirty="0">
                <a:latin typeface="Times New Roman"/>
                <a:cs typeface="Times New Roman"/>
              </a:rPr>
              <a:t>: Clustering with text embeddings for topic modeling</a:t>
            </a:r>
          </a:p>
          <a:p>
            <a:pPr marL="469900" lvl="1">
              <a:lnSpc>
                <a:spcPct val="130000"/>
              </a:lnSpc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   (1)text embeddings: Google’s USE;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(2)dimensionality reduction: UMAP;</a:t>
            </a:r>
          </a:p>
          <a:p>
            <a:pPr marL="469900" lvl="1">
              <a:lnSpc>
                <a:spcPct val="130000"/>
              </a:lnSpc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   (3)clustering: HDBSCAN; (4)keywords generation: TFIDF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Step 2</a:t>
            </a:r>
            <a:r>
              <a:rPr lang="en-US" sz="2400" dirty="0">
                <a:latin typeface="Times New Roman"/>
                <a:cs typeface="Times New Roman"/>
              </a:rPr>
              <a:t>: Hyperparameter finetuning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Step 3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altLang="zh-CN" sz="2400" dirty="0">
                <a:latin typeface="Times New Roman"/>
                <a:cs typeface="Times New Roman"/>
              </a:rPr>
              <a:t>manual taxonomy construction</a:t>
            </a:r>
          </a:p>
          <a:p>
            <a:pPr marL="469900" lvl="1">
              <a:lnSpc>
                <a:spcPct val="130000"/>
              </a:lnSpc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   Clustering is </a:t>
            </a:r>
            <a:r>
              <a:rPr lang="en-US" altLang="zh-CN" sz="2400" b="1" dirty="0">
                <a:latin typeface="Times New Roman"/>
                <a:cs typeface="Times New Roman"/>
              </a:rPr>
              <a:t>interrelated</a:t>
            </a:r>
            <a:r>
              <a:rPr lang="en-US" altLang="zh-CN" sz="2400" dirty="0">
                <a:latin typeface="Times New Roman"/>
                <a:cs typeface="Times New Roman"/>
              </a:rPr>
              <a:t> and </a:t>
            </a:r>
            <a:r>
              <a:rPr lang="en-US" altLang="zh-CN" sz="2400" b="1" dirty="0">
                <a:latin typeface="Times New Roman"/>
                <a:cs typeface="Times New Roman"/>
              </a:rPr>
              <a:t>over-</a:t>
            </a:r>
            <a:r>
              <a:rPr lang="en-US" altLang="zh-CN" sz="2400" b="1" dirty="0" err="1">
                <a:latin typeface="Times New Roman"/>
                <a:cs typeface="Times New Roman"/>
              </a:rPr>
              <a:t>classied</a:t>
            </a:r>
            <a:r>
              <a:rPr lang="en-US" altLang="zh-CN" sz="2400" dirty="0">
                <a:latin typeface="Times New Roman"/>
                <a:cs typeface="Times New Roman"/>
              </a:rPr>
              <a:t> as outliers: manual topic reduction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8BC86CA-B165-C741-8219-474431D671D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02</a:t>
            </a:r>
            <a:r>
              <a:rPr spc="-10" dirty="0"/>
              <a:t>/</a:t>
            </a:r>
            <a:r>
              <a:rPr lang="en-US" spc="-10" dirty="0"/>
              <a:t>28</a:t>
            </a:r>
            <a:endParaRPr spc="-1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5CD2CF30-B750-7966-FE8A-9485C0FAFD0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33800" y="6445016"/>
            <a:ext cx="4724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Central bank communication on social media: What, to whom, and how?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58232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8352</TotalTime>
  <Words>990</Words>
  <Application>Microsoft Office PowerPoint</Application>
  <PresentationFormat>宽屏</PresentationFormat>
  <Paragraphs>114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Cambria Math</vt:lpstr>
      <vt:lpstr>Times New Roman</vt:lpstr>
      <vt:lpstr>Office Theme</vt:lpstr>
      <vt:lpstr>Central bank communication on social media: What, to whom, and how? Yuriy Gorodnichenko, Tho Pham, Oleksandr Talavera (2024)</vt:lpstr>
      <vt:lpstr>Motivation</vt:lpstr>
      <vt:lpstr>Research Questions</vt:lpstr>
      <vt:lpstr>Contribution</vt:lpstr>
      <vt:lpstr>Social media data</vt:lpstr>
      <vt:lpstr>PowerPoint 演示文稿</vt:lpstr>
      <vt:lpstr>Text analysis</vt:lpstr>
      <vt:lpstr>PowerPoint 演示文稿</vt:lpstr>
      <vt:lpstr>Text analysis</vt:lpstr>
      <vt:lpstr>PowerPoint 演示文稿</vt:lpstr>
      <vt:lpstr>User classification </vt:lpstr>
      <vt:lpstr>Fed direct engagement on Twitter</vt:lpstr>
      <vt:lpstr>PowerPoint 演示文稿</vt:lpstr>
      <vt:lpstr>Fed indirect engagement on Twitter</vt:lpstr>
      <vt:lpstr>PowerPoint 演示文稿</vt:lpstr>
      <vt:lpstr>Fed communication and inflation expectations</vt:lpstr>
      <vt:lpstr>PowerPoint 演示文稿</vt:lpstr>
      <vt:lpstr>New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 A Tool for Hypothesis Generation</dc:title>
  <dc:creator>李子明</dc:creator>
  <cp:lastModifiedBy>Ziming Li</cp:lastModifiedBy>
  <cp:revision>368</cp:revision>
  <dcterms:created xsi:type="dcterms:W3CDTF">2024-09-24T02:09:18Z</dcterms:created>
  <dcterms:modified xsi:type="dcterms:W3CDTF">2025-02-28T05:48:54Z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Acrobat PDFMaker 24 PowerPoint 版</vt:lpwstr>
  </property>
  <property fmtid="{D5CDD505-2E9C-101B-9397-08002B2CF9AE}" pid="4" name="LastSaved">
    <vt:filetime>2024-09-24T00:00:00Z</vt:filetime>
  </property>
</Properties>
</file>