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99" r:id="rId4"/>
    <p:sldId id="259" r:id="rId5"/>
    <p:sldId id="362" r:id="rId6"/>
    <p:sldId id="343" r:id="rId7"/>
    <p:sldId id="363" r:id="rId8"/>
    <p:sldId id="364" r:id="rId9"/>
    <p:sldId id="365" r:id="rId10"/>
    <p:sldId id="367" r:id="rId11"/>
    <p:sldId id="366" r:id="rId12"/>
    <p:sldId id="342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595959"/>
    <a:srgbClr val="707070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04" d="100"/>
          <a:sy n="104" d="100"/>
        </p:scale>
        <p:origin x="216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4630-465F-441B-942D-421E95359CC3}" type="datetimeFigureOut">
              <a:rPr lang="zh-CN" altLang="en-US" smtClean="0"/>
              <a:t>2025-03-28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2EB3-CBA5-4D40-B022-860E55F7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62EB3-CBA5-4D40-B022-860E55F7D0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5870" y="2155634"/>
            <a:ext cx="7160259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5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4195"/>
            <a:ext cx="978662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5016"/>
            <a:ext cx="6477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13325" y="6445016"/>
            <a:ext cx="21653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23900" y="2133600"/>
            <a:ext cx="10744200" cy="13513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 marR="5080" algn="ctr">
              <a:lnSpc>
                <a:spcPts val="5280"/>
              </a:lnSpc>
              <a:spcBef>
                <a:spcPts val="700"/>
              </a:spcBef>
            </a:pPr>
            <a:r>
              <a:rPr lang="en-US" dirty="0"/>
              <a:t>AI-POWERED (FINANCE) SCHOLARSHIP</a:t>
            </a:r>
            <a:br>
              <a:rPr lang="en-US" dirty="0"/>
            </a:br>
            <a:r>
              <a:rPr lang="en-US" sz="2400" dirty="0"/>
              <a:t>Robert Novy-Marx Mihail Z. </a:t>
            </a:r>
            <a:r>
              <a:rPr lang="en-US" sz="2400" dirty="0" err="1"/>
              <a:t>Velikov</a:t>
            </a:r>
            <a:r>
              <a:rPr lang="en-US" sz="2400" dirty="0"/>
              <a:t> (</a:t>
            </a:r>
            <a:r>
              <a:rPr lang="en-US" altLang="zh-CN" sz="2400" dirty="0"/>
              <a:t>NBER, </a:t>
            </a:r>
            <a:r>
              <a:rPr lang="en-US" sz="2400" dirty="0"/>
              <a:t>2025)</a:t>
            </a:r>
            <a:endParaRPr sz="2400" i="1" dirty="0"/>
          </a:p>
        </p:txBody>
      </p:sp>
      <p:sp>
        <p:nvSpPr>
          <p:cNvPr id="3" name="object 3"/>
          <p:cNvSpPr txBox="1"/>
          <p:nvPr/>
        </p:nvSpPr>
        <p:spPr>
          <a:xfrm>
            <a:off x="4737100" y="4800600"/>
            <a:ext cx="271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Li Ziming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40208-EB30-B491-E1C2-9EBE6D75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53FF346-6D18-CE48-E412-A3E031ABF0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9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3B5A3A1-E3EC-2363-0C05-CD61FFFF4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0548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Results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34D0FD-99C3-D55D-002A-289F589A6609}"/>
              </a:ext>
            </a:extLst>
          </p:cNvPr>
          <p:cNvSpPr txBox="1"/>
          <p:nvPr/>
        </p:nvSpPr>
        <p:spPr>
          <a:xfrm>
            <a:off x="533400" y="1340002"/>
            <a:ext cx="10668000" cy="1677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Efficiency of AI-Powered Research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Data mining and validation take about a day of computation time.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Final paper generation takes minutes.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3AF2F2B-7288-FD97-E1A9-F947090C38A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318F2A9-EF6E-E90F-EFBA-8C9206C3874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EC4430-8955-77D2-ABA0-97702DD45F82}"/>
              </a:ext>
            </a:extLst>
          </p:cNvPr>
          <p:cNvSpPr txBox="1"/>
          <p:nvPr/>
        </p:nvSpPr>
        <p:spPr>
          <a:xfrm>
            <a:off x="533400" y="3043221"/>
            <a:ext cx="10744200" cy="1677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Quality of Generated Content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Signal names and acronyms are descriptive and creative.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Generated introduction, data section and conclusion similar to academic papers.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F671C15-6AB6-6E3A-B0E0-399B478F771D}"/>
              </a:ext>
            </a:extLst>
          </p:cNvPr>
          <p:cNvSpPr txBox="1"/>
          <p:nvPr/>
        </p:nvSpPr>
        <p:spPr>
          <a:xfrm>
            <a:off x="531312" y="4744118"/>
            <a:ext cx="10668000" cy="1677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Further Content Evaluation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Citation accuracy: fictitious references when citing specific or recent work.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Expression alignment: hypotheses, empirical results, description in each section.</a:t>
            </a:r>
          </a:p>
        </p:txBody>
      </p:sp>
    </p:spTree>
    <p:extLst>
      <p:ext uri="{BB962C8B-B14F-4D97-AF65-F5344CB8AC3E}">
        <p14:creationId xmlns:p14="http://schemas.microsoft.com/office/powerpoint/2010/main" val="184153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9CB8-0F65-85D3-A5D2-6D454B284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7B47673-D71B-458C-7BDC-FF0DA91C1A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3593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10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B59F7F-FCEB-9082-8EF1-EDD0077B5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105892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Potential and Risks of AI-powered Scholarship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0209A9F-40D2-1E6C-C2EA-284AC2BF4809}"/>
              </a:ext>
            </a:extLst>
          </p:cNvPr>
          <p:cNvSpPr txBox="1"/>
          <p:nvPr/>
        </p:nvSpPr>
        <p:spPr>
          <a:xfrm>
            <a:off x="533400" y="1340002"/>
            <a:ext cx="10896600" cy="1677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Potential Benefits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Democratize research production: reduce barriers to entry.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Faster eliminate market inefficiency: quickly generate and test multiple hypotheses.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C5C7C8E-948D-24DF-9359-5F5D054287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113169E-ADB0-2BB7-7FEA-2849BC8301C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FE7735D-EDC0-EDBD-E2E2-38348497F140}"/>
              </a:ext>
            </a:extLst>
          </p:cNvPr>
          <p:cNvSpPr txBox="1"/>
          <p:nvPr/>
        </p:nvSpPr>
        <p:spPr>
          <a:xfrm>
            <a:off x="533400" y="3058206"/>
            <a:ext cx="11353800" cy="2785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Risks and Challenges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Change notion: rapid iteration between empirical findings and hypothesis development.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Increase p-hacking: theoretical justifications for any statistically significant pattern.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Cause academic arbitrage: boost citation through automated paper generation.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Overwhelm peer review process: determine scientific contribution become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39906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CEEC-5B6A-3034-6019-EB5DCA72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D2328E2-CA2C-9579-C619-2229A9E391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11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14FE575-CD19-E4EA-D438-3CF626E0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835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New Ideas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C4C59FC-93F6-4DBA-A36B-175006E90C6C}"/>
              </a:ext>
            </a:extLst>
          </p:cNvPr>
          <p:cNvSpPr txBox="1"/>
          <p:nvPr/>
        </p:nvSpPr>
        <p:spPr>
          <a:xfrm>
            <a:off x="762000" y="1314486"/>
            <a:ext cx="10439400" cy="205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Can it pass AIGC test?</a:t>
            </a:r>
          </a:p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Current limitations of AI-powered research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Citation hallucination, ambiguous theoretical framing, rote replication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How to deal with these limitations?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FB08AD-2E58-209A-32BB-88931681B9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32DB543-5FF9-B345-E9B8-E733C9C7623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740B16-1733-7994-5939-060B165088F5}"/>
              </a:ext>
            </a:extLst>
          </p:cNvPr>
          <p:cNvSpPr txBox="1"/>
          <p:nvPr/>
        </p:nvSpPr>
        <p:spPr>
          <a:xfrm>
            <a:off x="762000" y="3372806"/>
            <a:ext cx="9829800" cy="1965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Prompt engineering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The quality of content depends heavily on prompt, slight modifications to prompts can produce vastly different narratives.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How to design effective instructions for LLMs?</a:t>
            </a:r>
          </a:p>
        </p:txBody>
      </p:sp>
    </p:spTree>
    <p:extLst>
      <p:ext uri="{BB962C8B-B14F-4D97-AF65-F5344CB8AC3E}">
        <p14:creationId xmlns:p14="http://schemas.microsoft.com/office/powerpoint/2010/main" val="28454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Motivation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20514"/>
            <a:ext cx="10820400" cy="430662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Inherent tension between idealized scientific method and practical discovery.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First develop theories, generate predictions, and then test against data.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 err="1">
                <a:latin typeface="Times New Roman"/>
                <a:cs typeface="Times New Roman"/>
              </a:rPr>
              <a:t>HARKing</a:t>
            </a:r>
            <a:r>
              <a:rPr lang="en-US" altLang="zh-CN" sz="2400" spc="-10" dirty="0">
                <a:latin typeface="Times New Roman"/>
                <a:cs typeface="Times New Roman"/>
              </a:rPr>
              <a:t> (Hypothesizing After Results are Known)</a:t>
            </a:r>
          </a:p>
          <a:p>
            <a:pPr marL="241300" indent="-2286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700" dirty="0">
                <a:latin typeface="Times New Roman"/>
                <a:cs typeface="Times New Roman"/>
              </a:rPr>
              <a:t>Emergence of LLMs transform the contradiction to technological capability.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Improve scientific reasoning and prediction.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Automatically generate research ideas, conduct experiments and test hypotheses.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How about complete </a:t>
            </a:r>
            <a:r>
              <a:rPr lang="en-US" altLang="zh-CN" sz="2400" b="1" spc="-10" dirty="0">
                <a:latin typeface="Times New Roman"/>
                <a:cs typeface="Times New Roman"/>
              </a:rPr>
              <a:t>entire academic process</a:t>
            </a:r>
            <a:r>
              <a:rPr lang="en-US" altLang="zh-CN" sz="2400" spc="-1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F9CAB1-0018-5853-63AA-3D02E8FA47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39884D-7C4F-2DE5-EA02-5920493C820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1698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F17A-7B4A-C9BD-CCA3-260CB5BB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BE47FE5-E3EC-9CA7-1AD1-BAD81CEC0C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D94F2F4-4506-CB12-2C1F-60319332C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4721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Research Questions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A30F28-B5D0-8320-B733-5BDBCBA338E8}"/>
              </a:ext>
            </a:extLst>
          </p:cNvPr>
          <p:cNvSpPr txBox="1"/>
          <p:nvPr/>
        </p:nvSpPr>
        <p:spPr>
          <a:xfrm>
            <a:off x="685800" y="1416141"/>
            <a:ext cx="10591800" cy="12949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(1) How LLMs used to a</a:t>
            </a:r>
            <a:r>
              <a:rPr lang="en-US" altLang="zh-CN" sz="2800" dirty="0">
                <a:latin typeface="Times New Roman"/>
                <a:cs typeface="Times New Roman"/>
              </a:rPr>
              <a:t>utomatically</a:t>
            </a:r>
            <a:r>
              <a:rPr lang="en-US" altLang="zh-CN" sz="2700" spc="-10" dirty="0">
                <a:latin typeface="Times New Roman"/>
                <a:cs typeface="Times New Roman"/>
              </a:rPr>
              <a:t> generating academic finance papers?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(2) What kind of threat will it pose to traditional academic norms?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064AD7-45F8-85C1-BAF1-497ED213CE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64FAA5-BC34-344A-4DC6-44B10A2EDC3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37351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3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Contribution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DB5A1A3-EC77-6512-87AF-D7DC2C4AB3B8}"/>
              </a:ext>
            </a:extLst>
          </p:cNvPr>
          <p:cNvSpPr txBox="1"/>
          <p:nvPr/>
        </p:nvSpPr>
        <p:spPr>
          <a:xfrm>
            <a:off x="533400" y="1320514"/>
            <a:ext cx="11201400" cy="5083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comparing AI-generated results and economic theories.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Prior literature: data mining has predictability comparable </a:t>
            </a:r>
            <a:r>
              <a:rPr lang="en-US" altLang="zh-CN" sz="2400" dirty="0">
                <a:latin typeface="Times New Roman"/>
                <a:cs typeface="Times New Roman"/>
              </a:rPr>
              <a:t>traditional peer review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de-DE" sz="2400" dirty="0">
                <a:latin typeface="Times New Roman"/>
                <a:cs typeface="Times New Roman"/>
              </a:rPr>
              <a:t>Chen, Lopez-Lira, and Zimmermann, 2024</a:t>
            </a:r>
            <a:r>
              <a:rPr lang="en-US" sz="2400" dirty="0">
                <a:latin typeface="Times New Roman"/>
                <a:cs typeface="Times New Roman"/>
              </a:rPr>
              <a:t>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Extend: LLM can rapidly produce coherent theoretical explanations for mined results.</a:t>
            </a:r>
          </a:p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on application of LLM in hypotheses generation.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literature: reason and predict (</a:t>
            </a:r>
            <a:r>
              <a:rPr lang="nl-NL" altLang="zh-CN" sz="2400" dirty="0">
                <a:latin typeface="Times New Roman"/>
                <a:cs typeface="Times New Roman"/>
              </a:rPr>
              <a:t>van Inwegen et al., 2023</a:t>
            </a:r>
            <a:r>
              <a:rPr lang="en-US" altLang="zh-CN" sz="2400" dirty="0">
                <a:latin typeface="Times New Roman"/>
                <a:cs typeface="Times New Roman"/>
              </a:rPr>
              <a:t>);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generate hypotheses (Manning et al., 2024); conduct experiments and produce papers (Lu et al., 2024).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Extend: demonstrate a </a:t>
            </a:r>
            <a:r>
              <a:rPr lang="en-US" altLang="zh-CN" sz="2400" b="1" dirty="0">
                <a:latin typeface="Times New Roman"/>
                <a:cs typeface="Times New Roman"/>
              </a:rPr>
              <a:t>complete pipeline</a:t>
            </a:r>
            <a:r>
              <a:rPr lang="en-US" altLang="zh-CN" sz="2400" dirty="0">
                <a:latin typeface="Times New Roman"/>
                <a:cs typeface="Times New Roman"/>
              </a:rPr>
              <a:t> for automated academic research production in finance, from hypothesis generation through full paper creation.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AA75E15-417E-40A7-A369-7C88612B862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689283C-7A56-2F38-E17E-F63D949A0A7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6F69-4BE2-DCEC-C0EA-AFAB8941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E19D7A4-E2D2-DC23-97FE-986CA1C4BF3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4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4A1295D-A062-F8F8-CB48-2D07AB9CC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Data-Driven Signal Construction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8935302-4F12-7831-9562-CB317403767F}"/>
              </a:ext>
            </a:extLst>
          </p:cNvPr>
          <p:cNvSpPr txBox="1"/>
          <p:nvPr/>
        </p:nvSpPr>
        <p:spPr>
          <a:xfrm>
            <a:off x="533400" y="1340002"/>
            <a:ext cx="10896600" cy="1945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Return predictors discovery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Initial dataset: 31,460 accounting variables and their temporal difference.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Implement a series of data-quality and sufficiency </a:t>
            </a:r>
            <a:r>
              <a:rPr lang="en-US" altLang="zh-CN" sz="2400" b="1" dirty="0">
                <a:latin typeface="Times New Roman"/>
                <a:cs typeface="Times New Roman"/>
              </a:rPr>
              <a:t>filters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Implement a series of increasingly stringent statistical validation </a:t>
            </a:r>
            <a:r>
              <a:rPr lang="en-US" altLang="zh-CN" sz="2400" b="1" dirty="0">
                <a:latin typeface="Times New Roman"/>
                <a:cs typeface="Times New Roman"/>
              </a:rPr>
              <a:t>tests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A07B0A0-DBA8-EDF7-B043-55FB6DD024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A052D2-0AC0-CEB1-C34F-5B8A7A69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55" y="3341672"/>
            <a:ext cx="6339889" cy="3041396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20653784-D75D-7117-3D6A-7E1B654C549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398640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7C59-8418-A62E-5D46-E707BAB8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0F91-B938-4429-7544-A703CDCD95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5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09D5F1C-286F-FC99-DCA8-C3B9663FB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AI-Driven Paper Generation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0EBFEB1-F99A-6B66-495A-70B039E7E258}"/>
              </a:ext>
            </a:extLst>
          </p:cNvPr>
          <p:cNvSpPr txBox="1"/>
          <p:nvPr/>
        </p:nvSpPr>
        <p:spPr>
          <a:xfrm>
            <a:off x="533400" y="1340002"/>
            <a:ext cx="10591800" cy="112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Systematic Signal Naming (GPT-3.5-turbo)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For each validated signal, assign a descriptive and academically credible name.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187DCB4-7D0A-75F9-1A11-DBBB93C1E1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AF1303-D4E1-5DA7-6902-AA292D9E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7"/>
          <a:stretch/>
        </p:blipFill>
        <p:spPr>
          <a:xfrm>
            <a:off x="2699933" y="2825600"/>
            <a:ext cx="6761449" cy="17148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FD762B-FB2C-58B9-8CBC-09A0A3E5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75" y="4876800"/>
            <a:ext cx="6761449" cy="889664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3A7B643F-388E-6886-53D0-AF20A0FDF81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284254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A6063-9BF4-2D62-8FDD-2878E3EC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9517767-DD5A-0B42-529A-F47F7B6248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6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0B8F546-A4F5-C606-1573-C5266E86A7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AI-Driven Paper Generation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1B51FA3-BD30-946C-3C7A-DA73F5F7B03B}"/>
              </a:ext>
            </a:extLst>
          </p:cNvPr>
          <p:cNvSpPr txBox="1"/>
          <p:nvPr/>
        </p:nvSpPr>
        <p:spPr>
          <a:xfrm>
            <a:off x="533400" y="1340002"/>
            <a:ext cx="11277600" cy="112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Content Generation and Structuring (Claude 3.5-Sonnet)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Generate each section of paper following </a:t>
            </a:r>
            <a:r>
              <a:rPr lang="en-US" altLang="zh-CN" sz="2400" b="1" dirty="0">
                <a:latin typeface="Times New Roman"/>
                <a:cs typeface="Times New Roman"/>
              </a:rPr>
              <a:t>structured prompts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DC9EC5-5614-0ED7-DF5F-C410F724B90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FFAAD6-E759-838B-6B9C-D0605FB0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04731"/>
            <a:ext cx="5613485" cy="3379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FDCC65-F091-6C8A-8EF4-DF5D711D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50"/>
          <a:stretch/>
        </p:blipFill>
        <p:spPr>
          <a:xfrm>
            <a:off x="6172200" y="2505036"/>
            <a:ext cx="5791200" cy="3892763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0945E0CD-2D58-680E-C1C2-8977D72D699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273806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994D-D7B5-F534-F717-9DC78023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27B217E-384A-68B9-B2CA-145547865C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7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156372C-B090-B554-81B1-4093D9CAD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AI-Driven Paper Generation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A60D793-4FDA-AACC-C542-CF92539187EC}"/>
              </a:ext>
            </a:extLst>
          </p:cNvPr>
          <p:cNvSpPr txBox="1"/>
          <p:nvPr/>
        </p:nvSpPr>
        <p:spPr>
          <a:xfrm>
            <a:off x="533400" y="1340002"/>
            <a:ext cx="11277600" cy="112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Content Generation and Structuring (Claude 3.5-Sonnet)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Generate each section of paper following </a:t>
            </a:r>
            <a:r>
              <a:rPr lang="en-US" altLang="zh-CN" sz="2400" b="1" dirty="0">
                <a:latin typeface="Times New Roman"/>
                <a:cs typeface="Times New Roman"/>
              </a:rPr>
              <a:t>structured prompts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65758D-5475-E765-0B74-C8DE58B042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04F067-37D2-6154-AF13-4744D4BE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2" y="2678320"/>
            <a:ext cx="5562600" cy="3340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3EDAC7-A31D-F905-B88E-04EF042B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9" y="2678320"/>
            <a:ext cx="5486400" cy="2524884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31B0FCA1-3185-D17C-36C2-E1E5E17FC9E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275878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FE43-E60D-C023-0B73-ADD15134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A50FC3B-3ADD-627D-559A-DF4A4A89F7F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8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8D24E88-0D31-2FBB-D5A9-5B55E7B7C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AI-Driven Paper Generation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3693B86-7B83-F13F-E042-02719F1E0B90}"/>
              </a:ext>
            </a:extLst>
          </p:cNvPr>
          <p:cNvSpPr txBox="1"/>
          <p:nvPr/>
        </p:nvSpPr>
        <p:spPr>
          <a:xfrm>
            <a:off x="533400" y="1340002"/>
            <a:ext cx="10972800" cy="2231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Document Assembly, Formatting, and Quality Assurance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Programmatically insert AI-generated sections into a standardized LaTeX template.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Create three versions contain different hypotheses and economic explanations.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Output: fully formed, academically styled PDF, suitable for journal submission.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CCC2C5-987D-2072-29B0-3B61DCD75A4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03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DC4168-53F1-96C5-4FC5-E25F8797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0" y="3663827"/>
            <a:ext cx="10938159" cy="2569619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6EA9DFAD-A468-CA29-E86C-943A9961C47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24400" y="6439128"/>
            <a:ext cx="2743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AI-powered (Finance) Scholarship</a:t>
            </a:r>
            <a:endParaRPr lang="en-US" altLang="zh-CN" spc="-10" dirty="0"/>
          </a:p>
        </p:txBody>
      </p:sp>
    </p:spTree>
    <p:extLst>
      <p:ext uri="{BB962C8B-B14F-4D97-AF65-F5344CB8AC3E}">
        <p14:creationId xmlns:p14="http://schemas.microsoft.com/office/powerpoint/2010/main" val="302836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9195</TotalTime>
  <Words>717</Words>
  <Application>Microsoft Office PowerPoint</Application>
  <PresentationFormat>宽屏</PresentationFormat>
  <Paragraphs>100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Times New Roman</vt:lpstr>
      <vt:lpstr>Office Theme</vt:lpstr>
      <vt:lpstr>AI-POWERED (FINANCE) SCHOLARSHIP Robert Novy-Marx Mihail Z. Velikov (NBER, 2025)</vt:lpstr>
      <vt:lpstr>Motivation</vt:lpstr>
      <vt:lpstr>Research Questions</vt:lpstr>
      <vt:lpstr>Contribution</vt:lpstr>
      <vt:lpstr>Data-Driven Signal Construction</vt:lpstr>
      <vt:lpstr>AI-Driven Paper Generation</vt:lpstr>
      <vt:lpstr>AI-Driven Paper Generation</vt:lpstr>
      <vt:lpstr>AI-Driven Paper Generation</vt:lpstr>
      <vt:lpstr>AI-Driven Paper Generation</vt:lpstr>
      <vt:lpstr>Results</vt:lpstr>
      <vt:lpstr>Potential and Risks of AI-powered Scholarship</vt:lpstr>
      <vt:lpstr>New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Tool for Hypothesis Generation</dc:title>
  <dc:creator>李子明</dc:creator>
  <cp:lastModifiedBy>Ziming Li</cp:lastModifiedBy>
  <cp:revision>392</cp:revision>
  <dcterms:created xsi:type="dcterms:W3CDTF">2024-09-24T02:09:18Z</dcterms:created>
  <dcterms:modified xsi:type="dcterms:W3CDTF">2025-03-28T05:36:05Z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Acrobat PDFMaker 24 PowerPoint 版</vt:lpwstr>
  </property>
  <property fmtid="{D5CDD505-2E9C-101B-9397-08002B2CF9AE}" pid="4" name="LastSaved">
    <vt:filetime>2024-09-24T00:00:00Z</vt:filetime>
  </property>
</Properties>
</file>