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52" r:id="rId2"/>
    <p:sldId id="355" r:id="rId3"/>
    <p:sldId id="353" r:id="rId4"/>
    <p:sldId id="354" r:id="rId5"/>
    <p:sldId id="351" r:id="rId6"/>
    <p:sldId id="256" r:id="rId7"/>
    <p:sldId id="286" r:id="rId8"/>
    <p:sldId id="299" r:id="rId9"/>
    <p:sldId id="259" r:id="rId10"/>
    <p:sldId id="343" r:id="rId11"/>
    <p:sldId id="300" r:id="rId12"/>
    <p:sldId id="344" r:id="rId13"/>
    <p:sldId id="345" r:id="rId14"/>
    <p:sldId id="346" r:id="rId15"/>
    <p:sldId id="324" r:id="rId16"/>
    <p:sldId id="347" r:id="rId17"/>
    <p:sldId id="348" r:id="rId18"/>
    <p:sldId id="349" r:id="rId19"/>
    <p:sldId id="350" r:id="rId20"/>
    <p:sldId id="341" r:id="rId21"/>
    <p:sldId id="342" r:id="rId22"/>
  </p:sldIdLst>
  <p:sldSz cx="12192000" cy="6858000"/>
  <p:notesSz cx="12192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工作汇报" id="{BB46895D-5E86-4372-80D3-E8299F1A5F04}">
          <p14:sldIdLst>
            <p14:sldId id="352"/>
            <p14:sldId id="355"/>
            <p14:sldId id="353"/>
            <p14:sldId id="354"/>
            <p14:sldId id="351"/>
          </p14:sldIdLst>
        </p14:section>
        <p14:section name="论文解读" id="{EC8D52BF-5210-4611-87BC-DB2C606062E2}">
          <p14:sldIdLst>
            <p14:sldId id="256"/>
            <p14:sldId id="286"/>
            <p14:sldId id="299"/>
            <p14:sldId id="259"/>
            <p14:sldId id="343"/>
            <p14:sldId id="300"/>
            <p14:sldId id="344"/>
            <p14:sldId id="345"/>
            <p14:sldId id="346"/>
            <p14:sldId id="324"/>
            <p14:sldId id="347"/>
            <p14:sldId id="348"/>
            <p14:sldId id="349"/>
            <p14:sldId id="350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595959"/>
    <a:srgbClr val="707070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102" d="100"/>
          <a:sy n="102" d="100"/>
        </p:scale>
        <p:origin x="108" y="1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A4630-465F-441B-942D-421E95359CC3}" type="datetimeFigureOut">
              <a:rPr lang="zh-CN" altLang="en-US" smtClean="0"/>
              <a:t>2025-01-15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62EB3-CBA5-4D40-B022-860E55F7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7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62EB3-CBA5-4D40-B022-860E55F7D09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58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15870" y="2155634"/>
            <a:ext cx="7160259" cy="220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2455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14195"/>
            <a:ext cx="9786620" cy="263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45016"/>
            <a:ext cx="6477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13325" y="6445016"/>
            <a:ext cx="216535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DD8B4-9E92-302D-D797-D6B6511D9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8C8C15-69C8-60A4-9874-2F1A88C49A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352800" y="2362200"/>
            <a:ext cx="5486400" cy="73180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3970" marR="5080" algn="ctr">
              <a:lnSpc>
                <a:spcPts val="5280"/>
              </a:lnSpc>
              <a:spcBef>
                <a:spcPts val="700"/>
              </a:spcBef>
            </a:pPr>
            <a:r>
              <a:rPr lang="zh-CN" altLang="en-US" dirty="0"/>
              <a:t>工作汇报</a:t>
            </a:r>
            <a:endParaRPr sz="2400" i="1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4EF88EA-1CD0-F7E2-7AFA-DEED4858CBB9}"/>
              </a:ext>
            </a:extLst>
          </p:cNvPr>
          <p:cNvSpPr txBox="1"/>
          <p:nvPr/>
        </p:nvSpPr>
        <p:spPr>
          <a:xfrm>
            <a:off x="5029200" y="5029200"/>
            <a:ext cx="2286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Times New Roman"/>
                <a:cs typeface="Times New Roman"/>
              </a:rPr>
              <a:t>汇报人：李子明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70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87C59-8418-A62E-5D46-E707BAB8D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5E670F91-B938-4429-7544-A703CDCD95E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4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09D5F1C-286F-FC99-DCA8-C3B9663FB7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72364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Transfer learning approach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60EBFEB1-F99A-6B66-495A-70B039E7E258}"/>
                  </a:ext>
                </a:extLst>
              </p:cNvPr>
              <p:cNvSpPr txBox="1"/>
              <p:nvPr/>
            </p:nvSpPr>
            <p:spPr>
              <a:xfrm>
                <a:off x="533400" y="1340002"/>
                <a:ext cx="10896600" cy="418390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9235">
                  <a:lnSpc>
                    <a:spcPct val="15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41935" algn="l"/>
                  </a:tabLst>
                </a:pPr>
                <a:r>
                  <a:rPr lang="en-US" altLang="zh-CN" sz="2700" dirty="0">
                    <a:latin typeface="Times New Roman"/>
                    <a:cs typeface="Times New Roman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altLang="zh-CN" sz="2700" b="0" i="1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∈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𝑌</m:t>
                    </m:r>
                  </m:oMath>
                </a14:m>
                <a:r>
                  <a:rPr lang="en-US" altLang="zh-CN" sz="2700" dirty="0">
                    <a:latin typeface="Times New Roman"/>
                    <a:cs typeface="Times New Roman"/>
                  </a:rPr>
                  <a:t> using a function of potential features </a:t>
                </a:r>
                <a14:m>
                  <m:oMath xmlns:m="http://schemas.openxmlformats.org/officeDocument/2006/math">
                    <m:r>
                      <a:rPr lang="en-US" altLang="zh-CN" sz="2700" b="0" i="1" smtClean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altLang="zh-CN" sz="2700" dirty="0">
                    <a:latin typeface="Times New Roman"/>
                    <a:cs typeface="Times New Roman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700" b="0" i="1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∈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𝑋</m:t>
                    </m:r>
                  </m:oMath>
                </a14:m>
                <a:r>
                  <a:rPr lang="en-US" altLang="zh-CN" sz="2700" dirty="0">
                    <a:latin typeface="Times New Roman"/>
                    <a:cs typeface="Times New Roman"/>
                  </a:rPr>
                  <a:t>.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Search for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𝑓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 from given function family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/>
                      </a:rPr>
                      <m:t>𝐻</m:t>
                    </m:r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 (set of neural networks).</a:t>
                </a:r>
                <a:endParaRPr lang="en-US" altLang="zh-CN" sz="2400" spc="-1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Minimizes the loss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over a given training set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/>
                      </a:rPr>
                      <m:t>𝑆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.</a:t>
                </a:r>
              </a:p>
              <a:p>
                <a:pPr marL="241300" indent="-228600">
                  <a:lnSpc>
                    <a:spcPct val="150000"/>
                  </a:lnSpc>
                  <a:buFont typeface="Arial"/>
                  <a:buChar char="•"/>
                  <a:tabLst>
                    <a:tab pos="241300" algn="l"/>
                  </a:tabLst>
                </a:pPr>
                <a:r>
                  <a:rPr lang="en-US" altLang="zh-CN" sz="2700" dirty="0">
                    <a:latin typeface="Times New Roman"/>
                    <a:cs typeface="Times New Roman"/>
                  </a:rPr>
                  <a:t>Bayesian framework: use theoretical restrictions to form informative prior for function </a:t>
                </a:r>
                <a14:m>
                  <m:oMath xmlns:m="http://schemas.openxmlformats.org/officeDocument/2006/math">
                    <m:r>
                      <a:rPr lang="en-US" altLang="zh-CN" sz="2700" b="0" i="1" smtClean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altLang="zh-CN" sz="27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CN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700" dirty="0">
                    <a:latin typeface="Times New Roman"/>
                    <a:cs typeface="Times New Roman"/>
                  </a:rPr>
                  <a:t> and fine-tune it with real data.</a:t>
                </a: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If theoretical restrictions between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 valid,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/>
                          </a:rPr>
                          <m:t>Q</m:t>
                        </m:r>
                      </m:e>
                      <m:sub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 consistent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.</a:t>
                </a: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Misspecification also useful: increase biases but restrictions reduce variance.</a:t>
                </a:r>
              </a:p>
            </p:txBody>
          </p:sp>
        </mc:Choice>
        <mc:Fallback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60EBFEB1-F99A-6B66-495A-70B039E7E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40002"/>
                <a:ext cx="10896600" cy="4183902"/>
              </a:xfrm>
              <a:prstGeom prst="rect">
                <a:avLst/>
              </a:prstGeom>
              <a:blipFill>
                <a:blip r:embed="rId2"/>
                <a:stretch>
                  <a:fillRect l="-1679" b="-3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>
            <a:extLst>
              <a:ext uri="{FF2B5EF4-FFF2-40B4-BE49-F238E27FC236}">
                <a16:creationId xmlns:a16="http://schemas.microsoft.com/office/drawing/2014/main" id="{6187DCB4-7D0A-75F9-1A11-DBBB93C1E19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CE51310-8289-23DF-466A-DFDF1A49CBD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48225" y="6445016"/>
            <a:ext cx="24955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Teaching Economics to the Machines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84254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78B55-98FA-CE63-0E93-E613D1FEF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E81B88C4-89CB-5980-295A-154C2F329C4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5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0A923F3-DF51-C688-9535-23E21C228B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72364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Transfer learning approach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F1D501F8-5787-D5D2-91D4-4F75799BFACE}"/>
                  </a:ext>
                </a:extLst>
              </p:cNvPr>
              <p:cNvSpPr txBox="1"/>
              <p:nvPr/>
            </p:nvSpPr>
            <p:spPr>
              <a:xfrm>
                <a:off x="609600" y="1356596"/>
                <a:ext cx="10896600" cy="292573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9235">
                  <a:lnSpc>
                    <a:spcPct val="13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41935" algn="l"/>
                  </a:tabLst>
                </a:pPr>
                <a:r>
                  <a:rPr lang="en-US" sz="2800" dirty="0">
                    <a:latin typeface="Times New Roman"/>
                    <a:cs typeface="Times New Roman"/>
                  </a:rPr>
                  <a:t>Source domain</a:t>
                </a: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Randomly generate training samples within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/>
                      </a:rPr>
                      <m:t>𝑋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and calculate 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theoretical model output</a:t>
                </a:r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/>
                      </a:rPr>
                      <m:t>𝑔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.</a:t>
                </a: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 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sufficiently deep neural network can approximate arbitrary functions.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True model without any noise, train on source domain</a:t>
                </a:r>
                <a:r>
                  <a:rPr lang="en-US" sz="2400" dirty="0">
                    <a:latin typeface="Times New Roman"/>
                    <a:cs typeface="Times New Roman"/>
                  </a:rPr>
                  <a:t> with numerous epochs and large learning rates.</a:t>
                </a: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F1D501F8-5787-D5D2-91D4-4F75799BF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56596"/>
                <a:ext cx="10896600" cy="2925737"/>
              </a:xfrm>
              <a:prstGeom prst="rect">
                <a:avLst/>
              </a:prstGeom>
              <a:blipFill>
                <a:blip r:embed="rId2"/>
                <a:stretch>
                  <a:fillRect l="-1734" t="-835" b="-5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F612D96-7C8C-6E66-9FC2-A73CFABF948E}"/>
                  </a:ext>
                </a:extLst>
              </p:cNvPr>
              <p:cNvSpPr txBox="1"/>
              <p:nvPr/>
            </p:nvSpPr>
            <p:spPr>
              <a:xfrm>
                <a:off x="1052535" y="4572690"/>
                <a:ext cx="100869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/>
                    <a:cs typeface="Times New Roman"/>
                  </a:rPr>
                  <a:t>A neural network with L layers: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𝐿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𝐿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)(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lang="zh-CN" alt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F612D96-7C8C-6E66-9FC2-A73CFABF9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35" y="4572690"/>
                <a:ext cx="10086929" cy="461665"/>
              </a:xfrm>
              <a:prstGeom prst="rect">
                <a:avLst/>
              </a:prstGeom>
              <a:blipFill>
                <a:blip r:embed="rId3"/>
                <a:stretch>
                  <a:fillRect l="-96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56E424-A9D5-3222-B02B-F20E1F53B12F}"/>
                  </a:ext>
                </a:extLst>
              </p:cNvPr>
              <p:cNvSpPr txBox="1"/>
              <p:nvPr/>
            </p:nvSpPr>
            <p:spPr>
              <a:xfrm>
                <a:off x="2971800" y="5195754"/>
                <a:ext cx="5930919" cy="1087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,…,</m:t>
                      </m:r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𝑎𝑟𝑔𝑚𝑖𝑛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#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cs typeface="Times New Roman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56E424-A9D5-3222-B02B-F20E1F53B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195754"/>
                <a:ext cx="5930919" cy="10878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>
            <a:extLst>
              <a:ext uri="{FF2B5EF4-FFF2-40B4-BE49-F238E27FC236}">
                <a16:creationId xmlns:a16="http://schemas.microsoft.com/office/drawing/2014/main" id="{57211821-6301-6565-F7C7-45729789A80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48225" y="6445016"/>
            <a:ext cx="24955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Teaching Economics to the Machines</a:t>
            </a:r>
            <a:endParaRPr spc="-1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A201099-014C-FCD6-35E2-309464BC332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40242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31543-085C-012E-77D6-FBC450198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211EFE00-2B6E-E999-5694-185BC5056BE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6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5159FEC-4419-B2BA-37D7-A79D5EEDA0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64744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Transfer learning approach</a:t>
            </a:r>
            <a:endParaRPr spc="-1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CBF1C9A-433D-F93B-279D-CBA3AEF2A565}"/>
              </a:ext>
            </a:extLst>
          </p:cNvPr>
          <p:cNvSpPr txBox="1"/>
          <p:nvPr/>
        </p:nvSpPr>
        <p:spPr>
          <a:xfrm>
            <a:off x="609600" y="1314486"/>
            <a:ext cx="10820400" cy="29257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Target domain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Fine-tune original </a:t>
            </a:r>
            <a:r>
              <a:rPr lang="en-US" altLang="zh-CN" sz="2400" dirty="0">
                <a:latin typeface="Times New Roman"/>
                <a:cs typeface="Times New Roman"/>
              </a:rPr>
              <a:t>form</a:t>
            </a:r>
            <a:r>
              <a:rPr lang="en-US" sz="2400" dirty="0">
                <a:latin typeface="Times New Roman"/>
                <a:cs typeface="Times New Roman"/>
              </a:rPr>
              <a:t> with the last few layers initialized according to real data, choose </a:t>
            </a:r>
            <a:r>
              <a:rPr lang="en-US" altLang="zh-CN" sz="2400" dirty="0">
                <a:latin typeface="Times New Roman"/>
                <a:cs typeface="Times New Roman"/>
              </a:rPr>
              <a:t>K</a:t>
            </a:r>
            <a:r>
              <a:rPr lang="en-US" sz="2400" dirty="0">
                <a:latin typeface="Times New Roman"/>
                <a:cs typeface="Times New Roman"/>
              </a:rPr>
              <a:t> and replace the layers K+1 to L</a:t>
            </a:r>
            <a:r>
              <a:rPr lang="en-US" altLang="zh-CN" sz="2400" dirty="0">
                <a:latin typeface="Times New Roman"/>
                <a:cs typeface="Times New Roman"/>
              </a:rPr>
              <a:t>.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Make the model not seriously deviate from economics theory and can flexibly modify within certain range.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Noisy in empirical data, train on target domain with low learning rate and epochs.</a:t>
            </a:r>
            <a:endParaRPr lang="en-US" sz="24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FD04C14-0A4F-1BEF-00D8-BDC6630D5E44}"/>
                  </a:ext>
                </a:extLst>
              </p:cNvPr>
              <p:cNvSpPr txBox="1"/>
              <p:nvPr/>
            </p:nvSpPr>
            <p:spPr>
              <a:xfrm>
                <a:off x="1378907" y="5792003"/>
                <a:ext cx="9296400" cy="472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/>
                    <a:cs typeface="Times New Roman"/>
                  </a:rPr>
                  <a:t>Final pricing model: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𝐾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𝐾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,…,</m:t>
                    </m:r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𝐿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;</m:t>
                    </m:r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,…,</m:t>
                    </m:r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𝐿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)(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lang="zh-CN" alt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FD04C14-0A4F-1BEF-00D8-BDC6630D5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07" y="5792003"/>
                <a:ext cx="9296400" cy="472758"/>
              </a:xfrm>
              <a:prstGeom prst="rect">
                <a:avLst/>
              </a:prstGeom>
              <a:blipFill>
                <a:blip r:embed="rId2"/>
                <a:stretch>
                  <a:fillRect l="-984" t="-7692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B0123EA-EC84-0FA3-6D3D-51D54B4FE3E7}"/>
                  </a:ext>
                </a:extLst>
              </p:cNvPr>
              <p:cNvSpPr txBox="1"/>
              <p:nvPr/>
            </p:nvSpPr>
            <p:spPr>
              <a:xfrm>
                <a:off x="1378907" y="4367057"/>
                <a:ext cx="9601200" cy="1418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,…,</m:t>
                      </m:r>
                      <m:acc>
                        <m:accPr>
                          <m:chr m:val="̃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𝑎𝑟𝑔𝑚𝑖𝑛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𝐿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0" i="1" smtClean="0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  <m:t>𝐾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,…,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0" i="1" smtClean="0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cs typeface="Times New Roman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B0123EA-EC84-0FA3-6D3D-51D54B4FE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07" y="4367057"/>
                <a:ext cx="9601200" cy="1418915"/>
              </a:xfrm>
              <a:prstGeom prst="rect">
                <a:avLst/>
              </a:prstGeom>
              <a:blipFill>
                <a:blip r:embed="rId3"/>
                <a:stretch>
                  <a:fillRect t="-4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>
            <a:extLst>
              <a:ext uri="{FF2B5EF4-FFF2-40B4-BE49-F238E27FC236}">
                <a16:creationId xmlns:a16="http://schemas.microsoft.com/office/drawing/2014/main" id="{377A87A2-98C8-6906-0B70-D838F827C94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48225" y="6445016"/>
            <a:ext cx="24955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Teaching Economics to the Machines</a:t>
            </a:r>
            <a:endParaRPr spc="-1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32E3940-0949-67E4-ED5B-23380F5A5DD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76885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85590-E9FD-7FB4-C71F-2CE664E16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69FC9CD-7196-E32C-5CEB-4EAD82FE686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7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8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60EB7387-3353-DDD0-FFC6-4936CF75EF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24554"/>
            <a:ext cx="76936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An application to option pricing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CDD09BB3-70BB-8BCF-AC06-068A2D3F4C5D}"/>
                  </a:ext>
                </a:extLst>
              </p:cNvPr>
              <p:cNvSpPr txBox="1"/>
              <p:nvPr/>
            </p:nvSpPr>
            <p:spPr>
              <a:xfrm>
                <a:off x="762000" y="1298121"/>
                <a:ext cx="11201400" cy="427123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9235">
                  <a:lnSpc>
                    <a:spcPct val="13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41935" algn="l"/>
                  </a:tabLst>
                </a:pPr>
                <a:r>
                  <a:rPr lang="en-US" sz="2800" dirty="0">
                    <a:latin typeface="Times New Roman"/>
                    <a:cs typeface="Times New Roman"/>
                  </a:rPr>
                  <a:t>Source domain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Input: random generated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=(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𝑉𝑜𝑙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Economic restriction: s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tochastic volatility model (SBAR</a:t>
                </a:r>
                <a:r>
                  <a:rPr lang="zh-CN" altLang="zh-CN" sz="2400" dirty="0">
                    <a:latin typeface="Times New Roman"/>
                    <a:cs typeface="Times New Roman"/>
                  </a:rPr>
                  <a:t>、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CEV)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Objective function: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,…,</m:t>
                    </m:r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𝐿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𝑎𝑟𝑔𝑚𝑖𝑛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𝐿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𝑔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))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Delta: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𝜕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𝐹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𝜕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𝑆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𝜕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𝑔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𝜕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Vega: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𝜕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𝐹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𝜕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𝑣𝑜𝑙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𝜕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𝑔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𝜕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𝑣𝑜𝑙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CDD09BB3-70BB-8BCF-AC06-068A2D3F4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98121"/>
                <a:ext cx="11201400" cy="4271234"/>
              </a:xfrm>
              <a:prstGeom prst="rect">
                <a:avLst/>
              </a:prstGeom>
              <a:blipFill>
                <a:blip r:embed="rId2"/>
                <a:stretch>
                  <a:fillRect l="-1687" t="-571" b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4">
            <a:extLst>
              <a:ext uri="{FF2B5EF4-FFF2-40B4-BE49-F238E27FC236}">
                <a16:creationId xmlns:a16="http://schemas.microsoft.com/office/drawing/2014/main" id="{C8BC86CA-B165-C741-8219-474431D671D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C94326B-67ED-5A7D-8CF9-25B67D80823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48225" y="6445016"/>
            <a:ext cx="24955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Teaching Economics to the Machines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58232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B2863-5A29-B276-5C39-82B317822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FC877EE1-5398-5F6B-2F32-66333828BBB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7"/>
            <a:ext cx="3593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9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18B5CD2A-0947-0B63-7010-EE87AA8EFAD1}"/>
                  </a:ext>
                </a:extLst>
              </p:cNvPr>
              <p:cNvSpPr txBox="1"/>
              <p:nvPr/>
            </p:nvSpPr>
            <p:spPr>
              <a:xfrm>
                <a:off x="609600" y="667097"/>
                <a:ext cx="11201400" cy="25559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9235">
                  <a:lnSpc>
                    <a:spcPct val="13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41935" algn="l"/>
                  </a:tabLst>
                </a:pPr>
                <a:r>
                  <a:rPr lang="en-US" sz="2800" dirty="0">
                    <a:latin typeface="Times New Roman"/>
                    <a:cs typeface="Times New Roman"/>
                  </a:rPr>
                  <a:t>Target domain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Input: r</a:t>
                </a:r>
                <a:r>
                  <a:rPr lang="en-US" sz="2400" dirty="0">
                    <a:latin typeface="Times New Roman"/>
                    <a:cs typeface="Times New Roman"/>
                  </a:rPr>
                  <a:t>eal world option data</a:t>
                </a: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Objective function: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,…,</m:t>
                    </m:r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𝐿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=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𝑎𝑟𝑔𝑚𝑖𝑛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𝐿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𝐾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,…,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Hyper-parameters and NN structure tuned based on grid search and K-fold validation.</a:t>
                </a: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18B5CD2A-0947-0B63-7010-EE87AA8EF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67097"/>
                <a:ext cx="11201400" cy="2555956"/>
              </a:xfrm>
              <a:prstGeom prst="rect">
                <a:avLst/>
              </a:prstGeom>
              <a:blipFill>
                <a:blip r:embed="rId2"/>
                <a:stretch>
                  <a:fillRect l="-1687" t="-714" r="-1088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4">
            <a:extLst>
              <a:ext uri="{FF2B5EF4-FFF2-40B4-BE49-F238E27FC236}">
                <a16:creationId xmlns:a16="http://schemas.microsoft.com/office/drawing/2014/main" id="{4FDEB721-66D5-0020-A26E-80F6844C7E8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A087621-223C-5F9F-095C-76D0F74BA34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48225" y="6445016"/>
            <a:ext cx="24955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Teaching Economics to the Machines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5C6C386-CEFB-E762-707F-811F48303451}"/>
                  </a:ext>
                </a:extLst>
              </p:cNvPr>
              <p:cNvSpPr txBox="1"/>
              <p:nvPr/>
            </p:nvSpPr>
            <p:spPr>
              <a:xfrm>
                <a:off x="609600" y="3214391"/>
                <a:ext cx="11201400" cy="148534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9235">
                  <a:lnSpc>
                    <a:spcPct val="13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41935" algn="l"/>
                  </a:tabLst>
                </a:pPr>
                <a:r>
                  <a:rPr lang="en-US" sz="2800" dirty="0">
                    <a:latin typeface="Times New Roman"/>
                    <a:cs typeface="Times New Roman"/>
                  </a:rPr>
                  <a:t>Residual learning method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Avoid VGP to make NN deep enough.</a:t>
                </a: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learns to fit residual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5C6C386-CEFB-E762-707F-811F48303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14391"/>
                <a:ext cx="11201400" cy="1485343"/>
              </a:xfrm>
              <a:prstGeom prst="rect">
                <a:avLst/>
              </a:prstGeom>
              <a:blipFill>
                <a:blip r:embed="rId3"/>
                <a:stretch>
                  <a:fillRect l="-1687" t="-1639" b="-11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BF53BD47-5AF4-DACB-492C-2B0DB9CBB783}"/>
                  </a:ext>
                </a:extLst>
              </p:cNvPr>
              <p:cNvSpPr txBox="1"/>
              <p:nvPr/>
            </p:nvSpPr>
            <p:spPr>
              <a:xfrm>
                <a:off x="611688" y="4724400"/>
                <a:ext cx="10896600" cy="15470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9235">
                  <a:lnSpc>
                    <a:spcPct val="13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41935" algn="l"/>
                  </a:tabLst>
                </a:pPr>
                <a:r>
                  <a:rPr lang="en-US" altLang="zh-CN" sz="2800" dirty="0">
                    <a:latin typeface="Times New Roman"/>
                    <a:cs typeface="Times New Roman"/>
                  </a:rPr>
                  <a:t>Performance metric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pricing discrepancy: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𝑖𝑡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𝑖𝑡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MAE weight </a:t>
                </a:r>
                <a:r>
                  <a:rPr lang="en-US" sz="2400" b="1" dirty="0">
                    <a:latin typeface="Times New Roman"/>
                    <a:cs typeface="Times New Roman"/>
                  </a:rPr>
                  <a:t>in-the-money contracts</a:t>
                </a:r>
                <a:r>
                  <a:rPr lang="en-US" sz="2400" dirty="0">
                    <a:latin typeface="Times New Roman"/>
                    <a:cs typeface="Times New Roman"/>
                  </a:rPr>
                  <a:t> more than out-of-the-money.</a:t>
                </a:r>
              </a:p>
            </p:txBody>
          </p:sp>
        </mc:Choice>
        <mc:Fallback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BF53BD47-5AF4-DACB-492C-2B0DB9CB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88" y="4724400"/>
                <a:ext cx="10896600" cy="1547090"/>
              </a:xfrm>
              <a:prstGeom prst="rect">
                <a:avLst/>
              </a:prstGeom>
              <a:blipFill>
                <a:blip r:embed="rId4"/>
                <a:stretch>
                  <a:fillRect l="-1734" t="-1575" b="-11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62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824A0-7B94-715B-CD18-69DA29A3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DED164AD-22FD-130D-A6D2-1AA538DCD1D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7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10</a:t>
            </a:r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7D66BC-8B60-E62D-68C7-90C434EE66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0"/>
          <a:stretch/>
        </p:blipFill>
        <p:spPr>
          <a:xfrm>
            <a:off x="2021977" y="1845466"/>
            <a:ext cx="8148045" cy="4578673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BF4D99D3-9C82-EAE9-6121-F205FFE3454F}"/>
              </a:ext>
            </a:extLst>
          </p:cNvPr>
          <p:cNvSpPr txBox="1"/>
          <p:nvPr/>
        </p:nvSpPr>
        <p:spPr>
          <a:xfrm>
            <a:off x="647700" y="381000"/>
            <a:ext cx="10896600" cy="1485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Compare implied volatility MAE of option pricing models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Representative deep learning method: DNN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Well-established parametric pricing model: Heston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66CAF447-C806-0EC8-80C7-5E239C4E33B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09B172E4-2C23-E6D1-883E-965314CD30E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48225" y="6445016"/>
            <a:ext cx="24955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Teaching Economics to the Machines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261212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E7820-4E72-2A05-9A51-95470F024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50957D2-6C8C-5729-93D8-48BAB35E33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7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11</a:t>
            </a:r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D6607BC-0824-7D87-C1B0-E7054D408A61}"/>
              </a:ext>
            </a:extLst>
          </p:cNvPr>
          <p:cNvSpPr txBox="1"/>
          <p:nvPr/>
        </p:nvSpPr>
        <p:spPr>
          <a:xfrm>
            <a:off x="647700" y="381000"/>
            <a:ext cx="10896600" cy="10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Feature importance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Incremental rise in loss function on training dataset when specific feature omitted.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D576B174-DD16-CB78-2066-88BB0627660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C0E4B5CB-ED54-50B7-3EAF-A393252C7A8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48225" y="6445016"/>
            <a:ext cx="24955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Teaching Economics to the Machines</a:t>
            </a:r>
            <a:endParaRPr spc="-1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CF30A4-A163-3C62-C6F3-BC5CE928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68256"/>
            <a:ext cx="7417181" cy="4673840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1EE720BC-2C51-BD41-8B18-C2AAD75BA8E9}"/>
              </a:ext>
            </a:extLst>
          </p:cNvPr>
          <p:cNvSpPr/>
          <p:nvPr/>
        </p:nvSpPr>
        <p:spPr>
          <a:xfrm>
            <a:off x="4419601" y="1676400"/>
            <a:ext cx="990600" cy="4419600"/>
          </a:xfrm>
          <a:custGeom>
            <a:avLst/>
            <a:gdLst/>
            <a:ahLst/>
            <a:cxnLst/>
            <a:rect l="l" t="t" r="r" b="b"/>
            <a:pathLst>
              <a:path w="3048000" h="317500">
                <a:moveTo>
                  <a:pt x="0" y="0"/>
                </a:moveTo>
                <a:lnTo>
                  <a:pt x="3048000" y="0"/>
                </a:lnTo>
                <a:lnTo>
                  <a:pt x="3048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8538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E10DA-7B5A-EBFF-E55D-3A4BB594C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C859F5C-3564-62BD-933C-36039E97F8E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7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12</a:t>
            </a:r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79F9EDB-0E77-EAAE-245D-EF558BCE0268}"/>
              </a:ext>
            </a:extLst>
          </p:cNvPr>
          <p:cNvSpPr txBox="1"/>
          <p:nvPr/>
        </p:nvSpPr>
        <p:spPr>
          <a:xfrm>
            <a:off x="647700" y="381000"/>
            <a:ext cx="10896600" cy="1485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Function smoothness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the surface associated with transfer learning demonstrates a enhanced smoothness compared to the more jagged surface produced by deep learning.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6D115F3E-5F1B-3889-67D3-ABF94D27018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DFB8875-41E8-16AA-AC6A-33640D9CF65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48225" y="6445016"/>
            <a:ext cx="24955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Teaching Economics to the Machines</a:t>
            </a:r>
            <a:endParaRPr spc="-1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5858F7-348F-A172-FFB8-E50B246A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77" t="5555" r="7570" b="3704"/>
          <a:stretch/>
        </p:blipFill>
        <p:spPr>
          <a:xfrm>
            <a:off x="966592" y="1905000"/>
            <a:ext cx="4820504" cy="38722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AD593F7-ADCF-859E-9B47-FCE017D03E76}"/>
              </a:ext>
            </a:extLst>
          </p:cNvPr>
          <p:cNvSpPr txBox="1"/>
          <p:nvPr/>
        </p:nvSpPr>
        <p:spPr>
          <a:xfrm>
            <a:off x="1066800" y="5815865"/>
            <a:ext cx="4506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/>
                <a:cs typeface="Times New Roman"/>
              </a:rPr>
              <a:t>Pricing surfaces for deep learning model</a:t>
            </a:r>
            <a:endParaRPr lang="zh-CN" altLang="en-US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2F88366-C974-02F8-9D71-9F0FC73926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37" t="9061" r="7932" b="2003"/>
          <a:stretch/>
        </p:blipFill>
        <p:spPr>
          <a:xfrm>
            <a:off x="6096000" y="1952768"/>
            <a:ext cx="4978553" cy="387220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AAD4118-B8FB-F3A5-AB0C-3D5B9D73A5B4}"/>
              </a:ext>
            </a:extLst>
          </p:cNvPr>
          <p:cNvSpPr txBox="1"/>
          <p:nvPr/>
        </p:nvSpPr>
        <p:spPr>
          <a:xfrm>
            <a:off x="6172200" y="5777208"/>
            <a:ext cx="4647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/>
                <a:cs typeface="Times New Roman"/>
              </a:rPr>
              <a:t>Pricing surfaces for transfer learning model</a:t>
            </a:r>
            <a:endParaRPr lang="zh-CN" alt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89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63A18-59AF-839D-6261-DD0007ECF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F409909-4DBD-B7DA-AA22-CCF0C4E270B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7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13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E22A2B3C-D5C3-14A5-744E-7EFC07DD8C3F}"/>
                  </a:ext>
                </a:extLst>
              </p:cNvPr>
              <p:cNvSpPr txBox="1"/>
              <p:nvPr/>
            </p:nvSpPr>
            <p:spPr>
              <a:xfrm>
                <a:off x="647700" y="381000"/>
                <a:ext cx="8877300" cy="154452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9235">
                  <a:lnSpc>
                    <a:spcPct val="13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41935" algn="l"/>
                  </a:tabLst>
                </a:pPr>
                <a:r>
                  <a:rPr lang="en-US" sz="2800" dirty="0">
                    <a:latin typeface="Times New Roman"/>
                    <a:cs typeface="Times New Roman"/>
                  </a:rPr>
                  <a:t>Attribution Analysis</a:t>
                </a: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Regress pricing errors for DL and TL on explanatory variables.</a:t>
                </a: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𝑖𝑡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𝐷𝐿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𝑖𝑡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𝑇𝐿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−1</m:t>
                        </m:r>
                      </m:sub>
                    </m:sSub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𝑖𝑡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E22A2B3C-D5C3-14A5-744E-7EFC07DD8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381000"/>
                <a:ext cx="8877300" cy="1544525"/>
              </a:xfrm>
              <a:prstGeom prst="rect">
                <a:avLst/>
              </a:prstGeom>
              <a:blipFill>
                <a:blip r:embed="rId2"/>
                <a:stretch>
                  <a:fillRect l="-2128" t="-1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4">
            <a:extLst>
              <a:ext uri="{FF2B5EF4-FFF2-40B4-BE49-F238E27FC236}">
                <a16:creationId xmlns:a16="http://schemas.microsoft.com/office/drawing/2014/main" id="{4E602E8D-1A61-33B4-5697-5ADC16899E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FB348A6-5298-ED28-7A5E-ECCE4A11398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48225" y="6445016"/>
            <a:ext cx="24955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Teaching Economics to the Machines</a:t>
            </a:r>
            <a:endParaRPr spc="-1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382158-0165-1F5F-2640-0E2B4F65C2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889"/>
          <a:stretch/>
        </p:blipFill>
        <p:spPr>
          <a:xfrm>
            <a:off x="2036127" y="2089770"/>
            <a:ext cx="8119745" cy="4191000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D2A12C40-3251-896F-D52A-53BB14902F60}"/>
              </a:ext>
            </a:extLst>
          </p:cNvPr>
          <p:cNvSpPr/>
          <p:nvPr/>
        </p:nvSpPr>
        <p:spPr>
          <a:xfrm>
            <a:off x="2133600" y="5029200"/>
            <a:ext cx="7924800" cy="457200"/>
          </a:xfrm>
          <a:custGeom>
            <a:avLst/>
            <a:gdLst/>
            <a:ahLst/>
            <a:cxnLst/>
            <a:rect l="l" t="t" r="r" b="b"/>
            <a:pathLst>
              <a:path w="3048000" h="317500">
                <a:moveTo>
                  <a:pt x="0" y="0"/>
                </a:moveTo>
                <a:lnTo>
                  <a:pt x="3048000" y="0"/>
                </a:lnTo>
                <a:lnTo>
                  <a:pt x="3048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6696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DD004-E973-5F90-9D03-C808242E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25964FC5-1BCC-2C3D-4E49-386608974F9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7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14</a:t>
            </a:r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D51C4A20-85D3-E041-FC34-290C72FA1F6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B24AE9C-94C8-E9C3-7E45-8E372ECFF36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48225" y="6445016"/>
            <a:ext cx="24955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Teaching Economics to the Machines</a:t>
            </a:r>
            <a:endParaRPr spc="-1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AADFC8-C3B6-3DDC-FBC8-D25F0D37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1150" r="1677" b="1694"/>
          <a:stretch/>
        </p:blipFill>
        <p:spPr>
          <a:xfrm>
            <a:off x="2057400" y="368996"/>
            <a:ext cx="7961451" cy="6120008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0C9B53E5-7E38-3A1D-5B0E-D168B6A06293}"/>
              </a:ext>
            </a:extLst>
          </p:cNvPr>
          <p:cNvSpPr/>
          <p:nvPr/>
        </p:nvSpPr>
        <p:spPr>
          <a:xfrm>
            <a:off x="2057400" y="304800"/>
            <a:ext cx="7924800" cy="838200"/>
          </a:xfrm>
          <a:custGeom>
            <a:avLst/>
            <a:gdLst/>
            <a:ahLst/>
            <a:cxnLst/>
            <a:rect l="l" t="t" r="r" b="b"/>
            <a:pathLst>
              <a:path w="3048000" h="317500">
                <a:moveTo>
                  <a:pt x="0" y="0"/>
                </a:moveTo>
                <a:lnTo>
                  <a:pt x="3048000" y="0"/>
                </a:lnTo>
                <a:lnTo>
                  <a:pt x="3048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797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9DF42-5E4C-A404-37B7-319DA598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DDD6A7C7-5B6C-882A-0117-85DB769F3D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4</a:t>
            </a:r>
            <a:endParaRPr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CC15EC2-3429-305D-DA31-E1F932D5F81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9E86240-8304-B54B-9D09-30F6EF7BB79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5716269" y="6355248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zh-CN" altLang="en-US" spc="-10" dirty="0"/>
              <a:t>工作汇报</a:t>
            </a:r>
            <a:endParaRPr spc="-1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611F71-7F96-0DBF-72AB-E76E4F89B9FB}"/>
              </a:ext>
            </a:extLst>
          </p:cNvPr>
          <p:cNvSpPr txBox="1">
            <a:spLocks/>
          </p:cNvSpPr>
          <p:nvPr/>
        </p:nvSpPr>
        <p:spPr>
          <a:xfrm>
            <a:off x="916938" y="624554"/>
            <a:ext cx="3426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4400" spc="-10" dirty="0">
                <a:latin typeface="Times New Roman"/>
                <a:cs typeface="Times New Roman"/>
              </a:rPr>
              <a:t>学期工作总结</a:t>
            </a:r>
            <a:endParaRPr lang="en-US" spc="-10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935827C-ABD1-0BAD-B05E-3EDEF547FFD1}"/>
              </a:ext>
            </a:extLst>
          </p:cNvPr>
          <p:cNvSpPr txBox="1"/>
          <p:nvPr/>
        </p:nvSpPr>
        <p:spPr>
          <a:xfrm>
            <a:off x="762000" y="1320514"/>
            <a:ext cx="10058400" cy="432971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 spc="-10" dirty="0">
                <a:latin typeface="Times New Roman"/>
                <a:cs typeface="Times New Roman"/>
              </a:rPr>
              <a:t>主要阅读了机器学习、人工智能领域的文献。</a:t>
            </a:r>
            <a:endParaRPr lang="en-US" altLang="zh-CN" sz="2800" spc="-10" dirty="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150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lang="zh-CN" altLang="en-US" sz="2400" spc="-10" dirty="0">
                <a:latin typeface="Times New Roman"/>
                <a:cs typeface="Times New Roman"/>
              </a:rPr>
              <a:t>对于金融机器学习的研究范式有了一定的了解。</a:t>
            </a:r>
            <a:endParaRPr lang="en-US" altLang="zh-CN" sz="2400" spc="-10" dirty="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150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lang="zh-CN" altLang="en-US" sz="2400" spc="-10" dirty="0">
                <a:latin typeface="Times New Roman"/>
                <a:cs typeface="Times New Roman"/>
              </a:rPr>
              <a:t>读过的文献会遗忘，养成做笔记的习惯，记录每篇文章的特别点。</a:t>
            </a:r>
            <a:endParaRPr lang="en-US" altLang="zh-CN" sz="2400" spc="-1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5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700" spc="-10" dirty="0">
                <a:latin typeface="Times New Roman"/>
                <a:cs typeface="Times New Roman"/>
              </a:rPr>
              <a:t>基本上完成了</a:t>
            </a:r>
            <a:r>
              <a:rPr lang="en-US" altLang="zh-CN" sz="2700" spc="-10" dirty="0">
                <a:latin typeface="Times New Roman"/>
                <a:cs typeface="Times New Roman"/>
              </a:rPr>
              <a:t>Gu2020</a:t>
            </a:r>
            <a:r>
              <a:rPr lang="zh-CN" altLang="en-US" sz="2700" spc="-10" dirty="0">
                <a:latin typeface="Times New Roman"/>
                <a:cs typeface="Times New Roman"/>
              </a:rPr>
              <a:t>的复制工作。</a:t>
            </a:r>
            <a:endParaRPr lang="en-US" sz="2700" spc="-1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zh-CN" altLang="en-US" sz="2400" spc="-10" dirty="0">
                <a:latin typeface="Times New Roman"/>
                <a:cs typeface="Times New Roman"/>
              </a:rPr>
              <a:t>投资组合有待改进。</a:t>
            </a:r>
            <a:endParaRPr lang="en-US" altLang="zh-CN" sz="2400" spc="-1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元策略选择最佳机器学习模型需要进一步完成。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zh-CN" altLang="en-US" sz="2400" spc="-1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机器学习模型理解不深刻，之前学习的</a:t>
            </a:r>
            <a:r>
              <a:rPr lang="en-US" altLang="zh-CN" sz="2400" spc="-1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</a:t>
            </a:r>
            <a:r>
              <a:rPr lang="zh-CN" altLang="en-US" sz="2400" spc="-1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知识太基础。</a:t>
            </a:r>
            <a:endParaRPr lang="en-US" altLang="zh-CN" sz="2400" spc="-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603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844C0-9948-86FE-E6B5-D7A2A4853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E3BDC8A2-914F-ED82-A368-9CC79DBBB51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15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3946389-EFF0-CA3A-4567-8856A27FC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283591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Conclusion</a:t>
            </a:r>
            <a:endParaRPr spc="-1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F144E63-A051-207B-0429-48F8096C5F3F}"/>
              </a:ext>
            </a:extLst>
          </p:cNvPr>
          <p:cNvSpPr txBox="1"/>
          <p:nvPr/>
        </p:nvSpPr>
        <p:spPr>
          <a:xfrm>
            <a:off x="762000" y="1345171"/>
            <a:ext cx="10896600" cy="45902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800" dirty="0">
                <a:latin typeface="Times New Roman"/>
                <a:cs typeface="Times New Roman"/>
              </a:rPr>
              <a:t>Introduce transfer learning that incorporate economic model into ML.</a:t>
            </a:r>
            <a:endParaRPr lang="en-US" sz="28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 Transfer learning approach yields </a:t>
            </a:r>
            <a:r>
              <a:rPr lang="en-US" sz="2400" b="1" dirty="0">
                <a:latin typeface="Times New Roman"/>
                <a:cs typeface="Times New Roman"/>
              </a:rPr>
              <a:t>lower pricing and hedging errors</a:t>
            </a:r>
            <a:r>
              <a:rPr lang="en-US" sz="2400" dirty="0">
                <a:latin typeface="Times New Roman"/>
                <a:cs typeface="Times New Roman"/>
              </a:rPr>
              <a:t> compared to stochastic volatility models and direct use of deep learning.</a:t>
            </a:r>
          </a:p>
          <a:p>
            <a:pPr marL="241300" indent="-229235">
              <a:lnSpc>
                <a:spcPct val="130000"/>
              </a:lnSpc>
              <a:spcBef>
                <a:spcPts val="3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Transfer learning overcome inherent drawbacks of data-driven methods.</a:t>
            </a:r>
            <a:endParaRPr lang="en-US" sz="24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Suitable for </a:t>
            </a:r>
            <a:r>
              <a:rPr lang="en-US" sz="2400" b="1" dirty="0">
                <a:latin typeface="Times New Roman"/>
                <a:cs typeface="Times New Roman"/>
              </a:rPr>
              <a:t>high-volatility</a:t>
            </a:r>
            <a:r>
              <a:rPr lang="en-US" sz="2400" dirty="0">
                <a:latin typeface="Times New Roman"/>
                <a:cs typeface="Times New Roman"/>
              </a:rPr>
              <a:t> market environments characterized by </a:t>
            </a:r>
            <a:r>
              <a:rPr lang="en-US" sz="2400" b="1" dirty="0">
                <a:latin typeface="Times New Roman"/>
                <a:cs typeface="Times New Roman"/>
              </a:rPr>
              <a:t>small-sample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More robust to various </a:t>
            </a:r>
            <a:r>
              <a:rPr lang="en-US" sz="2400" b="1" dirty="0">
                <a:latin typeface="Times New Roman"/>
                <a:cs typeface="Times New Roman"/>
              </a:rPr>
              <a:t>shocks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241300" indent="-228600">
              <a:lnSpc>
                <a:spcPct val="13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altLang="zh-CN" sz="2800" dirty="0">
                <a:latin typeface="Times New Roman"/>
                <a:cs typeface="Times New Roman"/>
              </a:rPr>
              <a:t> Economic models created by human help AI to overcome inherent flaws.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3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Even with considerable effort in feature engineering, its improvement is hard to match the help of theoretical models in the source domain for neural networks.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82A0931-DBB6-6404-C829-F49614866D0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141300F-F425-26B5-6C39-32B4E82BCF0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48225" y="6445016"/>
            <a:ext cx="24955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Teaching Economics to the Machines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910749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1CEEC-5B6A-3034-6019-EB5DCA729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D2328E2-CA2C-9579-C619-2229A9E3918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16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14FE575-CD19-E4EA-D438-3CF626E0A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283591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New ideas</a:t>
            </a:r>
            <a:endParaRPr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C4C59FC-93F6-4DBA-A36B-175006E90C6C}"/>
              </a:ext>
            </a:extLst>
          </p:cNvPr>
          <p:cNvSpPr txBox="1"/>
          <p:nvPr/>
        </p:nvSpPr>
        <p:spPr>
          <a:xfrm>
            <a:off x="762000" y="1314486"/>
            <a:ext cx="10439400" cy="1485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800" dirty="0">
                <a:latin typeface="Times New Roman"/>
                <a:cs typeface="Times New Roman"/>
              </a:rPr>
              <a:t>Apply transfer learning approach to prediction tasks in other contexts.</a:t>
            </a:r>
            <a:endParaRPr lang="en-US" sz="28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Macroeconomic forecast (total output, inflation,</a:t>
            </a:r>
            <a:r>
              <a:rPr lang="en-US" altLang="zh-CN" sz="2400" dirty="0">
                <a:latin typeface="Times New Roman"/>
                <a:cs typeface="Times New Roman"/>
              </a:rPr>
              <a:t> labor supply, consumption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Other pricing model (stocks, bonds, futures)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EFB08AD-2E58-209A-32BB-88931681B94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1E095B5-A3D3-936E-B855-39EDCE52018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48225" y="6445016"/>
            <a:ext cx="24955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Teaching Economics to the Machines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84544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DAAB4-62B8-DA71-43C0-84F4A32F4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E4942A2-D74E-C074-408F-F2EDC84ED8D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F0487FB-B867-BAEF-AD3F-748B3F0E2B60}"/>
                  </a:ext>
                </a:extLst>
              </p:cNvPr>
              <p:cNvSpPr txBox="1"/>
              <p:nvPr/>
            </p:nvSpPr>
            <p:spPr>
              <a:xfrm>
                <a:off x="762000" y="1320514"/>
                <a:ext cx="10668000" cy="613245"/>
              </a:xfrm>
              <a:prstGeom prst="rect">
                <a:avLst/>
              </a:prstGeom>
            </p:spPr>
            <p:txBody>
              <a:bodyPr vert="horz" wrap="square" lIns="0" tIns="48260" rIns="0" bIns="0" rtlCol="0">
                <a:spAutoFit/>
              </a:bodyPr>
              <a:lstStyle/>
              <a:p>
                <a:pPr marL="241300" indent="-228600">
                  <a:lnSpc>
                    <a:spcPct val="150000"/>
                  </a:lnSpc>
                  <a:spcBef>
                    <a:spcPts val="380"/>
                  </a:spcBef>
                  <a:buFont typeface="Arial"/>
                  <a:buChar char="•"/>
                  <a:tabLst>
                    <a:tab pos="2413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pc="-1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sz="2800" b="0" i="1" spc="-10" smtClean="0">
                            <a:latin typeface="Cambria Math" panose="02040503050406030204" pitchFamily="18" charset="0"/>
                            <a:cs typeface="Times New Roman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pc="-10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spc="-10" dirty="0">
                    <a:latin typeface="Times New Roman"/>
                    <a:cs typeface="Times New Roman"/>
                  </a:rPr>
                  <a:t>在上一次的基础上有了一定的提升</a:t>
                </a:r>
                <a:endParaRPr lang="en-US" sz="2700" spc="-1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F0487FB-B867-BAEF-AD3F-748B3F0E2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320514"/>
                <a:ext cx="10668000" cy="613245"/>
              </a:xfrm>
              <a:prstGeom prst="rect">
                <a:avLst/>
              </a:prstGeom>
              <a:blipFill>
                <a:blip r:embed="rId2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4">
            <a:extLst>
              <a:ext uri="{FF2B5EF4-FFF2-40B4-BE49-F238E27FC236}">
                <a16:creationId xmlns:a16="http://schemas.microsoft.com/office/drawing/2014/main" id="{A31ED8B6-5BBB-C1FB-B391-B47BABFCE72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9F678C2-176A-30EE-0643-837A1AD4701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5716269" y="6355248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zh-CN" altLang="en-US" spc="-10" dirty="0"/>
              <a:t>工作汇报</a:t>
            </a:r>
            <a:endParaRPr spc="-1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9854CF7-290A-A32C-8F30-2B3E1E6A213E}"/>
              </a:ext>
            </a:extLst>
          </p:cNvPr>
          <p:cNvSpPr txBox="1">
            <a:spLocks/>
          </p:cNvSpPr>
          <p:nvPr/>
        </p:nvSpPr>
        <p:spPr>
          <a:xfrm>
            <a:off x="916938" y="624554"/>
            <a:ext cx="3426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4400" spc="-10" dirty="0">
                <a:latin typeface="Times New Roman"/>
                <a:cs typeface="Times New Roman"/>
              </a:rPr>
              <a:t>Gu2020</a:t>
            </a:r>
            <a:r>
              <a:rPr lang="zh-CN" altLang="en-US" sz="4400" spc="-10" dirty="0">
                <a:latin typeface="Times New Roman"/>
                <a:cs typeface="Times New Roman"/>
              </a:rPr>
              <a:t>复制</a:t>
            </a:r>
            <a:endParaRPr lang="en-US" spc="-1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0408BE-193B-6E07-9842-5063FF60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615" b="-1"/>
          <a:stretch/>
        </p:blipFill>
        <p:spPr>
          <a:xfrm>
            <a:off x="1066800" y="2821083"/>
            <a:ext cx="9207717" cy="35341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7EA0ED8-DBEB-5C74-B319-B9CAC78B9A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2711"/>
          <a:stretch/>
        </p:blipFill>
        <p:spPr>
          <a:xfrm>
            <a:off x="377640" y="1886014"/>
            <a:ext cx="10586036" cy="98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8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5034D-8D9E-4221-276B-53B7F1321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4B6B2348-1F70-FC66-07B2-634D30A642C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2</a:t>
            </a:r>
            <a:endParaRPr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7D66B90-1A03-1952-5651-495D9A90FD3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B1DBBDBD-6882-18A4-39D4-38A037C2B04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5716269" y="6355248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zh-CN" altLang="en-US" spc="-10" dirty="0"/>
              <a:t>工作汇报</a:t>
            </a:r>
            <a:endParaRPr spc="-1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9ED4CF-1F4B-C011-16EB-CE2F6B7059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" t="28940" r="-47" b="23441"/>
          <a:stretch/>
        </p:blipFill>
        <p:spPr>
          <a:xfrm>
            <a:off x="1191896" y="2796991"/>
            <a:ext cx="9808207" cy="2884768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7B18CA82-7517-C758-0CB4-95AC509C9A92}"/>
              </a:ext>
            </a:extLst>
          </p:cNvPr>
          <p:cNvSpPr txBox="1"/>
          <p:nvPr/>
        </p:nvSpPr>
        <p:spPr>
          <a:xfrm>
            <a:off x="796366" y="762000"/>
            <a:ext cx="10515600" cy="1485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zh-CN" altLang="en-US" sz="2800" spc="-10" dirty="0">
                <a:latin typeface="Times New Roman"/>
                <a:cs typeface="Times New Roman"/>
              </a:rPr>
              <a:t>多空投资组合</a:t>
            </a:r>
            <a:endParaRPr lang="en-US" sz="28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zh-CN" altLang="en-US" sz="2400" dirty="0">
                <a:latin typeface="Times New Roman"/>
                <a:cs typeface="Times New Roman"/>
              </a:rPr>
              <a:t>神经网络的策略表现与文章有一定差异，其他模型的策略表现与文章相近，最佳的</a:t>
            </a:r>
            <a:r>
              <a:rPr lang="en-US" altLang="zh-CN" sz="2400" dirty="0">
                <a:latin typeface="Times New Roman"/>
                <a:cs typeface="Times New Roman"/>
              </a:rPr>
              <a:t>10–1</a:t>
            </a:r>
            <a:r>
              <a:rPr lang="zh-CN" altLang="en-US" sz="2400" dirty="0">
                <a:latin typeface="Times New Roman"/>
                <a:cs typeface="Times New Roman"/>
              </a:rPr>
              <a:t>策略来自 </a:t>
            </a:r>
            <a:r>
              <a:rPr lang="en-US" altLang="zh-CN" sz="2400" dirty="0">
                <a:latin typeface="Times New Roman"/>
                <a:cs typeface="Times New Roman"/>
              </a:rPr>
              <a:t>NN3</a:t>
            </a:r>
            <a:r>
              <a:rPr lang="zh-CN" altLang="en-US" sz="2400" dirty="0">
                <a:latin typeface="Times New Roman"/>
                <a:cs typeface="Times New Roman"/>
              </a:rPr>
              <a:t>（原文是</a:t>
            </a:r>
            <a:r>
              <a:rPr lang="en-US" altLang="zh-CN" sz="2400" dirty="0">
                <a:latin typeface="Times New Roman"/>
                <a:cs typeface="Times New Roman"/>
              </a:rPr>
              <a:t>NN4</a:t>
            </a:r>
            <a:r>
              <a:rPr lang="zh-CN" altLang="en-US" sz="2400" dirty="0">
                <a:latin typeface="Times New Roman"/>
                <a:cs typeface="Times New Roman"/>
              </a:rPr>
              <a:t>）。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250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3C4C2-5322-617D-D3B1-57A823E05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7DAB28A-2052-5842-759D-34E7B6598E2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3</a:t>
            </a:r>
            <a:endParaRPr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95D1263-F27C-A1BD-3CC9-F863D43EE20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1C1324B-A1AE-F220-2FC7-9C0C9449680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5716269" y="6355248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zh-CN" altLang="en-US" spc="-10" dirty="0"/>
              <a:t>工作汇报</a:t>
            </a:r>
            <a:endParaRPr spc="-10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7D2F837-D600-D1AC-413B-2DB9DF4380F7}"/>
              </a:ext>
            </a:extLst>
          </p:cNvPr>
          <p:cNvSpPr txBox="1"/>
          <p:nvPr/>
        </p:nvSpPr>
        <p:spPr>
          <a:xfrm>
            <a:off x="761999" y="250245"/>
            <a:ext cx="6858001" cy="61324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 spc="-10" dirty="0">
                <a:latin typeface="Times New Roman"/>
                <a:cs typeface="Times New Roman"/>
              </a:rPr>
              <a:t>投资组合累计回报的趋势基本吻合</a:t>
            </a:r>
            <a:endParaRPr lang="en-US" sz="2700" spc="-10" dirty="0">
              <a:latin typeface="Times New Roman"/>
              <a:cs typeface="Times New Roman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80959CB-0A53-51BC-349B-C71971FAC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69" y="863490"/>
            <a:ext cx="8991600" cy="538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5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23900" y="2362200"/>
            <a:ext cx="10744200" cy="135133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3970" marR="5080" algn="ctr">
              <a:lnSpc>
                <a:spcPts val="5280"/>
              </a:lnSpc>
              <a:spcBef>
                <a:spcPts val="700"/>
              </a:spcBef>
            </a:pPr>
            <a:r>
              <a:rPr lang="en-US" dirty="0"/>
              <a:t>Teaching Economics to the Machines</a:t>
            </a:r>
            <a:br>
              <a:rPr lang="en-US" dirty="0"/>
            </a:br>
            <a:r>
              <a:rPr lang="en-US" sz="2400" dirty="0"/>
              <a:t>Hui Chen, Yuhan Cheng, </a:t>
            </a:r>
            <a:r>
              <a:rPr lang="en-US" sz="2400" dirty="0" err="1"/>
              <a:t>Yanchu</a:t>
            </a:r>
            <a:r>
              <a:rPr lang="en-US" sz="2400" dirty="0"/>
              <a:t> Liu, Ke Tang</a:t>
            </a:r>
            <a:endParaRPr sz="2400" i="1" dirty="0"/>
          </a:p>
        </p:txBody>
      </p:sp>
      <p:sp>
        <p:nvSpPr>
          <p:cNvPr id="3" name="object 3"/>
          <p:cNvSpPr txBox="1"/>
          <p:nvPr/>
        </p:nvSpPr>
        <p:spPr>
          <a:xfrm>
            <a:off x="4737100" y="5181600"/>
            <a:ext cx="271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Present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Li Ziming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554"/>
            <a:ext cx="2870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Motivation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320514"/>
            <a:ext cx="10668000" cy="483497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700" spc="-10" dirty="0">
                <a:latin typeface="Times New Roman"/>
                <a:cs typeface="Times New Roman"/>
              </a:rPr>
              <a:t>Is theory dead?</a:t>
            </a:r>
            <a:endParaRPr lang="en-US" sz="2700" spc="-10" dirty="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150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spc="-10" dirty="0">
                <a:latin typeface="Times New Roman"/>
                <a:cs typeface="Times New Roman"/>
              </a:rPr>
              <a:t>Simply applying AI without considering economic implications can produce powerful predictive ability.</a:t>
            </a:r>
          </a:p>
          <a:p>
            <a:pPr marL="698500" marR="5080" lvl="1" indent="-228600">
              <a:lnSpc>
                <a:spcPct val="150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spc="-10" dirty="0">
                <a:latin typeface="Times New Roman"/>
                <a:cs typeface="Times New Roman"/>
              </a:rPr>
              <a:t>Theory provides </a:t>
            </a:r>
            <a:r>
              <a:rPr lang="en-US" altLang="zh-CN" sz="2400" b="1" spc="-10" dirty="0">
                <a:latin typeface="Times New Roman"/>
                <a:cs typeface="Times New Roman"/>
              </a:rPr>
              <a:t>motivations</a:t>
            </a:r>
            <a:r>
              <a:rPr lang="en-US" altLang="zh-CN" sz="2400" spc="-10" dirty="0">
                <a:latin typeface="Times New Roman"/>
                <a:cs typeface="Times New Roman"/>
              </a:rPr>
              <a:t> to identify features and </a:t>
            </a:r>
            <a:r>
              <a:rPr lang="en-US" altLang="zh-CN" sz="2400" b="1" spc="-10" dirty="0">
                <a:latin typeface="Times New Roman"/>
                <a:cs typeface="Times New Roman"/>
              </a:rPr>
              <a:t>restrictions</a:t>
            </a:r>
            <a:r>
              <a:rPr lang="en-US" altLang="zh-CN" sz="2400" spc="-10" dirty="0">
                <a:latin typeface="Times New Roman"/>
                <a:cs typeface="Times New Roman"/>
              </a:rPr>
              <a:t> for forecasting.</a:t>
            </a:r>
          </a:p>
          <a:p>
            <a:pPr marL="241300" indent="-228600">
              <a:lnSpc>
                <a:spcPct val="15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700" dirty="0">
                <a:latin typeface="Times New Roman"/>
                <a:cs typeface="Times New Roman"/>
              </a:rPr>
              <a:t>Economic models and ML models have comparative advantages.</a:t>
            </a:r>
            <a:endParaRPr lang="en-US" sz="2700" spc="-1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Structural economic models can convey appealing economic insights but suffer from poor fit with data.</a:t>
            </a: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spc="-10" dirty="0">
                <a:latin typeface="Times New Roman"/>
                <a:cs typeface="Times New Roman"/>
              </a:rPr>
              <a:t>Non-structural ML models offer rich flexibility but have over-fitting issues.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80A7398-0043-FC1A-859F-0D7E8FBE83C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6BEAB39-A83B-7D9E-671E-4EFAE6897E1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48225" y="6445016"/>
            <a:ext cx="24955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Teaching Economics to the Machines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6987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8F17A-7B4A-C9BD-CCA3-260CB5BB8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BE47FE5-E3EC-9CA7-1AD1-BAD81CEC0C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2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D94F2F4-4506-CB12-2C1F-60319332CD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4721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Research Questions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3A30F28-B5D0-8320-B733-5BDBCBA338E8}"/>
              </a:ext>
            </a:extLst>
          </p:cNvPr>
          <p:cNvSpPr txBox="1"/>
          <p:nvPr/>
        </p:nvSpPr>
        <p:spPr>
          <a:xfrm>
            <a:off x="685800" y="1416141"/>
            <a:ext cx="9372600" cy="19464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700" spc="-10" dirty="0">
                <a:latin typeface="Times New Roman"/>
                <a:cs typeface="Times New Roman"/>
              </a:rPr>
              <a:t>(1) How to combine economic models with machine learning?</a:t>
            </a:r>
          </a:p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700" spc="-10" dirty="0">
                <a:latin typeface="Times New Roman"/>
                <a:cs typeface="Times New Roman"/>
              </a:rPr>
              <a:t>(2) Do transfer learning approach outperform?</a:t>
            </a:r>
          </a:p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700" spc="-10" dirty="0">
                <a:latin typeface="Times New Roman"/>
                <a:cs typeface="Times New Roman"/>
              </a:rPr>
              <a:t>(3) Why is transfer learning better?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3064AD7-45F8-85C1-BAF1-497ED213CE4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BFD62C0-AB4C-6201-A387-FA69CCA1164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48225" y="6445016"/>
            <a:ext cx="24955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Teaching Economics to the Machines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73514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3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554"/>
            <a:ext cx="2870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Contribution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DB5A1A3-EC77-6512-87AF-D7DC2C4AB3B8}"/>
              </a:ext>
            </a:extLst>
          </p:cNvPr>
          <p:cNvSpPr txBox="1"/>
          <p:nvPr/>
        </p:nvSpPr>
        <p:spPr>
          <a:xfrm>
            <a:off x="533400" y="1308586"/>
            <a:ext cx="11201400" cy="5083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Contribute to literature of applying ML to finance and economics.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Prior literature: solve the pricing equations (</a:t>
            </a:r>
            <a:r>
              <a:rPr lang="de-DE" sz="2400" dirty="0">
                <a:latin typeface="Times New Roman"/>
                <a:cs typeface="Times New Roman"/>
              </a:rPr>
              <a:t>Chen et al., 2022</a:t>
            </a:r>
            <a:r>
              <a:rPr lang="en-US" sz="2400" dirty="0">
                <a:latin typeface="Times New Roman"/>
                <a:cs typeface="Times New Roman"/>
              </a:rPr>
              <a:t>) and Bellman equations (Kong et al., 2020) implied by structural models.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Extend: bring economic restrictions from structural models into ML model.</a:t>
            </a:r>
          </a:p>
          <a:p>
            <a:pPr marL="241300" indent="-2292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Contribute to literature on derivative pricing.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Prior literature: stochastic differential models outperform best ML (Jang and Lee, 2019); knowledge in finance modify performance of NN (Garcia and </a:t>
            </a:r>
            <a:r>
              <a:rPr lang="en-US" altLang="zh-CN" sz="2400" dirty="0" err="1">
                <a:latin typeface="Times New Roman"/>
                <a:cs typeface="Times New Roman"/>
              </a:rPr>
              <a:t>Gençay</a:t>
            </a:r>
            <a:r>
              <a:rPr lang="en-US" altLang="zh-CN" sz="2400" dirty="0">
                <a:latin typeface="Times New Roman"/>
                <a:cs typeface="Times New Roman"/>
              </a:rPr>
              <a:t>, 2000).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Extend: transfer learning approach better than deep learning and traditional stochastic differential models in terms of pricing power and hedging power.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2387F83-AE0E-D5CD-CC40-DD6D938415E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48225" y="6445016"/>
            <a:ext cx="24955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Teaching Economics to the Machines</a:t>
            </a:r>
            <a:endParaRPr spc="-1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AA75E15-417E-40A7-A369-7C88612B862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01</a:t>
            </a:r>
            <a:r>
              <a:rPr spc="-10" dirty="0"/>
              <a:t>/</a:t>
            </a:r>
            <a:r>
              <a:rPr lang="en-US" spc="-10" dirty="0"/>
              <a:t>15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6485</TotalTime>
  <Words>1258</Words>
  <Application>Microsoft Office PowerPoint</Application>
  <PresentationFormat>宽屏</PresentationFormat>
  <Paragraphs>156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Arial</vt:lpstr>
      <vt:lpstr>Cambria Math</vt:lpstr>
      <vt:lpstr>Times New Roman</vt:lpstr>
      <vt:lpstr>Office Theme</vt:lpstr>
      <vt:lpstr>工作汇报</vt:lpstr>
      <vt:lpstr>PowerPoint 演示文稿</vt:lpstr>
      <vt:lpstr>PowerPoint 演示文稿</vt:lpstr>
      <vt:lpstr>PowerPoint 演示文稿</vt:lpstr>
      <vt:lpstr>PowerPoint 演示文稿</vt:lpstr>
      <vt:lpstr>Teaching Economics to the Machines Hui Chen, Yuhan Cheng, Yanchu Liu, Ke Tang</vt:lpstr>
      <vt:lpstr>Motivation</vt:lpstr>
      <vt:lpstr>Research Questions</vt:lpstr>
      <vt:lpstr>Contribution</vt:lpstr>
      <vt:lpstr>Transfer learning approach</vt:lpstr>
      <vt:lpstr>Transfer learning approach</vt:lpstr>
      <vt:lpstr>Transfer learning approach</vt:lpstr>
      <vt:lpstr>An application to option pricing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New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as A Tool for Hypothesis Generation</dc:title>
  <dc:creator>李子明</dc:creator>
  <cp:lastModifiedBy>Ziming Li</cp:lastModifiedBy>
  <cp:revision>292</cp:revision>
  <dcterms:created xsi:type="dcterms:W3CDTF">2024-09-24T02:09:18Z</dcterms:created>
  <dcterms:modified xsi:type="dcterms:W3CDTF">2025-01-15T09:42:02Z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2024-05-27T00:00:00Z</vt:filetime>
  </property>
  <property fmtid="{D5CDD505-2E9C-101B-9397-08002B2CF9AE}" pid="3" name="Creator">
    <vt:lpwstr>Acrobat PDFMaker 24 PowerPoint 版</vt:lpwstr>
  </property>
  <property fmtid="{D5CDD505-2E9C-101B-9397-08002B2CF9AE}" pid="4" name="LastSaved">
    <vt:filetime>2024-09-24T00:00:00Z</vt:filetime>
  </property>
</Properties>
</file>