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6" r:id="rId3"/>
    <p:sldId id="362" r:id="rId4"/>
    <p:sldId id="299" r:id="rId5"/>
    <p:sldId id="259" r:id="rId6"/>
    <p:sldId id="343" r:id="rId7"/>
    <p:sldId id="366" r:id="rId8"/>
    <p:sldId id="367" r:id="rId9"/>
    <p:sldId id="364" r:id="rId10"/>
    <p:sldId id="368" r:id="rId11"/>
    <p:sldId id="363" r:id="rId12"/>
    <p:sldId id="372" r:id="rId13"/>
    <p:sldId id="365" r:id="rId14"/>
    <p:sldId id="373" r:id="rId15"/>
    <p:sldId id="355" r:id="rId16"/>
    <p:sldId id="369" r:id="rId17"/>
    <p:sldId id="370" r:id="rId18"/>
    <p:sldId id="371" r:id="rId19"/>
    <p:sldId id="374" r:id="rId20"/>
    <p:sldId id="375" r:id="rId21"/>
    <p:sldId id="342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3131"/>
    <a:srgbClr val="595959"/>
    <a:srgbClr val="707070"/>
    <a:srgbClr val="5E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>
      <p:cViewPr varScale="1">
        <p:scale>
          <a:sx n="102" d="100"/>
          <a:sy n="102" d="100"/>
        </p:scale>
        <p:origin x="108" y="1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A4630-465F-441B-942D-421E95359CC3}" type="datetimeFigureOut">
              <a:rPr lang="zh-CN" altLang="en-US" smtClean="0"/>
              <a:t>2025-04-18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C62EB3-CBA5-4D40-B022-860E55F7D0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575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C62EB3-CBA5-4D40-B022-860E55F7D09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8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15870" y="2155634"/>
            <a:ext cx="7160259" cy="2207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2455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4195"/>
            <a:ext cx="9786620" cy="2635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16939" y="6445016"/>
            <a:ext cx="6477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spc="-10" dirty="0"/>
              <a:t>2024/5/27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13325" y="6445016"/>
            <a:ext cx="216535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ML</a:t>
            </a:r>
            <a:r>
              <a:rPr spc="-75" dirty="0"/>
              <a:t> </a:t>
            </a:r>
            <a:r>
              <a:rPr dirty="0"/>
              <a:t>as</a:t>
            </a:r>
            <a:r>
              <a:rPr spc="-7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spc="-10" dirty="0"/>
              <a:t>Tool</a:t>
            </a:r>
            <a:r>
              <a:rPr spc="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Hypo</a:t>
            </a:r>
            <a:r>
              <a:rPr spc="-20" dirty="0"/>
              <a:t> </a:t>
            </a:r>
            <a:r>
              <a:rPr spc="-10" dirty="0"/>
              <a:t>Generation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94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14300">
              <a:lnSpc>
                <a:spcPts val="14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723900" y="2133600"/>
            <a:ext cx="10744200" cy="203100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3970" marR="5080" algn="ctr">
              <a:lnSpc>
                <a:spcPts val="5280"/>
              </a:lnSpc>
              <a:spcBef>
                <a:spcPts val="700"/>
              </a:spcBef>
            </a:pPr>
            <a:r>
              <a:rPr lang="en-US" dirty="0"/>
              <a:t>Uncovering Information: Can AI Tell Us Where to Look?</a:t>
            </a:r>
            <a:br>
              <a:rPr lang="en-US" dirty="0"/>
            </a:br>
            <a:r>
              <a:rPr lang="en-US" sz="2400" dirty="0"/>
              <a:t>Anna Costello,</a:t>
            </a:r>
            <a:r>
              <a:rPr lang="zh-CN" altLang="en-US" sz="2400" dirty="0"/>
              <a:t> </a:t>
            </a:r>
            <a:r>
              <a:rPr lang="en-US" sz="2400" dirty="0"/>
              <a:t>Bradford Levy, Valeri Nikolaev (2024)</a:t>
            </a:r>
            <a:endParaRPr sz="2400" i="1" dirty="0"/>
          </a:p>
        </p:txBody>
      </p:sp>
      <p:sp>
        <p:nvSpPr>
          <p:cNvPr id="3" name="object 3"/>
          <p:cNvSpPr txBox="1"/>
          <p:nvPr/>
        </p:nvSpPr>
        <p:spPr>
          <a:xfrm>
            <a:off x="4737100" y="4800600"/>
            <a:ext cx="271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Present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Li Ziming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C1AAB-2B33-35B5-159B-E788581E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25AE1E0-7ED6-4295-6165-F594408CE2D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9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5033976-A0BC-7BD1-E3D0-3CE55E35F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 Training and Inference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5F16830A-3C72-9593-505D-9828943F573C}"/>
              </a:ext>
            </a:extLst>
          </p:cNvPr>
          <p:cNvSpPr txBox="1"/>
          <p:nvPr/>
        </p:nvSpPr>
        <p:spPr>
          <a:xfrm>
            <a:off x="533400" y="1340002"/>
            <a:ext cx="10972800" cy="4516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Cross-sectional model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Pre-train </a:t>
            </a:r>
            <a:r>
              <a:rPr lang="en-US" sz="2400" b="1" dirty="0">
                <a:latin typeface="Times New Roman"/>
                <a:cs typeface="Times New Roman"/>
              </a:rPr>
              <a:t>a single model</a:t>
            </a:r>
            <a:r>
              <a:rPr lang="en-US" sz="2400" dirty="0">
                <a:latin typeface="Times New Roman"/>
                <a:cs typeface="Times New Roman"/>
              </a:rPr>
              <a:t> on narrative disclosures of all firms from 1996 to 2007</a:t>
            </a: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Firm and time-specific models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Initialize cross-sectional model and continue pretrain using a single firm’s disclosures prior to 2007 to yield a </a:t>
            </a:r>
            <a:r>
              <a:rPr lang="en-US" altLang="zh-CN" sz="2400" b="1" dirty="0">
                <a:latin typeface="Times New Roman"/>
                <a:cs typeface="Times New Roman"/>
              </a:rPr>
              <a:t>firm-specific model</a:t>
            </a:r>
            <a:r>
              <a:rPr lang="en-US" altLang="zh-CN" sz="2400" dirty="0">
                <a:latin typeface="Times New Roman"/>
                <a:cs typeface="Times New Roman"/>
              </a:rPr>
              <a:t> for each firm.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Iteratively apply each firm-specific model to firm’s new disclosures in time order from 2007 through 2023 to measure information content and then update firm-specific model by continued pretraining on the new disclosure.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7DCD22-B01F-FE8B-284E-C7DA39C6954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5A60272-86C2-F4CA-55E6-445C5337967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22125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4B327-5A1B-6C69-D292-87A77341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8C200DB-B1CC-5C25-E1FC-4C8686E77D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10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BD854B-E575-93A1-72A3-B465BB58B35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395E2BB-F6D0-E1DB-4B99-30CE69826DE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F91F39C-C084-57C8-77EF-A33D21D0C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343" y="151242"/>
            <a:ext cx="8039313" cy="62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2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ECEAC-447A-6D72-2F45-1404A7791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77359A-21DE-E861-DBDE-E49D5C563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065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pc="-10" dirty="0"/>
              <a:t>Measure of Information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AC0AFD4-BDBB-FF94-D7EF-05890B3D2B8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0661C01E-ADF6-6F2E-BA2D-DFA964BA193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721FE589-9F0C-ECC5-3919-10C56C687E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03D21500-99C0-DB15-820E-B7C0088D5B4F}"/>
                  </a:ext>
                </a:extLst>
              </p:cNvPr>
              <p:cNvSpPr txBox="1"/>
              <p:nvPr/>
            </p:nvSpPr>
            <p:spPr>
              <a:xfrm>
                <a:off x="533400" y="1340002"/>
                <a:ext cx="10972800" cy="34930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5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Information of the </a:t>
                </a:r>
                <a:r>
                  <a:rPr lang="en-US" altLang="zh-CN" sz="2700" dirty="0" err="1">
                    <a:latin typeface="Times New Roman"/>
                    <a:cs typeface="Times New Roman"/>
                  </a:rPr>
                  <a:t>i-th</a:t>
                </a:r>
                <a:r>
                  <a:rPr lang="en-US" altLang="zh-CN" sz="2700" dirty="0">
                    <a:latin typeface="Times New Roman"/>
                    <a:cs typeface="Times New Roman"/>
                  </a:rPr>
                  <a:t> token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Given disclosure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𝐷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produced by firm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𝑓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at time t, apply firm and time-specific prior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log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;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𝑓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41300" indent="-228600">
                  <a:lnSpc>
                    <a:spcPct val="150000"/>
                  </a:lnSpc>
                  <a:buFont typeface="Arial"/>
                  <a:buChar char="•"/>
                  <a:tabLst>
                    <a:tab pos="241300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Information of a giving filing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Mean of information of all tokens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Weight given to each token is equal regardless of where it is located</a:t>
                </a: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03D21500-99C0-DB15-820E-B7C0088D5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40002"/>
                <a:ext cx="10972800" cy="3493008"/>
              </a:xfrm>
              <a:prstGeom prst="rect">
                <a:avLst/>
              </a:prstGeom>
              <a:blipFill>
                <a:blip r:embed="rId2"/>
                <a:stretch>
                  <a:fillRect l="-1667" r="-500" b="-4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8ED9386D-28FD-27CA-DAED-747CE7C04D99}"/>
                  </a:ext>
                </a:extLst>
              </p:cNvPr>
              <p:cNvSpPr txBox="1"/>
              <p:nvPr/>
            </p:nvSpPr>
            <p:spPr>
              <a:xfrm>
                <a:off x="533400" y="4759182"/>
                <a:ext cx="10972800" cy="112370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5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High information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Label token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as “high information”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) 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is in the top quartile across all filings.</a:t>
                </a:r>
              </a:p>
            </p:txBody>
          </p:sp>
        </mc:Choice>
        <mc:Fallback xmlns="">
          <p:sp>
            <p:nvSpPr>
              <p:cNvPr id="12" name="object 3">
                <a:extLst>
                  <a:ext uri="{FF2B5EF4-FFF2-40B4-BE49-F238E27FC236}">
                    <a16:creationId xmlns:a16="http://schemas.microsoft.com/office/drawing/2014/main" id="{8ED9386D-28FD-27CA-DAED-747CE7C04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759182"/>
                <a:ext cx="10972800" cy="1123706"/>
              </a:xfrm>
              <a:prstGeom prst="rect">
                <a:avLst/>
              </a:prstGeom>
              <a:blipFill>
                <a:blip r:embed="rId3"/>
                <a:stretch>
                  <a:fillRect l="-1667" b="-15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69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851C5-B39E-FFCE-79B7-D2FDFBEC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E965801-6262-D8BE-CB29-EEB72E1EABD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12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F92A21F-7F9E-A481-B4BE-AF70A3EB3B0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BE04277-4F2B-E3ED-D7D0-3286CE1A65A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F7D29B-0F0C-36B2-0475-1EB9E49F6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096" y="49095"/>
            <a:ext cx="9527807" cy="636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72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1FD4F-30B2-CA09-2425-7C6096B2B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3BAB2F-CA37-E57D-53F3-C2CCA364BD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56362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4400" dirty="0">
                <a:latin typeface="Times New Roman"/>
                <a:cs typeface="Times New Roman"/>
              </a:rPr>
              <a:t>Location of Information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0065E25C-3548-D451-AE22-30EB8E0F13D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D15F0E0-C3A8-ABDE-07F1-EA9B4361337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28602A2-0552-239F-7C03-45CA5AE479C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13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AEB463-99BF-4838-CBAF-B07DDC35B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391" y="2057400"/>
            <a:ext cx="9849218" cy="359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3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01093-00CE-01E3-ED5E-A9F9D54EE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828215-8DC2-BF11-EE47-2AD837FD25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56362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4400" dirty="0">
                <a:latin typeface="Times New Roman"/>
                <a:cs typeface="Times New Roman"/>
              </a:rPr>
              <a:t>Location of Information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28483C5-9B90-EBC8-91BC-7D23142D700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20FCF39-12EA-D5B2-E54C-336EE9B4C0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A0A5D997-5650-C64F-5B7E-F704333EA9B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14</a:t>
            </a:r>
            <a:endParaRPr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6453FC6-132A-146C-5962-AE848ABD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62200"/>
            <a:ext cx="4648200" cy="280422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8B12FDB-BDF4-3B82-DD94-A572E1AFD6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1"/>
          <a:stretch/>
        </p:blipFill>
        <p:spPr>
          <a:xfrm>
            <a:off x="5181600" y="1293441"/>
            <a:ext cx="6629400" cy="51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9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CA66B-1BAA-51D3-05D6-16F0BDE5F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4DA8AD9-A3CF-2456-517D-226C2E5181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065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4400" dirty="0">
                <a:latin typeface="Times New Roman"/>
                <a:cs typeface="Times New Roman"/>
              </a:rPr>
              <a:t>Timing of Information Release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EEF11A5D-1D8D-D844-FE4D-C8952606CD9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D41967D-6513-12CA-7EE5-B5769DABDC3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8DF687B-0B3B-18B2-5550-33DBB5CA7DD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15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2BBBD8-4EAD-F89D-C384-90E2E033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730" y="1423315"/>
            <a:ext cx="8242539" cy="495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471D-5D3E-DFC7-A2F8-06353A554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70E04EF-7926-D24B-9D1B-DB8F30D666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0650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4400" dirty="0">
                <a:latin typeface="Times New Roman"/>
                <a:cs typeface="Times New Roman"/>
              </a:rPr>
              <a:t>Market Reaction</a:t>
            </a:r>
            <a:endParaRPr spc="-1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7FFBDD6B-D244-DC90-DDDC-BFBC1DD346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1DB166F-D4B3-742B-A68F-D7043ADB13B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C2BC227-1AE9-8F88-E91B-710EB5FEB8D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16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EDA1D4-A27B-F404-55F2-228C6C475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818" y="1184599"/>
            <a:ext cx="7658364" cy="50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33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A2A62-B730-7945-BAA3-1397FE7F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D8102013-67EA-BDAF-81AF-A06F290FF82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EA3E6C0-B207-9449-405E-65CB10524E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728C68A-FBB3-6DFB-6AF7-A117A35527B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17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B254DC-313C-4353-DD7C-1FC89921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457200"/>
            <a:ext cx="5296996" cy="57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3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C889C-5134-D11C-2EBF-2FB832DD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D863165D-93E3-7175-0E8F-3C70F8EE24F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0FE0F69-2700-2327-C246-8D2B0999E48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59FDAED4-1998-AD10-55F2-88DDFA19A2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18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D745E9-B00B-D79F-905E-E49FF9EA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50000"/>
          <a:stretch/>
        </p:blipFill>
        <p:spPr>
          <a:xfrm>
            <a:off x="2238212" y="2159478"/>
            <a:ext cx="7715575" cy="3886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B6E9A107-0D48-A45E-3E46-2F61C52C6620}"/>
                  </a:ext>
                </a:extLst>
              </p:cNvPr>
              <p:cNvSpPr txBox="1"/>
              <p:nvPr/>
            </p:nvSpPr>
            <p:spPr>
              <a:xfrm>
                <a:off x="685800" y="457200"/>
                <a:ext cx="10972800" cy="11846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5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Daily event study of market reaction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𝐸𝑣𝑒𝑛𝑡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𝐸𝑣𝑒𝑛𝑡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×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𝐼𝑛𝑓𝑜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𝛾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𝜆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𝑓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𝜖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3">
                <a:extLst>
                  <a:ext uri="{FF2B5EF4-FFF2-40B4-BE49-F238E27FC236}">
                    <a16:creationId xmlns:a16="http://schemas.microsoft.com/office/drawing/2014/main" id="{B6E9A107-0D48-A45E-3E46-2F61C52C6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57200"/>
                <a:ext cx="10972800" cy="1184683"/>
              </a:xfrm>
              <a:prstGeom prst="rect">
                <a:avLst/>
              </a:prstGeom>
              <a:blipFill>
                <a:blip r:embed="rId3"/>
                <a:stretch>
                  <a:fillRect l="-1667" b="-10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96158467-9E16-8F4A-D6C1-B216E7026934}"/>
              </a:ext>
            </a:extLst>
          </p:cNvPr>
          <p:cNvSpPr/>
          <p:nvPr/>
        </p:nvSpPr>
        <p:spPr>
          <a:xfrm>
            <a:off x="6166063" y="3472204"/>
            <a:ext cx="685800" cy="1328396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9057A36-E851-9411-BBE9-8D06BB592CBB}"/>
              </a:ext>
            </a:extLst>
          </p:cNvPr>
          <p:cNvSpPr/>
          <p:nvPr/>
        </p:nvSpPr>
        <p:spPr>
          <a:xfrm>
            <a:off x="8915400" y="3483455"/>
            <a:ext cx="685800" cy="1328396"/>
          </a:xfrm>
          <a:custGeom>
            <a:avLst/>
            <a:gdLst/>
            <a:ahLst/>
            <a:cxnLst/>
            <a:rect l="l" t="t" r="r" b="b"/>
            <a:pathLst>
              <a:path w="3048000" h="317500">
                <a:moveTo>
                  <a:pt x="0" y="0"/>
                </a:moveTo>
                <a:lnTo>
                  <a:pt x="3048000" y="0"/>
                </a:lnTo>
                <a:lnTo>
                  <a:pt x="3048000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937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Motivation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320514"/>
            <a:ext cx="10820400" cy="440665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800" spc="-10" dirty="0">
                <a:latin typeface="Times New Roman"/>
                <a:cs typeface="Times New Roman"/>
              </a:rPr>
              <a:t>Disclosure</a:t>
            </a:r>
            <a:r>
              <a:rPr lang="en-US" altLang="zh-CN" sz="2700" spc="-10" dirty="0">
                <a:latin typeface="Times New Roman"/>
                <a:cs typeface="Times New Roman"/>
              </a:rPr>
              <a:t> redundancy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Stakeholders need quickly and easily to find </a:t>
            </a:r>
            <a:r>
              <a:rPr lang="en-US" altLang="zh-CN" sz="2400" b="1" spc="-10" dirty="0">
                <a:latin typeface="Times New Roman"/>
                <a:cs typeface="Times New Roman"/>
              </a:rPr>
              <a:t>relevant information</a:t>
            </a:r>
            <a:r>
              <a:rPr lang="en-US" altLang="zh-CN" sz="2400" spc="-10" dirty="0">
                <a:latin typeface="Times New Roman"/>
                <a:cs typeface="Times New Roman"/>
              </a:rPr>
              <a:t>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But information buried in sea of unstructured disclosure released by firm.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Information content and associated market reactions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Prior studies mostly focus on quantitative information (Ball and Brown, 1968).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Narrative information highly </a:t>
            </a:r>
            <a:r>
              <a:rPr lang="en-US" altLang="zh-CN" sz="2400" b="1" spc="-10" dirty="0">
                <a:latin typeface="Times New Roman"/>
                <a:cs typeface="Times New Roman"/>
              </a:rPr>
              <a:t>multidimensional</a:t>
            </a:r>
            <a:r>
              <a:rPr lang="en-US" altLang="zh-CN" sz="2400" spc="-10" dirty="0">
                <a:latin typeface="Times New Roman"/>
                <a:cs typeface="Times New Roman"/>
              </a:rPr>
              <a:t> and challenging to find surprise.</a:t>
            </a:r>
          </a:p>
          <a:p>
            <a:pPr marL="698500" marR="5080" lvl="1" indent="-228600">
              <a:lnSpc>
                <a:spcPct val="150000"/>
              </a:lnSpc>
              <a:spcBef>
                <a:spcPts val="56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What is expected values for textual data is not well-defined.</a:t>
            </a: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6BEAB39-A83B-7D9E-671E-4EFAE6897E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F9CAB1-0018-5853-63AA-3D02E8FA47E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169871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79FC-0DA3-002E-B3C1-02136ABB5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92F8D1EA-38E4-E98D-850A-7A9E76DB219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769F21E3-4324-8B7A-D5C6-86B3B10CF99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BF12B6B-46FB-DF3A-89E5-28962E2F853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18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08B67D-5F87-6D09-EBF9-2B02646B8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6"/>
          <a:stretch/>
        </p:blipFill>
        <p:spPr>
          <a:xfrm>
            <a:off x="2705100" y="161116"/>
            <a:ext cx="6172200" cy="30910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6E1133-0AC5-334E-6731-6221295BC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100" y="3241738"/>
            <a:ext cx="6134100" cy="31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20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1CEEC-5B6A-3034-6019-EB5DCA729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14FE575-CD19-E4EA-D438-3CF626E0A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283591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New ideas</a:t>
            </a:r>
            <a:endParaRPr spc="-10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0C4C59FC-93F6-4DBA-A36B-175006E90C6C}"/>
              </a:ext>
            </a:extLst>
          </p:cNvPr>
          <p:cNvSpPr txBox="1"/>
          <p:nvPr/>
        </p:nvSpPr>
        <p:spPr>
          <a:xfrm>
            <a:off x="754044" y="1447800"/>
            <a:ext cx="10439400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Combine measurement of multimodal data</a:t>
            </a:r>
            <a:endParaRPr lang="en-US" sz="28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Can LLMs measure new information in data and tables?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Directly input pdf type filings?</a:t>
            </a: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21769BD-6D40-CB5B-FC54-AA792ECCC35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A6DC226-7870-678C-36F7-21AA9C0CEDE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CF2F8E70-D6E3-3AAC-13C7-AF0F6D8DB09A}"/>
              </a:ext>
            </a:extLst>
          </p:cNvPr>
          <p:cNvSpPr txBox="1"/>
          <p:nvPr/>
        </p:nvSpPr>
        <p:spPr>
          <a:xfrm>
            <a:off x="754044" y="3051511"/>
            <a:ext cx="10066356" cy="1485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800" dirty="0">
                <a:latin typeface="Times New Roman"/>
                <a:cs typeface="Times New Roman"/>
              </a:rPr>
              <a:t>Has information in filings been released through other channels?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Insider information, industry information, macro information</a:t>
            </a:r>
          </a:p>
          <a:p>
            <a:pPr marL="698500" lvl="1" indent="-228600">
              <a:lnSpc>
                <a:spcPct val="13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Conference Call, n</a:t>
            </a:r>
            <a:r>
              <a:rPr lang="en-US" altLang="zh-CN" sz="2400" dirty="0">
                <a:latin typeface="Times New Roman"/>
                <a:cs typeface="Times New Roman"/>
              </a:rPr>
              <a:t>ews, social media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883BA0CD-1CE8-DA8F-DC9D-06DF55917A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972800" y="6445016"/>
            <a:ext cx="33916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44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B6ED9-5C23-8AE4-CE12-D73D9E153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F8D822A-E1ED-ADAC-AB92-1E0B34F6EA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2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9FCB3BC-6A52-FD3A-5867-4C4328BE8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74066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Motivation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3250AA-CF7A-F4D1-A89B-3C26EFC85F67}"/>
              </a:ext>
            </a:extLst>
          </p:cNvPr>
          <p:cNvSpPr txBox="1"/>
          <p:nvPr/>
        </p:nvSpPr>
        <p:spPr>
          <a:xfrm>
            <a:off x="762000" y="1320514"/>
            <a:ext cx="10820400" cy="463748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700" dirty="0">
                <a:latin typeface="Times New Roman"/>
                <a:cs typeface="Times New Roman"/>
              </a:rPr>
              <a:t>Measuring new information in narrative disclosures</a:t>
            </a:r>
            <a:endParaRPr lang="en-US" sz="2700" spc="-1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b="1" dirty="0">
                <a:latin typeface="Times New Roman"/>
                <a:cs typeface="Times New Roman"/>
              </a:rPr>
              <a:t>Properties of the text</a:t>
            </a:r>
            <a:r>
              <a:rPr lang="en-US" altLang="zh-CN" sz="2400" dirty="0">
                <a:latin typeface="Times New Roman"/>
                <a:cs typeface="Times New Roman"/>
              </a:rPr>
              <a:t>(</a:t>
            </a:r>
            <a:r>
              <a:rPr lang="it-IT" altLang="zh-CN" sz="2400" dirty="0">
                <a:latin typeface="Times New Roman"/>
                <a:cs typeface="Times New Roman"/>
              </a:rPr>
              <a:t>tone, </a:t>
            </a:r>
            <a:r>
              <a:rPr lang="en-US" altLang="zh-CN" sz="2400" dirty="0">
                <a:latin typeface="Times New Roman"/>
                <a:cs typeface="Times New Roman"/>
              </a:rPr>
              <a:t>proportion of words belong to reference dictionary)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Rely on subjective classification of words and unable to assess surprise.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b="1" spc="-10" dirty="0">
                <a:latin typeface="Times New Roman"/>
                <a:cs typeface="Times New Roman"/>
              </a:rPr>
              <a:t>Similarity between documents </a:t>
            </a:r>
            <a:r>
              <a:rPr lang="en-US" altLang="zh-CN" sz="2400" spc="-10" dirty="0">
                <a:latin typeface="Times New Roman"/>
                <a:cs typeface="Times New Roman"/>
              </a:rPr>
              <a:t>(bag of words)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Difficult to compare different disclosure type from period to period.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b="1" spc="-10" dirty="0">
                <a:latin typeface="Times New Roman"/>
                <a:cs typeface="Times New Roman"/>
              </a:rPr>
              <a:t>Shannon information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Consistent with “surprise” used in prior literature</a:t>
            </a:r>
          </a:p>
          <a:p>
            <a:pPr marL="698500" lvl="1" indent="-228600">
              <a:lnSpc>
                <a:spcPct val="15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lang="en-US" altLang="zh-CN" sz="2400" spc="-10" dirty="0">
                <a:latin typeface="Times New Roman"/>
                <a:cs typeface="Times New Roman"/>
              </a:rPr>
              <a:t>Same modeling objective as LLMs (standard causal language modeling).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DFBD65-466F-961D-D050-ADF0B5BEED7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EA2B017-8A37-B7DB-A27F-2680C60284A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5451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8F17A-7B4A-C9BD-CCA3-260CB5BB8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BE47FE5-E3EC-9CA7-1AD1-BAD81CEC0C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3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D94F2F4-4506-CB12-2C1F-60319332CD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81508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/>
              <a:t>Research Questions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3A30F28-B5D0-8320-B733-5BDBCBA338E8}"/>
              </a:ext>
            </a:extLst>
          </p:cNvPr>
          <p:cNvSpPr txBox="1"/>
          <p:nvPr/>
        </p:nvSpPr>
        <p:spPr>
          <a:xfrm>
            <a:off x="685800" y="1416141"/>
            <a:ext cx="10134600" cy="26209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(1) How to m</a:t>
            </a:r>
            <a:r>
              <a:rPr lang="en-US" altLang="zh-CN" sz="2700" dirty="0">
                <a:latin typeface="Times New Roman"/>
                <a:cs typeface="Times New Roman"/>
              </a:rPr>
              <a:t>easure surprise in narrative disclosures</a:t>
            </a:r>
            <a:r>
              <a:rPr lang="en-US" altLang="zh-CN" sz="2700" spc="-10" dirty="0">
                <a:latin typeface="Times New Roman"/>
                <a:cs typeface="Times New Roman"/>
              </a:rPr>
              <a:t>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(2) Where new information is most prevalent?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(3) When </a:t>
            </a:r>
            <a:r>
              <a:rPr lang="en-US" altLang="zh-CN" sz="2700" dirty="0">
                <a:latin typeface="Times New Roman"/>
                <a:cs typeface="Times New Roman"/>
              </a:rPr>
              <a:t>surprise</a:t>
            </a:r>
            <a:r>
              <a:rPr lang="en-US" altLang="zh-CN" sz="2700" spc="-10" dirty="0">
                <a:latin typeface="Times New Roman"/>
                <a:cs typeface="Times New Roman"/>
              </a:rPr>
              <a:t> is released?</a:t>
            </a:r>
          </a:p>
          <a:p>
            <a:pPr marL="241300" indent="-228600">
              <a:lnSpc>
                <a:spcPct val="15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altLang="zh-CN" sz="2700" spc="-10" dirty="0">
                <a:latin typeface="Times New Roman"/>
                <a:cs typeface="Times New Roman"/>
              </a:rPr>
              <a:t>(4) Can explain market reaction?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3064AD7-45F8-85C1-BAF1-497ED213CE4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27D5133-063A-18B9-C1FF-2D22B348CDF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373514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4</a:t>
            </a:r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4554"/>
            <a:ext cx="28702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Contribution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DB5A1A3-EC77-6512-87AF-D7DC2C4AB3B8}"/>
              </a:ext>
            </a:extLst>
          </p:cNvPr>
          <p:cNvSpPr txBox="1"/>
          <p:nvPr/>
        </p:nvSpPr>
        <p:spPr>
          <a:xfrm>
            <a:off x="533400" y="1320514"/>
            <a:ext cx="10778566" cy="5083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using output of LLMs to predict returns.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Prior literature: LLM transform a source document into another representation (Lopez-Lira and Tang, 2023; Kim et al., 2023; Chen et al., 2022).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Extend: preserve source and overlay measure of information eliminating </a:t>
            </a:r>
            <a:r>
              <a:rPr lang="en-US" sz="2400" b="1" dirty="0">
                <a:latin typeface="Times New Roman"/>
                <a:cs typeface="Times New Roman"/>
              </a:rPr>
              <a:t>output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hallucination</a:t>
            </a:r>
            <a:r>
              <a:rPr lang="en-US" sz="2400" dirty="0">
                <a:latin typeface="Times New Roman"/>
                <a:cs typeface="Times New Roman"/>
              </a:rPr>
              <a:t> and </a:t>
            </a:r>
            <a:r>
              <a:rPr lang="en-US" sz="2400" b="1" dirty="0">
                <a:latin typeface="Times New Roman"/>
                <a:cs typeface="Times New Roman"/>
              </a:rPr>
              <a:t>lookahead bias </a:t>
            </a:r>
            <a:r>
              <a:rPr lang="en-US" sz="2400" dirty="0">
                <a:latin typeface="Times New Roman"/>
                <a:cs typeface="Times New Roman"/>
              </a:rPr>
              <a:t>in predictability.</a:t>
            </a:r>
          </a:p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Contribute to literature on costly information processing.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Prior literature: measure informativeness as similarity of text across annual and quarterly reports (Cohen et al., 2020).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Extend: develop a method for </a:t>
            </a:r>
            <a:r>
              <a:rPr lang="en-US" altLang="zh-CN" sz="2400" b="1" dirty="0">
                <a:latin typeface="Times New Roman"/>
                <a:cs typeface="Times New Roman"/>
              </a:rPr>
              <a:t>forming priors</a:t>
            </a:r>
            <a:r>
              <a:rPr lang="en-US" altLang="zh-CN" sz="2400" dirty="0">
                <a:latin typeface="Times New Roman"/>
                <a:cs typeface="Times New Roman"/>
              </a:rPr>
              <a:t> and </a:t>
            </a:r>
            <a:r>
              <a:rPr lang="en-US" altLang="zh-CN" sz="2400" b="1" dirty="0">
                <a:latin typeface="Times New Roman"/>
                <a:cs typeface="Times New Roman"/>
              </a:rPr>
              <a:t>identifying new information</a:t>
            </a:r>
            <a:r>
              <a:rPr lang="en-US" altLang="zh-CN" sz="240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40C3C51-54A5-6857-9FFB-F2751818542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938E37A-9491-F675-550F-48235623C15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87C59-8418-A62E-5D46-E707BAB8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E670F91-B938-4429-7544-A703CDCD95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5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909D5F1C-286F-FC99-DCA8-C3B9663FB7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Information theory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60EBFEB1-F99A-6B66-495A-70B039E7E258}"/>
                  </a:ext>
                </a:extLst>
              </p:cNvPr>
              <p:cNvSpPr txBox="1"/>
              <p:nvPr/>
            </p:nvSpPr>
            <p:spPr>
              <a:xfrm>
                <a:off x="533400" y="1340002"/>
                <a:ext cx="11353800" cy="468153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5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Shannon information</a:t>
                </a:r>
                <a:endParaRPr lang="en-US" sz="27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Information of a message depends on degree to which content is surprising.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The message is more informative, i</a:t>
                </a:r>
                <a:r>
                  <a:rPr lang="en-US" altLang="zh-CN" sz="2400" dirty="0">
                    <a:latin typeface="Times New Roman"/>
                    <a:cs typeface="Times New Roman"/>
                  </a:rPr>
                  <a:t>f a highly unlikely event occurs.</a:t>
                </a:r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sz="2400" dirty="0">
                    <a:latin typeface="Times New Roman"/>
                    <a:cs typeface="Times New Roman"/>
                  </a:rPr>
                  <a:t>Information content of an event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𝐸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(self-information):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𝐼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𝐸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/>
                      </a:rPr>
                      <m:t>log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/>
                      </a:rPr>
                      <m:t>)</m:t>
                    </m:r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241300" indent="-228600">
                  <a:lnSpc>
                    <a:spcPct val="150000"/>
                  </a:lnSpc>
                  <a:buFont typeface="Arial"/>
                  <a:buChar char="•"/>
                  <a:tabLst>
                    <a:tab pos="241300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Definition of information in a given textual disclosure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Each disclosure considered as a sequence of random tokens: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𝐷</m:t>
                        </m:r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 …,</m:t>
                        </m:r>
                        <m:acc>
                          <m:accPr>
                            <m:chr m:val="̃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en-US" altLang="zh-CN" sz="2400" i="1" dirty="0">
                  <a:latin typeface="Cambria Math" panose="02040503050406030204" pitchFamily="18" charset="0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A set of publicly available information set: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Ω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𝐽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𝐷</m:t>
                        </m:r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cs typeface="Times New Roman"/>
                      </a:rPr>
                      <m:t>log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smtClean="0">
                        <a:latin typeface="Cambria Math" panose="02040503050406030204" pitchFamily="18" charset="0"/>
                        <a:cs typeface="Times New Roman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log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 …,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60EBFEB1-F99A-6B66-495A-70B039E7E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40002"/>
                <a:ext cx="11353800" cy="4681538"/>
              </a:xfrm>
              <a:prstGeom prst="rect">
                <a:avLst/>
              </a:prstGeom>
              <a:blipFill>
                <a:blip r:embed="rId2"/>
                <a:stretch>
                  <a:fillRect l="-1611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>
            <a:extLst>
              <a:ext uri="{FF2B5EF4-FFF2-40B4-BE49-F238E27FC236}">
                <a16:creationId xmlns:a16="http://schemas.microsoft.com/office/drawing/2014/main" id="{6187DCB4-7D0A-75F9-1A11-DBBB93C1E19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CCF5C0A-3870-E860-CC37-87E894436F5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842540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7FDB5-3B81-72F9-4255-A7FBE304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A4C5D56-FF35-55E1-7274-4F3FA6613B2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6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2C9FDAE-1BA4-A3F2-C435-37DD1CD117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Sample Construction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8D275D9-A94C-0A95-35DE-694081A91B9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EB094824-29E9-5F40-B64B-622B8718074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EBF10E-1BF4-3194-41E0-FA2421CD7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60" y="1432817"/>
            <a:ext cx="9646161" cy="499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21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71C2-F8B6-9E0A-FBB8-5B825785C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6C66153-973B-2209-62ED-08AC036FE43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7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0AFFF51-5E9B-0022-A0CC-B7AEC8022C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Sample Construction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7162D0-E810-3138-C1D9-29DF80C77D6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3CBC7AF-0A02-3A84-D595-15A2CEF856F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2327F22-B4ED-066F-E224-40F7DA38F3AB}"/>
              </a:ext>
            </a:extLst>
          </p:cNvPr>
          <p:cNvSpPr txBox="1"/>
          <p:nvPr/>
        </p:nvSpPr>
        <p:spPr>
          <a:xfrm>
            <a:off x="533400" y="1340002"/>
            <a:ext cx="11353800" cy="507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Extracting narrative disclosure</a:t>
            </a:r>
            <a:endParaRPr lang="en-US" sz="2400" dirty="0">
              <a:latin typeface="Times New Roman"/>
              <a:cs typeface="Times New Roman"/>
            </a:endParaRP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 err="1">
                <a:latin typeface="Times New Roman"/>
                <a:cs typeface="Times New Roman"/>
              </a:rPr>
              <a:t>BeanCounter</a:t>
            </a:r>
            <a:r>
              <a:rPr lang="en-US" sz="2400" dirty="0">
                <a:latin typeface="Times New Roman"/>
                <a:cs typeface="Times New Roman"/>
              </a:rPr>
              <a:t> corpus (Wang and Levy, 2024)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Plain text versions of all filings accepted by SEC EDGAR system from 1996 to 2023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Annual and quarterly reports (10-K,</a:t>
            </a:r>
            <a:r>
              <a:rPr lang="zh-CN" altLang="en-US" sz="2400" dirty="0">
                <a:latin typeface="Times New Roman"/>
                <a:cs typeface="Times New Roman"/>
              </a:rPr>
              <a:t> </a:t>
            </a:r>
            <a:r>
              <a:rPr lang="en-US" altLang="zh-CN" sz="2400" dirty="0">
                <a:latin typeface="Times New Roman"/>
                <a:cs typeface="Times New Roman"/>
              </a:rPr>
              <a:t>10-Q</a:t>
            </a:r>
            <a:r>
              <a:rPr lang="en-US" sz="2400" dirty="0">
                <a:latin typeface="Times New Roman"/>
                <a:cs typeface="Times New Roman"/>
              </a:rPr>
              <a:t>), current reports (8-K), proxy statements (DEF 14A), registrations of material M&amp;A information (S-4)</a:t>
            </a:r>
          </a:p>
          <a:p>
            <a:pPr marL="241300" indent="-228600">
              <a:lnSpc>
                <a:spcPct val="150000"/>
              </a:lnSpc>
              <a:buFont typeface="Arial"/>
              <a:buChar char="•"/>
              <a:tabLst>
                <a:tab pos="241300" algn="l"/>
              </a:tabLst>
            </a:pPr>
            <a:r>
              <a:rPr lang="en-US" altLang="zh-CN" sz="2700" dirty="0">
                <a:latin typeface="Times New Roman"/>
                <a:cs typeface="Times New Roman"/>
              </a:rPr>
              <a:t>Tokenization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BPE: Byte-Pair Encoding (</a:t>
            </a:r>
            <a:r>
              <a:rPr lang="en-US" altLang="zh-CN" sz="2400" dirty="0" err="1">
                <a:latin typeface="Times New Roman"/>
                <a:cs typeface="Times New Roman"/>
              </a:rPr>
              <a:t>Sennrich</a:t>
            </a:r>
            <a:r>
              <a:rPr lang="en-US" altLang="zh-CN" sz="2400" dirty="0">
                <a:latin typeface="Times New Roman"/>
                <a:cs typeface="Times New Roman"/>
              </a:rPr>
              <a:t> et al., 2016)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r>
              <a:rPr lang="en-US" altLang="zh-CN" sz="2400" dirty="0">
                <a:latin typeface="Times New Roman"/>
                <a:cs typeface="Times New Roman"/>
              </a:rPr>
              <a:t>Train a tokenizer from scratch using </a:t>
            </a:r>
            <a:r>
              <a:rPr lang="en-US" altLang="zh-CN" sz="2400" b="1" dirty="0">
                <a:latin typeface="Times New Roman"/>
                <a:cs typeface="Times New Roman"/>
              </a:rPr>
              <a:t>in-sample</a:t>
            </a:r>
            <a:r>
              <a:rPr lang="en-US" altLang="zh-CN" sz="2400" dirty="0">
                <a:latin typeface="Times New Roman"/>
                <a:cs typeface="Times New Roman"/>
              </a:rPr>
              <a:t> disclosures within corpus</a:t>
            </a:r>
          </a:p>
          <a:p>
            <a:pPr marL="698500" lvl="1" indent="-228600">
              <a:lnSpc>
                <a:spcPct val="150000"/>
              </a:lnSpc>
              <a:buFont typeface="Arial"/>
              <a:buChar char="•"/>
              <a:tabLst>
                <a:tab pos="698500" algn="l"/>
              </a:tabLst>
            </a:pPr>
            <a:endParaRPr lang="en-US" altLang="zh-CN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678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1B0BA-50A4-B705-5B75-717B102E5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D070803-0FF4-F2A9-F039-F114D3EAC4A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070666" y="6445016"/>
            <a:ext cx="2413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0">
              <a:lnSpc>
                <a:spcPts val="1410"/>
              </a:lnSpc>
            </a:pPr>
            <a:r>
              <a:rPr lang="en-US" dirty="0"/>
              <a:t>8</a:t>
            </a:r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8E969A8-234C-0C2F-7611-321381E62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8" y="624554"/>
            <a:ext cx="723646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 Training and Inference</a:t>
            </a:r>
            <a:endParaRPr spc="-1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77E43AF9-92A0-7541-A51D-96CD6BD7A27E}"/>
                  </a:ext>
                </a:extLst>
              </p:cNvPr>
              <p:cNvSpPr txBox="1"/>
              <p:nvPr/>
            </p:nvSpPr>
            <p:spPr>
              <a:xfrm>
                <a:off x="533400" y="1340002"/>
                <a:ext cx="11353800" cy="421795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41300" indent="-229235">
                  <a:lnSpc>
                    <a:spcPct val="150000"/>
                  </a:lnSpc>
                  <a:spcBef>
                    <a:spcPts val="100"/>
                  </a:spcBef>
                  <a:buFont typeface="Arial"/>
                  <a:buChar char="•"/>
                  <a:tabLst>
                    <a:tab pos="241935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Estimating investors’ prior beliefs</a:t>
                </a:r>
                <a:endParaRPr lang="en-US" sz="27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𝑎𝑟𝑔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𝑚𝑖𝑛</m:t>
                        </m:r>
                      </m:e>
                      <m:sub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𝜃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𝑚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𝑗</m:t>
                                </m:r>
                              </m:sub>
                            </m:sSub>
                          </m:sup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log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/>
                                      </a:rPr>
                                      <m:t>𝑝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/>
                                          </a:rPr>
                                          <m:t>Ω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acc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, …,</m:t>
                                </m:r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𝑗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,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𝑖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Times New Roman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;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cs typeface="Times New Roman"/>
                                  </a:rPr>
                                  <m:t>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sz="2400" dirty="0">
                  <a:latin typeface="Times New Roman"/>
                  <a:cs typeface="Times New Roman"/>
                </a:endParaRP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/>
                              </a:rPr>
                              <m:t>𝑝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𝜏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;</m:t>
                        </m:r>
                        <m:r>
                          <a:rPr lang="zh-CN" altLang="en-US" sz="2400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is a GPT-style model parameterized by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  <a:cs typeface="Times New Roman"/>
                      </a:rPr>
                      <m:t>𝜃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/>
                      </a:rPr>
                      <m:t>𝑘</m:t>
                    </m:r>
                  </m:oMath>
                </a14:m>
                <a:r>
                  <a:rPr lang="en-US" sz="2400" dirty="0">
                    <a:latin typeface="Times New Roman"/>
                    <a:cs typeface="Times New Roman"/>
                  </a:rPr>
                  <a:t> is size of context window.</a:t>
                </a:r>
              </a:p>
              <a:p>
                <a:pPr marL="241300" indent="-228600">
                  <a:lnSpc>
                    <a:spcPct val="150000"/>
                  </a:lnSpc>
                  <a:buFont typeface="Arial"/>
                  <a:buChar char="•"/>
                  <a:tabLst>
                    <a:tab pos="241300" algn="l"/>
                  </a:tabLst>
                </a:pPr>
                <a:r>
                  <a:rPr lang="en-US" altLang="zh-CN" sz="2700" dirty="0">
                    <a:latin typeface="Times New Roman"/>
                    <a:cs typeface="Times New Roman"/>
                  </a:rPr>
                  <a:t>Model architecture selection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Train models following Pythia scaling suite (Biderman et al., 2023)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Decoder-only Transformer (GPT style)</a:t>
                </a:r>
              </a:p>
              <a:p>
                <a:pPr marL="698500" lvl="1" indent="-228600">
                  <a:lnSpc>
                    <a:spcPct val="150000"/>
                  </a:lnSpc>
                  <a:buFont typeface="Arial"/>
                  <a:buChar char="•"/>
                  <a:tabLst>
                    <a:tab pos="698500" algn="l"/>
                  </a:tabLst>
                </a:pPr>
                <a:r>
                  <a:rPr lang="en-US" altLang="zh-CN" sz="2400" dirty="0">
                    <a:latin typeface="Times New Roman"/>
                    <a:cs typeface="Times New Roman"/>
                  </a:rPr>
                  <a:t>Baseline model size: 410M parameters</a:t>
                </a: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77E43AF9-92A0-7541-A51D-96CD6BD7A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340002"/>
                <a:ext cx="11353800" cy="4217950"/>
              </a:xfrm>
              <a:prstGeom prst="rect">
                <a:avLst/>
              </a:prstGeom>
              <a:blipFill>
                <a:blip r:embed="rId2"/>
                <a:stretch>
                  <a:fillRect l="-1611" b="-3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>
            <a:extLst>
              <a:ext uri="{FF2B5EF4-FFF2-40B4-BE49-F238E27FC236}">
                <a16:creationId xmlns:a16="http://schemas.microsoft.com/office/drawing/2014/main" id="{024EC5F3-A8AB-42A9-9AC2-EDCC265AF0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916938" y="6445016"/>
            <a:ext cx="75946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pc="-10" dirty="0"/>
              <a:t>202</a:t>
            </a:r>
            <a:r>
              <a:rPr lang="en-US" spc="-10" dirty="0"/>
              <a:t>5</a:t>
            </a:r>
            <a:r>
              <a:rPr spc="-10" dirty="0"/>
              <a:t>/</a:t>
            </a:r>
            <a:r>
              <a:rPr lang="en-US" spc="-10" dirty="0"/>
              <a:t>04</a:t>
            </a:r>
            <a:r>
              <a:rPr spc="-10" dirty="0"/>
              <a:t>/</a:t>
            </a:r>
            <a:r>
              <a:rPr lang="en-US" spc="-10" dirty="0"/>
              <a:t>18</a:t>
            </a:r>
            <a:endParaRPr spc="-10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CE16BE8-96F3-F759-5BEB-EF33F5E174F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210050" y="6445016"/>
            <a:ext cx="3771900" cy="1782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lang="en-US" altLang="zh-CN" dirty="0"/>
              <a:t>Uncovering Information: Can AI Tell Us Where to Look?</a:t>
            </a:r>
            <a:endParaRPr spc="-10" dirty="0"/>
          </a:p>
        </p:txBody>
      </p:sp>
    </p:spTree>
    <p:extLst>
      <p:ext uri="{BB962C8B-B14F-4D97-AF65-F5344CB8AC3E}">
        <p14:creationId xmlns:p14="http://schemas.microsoft.com/office/powerpoint/2010/main" val="265147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9095</TotalTime>
  <Words>1149</Words>
  <Application>Microsoft Office PowerPoint</Application>
  <PresentationFormat>宽屏</PresentationFormat>
  <Paragraphs>146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等线</vt:lpstr>
      <vt:lpstr>Arial</vt:lpstr>
      <vt:lpstr>Cambria Math</vt:lpstr>
      <vt:lpstr>Times New Roman</vt:lpstr>
      <vt:lpstr>Office Theme</vt:lpstr>
      <vt:lpstr>Uncovering Information: Can AI Tell Us Where to Look? Anna Costello, Bradford Levy, Valeri Nikolaev (2024)</vt:lpstr>
      <vt:lpstr>Motivation</vt:lpstr>
      <vt:lpstr>Motivation</vt:lpstr>
      <vt:lpstr>Research Questions</vt:lpstr>
      <vt:lpstr>Contribution</vt:lpstr>
      <vt:lpstr>Information theory</vt:lpstr>
      <vt:lpstr>Sample Construction</vt:lpstr>
      <vt:lpstr>Sample Construction</vt:lpstr>
      <vt:lpstr>Model Training and Inference</vt:lpstr>
      <vt:lpstr>Model Training and Inference</vt:lpstr>
      <vt:lpstr>PowerPoint 演示文稿</vt:lpstr>
      <vt:lpstr>Measure of Information</vt:lpstr>
      <vt:lpstr>PowerPoint 演示文稿</vt:lpstr>
      <vt:lpstr>Location of Information</vt:lpstr>
      <vt:lpstr>Location of Information</vt:lpstr>
      <vt:lpstr>Timing of Information Release</vt:lpstr>
      <vt:lpstr>Market Reaction</vt:lpstr>
      <vt:lpstr>PowerPoint 演示文稿</vt:lpstr>
      <vt:lpstr>PowerPoint 演示文稿</vt:lpstr>
      <vt:lpstr>PowerPoint 演示文稿</vt:lpstr>
      <vt:lpstr>New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as A Tool for Hypothesis Generation</dc:title>
  <dc:creator>李子明</dc:creator>
  <cp:lastModifiedBy>Ziming Li</cp:lastModifiedBy>
  <cp:revision>399</cp:revision>
  <dcterms:created xsi:type="dcterms:W3CDTF">2024-09-24T02:09:18Z</dcterms:created>
  <dcterms:modified xsi:type="dcterms:W3CDTF">2025-04-18T13:59:05Z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2024-05-27T00:00:00Z</vt:filetime>
  </property>
  <property fmtid="{D5CDD505-2E9C-101B-9397-08002B2CF9AE}" pid="3" name="Creator">
    <vt:lpwstr>Acrobat PDFMaker 24 PowerPoint 版</vt:lpwstr>
  </property>
  <property fmtid="{D5CDD505-2E9C-101B-9397-08002B2CF9AE}" pid="4" name="LastSaved">
    <vt:filetime>2024-09-24T00:00:00Z</vt:filetime>
  </property>
</Properties>
</file>