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360" r:id="rId5"/>
    <p:sldId id="351" r:id="rId6"/>
    <p:sldId id="347" r:id="rId7"/>
    <p:sldId id="348" r:id="rId8"/>
    <p:sldId id="320" r:id="rId9"/>
    <p:sldId id="323" r:id="rId10"/>
    <p:sldId id="319" r:id="rId11"/>
    <p:sldId id="321" r:id="rId12"/>
    <p:sldId id="359" r:id="rId13"/>
    <p:sldId id="322" r:id="rId14"/>
    <p:sldId id="346" r:id="rId15"/>
    <p:sldId id="288" r:id="rId16"/>
    <p:sldId id="341" r:id="rId17"/>
    <p:sldId id="328" r:id="rId18"/>
    <p:sldId id="353" r:id="rId19"/>
    <p:sldId id="361" r:id="rId20"/>
    <p:sldId id="352" r:id="rId21"/>
    <p:sldId id="331" r:id="rId22"/>
    <p:sldId id="357" r:id="rId23"/>
    <p:sldId id="333" r:id="rId24"/>
    <p:sldId id="362" r:id="rId25"/>
    <p:sldId id="326" r:id="rId26"/>
    <p:sldId id="354" r:id="rId27"/>
    <p:sldId id="343" r:id="rId28"/>
    <p:sldId id="349" r:id="rId29"/>
    <p:sldId id="350" r:id="rId30"/>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新月 邵" initials="新月" lastIdx="3" clrIdx="0">
    <p:extLst>
      <p:ext uri="{19B8F6BF-5375-455C-9EA6-DF929625EA0E}">
        <p15:presenceInfo xmlns:p15="http://schemas.microsoft.com/office/powerpoint/2012/main" userId="a643e1f0d637d410" providerId="Windows Live"/>
      </p:ext>
    </p:extLst>
  </p:cmAuthor>
  <p:cmAuthor id="2" name="Li Bin" initials="LB" lastIdx="20" clrIdx="1">
    <p:extLst>
      <p:ext uri="{19B8F6BF-5375-455C-9EA6-DF929625EA0E}">
        <p15:presenceInfo xmlns:p15="http://schemas.microsoft.com/office/powerpoint/2012/main" userId="7abcdb92726b34da" providerId="Windows Live"/>
      </p:ext>
    </p:extLst>
  </p:cmAuthor>
  <p:cmAuthor id="3" name="玥阳 李" initials="玥阳" lastIdx="2" clrIdx="2">
    <p:extLst>
      <p:ext uri="{19B8F6BF-5375-455C-9EA6-DF929625EA0E}">
        <p15:presenceInfo xmlns:p15="http://schemas.microsoft.com/office/powerpoint/2012/main" userId="5aa82078665a8d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1" autoAdjust="0"/>
    <p:restoredTop sz="71228"/>
  </p:normalViewPr>
  <p:slideViewPr>
    <p:cSldViewPr snapToGrid="0">
      <p:cViewPr varScale="1">
        <p:scale>
          <a:sx n="81" d="100"/>
          <a:sy n="81" d="100"/>
        </p:scale>
        <p:origin x="2416" y="184"/>
      </p:cViewPr>
      <p:guideLst/>
    </p:cSldViewPr>
  </p:slideViewPr>
  <p:outlineViewPr>
    <p:cViewPr>
      <p:scale>
        <a:sx n="33" d="100"/>
        <a:sy n="33" d="100"/>
      </p:scale>
      <p:origin x="0" y="-130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77D2274E-2D1A-4400-BE23-BDAC81731942}"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B9E208E-F809-4C4E-B2EA-4C979ABD49D7}" type="slidenum">
              <a:rPr lang="zh-CN" altLang="en-US" smtClean="0"/>
              <a:t>‹#›</a:t>
            </a:fld>
            <a:endParaRPr lang="zh-CN" altLang="en-US"/>
          </a:p>
        </p:txBody>
      </p:sp>
    </p:spTree>
    <p:extLst>
      <p:ext uri="{BB962C8B-B14F-4D97-AF65-F5344CB8AC3E}">
        <p14:creationId xmlns:p14="http://schemas.microsoft.com/office/powerpoint/2010/main" val="179209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第一页，说明展示的文献名称、作者、期刊（工作论文写“</a:t>
            </a:r>
            <a:r>
              <a:rPr kumimoji="1" lang="en-US" altLang="zh-CN" dirty="0"/>
              <a:t>Working</a:t>
            </a:r>
            <a:r>
              <a:rPr kumimoji="1" lang="zh-CN" altLang="en-US" dirty="0"/>
              <a:t> </a:t>
            </a:r>
            <a:r>
              <a:rPr kumimoji="1" lang="en-US" altLang="zh-CN" dirty="0"/>
              <a:t>Paper”)</a:t>
            </a:r>
            <a:r>
              <a:rPr kumimoji="1" lang="zh-CN" altLang="en-US" dirty="0"/>
              <a:t>、年份等；下方是解读者和解读日期</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a:t>
            </a:fld>
            <a:endParaRPr lang="zh-CN" altLang="en-US"/>
          </a:p>
        </p:txBody>
      </p:sp>
    </p:spTree>
    <p:extLst>
      <p:ext uri="{BB962C8B-B14F-4D97-AF65-F5344CB8AC3E}">
        <p14:creationId xmlns:p14="http://schemas.microsoft.com/office/powerpoint/2010/main" val="142017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所读文献是如何解决研究问题？概述研究内容，不要超过</a:t>
            </a:r>
            <a:r>
              <a:rPr kumimoji="1" lang="en-US" altLang="zh-CN" dirty="0"/>
              <a:t>1</a:t>
            </a:r>
            <a:r>
              <a:rPr kumimoji="1" lang="zh-CN" altLang="en-US" dirty="0"/>
              <a:t>页。用大字，强迫自己总结。</a:t>
            </a:r>
            <a:endParaRPr kumimoji="1" lang="en-US" altLang="zh-CN" dirty="0"/>
          </a:p>
          <a:p>
            <a:pPr marL="228600" indent="-228600">
              <a:buAutoNum type="arabicPeriod"/>
            </a:pPr>
            <a:r>
              <a:rPr kumimoji="1" lang="zh-CN" altLang="en-US" dirty="0"/>
              <a:t>解决研究问题所得最重要的结论是什么？概述，</a:t>
            </a:r>
            <a:r>
              <a:rPr kumimoji="1" lang="en-US" altLang="zh-CN" dirty="0"/>
              <a:t>1-2</a:t>
            </a:r>
            <a:r>
              <a:rPr kumimoji="1" lang="zh-CN" altLang="en-US" dirty="0"/>
              <a:t>个条目结课，用</a:t>
            </a:r>
            <a:r>
              <a:rPr kumimoji="1" lang="en-US" altLang="zh-CN" dirty="0"/>
              <a:t>24</a:t>
            </a:r>
            <a:r>
              <a:rPr kumimoji="1" lang="zh-CN" altLang="en-US" dirty="0"/>
              <a:t>号以上的大字。</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10</a:t>
            </a:fld>
            <a:endParaRPr lang="zh-CN" altLang="en-US"/>
          </a:p>
        </p:txBody>
      </p:sp>
    </p:spTree>
    <p:extLst>
      <p:ext uri="{BB962C8B-B14F-4D97-AF65-F5344CB8AC3E}">
        <p14:creationId xmlns:p14="http://schemas.microsoft.com/office/powerpoint/2010/main" val="3385201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总结文章的创新点。文章都会讲，提取出来即可。</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11</a:t>
            </a:fld>
            <a:endParaRPr lang="zh-CN" altLang="en-US"/>
          </a:p>
        </p:txBody>
      </p:sp>
    </p:spTree>
    <p:extLst>
      <p:ext uri="{BB962C8B-B14F-4D97-AF65-F5344CB8AC3E}">
        <p14:creationId xmlns:p14="http://schemas.microsoft.com/office/powerpoint/2010/main" val="336548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这里是研究意义或者贡献，主要是从理论上来讲。同样要大字。</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12</a:t>
            </a:fld>
            <a:endParaRPr lang="zh-CN" altLang="en-US"/>
          </a:p>
        </p:txBody>
      </p:sp>
    </p:spTree>
    <p:extLst>
      <p:ext uri="{BB962C8B-B14F-4D97-AF65-F5344CB8AC3E}">
        <p14:creationId xmlns:p14="http://schemas.microsoft.com/office/powerpoint/2010/main" val="732347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第一部分“引言”讲完后，基本上小同行专家都已经了解本文做什么了。</a:t>
            </a:r>
            <a:endParaRPr kumimoji="1" lang="en-US" altLang="zh-CN" dirty="0"/>
          </a:p>
          <a:p>
            <a:r>
              <a:rPr kumimoji="1" lang="zh-CN" altLang="en-US" dirty="0"/>
              <a:t>第二部分讲“研究设计”，主要告诉听众，本文解决研究问题的主要途径，通过这一套研究设计检验的结果在第</a:t>
            </a:r>
            <a:r>
              <a:rPr kumimoji="1" lang="en-US" altLang="zh-CN" dirty="0"/>
              <a:t>3</a:t>
            </a:r>
            <a:r>
              <a:rPr kumimoji="1" lang="zh-CN" altLang="en-US" dirty="0"/>
              <a:t>部分实证结果中。比如通过实证验证的话，说明研究假设、实证研究方法和实证数据等等。本文是讲整套的研究设计。这里需要更加详细化，需要用学术的语言讲。不要随意发挥，很容易被专家看出来。多想想为什么：为什么推导出本文的假设？是否可能还有其他的推导路径？解决研究问题为什么需要采用本文的研究方法？是否还能采用其他更好或更合适的研究方法？为什么采用本文的实证数据？</a:t>
            </a:r>
            <a:r>
              <a:rPr kumimoji="1" lang="en-US" altLang="zh-CN" dirty="0"/>
              <a:t>X</a:t>
            </a:r>
            <a:r>
              <a:rPr kumimoji="1" lang="zh-CN" altLang="en-US" dirty="0"/>
              <a:t>和</a:t>
            </a:r>
            <a:r>
              <a:rPr kumimoji="1" lang="en-US" altLang="zh-CN" dirty="0"/>
              <a:t>y</a:t>
            </a:r>
            <a:r>
              <a:rPr kumimoji="1" lang="zh-CN" altLang="en-US" dirty="0"/>
              <a:t>变量是否会有更好的代理变量？等等。</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13</a:t>
            </a:fld>
            <a:endParaRPr lang="zh-CN" altLang="en-US"/>
          </a:p>
        </p:txBody>
      </p:sp>
    </p:spTree>
    <p:extLst>
      <p:ext uri="{BB962C8B-B14F-4D97-AF65-F5344CB8AC3E}">
        <p14:creationId xmlns:p14="http://schemas.microsoft.com/office/powerpoint/2010/main" val="3841822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继续总体设计。</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14</a:t>
            </a:fld>
            <a:endParaRPr lang="zh-CN" altLang="en-US"/>
          </a:p>
        </p:txBody>
      </p:sp>
    </p:spTree>
    <p:extLst>
      <p:ext uri="{BB962C8B-B14F-4D97-AF65-F5344CB8AC3E}">
        <p14:creationId xmlns:p14="http://schemas.microsoft.com/office/powerpoint/2010/main" val="3015458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说明数据的选择：</a:t>
            </a:r>
            <a:r>
              <a:rPr kumimoji="1" lang="en-US" altLang="zh-CN" dirty="0"/>
              <a:t>1.</a:t>
            </a:r>
            <a:r>
              <a:rPr kumimoji="1" lang="zh-CN" altLang="en-US" dirty="0"/>
              <a:t> 数据的区间、频率、市场等；</a:t>
            </a:r>
            <a:r>
              <a:rPr kumimoji="1" lang="en-US" altLang="zh-CN" dirty="0"/>
              <a:t>2.</a:t>
            </a:r>
            <a:r>
              <a:rPr kumimoji="1" lang="zh-CN" altLang="en-US" dirty="0"/>
              <a:t> 选取数据的维度；</a:t>
            </a:r>
            <a:r>
              <a:rPr kumimoji="1" lang="en-US" altLang="zh-CN" dirty="0"/>
              <a:t>3.</a:t>
            </a:r>
            <a:r>
              <a:rPr kumimoji="1" lang="zh-CN" altLang="en-US" dirty="0"/>
              <a:t> 关键的数据处理步骤，本文作了填充，需要特别说明；</a:t>
            </a:r>
            <a:r>
              <a:rPr kumimoji="1" lang="en-US" altLang="zh-CN" dirty="0"/>
              <a:t>4.</a:t>
            </a:r>
            <a:r>
              <a:rPr kumimoji="1" lang="zh-CN" altLang="en-US" dirty="0"/>
              <a:t> 最后所得数据的统计（样本数等）。同样，每一步多想想为什么？常见的选择原因：</a:t>
            </a:r>
            <a:r>
              <a:rPr kumimoji="1" lang="en-US" altLang="zh-CN" dirty="0"/>
              <a:t>1.</a:t>
            </a:r>
            <a:r>
              <a:rPr kumimoji="1" lang="zh-CN" altLang="en-US" dirty="0"/>
              <a:t> 最长可用的数据区间、全股票集合等；</a:t>
            </a:r>
            <a:r>
              <a:rPr kumimoji="1" lang="en-US" altLang="zh-CN" dirty="0"/>
              <a:t>2.</a:t>
            </a:r>
            <a:r>
              <a:rPr kumimoji="1" lang="zh-CN" altLang="en-US" dirty="0"/>
              <a:t> 参考别人的做法（文献）。</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15</a:t>
            </a:fld>
            <a:endParaRPr lang="zh-CN" altLang="en-US"/>
          </a:p>
        </p:txBody>
      </p:sp>
    </p:spTree>
    <p:extLst>
      <p:ext uri="{BB962C8B-B14F-4D97-AF65-F5344CB8AC3E}">
        <p14:creationId xmlns:p14="http://schemas.microsoft.com/office/powerpoint/2010/main" val="413169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数据的描述性统计，不要超过</a:t>
            </a:r>
            <a:r>
              <a:rPr kumimoji="1" lang="en-US" altLang="zh-CN" dirty="0"/>
              <a:t>1</a:t>
            </a:r>
            <a:r>
              <a:rPr kumimoji="1" lang="zh-CN" altLang="en-US" dirty="0"/>
              <a:t>页。没啥特殊说明，可以不展示。</a:t>
            </a:r>
            <a:endParaRPr kumimoji="1" lang="en-US" altLang="zh-CN"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16</a:t>
            </a:fld>
            <a:endParaRPr lang="zh-CN" altLang="en-US"/>
          </a:p>
        </p:txBody>
      </p:sp>
    </p:spTree>
    <p:extLst>
      <p:ext uri="{BB962C8B-B14F-4D97-AF65-F5344CB8AC3E}">
        <p14:creationId xmlns:p14="http://schemas.microsoft.com/office/powerpoint/2010/main" val="238238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说明在前述研究框架中采用的方法。这里只列出了方法，口述说明选取理由，本文的预期结果（或想验证的假设）有三点：</a:t>
            </a:r>
            <a:r>
              <a:rPr kumimoji="1" lang="en-US" altLang="zh-CN" dirty="0"/>
              <a:t>1.</a:t>
            </a:r>
            <a:r>
              <a:rPr kumimoji="1" lang="zh-CN" altLang="en-US" dirty="0"/>
              <a:t> 线性的表现</a:t>
            </a:r>
            <a:r>
              <a:rPr kumimoji="1" lang="en-US" altLang="zh-CN" dirty="0"/>
              <a:t>&gt;</a:t>
            </a:r>
            <a:r>
              <a:rPr kumimoji="1" lang="zh-CN" altLang="en-US" dirty="0"/>
              <a:t>基准</a:t>
            </a:r>
            <a:r>
              <a:rPr kumimoji="1" lang="en-US" altLang="zh-CN" dirty="0"/>
              <a:t>;</a:t>
            </a:r>
            <a:r>
              <a:rPr kumimoji="1" lang="zh-CN" altLang="en-US" dirty="0"/>
              <a:t> </a:t>
            </a:r>
            <a:r>
              <a:rPr kumimoji="1" lang="en-US" altLang="zh-CN" dirty="0"/>
              <a:t>2.</a:t>
            </a:r>
            <a:r>
              <a:rPr kumimoji="1" lang="zh-CN" altLang="en-US" dirty="0"/>
              <a:t> 非线性</a:t>
            </a:r>
            <a:r>
              <a:rPr kumimoji="1" lang="en-US" altLang="zh-CN" dirty="0"/>
              <a:t>&gt;</a:t>
            </a:r>
            <a:r>
              <a:rPr kumimoji="1" lang="zh-CN" altLang="en-US" dirty="0"/>
              <a:t>线性</a:t>
            </a:r>
            <a:r>
              <a:rPr kumimoji="1" lang="en-US" altLang="zh-CN" dirty="0"/>
              <a:t>;</a:t>
            </a:r>
            <a:r>
              <a:rPr kumimoji="1" lang="zh-CN" altLang="en-US" dirty="0"/>
              <a:t> </a:t>
            </a:r>
            <a:r>
              <a:rPr kumimoji="1" lang="en-US" altLang="zh-CN" dirty="0"/>
              <a:t>3.</a:t>
            </a:r>
            <a:r>
              <a:rPr kumimoji="1" lang="zh-CN" altLang="en-US" dirty="0"/>
              <a:t> 深度学习</a:t>
            </a:r>
            <a:r>
              <a:rPr kumimoji="1" lang="en-US" altLang="zh-CN" dirty="0"/>
              <a:t>&gt;</a:t>
            </a:r>
            <a:r>
              <a:rPr kumimoji="1" lang="zh-CN" altLang="en-US" dirty="0"/>
              <a:t>非线性。</a:t>
            </a:r>
            <a:endParaRPr kumimoji="1" lang="en-US" altLang="zh-CN" dirty="0"/>
          </a:p>
          <a:p>
            <a:r>
              <a:rPr kumimoji="1" lang="en-US" altLang="zh-CN" dirty="0"/>
              <a:t>2.</a:t>
            </a:r>
            <a:r>
              <a:rPr kumimoji="1" lang="zh-CN" altLang="en-US" dirty="0"/>
              <a:t> 框架中比较重要的滑动窗口方法。</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17</a:t>
            </a:fld>
            <a:endParaRPr lang="zh-CN" altLang="en-US"/>
          </a:p>
        </p:txBody>
      </p:sp>
    </p:spTree>
    <p:extLst>
      <p:ext uri="{BB962C8B-B14F-4D97-AF65-F5344CB8AC3E}">
        <p14:creationId xmlns:p14="http://schemas.microsoft.com/office/powerpoint/2010/main" val="405946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该页说明了第二个研究问题的研究方法，可以放到研究设计中去（论文中是这样写的）。</a:t>
            </a:r>
            <a:endParaRPr kumimoji="1" lang="en-US" altLang="zh-CN" dirty="0"/>
          </a:p>
          <a:p>
            <a:pPr marL="228600" indent="-228600">
              <a:buAutoNum type="arabicPeriod"/>
            </a:pPr>
            <a:r>
              <a:rPr kumimoji="1" lang="zh-CN" altLang="en-US" dirty="0"/>
              <a:t>研究问题</a:t>
            </a:r>
            <a:r>
              <a:rPr kumimoji="1" lang="en-US" altLang="zh-CN" dirty="0"/>
              <a:t>2</a:t>
            </a:r>
            <a:r>
              <a:rPr kumimoji="1" lang="zh-CN" altLang="en-US" dirty="0"/>
              <a:t>事实上是研究问题</a:t>
            </a:r>
            <a:r>
              <a:rPr kumimoji="1" lang="en-US" altLang="zh-CN" dirty="0"/>
              <a:t>1</a:t>
            </a:r>
            <a:r>
              <a:rPr kumimoji="1" lang="zh-CN" altLang="en-US" dirty="0"/>
              <a:t>进一步检验的结果，研究问题</a:t>
            </a:r>
            <a:r>
              <a:rPr kumimoji="1" lang="en-US" altLang="zh-CN" dirty="0"/>
              <a:t>1</a:t>
            </a:r>
            <a:r>
              <a:rPr kumimoji="1" lang="zh-CN" altLang="en-US" dirty="0"/>
              <a:t>的建议在总体设计中已经说明。当然也可以将检验研究问题</a:t>
            </a:r>
            <a:r>
              <a:rPr kumimoji="1" lang="en-US" altLang="zh-CN" dirty="0"/>
              <a:t>1</a:t>
            </a:r>
            <a:r>
              <a:rPr kumimoji="1" lang="zh-CN" altLang="en-US" dirty="0"/>
              <a:t>和</a:t>
            </a:r>
            <a:r>
              <a:rPr kumimoji="1" lang="en-US" altLang="zh-CN" dirty="0"/>
              <a:t>2</a:t>
            </a:r>
            <a:r>
              <a:rPr kumimoji="1" lang="zh-CN" altLang="en-US" dirty="0"/>
              <a:t>的方式显式说明，会更好。</a:t>
            </a:r>
            <a:endParaRPr kumimoji="1" lang="en-US" altLang="zh-CN"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18</a:t>
            </a:fld>
            <a:endParaRPr lang="zh-CN" altLang="en-US"/>
          </a:p>
        </p:txBody>
      </p:sp>
    </p:spTree>
    <p:extLst>
      <p:ext uri="{BB962C8B-B14F-4D97-AF65-F5344CB8AC3E}">
        <p14:creationId xmlns:p14="http://schemas.microsoft.com/office/powerpoint/2010/main" val="356208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“实证结果”是为了通过“研究设计”去解决“研究问题”所给出，通过对实证结果的解读，回答研究问题。注意：论文通常有很多表格，但最重要的表格通常</a:t>
            </a:r>
            <a:r>
              <a:rPr kumimoji="1" lang="en-US" altLang="zh-CN" dirty="0"/>
              <a:t>1</a:t>
            </a:r>
            <a:r>
              <a:rPr kumimoji="1" lang="zh-CN" altLang="en-US" dirty="0"/>
              <a:t>个研究问题</a:t>
            </a:r>
            <a:r>
              <a:rPr kumimoji="1" lang="en-US" altLang="zh-CN" dirty="0"/>
              <a:t>1-2</a:t>
            </a:r>
            <a:r>
              <a:rPr kumimoji="1" lang="zh-CN" altLang="en-US" dirty="0"/>
              <a:t>张，其他稳健性等等，都是分支，不是最重要的，文献解读时可以忽略。</a:t>
            </a:r>
            <a:endParaRPr kumimoji="1" lang="en-US" altLang="zh-CN" dirty="0"/>
          </a:p>
          <a:p>
            <a:endParaRPr kumimoji="1" lang="en-US" altLang="zh-CN" dirty="0"/>
          </a:p>
          <a:p>
            <a:r>
              <a:rPr kumimoji="1" lang="zh-CN" altLang="en-US" dirty="0"/>
              <a:t>回到本文的实证结果的解读从两个角度展开。</a:t>
            </a:r>
            <a:endParaRPr kumimoji="1" lang="en-US" altLang="zh-CN" dirty="0"/>
          </a:p>
          <a:p>
            <a:r>
              <a:rPr kumimoji="1" lang="en-US" altLang="zh-CN" sz="1200" dirty="0"/>
              <a:t>1.</a:t>
            </a:r>
            <a:r>
              <a:rPr kumimoji="1" lang="zh-CN" altLang="en-US" sz="1200" dirty="0"/>
              <a:t> 机器学习模型在</a:t>
            </a:r>
            <a:r>
              <a:rPr kumimoji="1" lang="en-US" altLang="zh-CN" sz="1200" dirty="0"/>
              <a:t>A</a:t>
            </a:r>
            <a:r>
              <a:rPr kumimoji="1" lang="zh-CN" altLang="en-US" sz="1200" dirty="0"/>
              <a:t>股市场的实证绩效</a:t>
            </a:r>
            <a:endParaRPr kumimoji="1" lang="en-US" altLang="zh-CN" sz="1200" dirty="0"/>
          </a:p>
          <a:p>
            <a:r>
              <a:rPr kumimoji="1" lang="en-US" altLang="zh-CN" sz="1200" dirty="0"/>
              <a:t>2.</a:t>
            </a:r>
            <a:r>
              <a:rPr kumimoji="1" lang="zh-CN" altLang="en-US" sz="1200" dirty="0"/>
              <a:t> 在机器学习的视角下，因子的重要性。</a:t>
            </a:r>
            <a:endParaRPr kumimoji="1" lang="en-US" altLang="zh-CN" sz="1200" dirty="0"/>
          </a:p>
          <a:p>
            <a:endParaRPr kumimoji="1" lang="en-US" altLang="zh-CN" sz="1200" dirty="0"/>
          </a:p>
          <a:p>
            <a:r>
              <a:rPr kumimoji="1" lang="zh-CN" altLang="en-US" sz="1200" dirty="0"/>
              <a:t>因为下一页的表格太大，因此这边用了一个空白页，以显示这是研究问题</a:t>
            </a:r>
            <a:r>
              <a:rPr kumimoji="1" lang="en-US" altLang="zh-CN" sz="1200" dirty="0"/>
              <a:t>1</a:t>
            </a:r>
            <a:r>
              <a:rPr kumimoji="1" lang="zh-CN" altLang="en-US" sz="1200" dirty="0"/>
              <a:t>的实证结果。大家做的话，可以将这一页和下一页合并。</a:t>
            </a:r>
          </a:p>
          <a:p>
            <a:endParaRPr kumimoji="1" lang="zh-CN" altLang="en-US"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19</a:t>
            </a:fld>
            <a:endParaRPr lang="zh-CN" altLang="en-US"/>
          </a:p>
        </p:txBody>
      </p:sp>
    </p:spTree>
    <p:extLst>
      <p:ext uri="{BB962C8B-B14F-4D97-AF65-F5344CB8AC3E}">
        <p14:creationId xmlns:p14="http://schemas.microsoft.com/office/powerpoint/2010/main" val="109601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目录的结构：</a:t>
            </a:r>
            <a:endParaRPr kumimoji="1" lang="en-US" altLang="zh-CN" dirty="0"/>
          </a:p>
          <a:p>
            <a:pPr marL="228600" indent="-228600">
              <a:buAutoNum type="arabicPeriod"/>
            </a:pPr>
            <a:r>
              <a:rPr kumimoji="1" lang="zh-CN" altLang="en-US" dirty="0"/>
              <a:t>引言：介绍背景、研究动机、研究问题、研究内容概述、创新点和贡献</a:t>
            </a:r>
            <a:endParaRPr kumimoji="1" lang="en-US" altLang="zh-CN" dirty="0"/>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2</a:t>
            </a:fld>
            <a:endParaRPr lang="zh-CN" altLang="en-US"/>
          </a:p>
        </p:txBody>
      </p:sp>
    </p:spTree>
    <p:extLst>
      <p:ext uri="{BB962C8B-B14F-4D97-AF65-F5344CB8AC3E}">
        <p14:creationId xmlns:p14="http://schemas.microsoft.com/office/powerpoint/2010/main" val="1823577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解决研究问题</a:t>
            </a:r>
            <a:r>
              <a:rPr kumimoji="1" lang="en-US" altLang="zh-CN" dirty="0"/>
              <a:t>1</a:t>
            </a:r>
            <a:r>
              <a:rPr kumimoji="1" lang="zh-CN" altLang="en-US" dirty="0"/>
              <a:t>所需要的实证结果，有</a:t>
            </a:r>
            <a:r>
              <a:rPr kumimoji="1" lang="en-US" altLang="zh-CN" dirty="0"/>
              <a:t>2</a:t>
            </a:r>
            <a:r>
              <a:rPr kumimoji="1" lang="zh-CN" altLang="en-US" dirty="0"/>
              <a:t>个</a:t>
            </a:r>
            <a:r>
              <a:rPr kumimoji="1" lang="en-US" altLang="zh-CN" dirty="0"/>
              <a:t>panel</a:t>
            </a:r>
            <a:r>
              <a:rPr kumimoji="1" lang="zh-CN" altLang="en-US" dirty="0"/>
              <a:t>，</a:t>
            </a:r>
            <a:r>
              <a:rPr kumimoji="1" lang="en-US" altLang="zh-CN" dirty="0"/>
              <a:t>1</a:t>
            </a:r>
            <a:r>
              <a:rPr kumimoji="1" lang="zh-CN" altLang="en-US" dirty="0"/>
              <a:t>个是数值，</a:t>
            </a:r>
            <a:r>
              <a:rPr kumimoji="1" lang="en-US" altLang="zh-CN" dirty="0"/>
              <a:t>1</a:t>
            </a:r>
            <a:r>
              <a:rPr kumimoji="1" lang="zh-CN" altLang="en-US" dirty="0"/>
              <a:t>个是统计检验。</a:t>
            </a:r>
            <a:endParaRPr kumimoji="1" lang="en-US" altLang="zh-CN" dirty="0"/>
          </a:p>
          <a:p>
            <a:pPr marL="228600" indent="-228600">
              <a:buAutoNum type="arabicPeriod"/>
            </a:pPr>
            <a:r>
              <a:rPr kumimoji="1" lang="zh-CN" altLang="en-US" dirty="0"/>
              <a:t>表格比较大，因此分成</a:t>
            </a:r>
            <a:r>
              <a:rPr kumimoji="1" lang="en-US" altLang="zh-CN" dirty="0"/>
              <a:t>2</a:t>
            </a:r>
            <a:r>
              <a:rPr kumimoji="1" lang="zh-CN" altLang="en-US" dirty="0"/>
              <a:t>张</a:t>
            </a:r>
            <a:r>
              <a:rPr kumimoji="1" lang="en-US" altLang="zh-CN" dirty="0"/>
              <a:t>ppt</a:t>
            </a:r>
            <a:r>
              <a:rPr kumimoji="1" lang="zh-CN" altLang="en-US" dirty="0"/>
              <a:t>。有必要的话，只截取其中重要的行</a:t>
            </a:r>
            <a:r>
              <a:rPr kumimoji="1" lang="en-US" altLang="zh-CN" dirty="0"/>
              <a:t>/</a:t>
            </a:r>
            <a:r>
              <a:rPr kumimoji="1" lang="zh-CN" altLang="en-US" dirty="0"/>
              <a:t>列即可，展示结果的含义最重要，细枝末节可以忽略。</a:t>
            </a:r>
            <a:endParaRPr kumimoji="1" lang="en-US" altLang="zh-CN" dirty="0"/>
          </a:p>
          <a:p>
            <a:pPr marL="228600" indent="-228600">
              <a:buAutoNum type="arabicPeriod"/>
            </a:pPr>
            <a:r>
              <a:rPr kumimoji="1" lang="zh-CN" altLang="en-US" dirty="0"/>
              <a:t>严格注意表格中字体的大小，保证可读性。</a:t>
            </a:r>
            <a:r>
              <a:rPr kumimoji="1" lang="zh-CN" altLang="en-US" dirty="0">
                <a:solidFill>
                  <a:srgbClr val="FF0000"/>
                </a:solidFill>
              </a:rPr>
              <a:t>不要小于</a:t>
            </a:r>
            <a:r>
              <a:rPr kumimoji="1" lang="en-US" altLang="zh-CN" dirty="0">
                <a:solidFill>
                  <a:srgbClr val="FF0000"/>
                </a:solidFill>
              </a:rPr>
              <a:t>20</a:t>
            </a:r>
            <a:r>
              <a:rPr kumimoji="1" lang="zh-CN" altLang="en-US" dirty="0">
                <a:solidFill>
                  <a:srgbClr val="FF0000"/>
                </a:solidFill>
              </a:rPr>
              <a:t>号字体</a:t>
            </a:r>
            <a:r>
              <a:rPr kumimoji="1" lang="zh-CN" altLang="en-US" dirty="0"/>
              <a:t>，截图的话，将其中的文字与</a:t>
            </a:r>
            <a:r>
              <a:rPr kumimoji="1" lang="en-US" altLang="zh-CN" dirty="0"/>
              <a:t>20</a:t>
            </a:r>
            <a:r>
              <a:rPr kumimoji="1" lang="zh-CN" altLang="en-US" dirty="0"/>
              <a:t>号字体比较下。</a:t>
            </a:r>
            <a:endParaRPr kumimoji="1" lang="en-US" altLang="zh-CN" dirty="0"/>
          </a:p>
          <a:p>
            <a:pPr marL="228600" indent="-228600">
              <a:buAutoNum type="arabicPeriod"/>
            </a:pPr>
            <a:r>
              <a:rPr kumimoji="1" lang="zh-CN" altLang="en-US" dirty="0"/>
              <a:t>通过不同颜色的框图，将重点突出。</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20</a:t>
            </a:fld>
            <a:endParaRPr lang="zh-CN" altLang="en-US"/>
          </a:p>
        </p:txBody>
      </p:sp>
    </p:spTree>
    <p:extLst>
      <p:ext uri="{BB962C8B-B14F-4D97-AF65-F5344CB8AC3E}">
        <p14:creationId xmlns:p14="http://schemas.microsoft.com/office/powerpoint/2010/main" val="383600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在讲完之后，一定要用文字总结下该表最主要的观察。注意用大字，提炼总结。</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21</a:t>
            </a:fld>
            <a:endParaRPr lang="zh-CN" altLang="en-US"/>
          </a:p>
        </p:txBody>
      </p:sp>
    </p:spTree>
    <p:extLst>
      <p:ext uri="{BB962C8B-B14F-4D97-AF65-F5344CB8AC3E}">
        <p14:creationId xmlns:p14="http://schemas.microsoft.com/office/powerpoint/2010/main" val="1434273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 稳健性检验，时间紧可以不要。</a:t>
            </a:r>
            <a:endParaRPr lang="en-US" altLang="zh-CN" dirty="0"/>
          </a:p>
          <a:p>
            <a:r>
              <a:rPr lang="en-US" altLang="zh-CN" dirty="0"/>
              <a:t>2.</a:t>
            </a:r>
            <a:r>
              <a:rPr lang="zh-CN" altLang="en-US" dirty="0"/>
              <a:t> </a:t>
            </a:r>
            <a:r>
              <a:rPr lang="en-US" altLang="zh-CN" dirty="0"/>
              <a:t>Ppt</a:t>
            </a:r>
            <a:r>
              <a:rPr lang="zh-CN" altLang="en-US" dirty="0"/>
              <a:t>上一定要用</a:t>
            </a:r>
            <a:r>
              <a:rPr lang="en-US" altLang="zh-CN" dirty="0"/>
              <a:t>1-2</a:t>
            </a:r>
            <a:r>
              <a:rPr lang="zh-CN" altLang="en-US" dirty="0"/>
              <a:t>句话说明做什么和结果说明了什么。</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22</a:t>
            </a:fld>
            <a:endParaRPr lang="zh-CN" altLang="en-US"/>
          </a:p>
        </p:txBody>
      </p:sp>
    </p:spTree>
    <p:extLst>
      <p:ext uri="{BB962C8B-B14F-4D97-AF65-F5344CB8AC3E}">
        <p14:creationId xmlns:p14="http://schemas.microsoft.com/office/powerpoint/2010/main" val="69969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稳健性说明。说明做了什么？建议再加个结果说明。</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23</a:t>
            </a:fld>
            <a:endParaRPr lang="zh-CN" altLang="en-US"/>
          </a:p>
        </p:txBody>
      </p:sp>
    </p:spTree>
    <p:extLst>
      <p:ext uri="{BB962C8B-B14F-4D97-AF65-F5344CB8AC3E}">
        <p14:creationId xmlns:p14="http://schemas.microsoft.com/office/powerpoint/2010/main" val="3070054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同样</a:t>
            </a:r>
          </a:p>
          <a:p>
            <a:endParaRPr kumimoji="1" lang="zh-CN" altLang="en-US"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24</a:t>
            </a:fld>
            <a:endParaRPr lang="zh-CN" altLang="en-US"/>
          </a:p>
        </p:txBody>
      </p:sp>
    </p:spTree>
    <p:extLst>
      <p:ext uri="{BB962C8B-B14F-4D97-AF65-F5344CB8AC3E}">
        <p14:creationId xmlns:p14="http://schemas.microsoft.com/office/powerpoint/2010/main" val="4182747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为了证明研究问题</a:t>
            </a:r>
            <a:r>
              <a:rPr lang="en-US" altLang="zh-CN" dirty="0"/>
              <a:t>2</a:t>
            </a:r>
            <a:r>
              <a:rPr lang="zh-CN" altLang="en-US" dirty="0"/>
              <a:t>所给出的实证结果表。</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25</a:t>
            </a:fld>
            <a:endParaRPr lang="zh-CN" altLang="en-US"/>
          </a:p>
        </p:txBody>
      </p:sp>
    </p:spTree>
    <p:extLst>
      <p:ext uri="{BB962C8B-B14F-4D97-AF65-F5344CB8AC3E}">
        <p14:creationId xmlns:p14="http://schemas.microsoft.com/office/powerpoint/2010/main" val="291763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很可能会有人猜测，是因为交易摩擦类因子比例过大所导致。为了排除这一猜测，继续检验。</a:t>
            </a:r>
            <a:endParaRPr kumimoji="1" lang="en-US" altLang="zh-CN" dirty="0"/>
          </a:p>
          <a:p>
            <a:r>
              <a:rPr kumimoji="1" lang="en-US" altLang="zh-CN" dirty="0"/>
              <a:t>2.</a:t>
            </a:r>
            <a:r>
              <a:rPr kumimoji="1" lang="zh-CN" altLang="en-US" dirty="0"/>
              <a:t> 标题直接说明了验证的假设。</a:t>
            </a:r>
            <a:endParaRPr kumimoji="1" lang="en-US" altLang="zh-CN" dirty="0"/>
          </a:p>
          <a:p>
            <a:r>
              <a:rPr kumimoji="1" lang="en-US" altLang="zh-CN" dirty="0"/>
              <a:t>3.</a:t>
            </a:r>
            <a:r>
              <a:rPr kumimoji="1" lang="zh-CN" altLang="en-US" dirty="0"/>
              <a:t> 说明后续并未被解释。红色高亮</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26</a:t>
            </a:fld>
            <a:endParaRPr lang="zh-CN" altLang="en-US"/>
          </a:p>
        </p:txBody>
      </p:sp>
    </p:spTree>
    <p:extLst>
      <p:ext uri="{BB962C8B-B14F-4D97-AF65-F5344CB8AC3E}">
        <p14:creationId xmlns:p14="http://schemas.microsoft.com/office/powerpoint/2010/main" val="4193815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结合研究问题</a:t>
            </a:r>
            <a:r>
              <a:rPr lang="en-US" altLang="zh-CN" dirty="0"/>
              <a:t>1</a:t>
            </a:r>
            <a:r>
              <a:rPr lang="zh-CN" altLang="en-US" dirty="0"/>
              <a:t>和研究问题</a:t>
            </a:r>
            <a:r>
              <a:rPr lang="en-US" altLang="zh-CN" dirty="0"/>
              <a:t>2</a:t>
            </a:r>
            <a:r>
              <a:rPr lang="zh-CN" altLang="en-US" dirty="0"/>
              <a:t>所衍生的稳健性检验。</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27</a:t>
            </a:fld>
            <a:endParaRPr lang="zh-CN" altLang="en-US"/>
          </a:p>
        </p:txBody>
      </p:sp>
    </p:spTree>
    <p:extLst>
      <p:ext uri="{BB962C8B-B14F-4D97-AF65-F5344CB8AC3E}">
        <p14:creationId xmlns:p14="http://schemas.microsoft.com/office/powerpoint/2010/main" val="1086108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总结做了什么；和未来要做什么。</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28</a:t>
            </a:fld>
            <a:endParaRPr lang="zh-CN" altLang="en-US"/>
          </a:p>
        </p:txBody>
      </p:sp>
    </p:spTree>
    <p:extLst>
      <p:ext uri="{BB962C8B-B14F-4D97-AF65-F5344CB8AC3E}">
        <p14:creationId xmlns:p14="http://schemas.microsoft.com/office/powerpoint/2010/main" val="2529363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标准动作。</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29</a:t>
            </a:fld>
            <a:endParaRPr lang="zh-CN" altLang="en-US"/>
          </a:p>
        </p:txBody>
      </p:sp>
    </p:spTree>
    <p:extLst>
      <p:ext uri="{BB962C8B-B14F-4D97-AF65-F5344CB8AC3E}">
        <p14:creationId xmlns:p14="http://schemas.microsoft.com/office/powerpoint/2010/main" val="335741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背景从现实出发，研究通常从现实问题出发。条目化列出来，不要大段拷贝问题，字体大小最小为</a:t>
            </a:r>
            <a:r>
              <a:rPr kumimoji="1" lang="en-US" altLang="zh-CN" dirty="0"/>
              <a:t>20</a:t>
            </a:r>
            <a:r>
              <a:rPr kumimoji="1" lang="zh-CN" altLang="en-US" dirty="0"/>
              <a:t>号字体，建议正文采用</a:t>
            </a:r>
            <a:r>
              <a:rPr kumimoji="1" lang="en-US" altLang="zh-CN" dirty="0"/>
              <a:t>24</a:t>
            </a:r>
            <a:r>
              <a:rPr kumimoji="1" lang="zh-CN" altLang="en-US" dirty="0"/>
              <a:t>号字体（强迫自己总结，利用简洁的文字表达）。</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3</a:t>
            </a:fld>
            <a:endParaRPr lang="zh-CN" altLang="en-US"/>
          </a:p>
        </p:txBody>
      </p:sp>
    </p:spTree>
    <p:extLst>
      <p:ext uri="{BB962C8B-B14F-4D97-AF65-F5344CB8AC3E}">
        <p14:creationId xmlns:p14="http://schemas.microsoft.com/office/powerpoint/2010/main" val="179040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逐步从现实问题步入研究问题。从大到小，研究问题来源于现实问题，同时逐渐抽象化。</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4</a:t>
            </a:fld>
            <a:endParaRPr lang="zh-CN" altLang="en-US"/>
          </a:p>
        </p:txBody>
      </p:sp>
    </p:spTree>
    <p:extLst>
      <p:ext uri="{BB962C8B-B14F-4D97-AF65-F5344CB8AC3E}">
        <p14:creationId xmlns:p14="http://schemas.microsoft.com/office/powerpoint/2010/main" val="18013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研究动机从研究问题所面临的挑战出发，突出为什么要去研究某一个具体的点？通过动机，你能否说服自己去解决所面临的研究挑战？说服不了自己，认真想和读。</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5</a:t>
            </a:fld>
            <a:endParaRPr lang="zh-CN" altLang="en-US"/>
          </a:p>
        </p:txBody>
      </p:sp>
    </p:spTree>
    <p:extLst>
      <p:ext uri="{BB962C8B-B14F-4D97-AF65-F5344CB8AC3E}">
        <p14:creationId xmlns:p14="http://schemas.microsoft.com/office/powerpoint/2010/main" val="28636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研究动机</a:t>
            </a:r>
            <a:r>
              <a:rPr kumimoji="1" lang="en-US" altLang="zh-CN" dirty="0"/>
              <a:t>2</a:t>
            </a:r>
            <a:r>
              <a:rPr kumimoji="1" lang="zh-CN" altLang="en-US" dirty="0"/>
              <a:t>，用新方法解决老问题通常需要说明新方法相对老方法的优势。</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6</a:t>
            </a:fld>
            <a:endParaRPr lang="zh-CN" altLang="en-US"/>
          </a:p>
        </p:txBody>
      </p:sp>
    </p:spTree>
    <p:extLst>
      <p:ext uri="{BB962C8B-B14F-4D97-AF65-F5344CB8AC3E}">
        <p14:creationId xmlns:p14="http://schemas.microsoft.com/office/powerpoint/2010/main" val="173939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在说明研究的动机之后，提出研究问题。一篇文章有</a:t>
            </a:r>
            <a:r>
              <a:rPr kumimoji="1" lang="en-US" altLang="zh-CN" dirty="0"/>
              <a:t>1-2</a:t>
            </a:r>
            <a:r>
              <a:rPr kumimoji="1" lang="zh-CN" altLang="en-US" dirty="0"/>
              <a:t>个研究问题。后面的实证</a:t>
            </a:r>
            <a:r>
              <a:rPr kumimoji="1" lang="en-US" altLang="zh-CN" dirty="0"/>
              <a:t>/</a:t>
            </a:r>
            <a:r>
              <a:rPr kumimoji="1" lang="zh-CN" altLang="en-US" dirty="0"/>
              <a:t>理论都是为了解决研究问题而服务，要围绕着研究问题展开。本文有</a:t>
            </a:r>
            <a:r>
              <a:rPr kumimoji="1" lang="en-US" altLang="zh-CN" dirty="0"/>
              <a:t>2</a:t>
            </a:r>
            <a:r>
              <a:rPr kumimoji="1" lang="zh-CN" altLang="en-US" dirty="0"/>
              <a:t>个研究问题，所以后面分了两章。如果只有</a:t>
            </a:r>
            <a:r>
              <a:rPr kumimoji="1" lang="en-US" altLang="zh-CN" dirty="0"/>
              <a:t>1</a:t>
            </a:r>
            <a:r>
              <a:rPr kumimoji="1" lang="zh-CN" altLang="en-US" dirty="0"/>
              <a:t>个，分一章也可以。</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7</a:t>
            </a:fld>
            <a:endParaRPr lang="zh-CN" altLang="en-US"/>
          </a:p>
        </p:txBody>
      </p:sp>
    </p:spTree>
    <p:extLst>
      <p:ext uri="{BB962C8B-B14F-4D97-AF65-F5344CB8AC3E}">
        <p14:creationId xmlns:p14="http://schemas.microsoft.com/office/powerpoint/2010/main" val="16009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现有研究是如何解决研究问题，主要阅读文章的文献综述部分。尽量总结。</a:t>
            </a:r>
          </a:p>
        </p:txBody>
      </p:sp>
      <p:sp>
        <p:nvSpPr>
          <p:cNvPr id="4" name="灯片编号占位符 3"/>
          <p:cNvSpPr>
            <a:spLocks noGrp="1"/>
          </p:cNvSpPr>
          <p:nvPr>
            <p:ph type="sldNum" sz="quarter" idx="5"/>
          </p:nvPr>
        </p:nvSpPr>
        <p:spPr/>
        <p:txBody>
          <a:bodyPr/>
          <a:lstStyle/>
          <a:p>
            <a:fld id="{EB9E208E-F809-4C4E-B2EA-4C979ABD49D7}" type="slidenum">
              <a:rPr lang="zh-CN" altLang="en-US" smtClean="0"/>
              <a:t>8</a:t>
            </a:fld>
            <a:endParaRPr lang="zh-CN" altLang="en-US"/>
          </a:p>
        </p:txBody>
      </p:sp>
    </p:spTree>
    <p:extLst>
      <p:ext uri="{BB962C8B-B14F-4D97-AF65-F5344CB8AC3E}">
        <p14:creationId xmlns:p14="http://schemas.microsoft.com/office/powerpoint/2010/main" val="3177008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9E208E-F809-4C4E-B2EA-4C979ABD49D7}" type="slidenum">
              <a:rPr lang="zh-CN" altLang="en-US" smtClean="0"/>
              <a:t>9</a:t>
            </a:fld>
            <a:endParaRPr lang="zh-CN" altLang="en-US"/>
          </a:p>
        </p:txBody>
      </p:sp>
    </p:spTree>
    <p:extLst>
      <p:ext uri="{BB962C8B-B14F-4D97-AF65-F5344CB8AC3E}">
        <p14:creationId xmlns:p14="http://schemas.microsoft.com/office/powerpoint/2010/main" val="383113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A9D0C-92B2-4C41-8E4F-793CD4F35258}"/>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D89CACAD-397C-4495-942B-20B2F66745C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22C919-3F78-4216-9E2B-F677922DF34E}"/>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B662D438-2BDC-4467-9685-D111DB519397}"/>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282D177E-B5FC-4A79-886A-73023BD209D4}"/>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203159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13C94-6B73-40D4-BE2D-0544E1C1D0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ECB641-6E68-4C3A-9D5E-5BBF17181A2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665A34-8083-414C-AC0A-387292419297}"/>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E61B7CBD-D531-4CDA-BAC8-40D9F76C5C7B}"/>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0D1A175A-1F3B-4388-9D6E-B9332167B44F}"/>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8378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786A1F-EEB6-4462-98E7-FC8719E1116F}"/>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4E345A-D30B-489D-BF8B-6B367BE6F1F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7B6AB6-7F71-4F97-9643-7168A0A77353}"/>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D6447B35-C295-4BD6-A5FA-027D03004CD9}"/>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83B3105C-1B5B-496C-9BE5-35DBC5D9E2AA}"/>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399287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9C5F5-7227-4B06-A9D7-38FE8EA2E7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1A04E2-9A3C-4A8F-82DF-1E40CF6F1E4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F343CC-7E10-4B11-A848-4367561AE7B1}"/>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702228D5-791E-4E80-ABE7-E4B93BC75F13}"/>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EC3707A7-04BA-450B-B288-A0AAE270496C}"/>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203407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A7803-67ED-4548-812B-BAA2DE81ECAB}"/>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C778C5E8-39E8-4549-BB88-BD43E62F442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E457B8-8FC9-482D-9AA7-FA4E1A59CE4E}"/>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F3C0E0D7-F110-47DC-85F9-7002A4E5DF0A}"/>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43E4F7BC-F6EE-4FCC-A260-7B18CDE895DD}"/>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43171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33B94-4C7C-4FA9-8815-0B930CA9E4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80134B-DC56-498B-B221-41D5B9ED97C0}"/>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3410D8-6358-4F76-B707-F470D5552C4A}"/>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BFBEA11-D0FE-4001-BBA5-6E1E8EC2A731}"/>
              </a:ext>
            </a:extLst>
          </p:cNvPr>
          <p:cNvSpPr>
            <a:spLocks noGrp="1"/>
          </p:cNvSpPr>
          <p:nvPr>
            <p:ph type="dt" sz="half" idx="10"/>
          </p:nvPr>
        </p:nvSpPr>
        <p:spPr/>
        <p:txBody>
          <a:bodyPr/>
          <a:lstStyle/>
          <a:p>
            <a:r>
              <a:rPr lang="en-US" altLang="zh-CN"/>
              <a:t>2019/11/11</a:t>
            </a:r>
            <a:endParaRPr lang="zh-CN" altLang="en-US"/>
          </a:p>
        </p:txBody>
      </p:sp>
      <p:sp>
        <p:nvSpPr>
          <p:cNvPr id="6" name="页脚占位符 5">
            <a:extLst>
              <a:ext uri="{FF2B5EF4-FFF2-40B4-BE49-F238E27FC236}">
                <a16:creationId xmlns:a16="http://schemas.microsoft.com/office/drawing/2014/main" id="{6F4C0CE1-7B2D-4D14-A8FB-3684B74F04D6}"/>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7" name="灯片编号占位符 6">
            <a:extLst>
              <a:ext uri="{FF2B5EF4-FFF2-40B4-BE49-F238E27FC236}">
                <a16:creationId xmlns:a16="http://schemas.microsoft.com/office/drawing/2014/main" id="{2C72721D-9977-4708-A4C5-8B5EECFB470A}"/>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46001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43A11-0026-46E0-B8A0-7CFBA0097BD9}"/>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06524-82CB-45AD-9BC4-A3DB21D861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D382672B-A409-4665-B2D8-38C2CA793244}"/>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5E35153-223F-4C77-AC92-8B3E71A9F32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9A4B39CF-B8BB-461E-AE09-50FB3016FBA4}"/>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A18BD90-55D9-4F9C-9E65-BCD2460B2602}"/>
              </a:ext>
            </a:extLst>
          </p:cNvPr>
          <p:cNvSpPr>
            <a:spLocks noGrp="1"/>
          </p:cNvSpPr>
          <p:nvPr>
            <p:ph type="dt" sz="half" idx="10"/>
          </p:nvPr>
        </p:nvSpPr>
        <p:spPr/>
        <p:txBody>
          <a:bodyPr/>
          <a:lstStyle/>
          <a:p>
            <a:r>
              <a:rPr lang="en-US" altLang="zh-CN"/>
              <a:t>2019/11/11</a:t>
            </a:r>
            <a:endParaRPr lang="zh-CN" altLang="en-US"/>
          </a:p>
        </p:txBody>
      </p:sp>
      <p:sp>
        <p:nvSpPr>
          <p:cNvPr id="8" name="页脚占位符 7">
            <a:extLst>
              <a:ext uri="{FF2B5EF4-FFF2-40B4-BE49-F238E27FC236}">
                <a16:creationId xmlns:a16="http://schemas.microsoft.com/office/drawing/2014/main" id="{860E54F9-92BA-4614-97F8-BACC6788EED0}"/>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9" name="灯片编号占位符 8">
            <a:extLst>
              <a:ext uri="{FF2B5EF4-FFF2-40B4-BE49-F238E27FC236}">
                <a16:creationId xmlns:a16="http://schemas.microsoft.com/office/drawing/2014/main" id="{7E5F9EA2-5D7D-4067-AC2A-916C04E8A012}"/>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24814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1033-9431-445D-8C45-9EE3BD2AB4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E5F46A-08CB-42D9-8403-8341A263B289}"/>
              </a:ext>
            </a:extLst>
          </p:cNvPr>
          <p:cNvSpPr>
            <a:spLocks noGrp="1"/>
          </p:cNvSpPr>
          <p:nvPr>
            <p:ph type="dt" sz="half" idx="10"/>
          </p:nvPr>
        </p:nvSpPr>
        <p:spPr/>
        <p:txBody>
          <a:bodyPr/>
          <a:lstStyle/>
          <a:p>
            <a:r>
              <a:rPr lang="en-US" altLang="zh-CN"/>
              <a:t>2019/11/11</a:t>
            </a:r>
            <a:endParaRPr lang="zh-CN" altLang="en-US"/>
          </a:p>
        </p:txBody>
      </p:sp>
      <p:sp>
        <p:nvSpPr>
          <p:cNvPr id="4" name="页脚占位符 3">
            <a:extLst>
              <a:ext uri="{FF2B5EF4-FFF2-40B4-BE49-F238E27FC236}">
                <a16:creationId xmlns:a16="http://schemas.microsoft.com/office/drawing/2014/main" id="{54BA29E5-918B-4A18-96B6-4E41134BC3CC}"/>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5" name="灯片编号占位符 4">
            <a:extLst>
              <a:ext uri="{FF2B5EF4-FFF2-40B4-BE49-F238E27FC236}">
                <a16:creationId xmlns:a16="http://schemas.microsoft.com/office/drawing/2014/main" id="{91819328-FD9C-45BF-84B0-3DD0E68FB6E4}"/>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311812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984B29-7745-4462-9C0D-BA62D714168D}"/>
              </a:ext>
            </a:extLst>
          </p:cNvPr>
          <p:cNvSpPr>
            <a:spLocks noGrp="1"/>
          </p:cNvSpPr>
          <p:nvPr>
            <p:ph type="dt" sz="half" idx="10"/>
          </p:nvPr>
        </p:nvSpPr>
        <p:spPr/>
        <p:txBody>
          <a:bodyPr/>
          <a:lstStyle/>
          <a:p>
            <a:r>
              <a:rPr lang="en-US" altLang="zh-CN"/>
              <a:t>2019/11/11</a:t>
            </a:r>
            <a:endParaRPr lang="zh-CN" altLang="en-US"/>
          </a:p>
        </p:txBody>
      </p:sp>
      <p:sp>
        <p:nvSpPr>
          <p:cNvPr id="3" name="页脚占位符 2">
            <a:extLst>
              <a:ext uri="{FF2B5EF4-FFF2-40B4-BE49-F238E27FC236}">
                <a16:creationId xmlns:a16="http://schemas.microsoft.com/office/drawing/2014/main" id="{C0610841-DFE0-4B93-8348-EE0B117774F7}"/>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4" name="灯片编号占位符 3">
            <a:extLst>
              <a:ext uri="{FF2B5EF4-FFF2-40B4-BE49-F238E27FC236}">
                <a16:creationId xmlns:a16="http://schemas.microsoft.com/office/drawing/2014/main" id="{2842085C-BFD1-4D00-A08D-117D7156D78F}"/>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392143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EA516-5CF5-4F5E-82D1-5BBB3A1D87F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877725CB-9DC3-47C3-82AB-D50600F143C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9787CAD-6ED5-4F3B-849D-02780C50283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E8F7D266-6578-4422-B7D7-83EA03B14C3F}"/>
              </a:ext>
            </a:extLst>
          </p:cNvPr>
          <p:cNvSpPr>
            <a:spLocks noGrp="1"/>
          </p:cNvSpPr>
          <p:nvPr>
            <p:ph type="dt" sz="half" idx="10"/>
          </p:nvPr>
        </p:nvSpPr>
        <p:spPr/>
        <p:txBody>
          <a:bodyPr/>
          <a:lstStyle/>
          <a:p>
            <a:r>
              <a:rPr lang="en-US" altLang="zh-CN"/>
              <a:t>2019/11/11</a:t>
            </a:r>
            <a:endParaRPr lang="zh-CN" altLang="en-US"/>
          </a:p>
        </p:txBody>
      </p:sp>
      <p:sp>
        <p:nvSpPr>
          <p:cNvPr id="6" name="页脚占位符 5">
            <a:extLst>
              <a:ext uri="{FF2B5EF4-FFF2-40B4-BE49-F238E27FC236}">
                <a16:creationId xmlns:a16="http://schemas.microsoft.com/office/drawing/2014/main" id="{CA485627-79E7-4DEC-BD94-B5E32B502DB4}"/>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7" name="灯片编号占位符 6">
            <a:extLst>
              <a:ext uri="{FF2B5EF4-FFF2-40B4-BE49-F238E27FC236}">
                <a16:creationId xmlns:a16="http://schemas.microsoft.com/office/drawing/2014/main" id="{019FB158-30A0-4F8B-8B14-1C175DBD9DFE}"/>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346950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49711-8D43-4C20-B064-FF17C0366C59}"/>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1BE32C68-CD67-4FD0-AC0F-35A96FFF77E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C2C78BB2-C172-4D99-8D2B-58C6637E963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DF04130-7E9C-4FD3-B743-5FA427C03E7A}"/>
              </a:ext>
            </a:extLst>
          </p:cNvPr>
          <p:cNvSpPr>
            <a:spLocks noGrp="1"/>
          </p:cNvSpPr>
          <p:nvPr>
            <p:ph type="dt" sz="half" idx="10"/>
          </p:nvPr>
        </p:nvSpPr>
        <p:spPr/>
        <p:txBody>
          <a:bodyPr/>
          <a:lstStyle/>
          <a:p>
            <a:r>
              <a:rPr lang="en-US" altLang="zh-CN"/>
              <a:t>2019/11/11</a:t>
            </a:r>
            <a:endParaRPr lang="zh-CN" altLang="en-US"/>
          </a:p>
        </p:txBody>
      </p:sp>
      <p:sp>
        <p:nvSpPr>
          <p:cNvPr id="6" name="页脚占位符 5">
            <a:extLst>
              <a:ext uri="{FF2B5EF4-FFF2-40B4-BE49-F238E27FC236}">
                <a16:creationId xmlns:a16="http://schemas.microsoft.com/office/drawing/2014/main" id="{93179714-24DF-49DB-AC83-5AD736294C7D}"/>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7" name="灯片编号占位符 6">
            <a:extLst>
              <a:ext uri="{FF2B5EF4-FFF2-40B4-BE49-F238E27FC236}">
                <a16:creationId xmlns:a16="http://schemas.microsoft.com/office/drawing/2014/main" id="{10A6FDA6-73F3-4C81-B610-3049695DB073}"/>
              </a:ext>
            </a:extLst>
          </p:cNvPr>
          <p:cNvSpPr>
            <a:spLocks noGrp="1"/>
          </p:cNvSpPr>
          <p:nvPr>
            <p:ph type="sldNum" sz="quarter" idx="12"/>
          </p:nvPr>
        </p:nvSpPr>
        <p:spPr/>
        <p:txBody>
          <a:body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392729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99A53C-06BF-4F4A-95C4-785D0068A29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98029D-E518-403F-B4E0-EB9ECF36137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06F769-B0DF-41E7-B25C-D2DF13A3847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ltLang="zh-CN"/>
              <a:t>2019/11/11</a:t>
            </a:r>
            <a:endParaRPr lang="zh-CN" altLang="en-US"/>
          </a:p>
        </p:txBody>
      </p:sp>
      <p:sp>
        <p:nvSpPr>
          <p:cNvPr id="5" name="页脚占位符 4">
            <a:extLst>
              <a:ext uri="{FF2B5EF4-FFF2-40B4-BE49-F238E27FC236}">
                <a16:creationId xmlns:a16="http://schemas.microsoft.com/office/drawing/2014/main" id="{A9615991-F675-4859-A233-2FE34BF5A3A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5D3CF83D-AABD-4B2C-8B63-9333B636C92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7A44AB-C851-4680-919B-97E3B8B1A208}" type="slidenum">
              <a:rPr lang="zh-CN" altLang="en-US" smtClean="0"/>
              <a:t>‹#›</a:t>
            </a:fld>
            <a:endParaRPr lang="zh-CN" altLang="en-US"/>
          </a:p>
        </p:txBody>
      </p:sp>
    </p:spTree>
    <p:extLst>
      <p:ext uri="{BB962C8B-B14F-4D97-AF65-F5344CB8AC3E}">
        <p14:creationId xmlns:p14="http://schemas.microsoft.com/office/powerpoint/2010/main" val="123388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package" Target="../embeddings/Microsoft_Visio_Drawing1.vsdx"/></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C4B24-E84C-419A-B716-FACCB96EBE30}"/>
              </a:ext>
            </a:extLst>
          </p:cNvPr>
          <p:cNvSpPr>
            <a:spLocks noGrp="1"/>
          </p:cNvSpPr>
          <p:nvPr>
            <p:ph type="ctrTitle"/>
          </p:nvPr>
        </p:nvSpPr>
        <p:spPr>
          <a:xfrm>
            <a:off x="574957" y="943962"/>
            <a:ext cx="7994076" cy="2858603"/>
          </a:xfrm>
        </p:spPr>
        <p:txBody>
          <a:bodyPr>
            <a:noAutofit/>
          </a:bodyPr>
          <a:lstStyle/>
          <a:p>
            <a:pPr>
              <a:lnSpc>
                <a:spcPct val="120000"/>
              </a:lnSpc>
            </a:pPr>
            <a:r>
              <a:rPr lang="zh-CN" altLang="en-US" sz="3600" dirty="0">
                <a:latin typeface="+mn-lt"/>
                <a:ea typeface="+mn-ea"/>
                <a:cs typeface="+mn-ea"/>
                <a:sym typeface="+mn-lt"/>
              </a:rPr>
              <a:t>机器学习驱动的基本面量化投资研究</a:t>
            </a:r>
            <a:br>
              <a:rPr lang="en-US" altLang="zh-CN" sz="4800" dirty="0">
                <a:latin typeface="+mn-lt"/>
                <a:ea typeface="+mn-ea"/>
                <a:cs typeface="+mn-ea"/>
                <a:sym typeface="+mn-lt"/>
              </a:rPr>
            </a:br>
            <a:br>
              <a:rPr lang="en-US" altLang="zh-CN" sz="4800" dirty="0">
                <a:latin typeface="+mn-lt"/>
                <a:ea typeface="+mn-ea"/>
                <a:cs typeface="+mn-ea"/>
                <a:sym typeface="+mn-lt"/>
              </a:rPr>
            </a:br>
            <a:r>
              <a:rPr lang="zh-CN" altLang="en-US" sz="2400" dirty="0">
                <a:cs typeface="+mn-ea"/>
                <a:sym typeface="+mn-lt"/>
              </a:rPr>
              <a:t>李斌、邵新月和李玥阳</a:t>
            </a:r>
            <a:br>
              <a:rPr lang="en-US" altLang="zh-CN" sz="2400" dirty="0">
                <a:cs typeface="+mn-ea"/>
                <a:sym typeface="+mn-lt"/>
              </a:rPr>
            </a:br>
            <a:r>
              <a:rPr lang="en-US" altLang="zh-CN" sz="2000" dirty="0">
                <a:latin typeface="+mn-lt"/>
                <a:ea typeface="+mn-ea"/>
                <a:cs typeface="+mn-ea"/>
                <a:sym typeface="+mn-lt"/>
              </a:rPr>
              <a:t>《</a:t>
            </a:r>
            <a:r>
              <a:rPr lang="zh-CN" altLang="en-US" sz="2000" dirty="0">
                <a:latin typeface="+mn-lt"/>
                <a:ea typeface="+mn-ea"/>
                <a:cs typeface="+mn-ea"/>
                <a:sym typeface="+mn-lt"/>
              </a:rPr>
              <a:t>中国工业经济</a:t>
            </a:r>
            <a:r>
              <a:rPr lang="en-US" altLang="zh-CN" sz="2000" dirty="0">
                <a:latin typeface="+mn-lt"/>
                <a:ea typeface="+mn-ea"/>
                <a:cs typeface="+mn-ea"/>
                <a:sym typeface="+mn-lt"/>
              </a:rPr>
              <a:t>》</a:t>
            </a:r>
            <a:r>
              <a:rPr lang="zh-CN" altLang="en-US" sz="2000" dirty="0">
                <a:latin typeface="+mn-lt"/>
                <a:ea typeface="+mn-ea"/>
                <a:cs typeface="+mn-ea"/>
                <a:sym typeface="+mn-lt"/>
              </a:rPr>
              <a:t>，</a:t>
            </a:r>
            <a:r>
              <a:rPr lang="en-US" altLang="zh-CN" sz="2000" dirty="0">
                <a:latin typeface="+mn-lt"/>
                <a:ea typeface="+mn-ea"/>
                <a:cs typeface="+mn-ea"/>
                <a:sym typeface="+mn-lt"/>
              </a:rPr>
              <a:t>2019</a:t>
            </a:r>
            <a:endParaRPr lang="zh-CN" altLang="en-US" sz="4800" dirty="0">
              <a:latin typeface="+mn-lt"/>
              <a:ea typeface="+mn-ea"/>
              <a:cs typeface="+mn-ea"/>
              <a:sym typeface="+mn-lt"/>
            </a:endParaRPr>
          </a:p>
        </p:txBody>
      </p:sp>
      <p:sp>
        <p:nvSpPr>
          <p:cNvPr id="3" name="副标题 2">
            <a:extLst>
              <a:ext uri="{FF2B5EF4-FFF2-40B4-BE49-F238E27FC236}">
                <a16:creationId xmlns:a16="http://schemas.microsoft.com/office/drawing/2014/main" id="{B2032308-236F-489B-B532-872417EDF9D5}"/>
              </a:ext>
            </a:extLst>
          </p:cNvPr>
          <p:cNvSpPr>
            <a:spLocks noGrp="1"/>
          </p:cNvSpPr>
          <p:nvPr>
            <p:ph type="subTitle" idx="1"/>
          </p:nvPr>
        </p:nvSpPr>
        <p:spPr>
          <a:xfrm>
            <a:off x="574957" y="4256206"/>
            <a:ext cx="7646556" cy="1657831"/>
          </a:xfrm>
        </p:spPr>
        <p:txBody>
          <a:bodyPr>
            <a:normAutofit/>
          </a:bodyPr>
          <a:lstStyle/>
          <a:p>
            <a:pPr>
              <a:lnSpc>
                <a:spcPct val="130000"/>
              </a:lnSpc>
              <a:spcBef>
                <a:spcPts val="0"/>
              </a:spcBef>
            </a:pPr>
            <a:r>
              <a:rPr lang="zh-CN" altLang="en-US" sz="2400" dirty="0">
                <a:cs typeface="+mn-ea"/>
                <a:sym typeface="+mn-lt"/>
              </a:rPr>
              <a:t>解读人：</a:t>
            </a:r>
            <a:r>
              <a:rPr lang="zh-CN" altLang="en-US" sz="2800" dirty="0">
                <a:cs typeface="+mn-ea"/>
                <a:sym typeface="+mn-lt"/>
              </a:rPr>
              <a:t>李斌</a:t>
            </a:r>
            <a:endParaRPr lang="en-US" altLang="zh-CN" sz="2400" dirty="0">
              <a:cs typeface="+mn-ea"/>
              <a:sym typeface="+mn-lt"/>
            </a:endParaRPr>
          </a:p>
          <a:p>
            <a:pPr>
              <a:lnSpc>
                <a:spcPct val="130000"/>
              </a:lnSpc>
              <a:spcBef>
                <a:spcPts val="0"/>
              </a:spcBef>
            </a:pPr>
            <a:r>
              <a:rPr lang="en-US" altLang="zh-CN" sz="2400" dirty="0">
                <a:cs typeface="+mn-ea"/>
                <a:sym typeface="+mn-lt"/>
              </a:rPr>
              <a:t>2019</a:t>
            </a:r>
            <a:r>
              <a:rPr lang="zh-CN" altLang="en-US" sz="2400" dirty="0">
                <a:cs typeface="+mn-ea"/>
                <a:sym typeface="+mn-lt"/>
              </a:rPr>
              <a:t>年</a:t>
            </a:r>
            <a:r>
              <a:rPr lang="en-US" altLang="zh-CN" sz="2400" dirty="0">
                <a:cs typeface="+mn-ea"/>
                <a:sym typeface="+mn-lt"/>
              </a:rPr>
              <a:t>11</a:t>
            </a:r>
            <a:r>
              <a:rPr lang="zh-CN" altLang="en-US" sz="2400" dirty="0">
                <a:cs typeface="+mn-ea"/>
                <a:sym typeface="+mn-lt"/>
              </a:rPr>
              <a:t>月</a:t>
            </a:r>
            <a:r>
              <a:rPr lang="en-US" altLang="zh-CN" sz="2400" dirty="0">
                <a:cs typeface="+mn-ea"/>
                <a:sym typeface="+mn-lt"/>
              </a:rPr>
              <a:t>11</a:t>
            </a:r>
            <a:r>
              <a:rPr lang="zh-CN" altLang="en-US" sz="2400" dirty="0">
                <a:cs typeface="+mn-ea"/>
                <a:sym typeface="+mn-lt"/>
              </a:rPr>
              <a:t>日</a:t>
            </a:r>
            <a:endParaRPr lang="en-US" altLang="zh-CN" sz="2400" dirty="0">
              <a:cs typeface="+mn-ea"/>
              <a:sym typeface="+mn-lt"/>
            </a:endParaRPr>
          </a:p>
        </p:txBody>
      </p:sp>
      <p:pic>
        <p:nvPicPr>
          <p:cNvPr id="4" name="图片 3">
            <a:extLst>
              <a:ext uri="{FF2B5EF4-FFF2-40B4-BE49-F238E27FC236}">
                <a16:creationId xmlns:a16="http://schemas.microsoft.com/office/drawing/2014/main" id="{DA0BF056-1C7D-2342-83B1-871962F17D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312" t="5044" r="24687" b="3121"/>
          <a:stretch/>
        </p:blipFill>
        <p:spPr>
          <a:xfrm>
            <a:off x="7809908" y="230754"/>
            <a:ext cx="1096097" cy="1091530"/>
          </a:xfrm>
          <a:prstGeom prst="rect">
            <a:avLst/>
          </a:prstGeom>
        </p:spPr>
      </p:pic>
    </p:spTree>
    <p:extLst>
      <p:ext uri="{BB962C8B-B14F-4D97-AF65-F5344CB8AC3E}">
        <p14:creationId xmlns:p14="http://schemas.microsoft.com/office/powerpoint/2010/main" val="279942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ts val="0"/>
              </a:spcBef>
              <a:buFont typeface="Wingdings" panose="05000000000000000000" pitchFamily="2" charset="2"/>
              <a:buChar char="Ø"/>
            </a:pPr>
            <a:r>
              <a:rPr lang="zh-CN" altLang="en-US" sz="2800" b="1" dirty="0">
                <a:cs typeface="+mn-ea"/>
                <a:sym typeface="+mn-lt"/>
              </a:rPr>
              <a:t>研究内容</a:t>
            </a:r>
            <a:r>
              <a:rPr lang="en-US" altLang="zh-CN" sz="2800" b="1" dirty="0">
                <a:cs typeface="+mn-ea"/>
                <a:sym typeface="+mn-lt"/>
              </a:rPr>
              <a:t> </a:t>
            </a:r>
          </a:p>
          <a:p>
            <a:pPr marL="457200" indent="-457200" algn="just">
              <a:lnSpc>
                <a:spcPct val="120000"/>
              </a:lnSpc>
              <a:spcBef>
                <a:spcPts val="0"/>
              </a:spcBef>
              <a:buFont typeface="+mj-lt"/>
              <a:buAutoNum type="arabicPeriod"/>
            </a:pPr>
            <a:r>
              <a:rPr lang="zh-CN" altLang="en-US" sz="2400" dirty="0">
                <a:cs typeface="+mn-ea"/>
                <a:sym typeface="+mn-lt"/>
              </a:rPr>
              <a:t>搜集中国</a:t>
            </a:r>
            <a:r>
              <a:rPr lang="en-US" altLang="zh-CN" sz="2400" dirty="0">
                <a:cs typeface="+mn-ea"/>
                <a:sym typeface="+mn-lt"/>
              </a:rPr>
              <a:t>A</a:t>
            </a:r>
            <a:r>
              <a:rPr lang="zh-CN" altLang="en-US" sz="2400" dirty="0">
                <a:cs typeface="+mn-ea"/>
                <a:sym typeface="+mn-lt"/>
              </a:rPr>
              <a:t>股市场</a:t>
            </a:r>
            <a:r>
              <a:rPr lang="en-US" altLang="zh-CN" sz="2400" dirty="0">
                <a:solidFill>
                  <a:srgbClr val="FF0000"/>
                </a:solidFill>
                <a:cs typeface="+mn-ea"/>
                <a:sym typeface="+mn-lt"/>
              </a:rPr>
              <a:t>96</a:t>
            </a:r>
            <a:r>
              <a:rPr lang="zh-CN" altLang="en-US" sz="2400" dirty="0">
                <a:solidFill>
                  <a:srgbClr val="FF0000"/>
                </a:solidFill>
                <a:cs typeface="+mn-ea"/>
                <a:sym typeface="+mn-lt"/>
              </a:rPr>
              <a:t>个异象因子数据</a:t>
            </a:r>
            <a:r>
              <a:rPr lang="zh-CN" altLang="en-US" sz="2400" dirty="0">
                <a:cs typeface="+mn-ea"/>
                <a:sym typeface="+mn-lt"/>
              </a:rPr>
              <a:t>，采用</a:t>
            </a:r>
            <a:r>
              <a:rPr lang="en-US" altLang="zh-CN" sz="2400" dirty="0">
                <a:solidFill>
                  <a:srgbClr val="FF0000"/>
                </a:solidFill>
                <a:cs typeface="+mn-ea"/>
                <a:sym typeface="+mn-lt"/>
              </a:rPr>
              <a:t>12</a:t>
            </a:r>
            <a:r>
              <a:rPr lang="zh-CN" altLang="en-US" sz="2400" dirty="0">
                <a:solidFill>
                  <a:srgbClr val="FF0000"/>
                </a:solidFill>
                <a:cs typeface="+mn-ea"/>
                <a:sym typeface="+mn-lt"/>
              </a:rPr>
              <a:t>种线性</a:t>
            </a:r>
            <a:r>
              <a:rPr lang="en-US" altLang="zh-CN" sz="2400" dirty="0">
                <a:solidFill>
                  <a:srgbClr val="FF0000"/>
                </a:solidFill>
                <a:cs typeface="+mn-ea"/>
                <a:sym typeface="+mn-lt"/>
              </a:rPr>
              <a:t>&amp;</a:t>
            </a:r>
            <a:r>
              <a:rPr lang="zh-CN" altLang="en-US" sz="2400" dirty="0">
                <a:solidFill>
                  <a:srgbClr val="FF0000"/>
                </a:solidFill>
                <a:cs typeface="+mn-ea"/>
                <a:sym typeface="+mn-lt"/>
              </a:rPr>
              <a:t>非线性机器学习算法</a:t>
            </a:r>
            <a:r>
              <a:rPr lang="zh-CN" altLang="en-US" sz="2400" dirty="0">
                <a:cs typeface="+mn-ea"/>
                <a:sym typeface="+mn-lt"/>
              </a:rPr>
              <a:t>构建异象因子</a:t>
            </a:r>
            <a:r>
              <a:rPr lang="en-US" altLang="zh-CN" sz="2400" dirty="0">
                <a:cs typeface="+mn-ea"/>
                <a:sym typeface="+mn-lt"/>
              </a:rPr>
              <a:t>-</a:t>
            </a:r>
            <a:r>
              <a:rPr lang="zh-CN" altLang="en-US" sz="2400" dirty="0">
                <a:cs typeface="+mn-ea"/>
                <a:sym typeface="+mn-lt"/>
              </a:rPr>
              <a:t>超额收益预测模型，并构建投资组合，以检验模型在</a:t>
            </a:r>
            <a:r>
              <a:rPr lang="en-US" altLang="zh-CN" sz="2400" dirty="0">
                <a:cs typeface="+mn-ea"/>
                <a:sym typeface="+mn-lt"/>
              </a:rPr>
              <a:t>A</a:t>
            </a:r>
            <a:r>
              <a:rPr lang="zh-CN" altLang="en-US" sz="2400" dirty="0">
                <a:cs typeface="+mn-ea"/>
                <a:sym typeface="+mn-lt"/>
              </a:rPr>
              <a:t>股市场的表现</a:t>
            </a:r>
            <a:endParaRPr lang="en-US" altLang="zh-CN" sz="2400" dirty="0">
              <a:cs typeface="+mn-ea"/>
              <a:sym typeface="+mn-lt"/>
            </a:endParaRPr>
          </a:p>
          <a:p>
            <a:pPr marL="457200" indent="-457200" algn="just">
              <a:lnSpc>
                <a:spcPct val="120000"/>
              </a:lnSpc>
              <a:spcBef>
                <a:spcPts val="0"/>
              </a:spcBef>
              <a:buFont typeface="+mj-lt"/>
              <a:buAutoNum type="arabicPeriod"/>
            </a:pPr>
            <a:r>
              <a:rPr lang="zh-CN" altLang="en-US" sz="2400" dirty="0">
                <a:cs typeface="+mn-ea"/>
                <a:sym typeface="+mn-lt"/>
              </a:rPr>
              <a:t>系统性地对比各种机器学习算法的绩效，证明机器学习算法能够显著超越传统线性回归的绩效；且</a:t>
            </a:r>
            <a:r>
              <a:rPr lang="zh-CN" altLang="en-US" sz="2400" dirty="0">
                <a:solidFill>
                  <a:srgbClr val="FF0000"/>
                </a:solidFill>
                <a:cs typeface="+mn-ea"/>
                <a:sym typeface="+mn-lt"/>
              </a:rPr>
              <a:t>非线性算法</a:t>
            </a:r>
            <a:r>
              <a:rPr lang="zh-CN" altLang="en-US" sz="2400" dirty="0">
                <a:cs typeface="+mn-ea"/>
                <a:sym typeface="+mn-lt"/>
              </a:rPr>
              <a:t>的预测绩效明显超过线性机器学习算法；深度学习算法</a:t>
            </a:r>
            <a:r>
              <a:rPr lang="en-US" altLang="zh-CN" sz="2400" dirty="0">
                <a:solidFill>
                  <a:srgbClr val="FF0000"/>
                </a:solidFill>
                <a:cs typeface="+mn-ea"/>
                <a:sym typeface="+mn-lt"/>
              </a:rPr>
              <a:t>DFN</a:t>
            </a:r>
            <a:r>
              <a:rPr lang="zh-CN" altLang="en-US" sz="2400" dirty="0">
                <a:solidFill>
                  <a:srgbClr val="FF0000"/>
                </a:solidFill>
                <a:cs typeface="+mn-ea"/>
                <a:sym typeface="+mn-lt"/>
              </a:rPr>
              <a:t>和</a:t>
            </a:r>
            <a:r>
              <a:rPr lang="en-US" altLang="zh-CN" sz="2400" dirty="0">
                <a:solidFill>
                  <a:srgbClr val="FF0000"/>
                </a:solidFill>
                <a:cs typeface="+mn-ea"/>
                <a:sym typeface="+mn-lt"/>
              </a:rPr>
              <a:t>LSTM</a:t>
            </a:r>
            <a:r>
              <a:rPr lang="zh-CN" altLang="en-US" sz="2400" dirty="0">
                <a:cs typeface="+mn-ea"/>
                <a:sym typeface="+mn-lt"/>
              </a:rPr>
              <a:t>绩效提升最为明显</a:t>
            </a:r>
            <a:endParaRPr lang="en-US" altLang="zh-CN" sz="2400" dirty="0">
              <a:cs typeface="+mn-ea"/>
              <a:sym typeface="+mn-lt"/>
            </a:endParaRPr>
          </a:p>
          <a:p>
            <a:pPr marL="457200" indent="-457200" algn="just">
              <a:lnSpc>
                <a:spcPct val="120000"/>
              </a:lnSpc>
              <a:spcBef>
                <a:spcPts val="0"/>
              </a:spcBef>
              <a:buFont typeface="+mj-lt"/>
              <a:buAutoNum type="arabicPeriod"/>
            </a:pPr>
            <a:r>
              <a:rPr lang="zh-CN" altLang="en-US" sz="2400" dirty="0">
                <a:cs typeface="+mn-ea"/>
                <a:sym typeface="+mn-lt"/>
              </a:rPr>
              <a:t>分析异象因子的重要性发现</a:t>
            </a:r>
            <a:r>
              <a:rPr lang="zh-CN" altLang="en-US" sz="2400" dirty="0">
                <a:solidFill>
                  <a:srgbClr val="FF0000"/>
                </a:solidFill>
                <a:cs typeface="+mn-ea"/>
                <a:sym typeface="+mn-lt"/>
              </a:rPr>
              <a:t>交易摩擦类因子</a:t>
            </a:r>
            <a:r>
              <a:rPr lang="zh-CN" altLang="en-US" sz="2400" dirty="0">
                <a:cs typeface="+mn-ea"/>
                <a:sym typeface="+mn-lt"/>
              </a:rPr>
              <a:t>在</a:t>
            </a:r>
            <a:r>
              <a:rPr lang="en-US" altLang="zh-CN" sz="2400" dirty="0">
                <a:cs typeface="+mn-ea"/>
                <a:sym typeface="+mn-lt"/>
              </a:rPr>
              <a:t>A</a:t>
            </a:r>
            <a:r>
              <a:rPr lang="zh-CN" altLang="en-US" sz="2400" dirty="0">
                <a:cs typeface="+mn-ea"/>
                <a:sym typeface="+mn-lt"/>
              </a:rPr>
              <a:t>股市场具有更强的预测能力</a:t>
            </a:r>
            <a:endParaRPr lang="en-US" altLang="zh-CN" sz="24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10</a:t>
            </a:fld>
            <a:endParaRPr lang="zh-CN" altLang="en-US" sz="1200" dirty="0">
              <a:cs typeface="+mn-ea"/>
              <a:sym typeface="+mn-lt"/>
            </a:endParaRPr>
          </a:p>
        </p:txBody>
      </p:sp>
    </p:spTree>
    <p:extLst>
      <p:ext uri="{BB962C8B-B14F-4D97-AF65-F5344CB8AC3E}">
        <p14:creationId xmlns:p14="http://schemas.microsoft.com/office/powerpoint/2010/main" val="9607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ts val="0"/>
              </a:spcBef>
              <a:buFont typeface="Wingdings" panose="05000000000000000000" pitchFamily="2" charset="2"/>
              <a:buChar char="Ø"/>
            </a:pPr>
            <a:r>
              <a:rPr lang="zh-CN" altLang="en-US" sz="2400" b="1" dirty="0">
                <a:cs typeface="+mn-ea"/>
                <a:sym typeface="+mn-lt"/>
              </a:rPr>
              <a:t>创新点</a:t>
            </a:r>
            <a:endParaRPr lang="en-US" altLang="zh-CN" sz="2400" b="1" dirty="0">
              <a:cs typeface="+mn-ea"/>
              <a:sym typeface="+mn-lt"/>
            </a:endParaRPr>
          </a:p>
          <a:p>
            <a:pPr marL="457200" indent="-457200" algn="just">
              <a:lnSpc>
                <a:spcPct val="120000"/>
              </a:lnSpc>
              <a:spcBef>
                <a:spcPts val="0"/>
              </a:spcBef>
              <a:buClr>
                <a:schemeClr val="tx1"/>
              </a:buClr>
              <a:buFont typeface="+mj-lt"/>
              <a:buAutoNum type="arabicPeriod"/>
            </a:pPr>
            <a:r>
              <a:rPr lang="zh-CN" altLang="en-US" sz="2400" dirty="0">
                <a:solidFill>
                  <a:srgbClr val="FF0000"/>
                </a:solidFill>
                <a:cs typeface="+mn-ea"/>
                <a:sym typeface="+mn-lt"/>
              </a:rPr>
              <a:t>因子集合的创新。</a:t>
            </a:r>
            <a:r>
              <a:rPr lang="zh-CN" altLang="en-US" sz="2400" dirty="0">
                <a:cs typeface="+mn-ea"/>
                <a:sym typeface="+mn-lt"/>
              </a:rPr>
              <a:t>本文构建的</a:t>
            </a:r>
            <a:r>
              <a:rPr lang="en-US" altLang="zh-CN" sz="2400" dirty="0">
                <a:cs typeface="+mn-ea"/>
                <a:sym typeface="+mn-lt"/>
              </a:rPr>
              <a:t>96</a:t>
            </a:r>
            <a:r>
              <a:rPr lang="zh-CN" altLang="en-US" sz="2400" dirty="0">
                <a:cs typeface="+mn-ea"/>
                <a:sym typeface="+mn-lt"/>
              </a:rPr>
              <a:t>个异象因子集合是</a:t>
            </a:r>
            <a:r>
              <a:rPr lang="zh-CN" altLang="en-US" sz="2400" dirty="0">
                <a:solidFill>
                  <a:srgbClr val="FF0000"/>
                </a:solidFill>
                <a:cs typeface="+mn-ea"/>
                <a:sym typeface="+mn-lt"/>
              </a:rPr>
              <a:t>目前中国</a:t>
            </a:r>
            <a:r>
              <a:rPr lang="en-US" altLang="zh-CN" sz="2400" dirty="0">
                <a:solidFill>
                  <a:srgbClr val="FF0000"/>
                </a:solidFill>
                <a:cs typeface="+mn-ea"/>
                <a:sym typeface="+mn-lt"/>
              </a:rPr>
              <a:t>A</a:t>
            </a:r>
            <a:r>
              <a:rPr lang="zh-CN" altLang="en-US" sz="2400" dirty="0">
                <a:solidFill>
                  <a:srgbClr val="FF0000"/>
                </a:solidFill>
                <a:cs typeface="+mn-ea"/>
                <a:sym typeface="+mn-lt"/>
              </a:rPr>
              <a:t>股市场相关研究中最大的因子集合</a:t>
            </a:r>
            <a:r>
              <a:rPr lang="zh-CN" altLang="en-US" sz="2400" dirty="0">
                <a:cs typeface="+mn-ea"/>
                <a:sym typeface="+mn-lt"/>
              </a:rPr>
              <a:t>，基于全面的数据集上的分析预测能够获取更有效的信息。</a:t>
            </a:r>
          </a:p>
          <a:p>
            <a:pPr marL="457200" indent="-457200" algn="just">
              <a:lnSpc>
                <a:spcPct val="120000"/>
              </a:lnSpc>
              <a:spcBef>
                <a:spcPts val="0"/>
              </a:spcBef>
              <a:buClr>
                <a:schemeClr val="tx1"/>
              </a:buClr>
              <a:buFont typeface="+mj-lt"/>
              <a:buAutoNum type="arabicPeriod"/>
            </a:pPr>
            <a:r>
              <a:rPr lang="zh-CN" altLang="en-US" sz="2400" dirty="0">
                <a:solidFill>
                  <a:srgbClr val="FF0000"/>
                </a:solidFill>
                <a:cs typeface="+mn-ea"/>
                <a:sym typeface="+mn-lt"/>
              </a:rPr>
              <a:t>预测模型的创新。</a:t>
            </a:r>
            <a:r>
              <a:rPr lang="zh-CN" altLang="en-US" sz="2400" dirty="0">
                <a:cs typeface="+mn-ea"/>
                <a:sym typeface="+mn-lt"/>
              </a:rPr>
              <a:t>将基本面量化投资与机器学习算法结合构建预测模型的设计在中国股票市场的研究中相对缺乏，本文使用</a:t>
            </a:r>
            <a:r>
              <a:rPr lang="en-US" altLang="zh-CN" sz="2400" dirty="0">
                <a:cs typeface="+mn-ea"/>
                <a:sym typeface="+mn-lt"/>
              </a:rPr>
              <a:t>12</a:t>
            </a:r>
            <a:r>
              <a:rPr lang="zh-CN" altLang="en-US" sz="2400" dirty="0">
                <a:cs typeface="+mn-ea"/>
                <a:sym typeface="+mn-lt"/>
              </a:rPr>
              <a:t>种线性</a:t>
            </a:r>
            <a:r>
              <a:rPr lang="en-US" altLang="zh-CN" sz="2400" dirty="0">
                <a:cs typeface="+mn-ea"/>
                <a:sym typeface="+mn-lt"/>
              </a:rPr>
              <a:t>/</a:t>
            </a:r>
            <a:r>
              <a:rPr lang="zh-CN" altLang="en-US" sz="2400" dirty="0">
                <a:cs typeface="+mn-ea"/>
                <a:sym typeface="+mn-lt"/>
              </a:rPr>
              <a:t>非线性机器学习算法构建多因子预测模型，是目前</a:t>
            </a:r>
            <a:r>
              <a:rPr lang="zh-CN" altLang="en-US" sz="2400" dirty="0">
                <a:solidFill>
                  <a:srgbClr val="FF0000"/>
                </a:solidFill>
                <a:cs typeface="+mn-ea"/>
                <a:sym typeface="+mn-lt"/>
              </a:rPr>
              <a:t>中国股票市场最全面的利用机器学习算法进行的异象因子研究。</a:t>
            </a: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11</a:t>
            </a:fld>
            <a:endParaRPr lang="zh-CN" altLang="en-US" sz="1200" dirty="0">
              <a:cs typeface="+mn-ea"/>
              <a:sym typeface="+mn-lt"/>
            </a:endParaRPr>
          </a:p>
        </p:txBody>
      </p:sp>
    </p:spTree>
    <p:extLst>
      <p:ext uri="{BB962C8B-B14F-4D97-AF65-F5344CB8AC3E}">
        <p14:creationId xmlns:p14="http://schemas.microsoft.com/office/powerpoint/2010/main" val="181723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ts val="0"/>
              </a:spcBef>
              <a:buFont typeface="Wingdings" panose="05000000000000000000" pitchFamily="2" charset="2"/>
              <a:buChar char="Ø"/>
            </a:pPr>
            <a:r>
              <a:rPr lang="en-US" altLang="zh-CN" sz="2400" b="1" dirty="0">
                <a:cs typeface="+mn-ea"/>
                <a:sym typeface="+mn-lt"/>
              </a:rPr>
              <a:t> </a:t>
            </a:r>
            <a:r>
              <a:rPr lang="zh-CN" altLang="en-US" sz="2400" b="1" dirty="0">
                <a:cs typeface="+mn-ea"/>
                <a:sym typeface="+mn-lt"/>
              </a:rPr>
              <a:t>研究意义</a:t>
            </a:r>
            <a:endParaRPr lang="en-US" altLang="zh-CN" sz="2400" b="1" dirty="0">
              <a:cs typeface="+mn-ea"/>
              <a:sym typeface="+mn-lt"/>
            </a:endParaRPr>
          </a:p>
          <a:p>
            <a:pPr marL="457200" indent="-457200" algn="just">
              <a:lnSpc>
                <a:spcPct val="120000"/>
              </a:lnSpc>
              <a:spcBef>
                <a:spcPts val="0"/>
              </a:spcBef>
              <a:buClr>
                <a:schemeClr val="tx1"/>
              </a:buClr>
              <a:buFont typeface="+mj-lt"/>
              <a:buAutoNum type="arabicPeriod"/>
            </a:pPr>
            <a:r>
              <a:rPr lang="zh-CN" altLang="en-US" sz="2400" dirty="0">
                <a:cs typeface="+mn-ea"/>
                <a:sym typeface="+mn-lt"/>
              </a:rPr>
              <a:t>丰富了经济学和管理学研究的工具箱。</a:t>
            </a:r>
            <a:endParaRPr lang="en-US" altLang="zh-CN" sz="2400" dirty="0">
              <a:cs typeface="+mn-ea"/>
              <a:sym typeface="+mn-lt"/>
            </a:endParaRPr>
          </a:p>
          <a:p>
            <a:pPr marL="457200" indent="-457200" algn="just">
              <a:lnSpc>
                <a:spcPct val="120000"/>
              </a:lnSpc>
              <a:spcBef>
                <a:spcPts val="0"/>
              </a:spcBef>
              <a:buClr>
                <a:schemeClr val="tx1"/>
              </a:buClr>
              <a:buFont typeface="+mj-lt"/>
              <a:buAutoNum type="arabicPeriod"/>
            </a:pPr>
            <a:r>
              <a:rPr lang="zh-CN" altLang="zh-CN" sz="2400" dirty="0"/>
              <a:t>丰富了量化投资的理论和实践研究。</a:t>
            </a:r>
            <a:endParaRPr lang="en-US" altLang="zh-CN" sz="2400" dirty="0"/>
          </a:p>
          <a:p>
            <a:pPr marL="457200" indent="-457200" algn="just">
              <a:lnSpc>
                <a:spcPct val="120000"/>
              </a:lnSpc>
              <a:spcBef>
                <a:spcPts val="0"/>
              </a:spcBef>
              <a:buClr>
                <a:schemeClr val="tx1"/>
              </a:buClr>
              <a:buFont typeface="+mj-lt"/>
              <a:buAutoNum type="arabicPeriod"/>
            </a:pPr>
            <a:r>
              <a:rPr lang="zh-CN" altLang="zh-CN" sz="2400" dirty="0"/>
              <a:t>本文丰富了中国市场中股票截面收益影响因素的研究。</a:t>
            </a:r>
            <a:endParaRPr lang="en-US" altLang="zh-CN" sz="24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12</a:t>
            </a:fld>
            <a:endParaRPr lang="zh-CN" altLang="en-US" sz="1200" dirty="0">
              <a:cs typeface="+mn-ea"/>
              <a:sym typeface="+mn-lt"/>
            </a:endParaRPr>
          </a:p>
        </p:txBody>
      </p:sp>
    </p:spTree>
    <p:extLst>
      <p:ext uri="{BB962C8B-B14F-4D97-AF65-F5344CB8AC3E}">
        <p14:creationId xmlns:p14="http://schemas.microsoft.com/office/powerpoint/2010/main" val="349486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2. </a:t>
            </a:r>
            <a:r>
              <a:rPr lang="zh-CN" altLang="en-US" sz="5000" dirty="0">
                <a:latin typeface="+mn-lt"/>
                <a:ea typeface="+mn-ea"/>
                <a:cs typeface="+mn-ea"/>
                <a:sym typeface="+mn-lt"/>
              </a:rPr>
              <a:t>研究设计</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rmAutofit/>
          </a:bodyPr>
          <a:lstStyle/>
          <a:p>
            <a:pPr>
              <a:lnSpc>
                <a:spcPct val="120000"/>
              </a:lnSpc>
              <a:spcBef>
                <a:spcPts val="0"/>
              </a:spcBef>
              <a:buFont typeface="Wingdings" panose="05000000000000000000" pitchFamily="2" charset="2"/>
              <a:buChar char="Ø"/>
            </a:pPr>
            <a:r>
              <a:rPr lang="zh-CN" altLang="en-US" sz="2400" b="1" dirty="0">
                <a:cs typeface="+mn-ea"/>
                <a:sym typeface="+mn-lt"/>
              </a:rPr>
              <a:t>模型的总体设计</a:t>
            </a:r>
            <a:endParaRPr lang="en-US" altLang="zh-CN" sz="2400" b="1"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13</a:t>
            </a:fld>
            <a:endParaRPr lang="zh-CN" altLang="en-US" sz="1200" dirty="0">
              <a:cs typeface="+mn-ea"/>
              <a:sym typeface="+mn-lt"/>
            </a:endParaRPr>
          </a:p>
        </p:txBody>
      </p:sp>
      <p:sp>
        <p:nvSpPr>
          <p:cNvPr id="22" name="Rectangle 16">
            <a:extLst>
              <a:ext uri="{FF2B5EF4-FFF2-40B4-BE49-F238E27FC236}">
                <a16:creationId xmlns:a16="http://schemas.microsoft.com/office/drawing/2014/main" id="{2E54FA4A-D7E4-4B87-A760-4DBC43DE189A}"/>
              </a:ext>
            </a:extLst>
          </p:cNvPr>
          <p:cNvSpPr>
            <a:spLocks noChangeArrowheads="1"/>
          </p:cNvSpPr>
          <p:nvPr/>
        </p:nvSpPr>
        <p:spPr bwMode="auto">
          <a:xfrm>
            <a:off x="0" y="3149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sp>
        <p:nvSpPr>
          <p:cNvPr id="23" name="Rectangle 24">
            <a:extLst>
              <a:ext uri="{FF2B5EF4-FFF2-40B4-BE49-F238E27FC236}">
                <a16:creationId xmlns:a16="http://schemas.microsoft.com/office/drawing/2014/main" id="{796A7F89-A9F5-42AF-A211-AF574C16D2C4}"/>
              </a:ext>
            </a:extLst>
          </p:cNvPr>
          <p:cNvSpPr>
            <a:spLocks noChangeArrowheads="1"/>
          </p:cNvSpPr>
          <p:nvPr/>
        </p:nvSpPr>
        <p:spPr bwMode="auto">
          <a:xfrm>
            <a:off x="0" y="26009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graphicFrame>
        <p:nvGraphicFramePr>
          <p:cNvPr id="14" name="对象 13">
            <a:extLst>
              <a:ext uri="{FF2B5EF4-FFF2-40B4-BE49-F238E27FC236}">
                <a16:creationId xmlns:a16="http://schemas.microsoft.com/office/drawing/2014/main" id="{1CF89504-330D-4EA7-B748-EEBCF976ECFC}"/>
              </a:ext>
            </a:extLst>
          </p:cNvPr>
          <p:cNvGraphicFramePr>
            <a:graphicFrameLocks noChangeAspect="1"/>
          </p:cNvGraphicFramePr>
          <p:nvPr>
            <p:extLst>
              <p:ext uri="{D42A27DB-BD31-4B8C-83A1-F6EECF244321}">
                <p14:modId xmlns:p14="http://schemas.microsoft.com/office/powerpoint/2010/main" val="1432867317"/>
              </p:ext>
            </p:extLst>
          </p:nvPr>
        </p:nvGraphicFramePr>
        <p:xfrm>
          <a:off x="-16184" y="2067812"/>
          <a:ext cx="9176367" cy="2888245"/>
        </p:xfrm>
        <a:graphic>
          <a:graphicData uri="http://schemas.openxmlformats.org/presentationml/2006/ole">
            <mc:AlternateContent xmlns:mc="http://schemas.openxmlformats.org/markup-compatibility/2006">
              <mc:Choice xmlns:v="urn:schemas-microsoft-com:vml" Requires="v">
                <p:oleObj spid="_x0000_s2888" name="Visio" r:id="rId4" imgW="6600835" imgH="2105161" progId="Visio.Drawing.15">
                  <p:embed/>
                </p:oleObj>
              </mc:Choice>
              <mc:Fallback>
                <p:oleObj name="Visio" r:id="rId4" imgW="6600835" imgH="2105161" progId="Visio.Drawing.15">
                  <p:embed/>
                  <p:pic>
                    <p:nvPicPr>
                      <p:cNvPr id="8" name="对象 7">
                        <a:extLst>
                          <a:ext uri="{FF2B5EF4-FFF2-40B4-BE49-F238E27FC236}">
                            <a16:creationId xmlns:a16="http://schemas.microsoft.com/office/drawing/2014/main" id="{7EC2C51D-EF05-43C6-882D-15185357C040}"/>
                          </a:ext>
                        </a:extLst>
                      </p:cNvPr>
                      <p:cNvPicPr>
                        <a:picLocks noChangeAspect="1" noChangeArrowheads="1"/>
                      </p:cNvPicPr>
                      <p:nvPr/>
                    </p:nvPicPr>
                    <p:blipFill>
                      <a:blip r:embed="rId5"/>
                      <a:srcRect/>
                      <a:stretch>
                        <a:fillRect/>
                      </a:stretch>
                    </p:blipFill>
                    <p:spPr bwMode="auto">
                      <a:xfrm>
                        <a:off x="-16184" y="2067812"/>
                        <a:ext cx="9176367" cy="288824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02352C7-416E-A247-986E-BF866ADA7AA7}"/>
                  </a:ext>
                </a:extLst>
              </p:cNvPr>
              <p:cNvSpPr/>
              <p:nvPr/>
            </p:nvSpPr>
            <p:spPr>
              <a:xfrm>
                <a:off x="628650" y="4547355"/>
                <a:ext cx="8101012" cy="2174121"/>
              </a:xfrm>
              <a:prstGeom prst="rect">
                <a:avLst/>
              </a:prstGeom>
              <a:solidFill>
                <a:srgbClr val="FFFFFF"/>
              </a:solidFill>
            </p:spPr>
            <p:txBody>
              <a:bodyPr wrap="square">
                <a:spAutoFit/>
              </a:bodyPr>
              <a:lstStyle/>
              <a:p>
                <a:pPr algn="ctr">
                  <a:lnSpc>
                    <a:spcPct val="115000"/>
                  </a:lnSpc>
                  <a:spcAft>
                    <a:spcPts val="600"/>
                  </a:spcAft>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effectLst/>
                              <a:latin typeface="Cambria Math" panose="02040503050406030204" pitchFamily="18" charset="0"/>
                              <a:cs typeface="Times New Roman" panose="02020603050405020304" pitchFamily="18" charset="0"/>
                            </a:rPr>
                            <m:t>R</m:t>
                          </m:r>
                        </m:e>
                        <m:sub>
                          <m:r>
                            <a:rPr lang="en-US" altLang="zh-CN" sz="2000" i="1">
                              <a:effectLst/>
                              <a:latin typeface="Cambria Math" panose="02040503050406030204" pitchFamily="18" charset="0"/>
                              <a:cs typeface="Times New Roman" panose="02020603050405020304" pitchFamily="18" charset="0"/>
                            </a:rPr>
                            <m:t>𝑡</m:t>
                          </m:r>
                          <m:r>
                            <a:rPr lang="en-US" altLang="zh-CN" sz="2000" i="1">
                              <a:effectLst/>
                              <a:latin typeface="Cambria Math" panose="02040503050406030204" pitchFamily="18" charset="0"/>
                              <a:cs typeface="Times New Roman" panose="02020603050405020304" pitchFamily="18" charset="0"/>
                            </a:rPr>
                            <m:t>, </m:t>
                          </m:r>
                          <m:r>
                            <a:rPr lang="en-US" altLang="zh-CN" sz="2000" i="1">
                              <a:effectLst/>
                              <a:latin typeface="Cambria Math" panose="02040503050406030204" pitchFamily="18" charset="0"/>
                              <a:cs typeface="Times New Roman" panose="02020603050405020304" pitchFamily="18" charset="0"/>
                            </a:rPr>
                            <m:t>𝑖</m:t>
                          </m:r>
                        </m:sub>
                      </m:sSub>
                      <m:r>
                        <a:rPr lang="en-US" altLang="zh-CN" sz="2000">
                          <a:effectLst/>
                          <a:latin typeface="Cambria Math" panose="02040503050406030204" pitchFamily="18" charset="0"/>
                          <a:cs typeface="Times New Roman" panose="02020603050405020304" pitchFamily="18" charset="0"/>
                        </a:rPr>
                        <m:t>=</m:t>
                      </m:r>
                      <m:r>
                        <m:rPr>
                          <m:sty m:val="p"/>
                        </m:rPr>
                        <a:rPr lang="en-US" altLang="zh-CN" sz="2000">
                          <a:effectLst/>
                          <a:latin typeface="Cambria Math" panose="02040503050406030204" pitchFamily="18" charset="0"/>
                          <a:cs typeface="Times New Roman" panose="02020603050405020304" pitchFamily="18" charset="0"/>
                        </a:rPr>
                        <m:t>f</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a:effectLst/>
                                  <a:latin typeface="Cambria Math" panose="02040503050406030204" pitchFamily="18" charset="0"/>
                                  <a:cs typeface="Times New Roman" panose="02020603050405020304" pitchFamily="18" charset="0"/>
                                </a:rPr>
                                <m:t>𝒙</m:t>
                              </m:r>
                            </m:e>
                            <m:sub>
                              <m:r>
                                <a:rPr lang="en-US" altLang="zh-CN" sz="2000" i="1">
                                  <a:effectLst/>
                                  <a:latin typeface="Cambria Math" panose="02040503050406030204" pitchFamily="18" charset="0"/>
                                  <a:cs typeface="Times New Roman" panose="02020603050405020304" pitchFamily="18" charset="0"/>
                                </a:rPr>
                                <m:t>𝑡</m:t>
                              </m:r>
                              <m:r>
                                <a:rPr lang="en-US" altLang="zh-CN" sz="2000" i="1">
                                  <a:effectLst/>
                                  <a:latin typeface="Cambria Math" panose="02040503050406030204" pitchFamily="18" charset="0"/>
                                  <a:cs typeface="Times New Roman" panose="02020603050405020304" pitchFamily="18" charset="0"/>
                                </a:rPr>
                                <m:t>−1, </m:t>
                              </m:r>
                              <m:r>
                                <a:rPr lang="en-US" altLang="zh-CN" sz="2000" i="1">
                                  <a:effectLst/>
                                  <a:latin typeface="Cambria Math" panose="02040503050406030204" pitchFamily="18" charset="0"/>
                                  <a:cs typeface="Times New Roman" panose="02020603050405020304" pitchFamily="18" charset="0"/>
                                </a:rPr>
                                <m:t>𝑖</m:t>
                              </m:r>
                            </m:sub>
                          </m:sSub>
                          <m:r>
                            <a:rPr lang="en-US" altLang="zh-CN" sz="2000" i="1">
                              <a:effectLst/>
                              <a:latin typeface="Cambria Math" panose="02040503050406030204" pitchFamily="18" charset="0"/>
                              <a:cs typeface="Times New Roman" panose="02020603050405020304" pitchFamily="18" charset="0"/>
                            </a:rPr>
                            <m:t>;</m:t>
                          </m:r>
                          <m:r>
                            <a:rPr lang="en-US" altLang="zh-CN" sz="2000" i="1">
                              <a:effectLst/>
                              <a:latin typeface="Cambria Math" panose="02040503050406030204" pitchFamily="18" charset="0"/>
                              <a:cs typeface="Times New Roman" panose="02020603050405020304" pitchFamily="18" charset="0"/>
                            </a:rPr>
                            <m:t>𝜃</m:t>
                          </m:r>
                        </m:e>
                      </m:d>
                      <m:r>
                        <a:rPr lang="en-US" altLang="zh-CN" sz="2000" i="1">
                          <a:effectLst/>
                          <a:latin typeface="Cambria Math" panose="02040503050406030204" pitchFamily="18" charset="0"/>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cs typeface="Times New Roman" panose="02020603050405020304" pitchFamily="18" charset="0"/>
                            </a:rPr>
                            <m:t>𝜖</m:t>
                          </m:r>
                        </m:e>
                        <m:sub>
                          <m:r>
                            <a:rPr lang="en-US" altLang="zh-CN" sz="2000" i="1">
                              <a:effectLst/>
                              <a:latin typeface="Cambria Math" panose="02040503050406030204" pitchFamily="18" charset="0"/>
                              <a:cs typeface="Times New Roman" panose="02020603050405020304" pitchFamily="18" charset="0"/>
                            </a:rPr>
                            <m:t>𝑡</m:t>
                          </m:r>
                          <m:r>
                            <a:rPr lang="en-US" altLang="zh-CN" sz="2000" i="1">
                              <a:effectLst/>
                              <a:latin typeface="Cambria Math" panose="02040503050406030204" pitchFamily="18" charset="0"/>
                              <a:cs typeface="Times New Roman" panose="02020603050405020304" pitchFamily="18" charset="0"/>
                            </a:rPr>
                            <m:t>,</m:t>
                          </m:r>
                          <m:r>
                            <a:rPr lang="en-US" altLang="zh-CN" sz="2000" i="1">
                              <a:effectLst/>
                              <a:latin typeface="Cambria Math" panose="02040503050406030204" pitchFamily="18" charset="0"/>
                              <a:cs typeface="Times New Roman" panose="02020603050405020304" pitchFamily="18" charset="0"/>
                            </a:rPr>
                            <m:t>𝑖</m:t>
                          </m:r>
                        </m:sub>
                      </m:sSub>
                    </m:oMath>
                  </m:oMathPara>
                </a14:m>
                <a:endParaRPr lang="zh-CN" altLang="zh-CN" dirty="0">
                  <a:effectLst/>
                </a:endParaRPr>
              </a:p>
              <a:p>
                <a:pPr marL="285750" indent="-285750">
                  <a:buFont typeface="Arial" panose="020B0604020202020204" pitchFamily="34" charset="0"/>
                  <a:buChar char="•"/>
                </a:pP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f</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a:latin typeface="Cambria Math" panose="02040503050406030204" pitchFamily="18" charset="0"/>
                            <a:ea typeface="宋体" panose="02010600030101010101" pitchFamily="2" charset="-122"/>
                            <a:cs typeface="Times New Roman" panose="02020603050405020304" pitchFamily="18" charset="0"/>
                          </a:rPr>
                          <m:t>⋅</m:t>
                        </m:r>
                      </m:e>
                    </m:d>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定义一个参数为</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的函数，在本文中为丰富的机器学习和深度学习方法中的函数形式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R</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为股票</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第</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期的超额收益</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𝑁</m:t>
                            </m:r>
                          </m:sub>
                        </m:sSub>
                      </m:e>
                    </m:d>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为公司</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第</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期的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异象因子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ϵ</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为误差项。</a:t>
                </a:r>
                <a:r>
                  <a:rPr lang="zh-CN" altLang="zh-CN" sz="2000" dirty="0">
                    <a:effectLst/>
                  </a:rPr>
                  <a:t> </a:t>
                </a:r>
                <a:endParaRPr lang="zh-CN" altLang="en-US" sz="2000" dirty="0"/>
              </a:p>
            </p:txBody>
          </p:sp>
        </mc:Choice>
        <mc:Fallback xmlns="">
          <p:sp>
            <p:nvSpPr>
              <p:cNvPr id="7" name="矩形 6">
                <a:extLst>
                  <a:ext uri="{FF2B5EF4-FFF2-40B4-BE49-F238E27FC236}">
                    <a16:creationId xmlns:a16="http://schemas.microsoft.com/office/drawing/2014/main" id="{402352C7-416E-A247-986E-BF866ADA7AA7}"/>
                  </a:ext>
                </a:extLst>
              </p:cNvPr>
              <p:cNvSpPr>
                <a:spLocks noRot="1" noChangeAspect="1" noMove="1" noResize="1" noEditPoints="1" noAdjustHandles="1" noChangeArrowheads="1" noChangeShapeType="1" noTextEdit="1"/>
              </p:cNvSpPr>
              <p:nvPr/>
            </p:nvSpPr>
            <p:spPr>
              <a:xfrm>
                <a:off x="628650" y="4547355"/>
                <a:ext cx="8101012" cy="2174121"/>
              </a:xfrm>
              <a:prstGeom prst="rect">
                <a:avLst/>
              </a:prstGeom>
              <a:blipFill>
                <a:blip r:embed="rId6"/>
                <a:stretch>
                  <a:fillRect l="-627" r="-627" b="-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419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a:xfrm>
            <a:off x="471054" y="136524"/>
            <a:ext cx="8478982" cy="1325563"/>
          </a:xfrm>
        </p:spPr>
        <p:txBody>
          <a:bodyPr>
            <a:normAutofit/>
          </a:bodyPr>
          <a:lstStyle/>
          <a:p>
            <a:pPr>
              <a:lnSpc>
                <a:spcPct val="120000"/>
              </a:lnSpc>
            </a:pPr>
            <a:r>
              <a:rPr lang="en-US" altLang="zh-CN" sz="5000" dirty="0">
                <a:latin typeface="+mn-lt"/>
                <a:ea typeface="+mn-ea"/>
                <a:cs typeface="+mn-ea"/>
                <a:sym typeface="+mn-lt"/>
              </a:rPr>
              <a:t>2. </a:t>
            </a:r>
            <a:r>
              <a:rPr lang="zh-CN" altLang="en-US" sz="5000" dirty="0">
                <a:latin typeface="+mn-lt"/>
                <a:ea typeface="+mn-ea"/>
                <a:cs typeface="+mn-ea"/>
                <a:sym typeface="+mn-lt"/>
              </a:rPr>
              <a:t>研究设计</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a:xfrm>
            <a:off x="237837" y="1189204"/>
            <a:ext cx="8478982" cy="5532437"/>
          </a:xfrm>
        </p:spPr>
        <p:txBody>
          <a:bodyPr>
            <a:normAutofit/>
          </a:bodyPr>
          <a:lstStyle/>
          <a:p>
            <a:pPr>
              <a:lnSpc>
                <a:spcPct val="120000"/>
              </a:lnSpc>
              <a:spcBef>
                <a:spcPts val="0"/>
              </a:spcBef>
              <a:buFont typeface="Wingdings" panose="05000000000000000000" pitchFamily="2" charset="2"/>
              <a:buChar char="Ø"/>
            </a:pPr>
            <a:r>
              <a:rPr lang="zh-CN" altLang="en-US" sz="2400" b="1" dirty="0">
                <a:cs typeface="+mn-ea"/>
                <a:sym typeface="+mn-lt"/>
              </a:rPr>
              <a:t>模型的总体设计</a:t>
            </a:r>
            <a:endParaRPr lang="en-US" altLang="zh-CN" sz="2400" b="1"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14</a:t>
            </a:fld>
            <a:endParaRPr lang="zh-CN" altLang="en-US" sz="12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22" name="Rectangle 16">
            <a:extLst>
              <a:ext uri="{FF2B5EF4-FFF2-40B4-BE49-F238E27FC236}">
                <a16:creationId xmlns:a16="http://schemas.microsoft.com/office/drawing/2014/main" id="{2E54FA4A-D7E4-4B87-A760-4DBC43DE189A}"/>
              </a:ext>
            </a:extLst>
          </p:cNvPr>
          <p:cNvSpPr>
            <a:spLocks noChangeArrowheads="1"/>
          </p:cNvSpPr>
          <p:nvPr/>
        </p:nvSpPr>
        <p:spPr bwMode="auto">
          <a:xfrm>
            <a:off x="0" y="3149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sp>
        <p:nvSpPr>
          <p:cNvPr id="23" name="Rectangle 24">
            <a:extLst>
              <a:ext uri="{FF2B5EF4-FFF2-40B4-BE49-F238E27FC236}">
                <a16:creationId xmlns:a16="http://schemas.microsoft.com/office/drawing/2014/main" id="{796A7F89-A9F5-42AF-A211-AF574C16D2C4}"/>
              </a:ext>
            </a:extLst>
          </p:cNvPr>
          <p:cNvSpPr>
            <a:spLocks noChangeArrowheads="1"/>
          </p:cNvSpPr>
          <p:nvPr/>
        </p:nvSpPr>
        <p:spPr bwMode="auto">
          <a:xfrm>
            <a:off x="0" y="26009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pic>
        <p:nvPicPr>
          <p:cNvPr id="27" name="图片 26">
            <a:extLst>
              <a:ext uri="{FF2B5EF4-FFF2-40B4-BE49-F238E27FC236}">
                <a16:creationId xmlns:a16="http://schemas.microsoft.com/office/drawing/2014/main" id="{734BB885-B420-45CB-871A-9CDDDCB47DC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9339" t="24759" r="15000" b="11174"/>
          <a:stretch/>
        </p:blipFill>
        <p:spPr>
          <a:xfrm>
            <a:off x="697617" y="1863136"/>
            <a:ext cx="8350233" cy="4537658"/>
          </a:xfrm>
          <a:prstGeom prst="rect">
            <a:avLst/>
          </a:prstGeom>
        </p:spPr>
      </p:pic>
      <p:sp>
        <p:nvSpPr>
          <p:cNvPr id="28" name="矩形 27">
            <a:extLst>
              <a:ext uri="{FF2B5EF4-FFF2-40B4-BE49-F238E27FC236}">
                <a16:creationId xmlns:a16="http://schemas.microsoft.com/office/drawing/2014/main" id="{B26984CE-830C-4215-86FA-6C7C6763FF4E}"/>
              </a:ext>
            </a:extLst>
          </p:cNvPr>
          <p:cNvSpPr/>
          <p:nvPr/>
        </p:nvSpPr>
        <p:spPr>
          <a:xfrm>
            <a:off x="739650" y="1892407"/>
            <a:ext cx="8308200" cy="2061713"/>
          </a:xfrm>
          <a:prstGeom prst="rect">
            <a:avLst/>
          </a:prstGeom>
          <a:no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9" name="矩形 28">
            <a:extLst>
              <a:ext uri="{FF2B5EF4-FFF2-40B4-BE49-F238E27FC236}">
                <a16:creationId xmlns:a16="http://schemas.microsoft.com/office/drawing/2014/main" id="{F3736635-24B7-44DE-ADBA-3622A976B7C1}"/>
              </a:ext>
            </a:extLst>
          </p:cNvPr>
          <p:cNvSpPr/>
          <p:nvPr/>
        </p:nvSpPr>
        <p:spPr>
          <a:xfrm>
            <a:off x="739650" y="4134160"/>
            <a:ext cx="8308200" cy="2295906"/>
          </a:xfrm>
          <a:prstGeom prst="rect">
            <a:avLst/>
          </a:prstGeom>
          <a:noFill/>
          <a:ln w="28575">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0" name="文本框 29">
            <a:extLst>
              <a:ext uri="{FF2B5EF4-FFF2-40B4-BE49-F238E27FC236}">
                <a16:creationId xmlns:a16="http://schemas.microsoft.com/office/drawing/2014/main" id="{88E7E436-AE7E-46DC-B35D-50908FCE119E}"/>
              </a:ext>
            </a:extLst>
          </p:cNvPr>
          <p:cNvSpPr txBox="1"/>
          <p:nvPr/>
        </p:nvSpPr>
        <p:spPr>
          <a:xfrm>
            <a:off x="50430" y="2431682"/>
            <a:ext cx="749808" cy="794320"/>
          </a:xfrm>
          <a:prstGeom prst="rect">
            <a:avLst/>
          </a:prstGeom>
          <a:noFill/>
        </p:spPr>
        <p:txBody>
          <a:bodyPr wrap="square" rtlCol="0">
            <a:spAutoFit/>
          </a:bodyPr>
          <a:lstStyle/>
          <a:p>
            <a:pPr>
              <a:lnSpc>
                <a:spcPct val="120000"/>
              </a:lnSpc>
            </a:pPr>
            <a:r>
              <a:rPr lang="zh-CN" altLang="en-US" sz="2000" b="1" dirty="0">
                <a:cs typeface="+mn-ea"/>
                <a:sym typeface="+mn-lt"/>
              </a:rPr>
              <a:t>预测模型</a:t>
            </a:r>
          </a:p>
        </p:txBody>
      </p:sp>
      <p:sp>
        <p:nvSpPr>
          <p:cNvPr id="31" name="文本框 30">
            <a:extLst>
              <a:ext uri="{FF2B5EF4-FFF2-40B4-BE49-F238E27FC236}">
                <a16:creationId xmlns:a16="http://schemas.microsoft.com/office/drawing/2014/main" id="{2785902D-D027-4509-A153-3F91E692E87A}"/>
              </a:ext>
            </a:extLst>
          </p:cNvPr>
          <p:cNvSpPr txBox="1"/>
          <p:nvPr/>
        </p:nvSpPr>
        <p:spPr>
          <a:xfrm>
            <a:off x="-27431" y="4817049"/>
            <a:ext cx="845958" cy="1163652"/>
          </a:xfrm>
          <a:prstGeom prst="rect">
            <a:avLst/>
          </a:prstGeom>
          <a:noFill/>
        </p:spPr>
        <p:txBody>
          <a:bodyPr wrap="square" rtlCol="0">
            <a:spAutoFit/>
          </a:bodyPr>
          <a:lstStyle/>
          <a:p>
            <a:pPr algn="ctr">
              <a:lnSpc>
                <a:spcPct val="120000"/>
              </a:lnSpc>
            </a:pPr>
            <a:r>
              <a:rPr lang="zh-CN" altLang="en-US" sz="2000" b="1" dirty="0">
                <a:cs typeface="+mn-ea"/>
                <a:sym typeface="+mn-lt"/>
              </a:rPr>
              <a:t>投资组合决策</a:t>
            </a:r>
          </a:p>
        </p:txBody>
      </p:sp>
    </p:spTree>
    <p:extLst>
      <p:ext uri="{BB962C8B-B14F-4D97-AF65-F5344CB8AC3E}">
        <p14:creationId xmlns:p14="http://schemas.microsoft.com/office/powerpoint/2010/main" val="120412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03B63EC-75E3-45B6-A2EA-4A7FBBFC34CB}"/>
              </a:ext>
            </a:extLst>
          </p:cNvPr>
          <p:cNvSpPr>
            <a:spLocks noGrp="1"/>
          </p:cNvSpPr>
          <p:nvPr>
            <p:ph type="title"/>
          </p:nvPr>
        </p:nvSpPr>
        <p:spPr/>
        <p:txBody>
          <a:bodyPr>
            <a:normAutofit/>
          </a:bodyPr>
          <a:lstStyle/>
          <a:p>
            <a:pPr>
              <a:lnSpc>
                <a:spcPct val="120000"/>
              </a:lnSpc>
            </a:pPr>
            <a:r>
              <a:rPr lang="en-US" altLang="zh-CN" sz="4000" dirty="0">
                <a:latin typeface="+mn-lt"/>
                <a:ea typeface="+mn-ea"/>
                <a:cs typeface="+mn-ea"/>
                <a:sym typeface="+mn-lt"/>
              </a:rPr>
              <a:t>2.</a:t>
            </a:r>
            <a:r>
              <a:rPr lang="zh-CN" altLang="en-US" sz="4000" dirty="0">
                <a:latin typeface="+mn-lt"/>
                <a:ea typeface="+mn-ea"/>
                <a:cs typeface="+mn-ea"/>
                <a:sym typeface="+mn-lt"/>
              </a:rPr>
              <a:t> 研究设计 </a:t>
            </a:r>
            <a:r>
              <a:rPr lang="en-US" altLang="zh-CN" sz="4000" dirty="0">
                <a:latin typeface="+mn-lt"/>
                <a:ea typeface="+mn-ea"/>
                <a:cs typeface="+mn-ea"/>
                <a:sym typeface="+mn-lt"/>
              </a:rPr>
              <a:t>–</a:t>
            </a:r>
            <a:r>
              <a:rPr lang="zh-CN" altLang="en-US" sz="4000" dirty="0">
                <a:latin typeface="+mn-lt"/>
                <a:ea typeface="+mn-ea"/>
                <a:cs typeface="+mn-ea"/>
                <a:sym typeface="+mn-lt"/>
              </a:rPr>
              <a:t> 数据</a:t>
            </a: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ct val="0"/>
              </a:spcBef>
              <a:buFont typeface="Wingdings" panose="05000000000000000000" pitchFamily="2" charset="2"/>
              <a:buChar char="Ø"/>
            </a:pPr>
            <a:r>
              <a:rPr lang="zh-CN" altLang="en-US" sz="2400" b="1" dirty="0">
                <a:cs typeface="+mn-ea"/>
                <a:sym typeface="+mn-lt"/>
              </a:rPr>
              <a:t>时间区间：</a:t>
            </a:r>
            <a:r>
              <a:rPr lang="en-US" altLang="zh-CN" sz="2000" dirty="0">
                <a:solidFill>
                  <a:prstClr val="black"/>
                </a:solidFill>
                <a:cs typeface="+mn-ea"/>
                <a:sym typeface="+mn-lt"/>
              </a:rPr>
              <a:t>1997</a:t>
            </a:r>
            <a:r>
              <a:rPr lang="zh-CN" altLang="en-US" sz="2000" dirty="0">
                <a:solidFill>
                  <a:prstClr val="black"/>
                </a:solidFill>
                <a:cs typeface="+mn-ea"/>
                <a:sym typeface="+mn-lt"/>
              </a:rPr>
              <a:t>年</a:t>
            </a:r>
            <a:r>
              <a:rPr lang="en-US" altLang="zh-CN" sz="2000" dirty="0">
                <a:solidFill>
                  <a:prstClr val="black"/>
                </a:solidFill>
                <a:cs typeface="+mn-ea"/>
                <a:sym typeface="+mn-lt"/>
              </a:rPr>
              <a:t>1</a:t>
            </a:r>
            <a:r>
              <a:rPr lang="zh-CN" altLang="en-US" sz="2000" dirty="0">
                <a:solidFill>
                  <a:prstClr val="black"/>
                </a:solidFill>
                <a:cs typeface="+mn-ea"/>
                <a:sym typeface="+mn-lt"/>
              </a:rPr>
              <a:t>月</a:t>
            </a:r>
            <a:r>
              <a:rPr lang="en-US" altLang="zh-CN" sz="2000" dirty="0">
                <a:solidFill>
                  <a:prstClr val="black"/>
                </a:solidFill>
                <a:cs typeface="+mn-ea"/>
                <a:sym typeface="+mn-lt"/>
              </a:rPr>
              <a:t>-2018</a:t>
            </a:r>
            <a:r>
              <a:rPr lang="zh-CN" altLang="en-US" sz="2000" dirty="0">
                <a:solidFill>
                  <a:prstClr val="black"/>
                </a:solidFill>
                <a:cs typeface="+mn-ea"/>
                <a:sym typeface="+mn-lt"/>
              </a:rPr>
              <a:t>年</a:t>
            </a:r>
            <a:r>
              <a:rPr lang="en-US" altLang="zh-CN" sz="2000" dirty="0">
                <a:solidFill>
                  <a:prstClr val="black"/>
                </a:solidFill>
                <a:cs typeface="+mn-ea"/>
                <a:sym typeface="+mn-lt"/>
              </a:rPr>
              <a:t>10</a:t>
            </a:r>
            <a:r>
              <a:rPr lang="zh-CN" altLang="en-US" sz="2000" dirty="0">
                <a:solidFill>
                  <a:prstClr val="black"/>
                </a:solidFill>
                <a:cs typeface="+mn-ea"/>
                <a:sym typeface="+mn-lt"/>
              </a:rPr>
              <a:t>月</a:t>
            </a:r>
            <a:r>
              <a:rPr lang="en-US" altLang="zh-CN" sz="2000" dirty="0">
                <a:solidFill>
                  <a:prstClr val="black"/>
                </a:solidFill>
                <a:cs typeface="+mn-ea"/>
                <a:sym typeface="+mn-lt"/>
              </a:rPr>
              <a:t>A</a:t>
            </a:r>
            <a:r>
              <a:rPr lang="zh-CN" altLang="en-US" sz="2000" dirty="0">
                <a:solidFill>
                  <a:prstClr val="black"/>
                </a:solidFill>
                <a:cs typeface="+mn-ea"/>
                <a:sym typeface="+mn-lt"/>
              </a:rPr>
              <a:t>股市场月频数据</a:t>
            </a:r>
            <a:endParaRPr lang="en-US" altLang="zh-CN" sz="2000" b="1" dirty="0">
              <a:cs typeface="+mn-ea"/>
              <a:sym typeface="+mn-lt"/>
            </a:endParaRPr>
          </a:p>
          <a:p>
            <a:pPr>
              <a:lnSpc>
                <a:spcPct val="120000"/>
              </a:lnSpc>
              <a:spcBef>
                <a:spcPct val="0"/>
              </a:spcBef>
              <a:buFont typeface="Wingdings" panose="05000000000000000000" pitchFamily="2" charset="2"/>
              <a:buChar char="Ø"/>
            </a:pPr>
            <a:r>
              <a:rPr lang="zh-CN" altLang="en-US" sz="2400" b="1" dirty="0">
                <a:cs typeface="+mn-ea"/>
                <a:sym typeface="+mn-lt"/>
              </a:rPr>
              <a:t>因子集合</a:t>
            </a:r>
            <a:endParaRPr lang="en-US" altLang="zh-CN" sz="2400" b="1" dirty="0">
              <a:cs typeface="+mn-ea"/>
              <a:sym typeface="+mn-lt"/>
            </a:endParaRPr>
          </a:p>
          <a:p>
            <a:pPr lvl="1">
              <a:lnSpc>
                <a:spcPct val="120000"/>
              </a:lnSpc>
              <a:spcBef>
                <a:spcPct val="0"/>
              </a:spcBef>
            </a:pPr>
            <a:r>
              <a:rPr lang="zh-CN" altLang="en-US" sz="2000" dirty="0">
                <a:cs typeface="+mn-ea"/>
                <a:sym typeface="+mn-lt"/>
              </a:rPr>
              <a:t>借鉴</a:t>
            </a:r>
            <a:r>
              <a:rPr lang="en-US" altLang="zh-CN" sz="2000" dirty="0">
                <a:cs typeface="+mn-ea"/>
                <a:sym typeface="+mn-lt"/>
              </a:rPr>
              <a:t>Green, Hand and Zhang (2017) </a:t>
            </a:r>
            <a:r>
              <a:rPr lang="zh-CN" altLang="en-US" sz="2000" dirty="0">
                <a:cs typeface="+mn-ea"/>
                <a:sym typeface="+mn-lt"/>
              </a:rPr>
              <a:t>，选取了</a:t>
            </a:r>
            <a:r>
              <a:rPr lang="en-US" altLang="zh-CN" sz="2000" dirty="0">
                <a:cs typeface="+mn-ea"/>
                <a:sym typeface="+mn-lt"/>
              </a:rPr>
              <a:t>96</a:t>
            </a:r>
            <a:r>
              <a:rPr lang="zh-CN" altLang="en-US" sz="2000" dirty="0">
                <a:cs typeface="+mn-ea"/>
                <a:sym typeface="+mn-lt"/>
              </a:rPr>
              <a:t>个公司特征代理异象因子，分为</a:t>
            </a:r>
            <a:r>
              <a:rPr lang="zh-CN" altLang="en-US" sz="2000" dirty="0">
                <a:solidFill>
                  <a:srgbClr val="FF0000"/>
                </a:solidFill>
                <a:cs typeface="+mn-ea"/>
                <a:sym typeface="+mn-lt"/>
              </a:rPr>
              <a:t>交易摩擦因子、动量因子、价值因子、成长因子、盈利因子、财务流动因子</a:t>
            </a:r>
            <a:r>
              <a:rPr lang="zh-CN" altLang="en-US" sz="2000" dirty="0">
                <a:cs typeface="+mn-ea"/>
                <a:sym typeface="+mn-lt"/>
              </a:rPr>
              <a:t>共六大类。</a:t>
            </a:r>
            <a:endParaRPr lang="en-US" altLang="zh-CN" sz="2000" dirty="0">
              <a:cs typeface="+mn-ea"/>
              <a:sym typeface="+mn-lt"/>
            </a:endParaRPr>
          </a:p>
          <a:p>
            <a:pPr>
              <a:lnSpc>
                <a:spcPct val="120000"/>
              </a:lnSpc>
              <a:spcBef>
                <a:spcPct val="0"/>
              </a:spcBef>
              <a:buFont typeface="Wingdings" panose="05000000000000000000" pitchFamily="2" charset="2"/>
              <a:buChar char="Ø"/>
            </a:pPr>
            <a:r>
              <a:rPr lang="zh-CN" altLang="en-US" sz="2400" b="1" dirty="0">
                <a:cs typeface="+mn-ea"/>
                <a:sym typeface="+mn-lt"/>
              </a:rPr>
              <a:t>数据处理</a:t>
            </a:r>
            <a:endParaRPr lang="en-US" altLang="zh-CN" sz="2400" b="1" dirty="0">
              <a:cs typeface="+mn-ea"/>
              <a:sym typeface="+mn-lt"/>
            </a:endParaRPr>
          </a:p>
          <a:p>
            <a:pPr lvl="1">
              <a:lnSpc>
                <a:spcPct val="120000"/>
              </a:lnSpc>
              <a:spcBef>
                <a:spcPct val="0"/>
              </a:spcBef>
            </a:pPr>
            <a:r>
              <a:rPr lang="zh-CN" altLang="en-US" sz="2000" dirty="0">
                <a:cs typeface="+mn-ea"/>
                <a:sym typeface="+mn-lt"/>
              </a:rPr>
              <a:t>对于季度财务数据均进行月度填充，数据来源于</a:t>
            </a:r>
            <a:r>
              <a:rPr lang="en-US" altLang="zh-CN" sz="2000" dirty="0">
                <a:cs typeface="+mn-ea"/>
                <a:sym typeface="+mn-lt"/>
              </a:rPr>
              <a:t>CSMAR</a:t>
            </a:r>
            <a:r>
              <a:rPr lang="zh-CN" altLang="en-US" sz="2000" dirty="0">
                <a:cs typeface="+mn-ea"/>
                <a:sym typeface="+mn-lt"/>
              </a:rPr>
              <a:t>。</a:t>
            </a:r>
            <a:endParaRPr lang="en-US" altLang="zh-CN" sz="2000" dirty="0">
              <a:cs typeface="+mn-ea"/>
              <a:sym typeface="+mn-lt"/>
            </a:endParaRPr>
          </a:p>
          <a:p>
            <a:pPr lvl="1">
              <a:lnSpc>
                <a:spcPct val="120000"/>
              </a:lnSpc>
              <a:spcBef>
                <a:spcPct val="0"/>
              </a:spcBef>
            </a:pPr>
            <a:r>
              <a:rPr lang="zh-CN" altLang="en-US" sz="2000" dirty="0">
                <a:cs typeface="+mn-ea"/>
                <a:sym typeface="+mn-lt"/>
              </a:rPr>
              <a:t>缺失值处理：①若股票在第</a:t>
            </a:r>
            <a:r>
              <a:rPr lang="en-US" altLang="zh-CN" sz="2000" dirty="0">
                <a:cs typeface="+mn-ea"/>
                <a:sym typeface="+mn-lt"/>
              </a:rPr>
              <a:t>t</a:t>
            </a:r>
            <a:r>
              <a:rPr lang="zh-CN" altLang="en-US" sz="2000" dirty="0">
                <a:cs typeface="+mn-ea"/>
                <a:sym typeface="+mn-lt"/>
              </a:rPr>
              <a:t>月收益数据存在缺失，则剔除该股票在月份</a:t>
            </a:r>
            <a:r>
              <a:rPr lang="en-US" altLang="zh-CN" sz="2000" dirty="0">
                <a:cs typeface="+mn-ea"/>
                <a:sym typeface="+mn-lt"/>
              </a:rPr>
              <a:t>t</a:t>
            </a:r>
            <a:r>
              <a:rPr lang="zh-CN" altLang="en-US" sz="2000" dirty="0">
                <a:cs typeface="+mn-ea"/>
                <a:sym typeface="+mn-lt"/>
              </a:rPr>
              <a:t>上的所有数据；②若某只股票的因子值缺失，则以</a:t>
            </a:r>
            <a:r>
              <a:rPr lang="en-US" altLang="zh-CN" sz="2000" dirty="0">
                <a:cs typeface="+mn-ea"/>
                <a:sym typeface="+mn-lt"/>
              </a:rPr>
              <a:t>0</a:t>
            </a:r>
            <a:r>
              <a:rPr lang="zh-CN" altLang="en-US" sz="2000" dirty="0">
                <a:cs typeface="+mn-ea"/>
                <a:sym typeface="+mn-lt"/>
              </a:rPr>
              <a:t>填充。</a:t>
            </a:r>
            <a:endParaRPr lang="en-US" altLang="zh-CN" sz="2000" dirty="0">
              <a:cs typeface="+mn-ea"/>
              <a:sym typeface="+mn-lt"/>
            </a:endParaRPr>
          </a:p>
          <a:p>
            <a:pPr lvl="1">
              <a:lnSpc>
                <a:spcPct val="120000"/>
              </a:lnSpc>
              <a:spcBef>
                <a:spcPct val="0"/>
              </a:spcBef>
            </a:pPr>
            <a:r>
              <a:rPr lang="zh-CN" altLang="en-US" sz="2000" dirty="0">
                <a:cs typeface="+mn-ea"/>
                <a:sym typeface="+mn-lt"/>
              </a:rPr>
              <a:t>剔除掉</a:t>
            </a:r>
            <a:r>
              <a:rPr lang="en-US" altLang="zh-CN" sz="2000" dirty="0">
                <a:cs typeface="+mn-ea"/>
                <a:sym typeface="+mn-lt"/>
              </a:rPr>
              <a:t>ST</a:t>
            </a:r>
            <a:r>
              <a:rPr lang="zh-CN" altLang="en-US" sz="2000" dirty="0">
                <a:cs typeface="+mn-ea"/>
                <a:sym typeface="+mn-lt"/>
              </a:rPr>
              <a:t>、金融股及上市一年内数据后</a:t>
            </a:r>
            <a:r>
              <a:rPr lang="en-US" altLang="zh-CN" sz="2000" dirty="0">
                <a:cs typeface="+mn-ea"/>
                <a:sym typeface="+mn-lt"/>
              </a:rPr>
              <a:t> </a:t>
            </a:r>
            <a:r>
              <a:rPr lang="zh-CN" altLang="en-US" sz="2000" dirty="0">
                <a:cs typeface="+mn-ea"/>
                <a:sym typeface="+mn-lt"/>
              </a:rPr>
              <a:t>，共</a:t>
            </a:r>
            <a:r>
              <a:rPr lang="en-US" altLang="zh-CN" sz="2000" dirty="0">
                <a:cs typeface="+mn-ea"/>
                <a:sym typeface="+mn-lt"/>
              </a:rPr>
              <a:t>381062</a:t>
            </a:r>
            <a:r>
              <a:rPr lang="zh-CN" altLang="en-US" sz="2000" dirty="0">
                <a:cs typeface="+mn-ea"/>
                <a:sym typeface="+mn-lt"/>
              </a:rPr>
              <a:t>条有效样本</a:t>
            </a:r>
            <a:endParaRPr lang="en-US" altLang="zh-CN" sz="2000" dirty="0">
              <a:cs typeface="+mn-ea"/>
              <a:sym typeface="+mn-lt"/>
            </a:endParaRPr>
          </a:p>
        </p:txBody>
      </p:sp>
      <p:sp>
        <p:nvSpPr>
          <p:cNvPr id="2" name="日期占位符 1">
            <a:extLst>
              <a:ext uri="{FF2B5EF4-FFF2-40B4-BE49-F238E27FC236}">
                <a16:creationId xmlns:a16="http://schemas.microsoft.com/office/drawing/2014/main" id="{706F036B-0BE5-4BAD-ABCC-DAA088E289EF}"/>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6" name="页脚占位符 5">
            <a:extLst>
              <a:ext uri="{FF2B5EF4-FFF2-40B4-BE49-F238E27FC236}">
                <a16:creationId xmlns:a16="http://schemas.microsoft.com/office/drawing/2014/main" id="{00374B0A-CAB4-4BE7-B132-5FB7BCC08D82}"/>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15</a:t>
            </a:fld>
            <a:endParaRPr lang="zh-CN" altLang="en-US" sz="1200" dirty="0">
              <a:cs typeface="+mn-ea"/>
              <a:sym typeface="+mn-lt"/>
            </a:endParaRPr>
          </a:p>
        </p:txBody>
      </p:sp>
      <p:pic>
        <p:nvPicPr>
          <p:cNvPr id="8" name="图片 7" descr="图片包含 屏幕截图&#10;&#10;描述已自动生成">
            <a:extLst>
              <a:ext uri="{FF2B5EF4-FFF2-40B4-BE49-F238E27FC236}">
                <a16:creationId xmlns:a16="http://schemas.microsoft.com/office/drawing/2014/main" id="{80AE98E8-E1B2-4089-9EB0-AF0E9B63F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50" y="5710122"/>
            <a:ext cx="5820587" cy="828791"/>
          </a:xfrm>
          <a:prstGeom prst="rect">
            <a:avLst/>
          </a:prstGeom>
        </p:spPr>
      </p:pic>
    </p:spTree>
    <p:extLst>
      <p:ext uri="{BB962C8B-B14F-4D97-AF65-F5344CB8AC3E}">
        <p14:creationId xmlns:p14="http://schemas.microsoft.com/office/powerpoint/2010/main" val="49647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16</a:t>
            </a:fld>
            <a:endParaRPr lang="zh-CN" altLang="en-US" sz="1200" dirty="0">
              <a:cs typeface="+mn-ea"/>
              <a:sym typeface="+mn-lt"/>
            </a:endParaRPr>
          </a:p>
        </p:txBody>
      </p:sp>
      <p:sp>
        <p:nvSpPr>
          <p:cNvPr id="5" name="标题 1">
            <a:extLst>
              <a:ext uri="{FF2B5EF4-FFF2-40B4-BE49-F238E27FC236}">
                <a16:creationId xmlns:a16="http://schemas.microsoft.com/office/drawing/2014/main" id="{78451CC2-AFB8-4FCF-8153-D3C13DBA51F2}"/>
              </a:ext>
            </a:extLst>
          </p:cNvPr>
          <p:cNvSpPr txBox="1">
            <a:spLocks/>
          </p:cNvSpPr>
          <p:nvPr/>
        </p:nvSpPr>
        <p:spPr>
          <a:xfrm>
            <a:off x="471054" y="136524"/>
            <a:ext cx="8478982"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altLang="zh-CN" sz="4000" dirty="0">
                <a:cs typeface="+mn-ea"/>
                <a:sym typeface="+mn-lt"/>
              </a:rPr>
              <a:t>2.</a:t>
            </a:r>
            <a:r>
              <a:rPr lang="zh-CN" altLang="en-US" sz="4000" dirty="0">
                <a:cs typeface="+mn-ea"/>
                <a:sym typeface="+mn-lt"/>
              </a:rPr>
              <a:t> 研究设计 </a:t>
            </a:r>
            <a:r>
              <a:rPr lang="en-US" altLang="zh-CN" sz="4000" dirty="0">
                <a:cs typeface="+mn-ea"/>
                <a:sym typeface="+mn-lt"/>
              </a:rPr>
              <a:t>–</a:t>
            </a:r>
            <a:r>
              <a:rPr lang="zh-CN" altLang="en-US" sz="4000" dirty="0">
                <a:cs typeface="+mn-ea"/>
                <a:sym typeface="+mn-lt"/>
              </a:rPr>
              <a:t> 数据</a:t>
            </a:r>
            <a:endParaRPr lang="zh-CN" altLang="en-US" sz="4000" dirty="0">
              <a:latin typeface="+mn-lt"/>
              <a:ea typeface="+mn-ea"/>
              <a:cs typeface="+mn-ea"/>
              <a:sym typeface="+mn-lt"/>
            </a:endParaRPr>
          </a:p>
        </p:txBody>
      </p:sp>
      <p:sp>
        <p:nvSpPr>
          <p:cNvPr id="2" name="日期占位符 1">
            <a:extLst>
              <a:ext uri="{FF2B5EF4-FFF2-40B4-BE49-F238E27FC236}">
                <a16:creationId xmlns:a16="http://schemas.microsoft.com/office/drawing/2014/main" id="{706F036B-0BE5-4BAD-ABCC-DAA088E289EF}"/>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6" name="页脚占位符 5">
            <a:extLst>
              <a:ext uri="{FF2B5EF4-FFF2-40B4-BE49-F238E27FC236}">
                <a16:creationId xmlns:a16="http://schemas.microsoft.com/office/drawing/2014/main" id="{00374B0A-CAB4-4BE7-B132-5FB7BCC08D82}"/>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graphicFrame>
        <p:nvGraphicFramePr>
          <p:cNvPr id="13" name="内容占位符 12">
            <a:extLst>
              <a:ext uri="{FF2B5EF4-FFF2-40B4-BE49-F238E27FC236}">
                <a16:creationId xmlns:a16="http://schemas.microsoft.com/office/drawing/2014/main" id="{648EFC7D-FD11-4AAE-8630-9F1EC478D8CA}"/>
              </a:ext>
            </a:extLst>
          </p:cNvPr>
          <p:cNvGraphicFramePr>
            <a:graphicFrameLocks noGrp="1"/>
          </p:cNvGraphicFramePr>
          <p:nvPr>
            <p:ph idx="1"/>
            <p:extLst>
              <p:ext uri="{D42A27DB-BD31-4B8C-83A1-F6EECF244321}">
                <p14:modId xmlns:p14="http://schemas.microsoft.com/office/powerpoint/2010/main" val="356393761"/>
              </p:ext>
            </p:extLst>
          </p:nvPr>
        </p:nvGraphicFramePr>
        <p:xfrm>
          <a:off x="549849" y="2024883"/>
          <a:ext cx="8321392" cy="3992461"/>
        </p:xfrm>
        <a:graphic>
          <a:graphicData uri="http://schemas.openxmlformats.org/drawingml/2006/table">
            <a:tbl>
              <a:tblPr/>
              <a:tblGrid>
                <a:gridCol w="1164651">
                  <a:extLst>
                    <a:ext uri="{9D8B030D-6E8A-4147-A177-3AD203B41FA5}">
                      <a16:colId xmlns:a16="http://schemas.microsoft.com/office/drawing/2014/main" val="4227684477"/>
                    </a:ext>
                  </a:extLst>
                </a:gridCol>
                <a:gridCol w="915697">
                  <a:extLst>
                    <a:ext uri="{9D8B030D-6E8A-4147-A177-3AD203B41FA5}">
                      <a16:colId xmlns:a16="http://schemas.microsoft.com/office/drawing/2014/main" val="2505185002"/>
                    </a:ext>
                  </a:extLst>
                </a:gridCol>
                <a:gridCol w="1040174">
                  <a:extLst>
                    <a:ext uri="{9D8B030D-6E8A-4147-A177-3AD203B41FA5}">
                      <a16:colId xmlns:a16="http://schemas.microsoft.com/office/drawing/2014/main" val="1670130338"/>
                    </a:ext>
                  </a:extLst>
                </a:gridCol>
                <a:gridCol w="1040174">
                  <a:extLst>
                    <a:ext uri="{9D8B030D-6E8A-4147-A177-3AD203B41FA5}">
                      <a16:colId xmlns:a16="http://schemas.microsoft.com/office/drawing/2014/main" val="4200453602"/>
                    </a:ext>
                  </a:extLst>
                </a:gridCol>
                <a:gridCol w="1116818">
                  <a:extLst>
                    <a:ext uri="{9D8B030D-6E8A-4147-A177-3AD203B41FA5}">
                      <a16:colId xmlns:a16="http://schemas.microsoft.com/office/drawing/2014/main" val="1124086379"/>
                    </a:ext>
                  </a:extLst>
                </a:gridCol>
                <a:gridCol w="963530">
                  <a:extLst>
                    <a:ext uri="{9D8B030D-6E8A-4147-A177-3AD203B41FA5}">
                      <a16:colId xmlns:a16="http://schemas.microsoft.com/office/drawing/2014/main" val="2053533058"/>
                    </a:ext>
                  </a:extLst>
                </a:gridCol>
                <a:gridCol w="1040174">
                  <a:extLst>
                    <a:ext uri="{9D8B030D-6E8A-4147-A177-3AD203B41FA5}">
                      <a16:colId xmlns:a16="http://schemas.microsoft.com/office/drawing/2014/main" val="2289249878"/>
                    </a:ext>
                  </a:extLst>
                </a:gridCol>
                <a:gridCol w="1040174">
                  <a:extLst>
                    <a:ext uri="{9D8B030D-6E8A-4147-A177-3AD203B41FA5}">
                      <a16:colId xmlns:a16="http://schemas.microsoft.com/office/drawing/2014/main" val="3804328073"/>
                    </a:ext>
                  </a:extLst>
                </a:gridCol>
              </a:tblGrid>
              <a:tr h="362951">
                <a:tc>
                  <a:txBody>
                    <a:bodyPr/>
                    <a:lstStyle/>
                    <a:p>
                      <a:pPr algn="ctr" fontAlgn="ctr">
                        <a:lnSpc>
                          <a:spcPct val="120000"/>
                        </a:lnSpc>
                        <a:spcBef>
                          <a:spcPts val="0"/>
                        </a:spcBef>
                        <a:spcAft>
                          <a:spcPts val="0"/>
                        </a:spcAft>
                      </a:pPr>
                      <a:r>
                        <a:rPr lang="zh-CN" altLang="en-US" sz="1600" b="1" i="0" u="none" strike="noStrike" dirty="0">
                          <a:solidFill>
                            <a:srgbClr val="000000"/>
                          </a:solidFill>
                          <a:effectLst/>
                          <a:latin typeface="+mn-lt"/>
                          <a:ea typeface="+mn-ea"/>
                          <a:cs typeface="+mn-ea"/>
                          <a:sym typeface="+mn-lt"/>
                        </a:rPr>
                        <a:t>异象因子</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a:solidFill>
                            <a:srgbClr val="000000"/>
                          </a:solidFill>
                          <a:effectLst/>
                          <a:latin typeface="+mn-lt"/>
                          <a:ea typeface="+mn-ea"/>
                          <a:cs typeface="+mn-ea"/>
                          <a:sym typeface="+mn-lt"/>
                        </a:rPr>
                        <a:t>size</a:t>
                      </a:r>
                    </a:p>
                  </a:txBody>
                  <a:tcPr marL="6350" marR="6350" marT="635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std_dvol</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a:solidFill>
                            <a:srgbClr val="000000"/>
                          </a:solidFill>
                          <a:effectLst/>
                          <a:latin typeface="+mn-lt"/>
                          <a:ea typeface="+mn-ea"/>
                          <a:cs typeface="+mn-ea"/>
                          <a:sym typeface="+mn-lt"/>
                        </a:rPr>
                        <a:t>LM</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lagretn</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rd_mve</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size_ia</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volumed</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403738375"/>
                  </a:ext>
                </a:extLst>
              </a:tr>
              <a:tr h="362951">
                <a:tc>
                  <a:txBody>
                    <a:bodyPr/>
                    <a:lstStyle/>
                    <a:p>
                      <a:pPr algn="ctr" fontAlgn="ctr">
                        <a:lnSpc>
                          <a:spcPct val="120000"/>
                        </a:lnSpc>
                        <a:spcBef>
                          <a:spcPts val="0"/>
                        </a:spcBef>
                        <a:spcAft>
                          <a:spcPts val="0"/>
                        </a:spcAft>
                      </a:pPr>
                      <a:r>
                        <a:rPr lang="zh-CN" altLang="en-US" sz="1600" b="1" i="0" u="none" strike="noStrike">
                          <a:solidFill>
                            <a:srgbClr val="000000"/>
                          </a:solidFill>
                          <a:effectLst/>
                          <a:latin typeface="+mn-lt"/>
                          <a:ea typeface="+mn-ea"/>
                          <a:cs typeface="+mn-ea"/>
                          <a:sym typeface="+mn-lt"/>
                        </a:rPr>
                        <a:t>年化收益率</a:t>
                      </a:r>
                    </a:p>
                  </a:txBody>
                  <a:tcPr marL="6350" marR="6350" marT="635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21.26%</a:t>
                      </a: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18.18%</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16.71%</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15.17%</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13.93%</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12.13%</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11.65%</a:t>
                      </a: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28317523"/>
                  </a:ext>
                </a:extLst>
              </a:tr>
              <a:tr h="362951">
                <a:tc>
                  <a:txBody>
                    <a:bodyPr/>
                    <a:lstStyle/>
                    <a:p>
                      <a:pPr algn="ctr" fontAlgn="ctr">
                        <a:lnSpc>
                          <a:spcPct val="120000"/>
                        </a:lnSpc>
                        <a:spcBef>
                          <a:spcPts val="0"/>
                        </a:spcBef>
                        <a:spcAft>
                          <a:spcPts val="0"/>
                        </a:spcAft>
                      </a:pPr>
                      <a:r>
                        <a:rPr lang="en-US" sz="1600" b="1" i="0" u="none" strike="noStrike" dirty="0">
                          <a:solidFill>
                            <a:srgbClr val="000000"/>
                          </a:solidFill>
                          <a:effectLst/>
                          <a:latin typeface="+mn-lt"/>
                          <a:ea typeface="+mn-ea"/>
                          <a:cs typeface="+mn-ea"/>
                          <a:sym typeface="+mn-lt"/>
                        </a:rPr>
                        <a:t>t-statistics</a:t>
                      </a:r>
                    </a:p>
                  </a:txBody>
                  <a:tcPr marL="6350" marR="6350" marT="635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3.8701</a:t>
                      </a:r>
                    </a:p>
                  </a:txBody>
                  <a:tcPr marL="6350" marR="6350" marT="6350" marB="0" anchor="ctr">
                    <a:lnL w="12700" cap="flat" cmpd="sng" algn="ctr">
                      <a:solidFill>
                        <a:schemeClr val="tx1"/>
                      </a:solid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8.7984</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7.7101</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3.8841</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5.4255</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2.911</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5.9414</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0900949"/>
                  </a:ext>
                </a:extLst>
              </a:tr>
              <a:tr h="362951">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5084291"/>
                  </a:ext>
                </a:extLst>
              </a:tr>
              <a:tr h="362951">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std_turn</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a:solidFill>
                            <a:srgbClr val="000000"/>
                          </a:solidFill>
                          <a:effectLst/>
                          <a:latin typeface="+mn-lt"/>
                          <a:ea typeface="+mn-ea"/>
                          <a:cs typeface="+mn-ea"/>
                          <a:sym typeface="+mn-lt"/>
                        </a:rPr>
                        <a:t>illq</a:t>
                      </a: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a:solidFill>
                            <a:srgbClr val="000000"/>
                          </a:solidFill>
                          <a:effectLst/>
                          <a:latin typeface="+mn-lt"/>
                          <a:ea typeface="+mn-ea"/>
                          <a:cs typeface="+mn-ea"/>
                          <a:sym typeface="+mn-lt"/>
                        </a:rPr>
                        <a:t>mom36</a:t>
                      </a: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momchg</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chfeps</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depr</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aeavol</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retnmax</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182994529"/>
                  </a:ext>
                </a:extLst>
              </a:tr>
              <a:tr h="362951">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11.62%</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9.21%</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9.07%</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9.01%</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8.44%</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8.09%</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6.67%</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5.99%</a:t>
                      </a: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77692229"/>
                  </a:ext>
                </a:extLst>
              </a:tr>
              <a:tr h="362951">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6.5113</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4.2123</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2.563</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2.8739</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4.7377</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2.1071</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3.6105</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4.5582</a:t>
                      </a:r>
                    </a:p>
                  </a:txBody>
                  <a:tcPr marL="6350" marR="6350" marT="635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4788800"/>
                  </a:ext>
                </a:extLst>
              </a:tr>
              <a:tr h="362951">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8054027"/>
                  </a:ext>
                </a:extLst>
              </a:tr>
              <a:tr h="362951">
                <a:tc>
                  <a:txBody>
                    <a:bodyPr/>
                    <a:lstStyle/>
                    <a:p>
                      <a:pPr algn="ctr" fontAlgn="ctr">
                        <a:lnSpc>
                          <a:spcPct val="120000"/>
                        </a:lnSpc>
                        <a:spcBef>
                          <a:spcPts val="0"/>
                        </a:spcBef>
                        <a:spcAft>
                          <a:spcPts val="0"/>
                        </a:spcAft>
                      </a:pPr>
                      <a:r>
                        <a:rPr lang="en-US" sz="1600" b="1" i="0" u="none" strike="noStrike" dirty="0">
                          <a:solidFill>
                            <a:srgbClr val="000000"/>
                          </a:solidFill>
                          <a:effectLst/>
                          <a:latin typeface="+mn-lt"/>
                          <a:ea typeface="+mn-ea"/>
                          <a:cs typeface="+mn-ea"/>
                          <a:sym typeface="+mn-lt"/>
                        </a:rPr>
                        <a:t>SP</a:t>
                      </a: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a:solidFill>
                            <a:srgbClr val="000000"/>
                          </a:solidFill>
                          <a:effectLst/>
                          <a:latin typeface="+mn-lt"/>
                          <a:ea typeface="+mn-ea"/>
                          <a:cs typeface="+mn-ea"/>
                          <a:sym typeface="+mn-lt"/>
                        </a:rPr>
                        <a:t>vol</a:t>
                      </a: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idvol</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a:solidFill>
                            <a:srgbClr val="000000"/>
                          </a:solidFill>
                          <a:effectLst/>
                          <a:latin typeface="+mn-lt"/>
                          <a:ea typeface="+mn-ea"/>
                          <a:cs typeface="+mn-ea"/>
                          <a:sym typeface="+mn-lt"/>
                        </a:rPr>
                        <a:t>skew</a:t>
                      </a: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pchsaleinv</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err="1">
                          <a:solidFill>
                            <a:srgbClr val="000000"/>
                          </a:solidFill>
                          <a:effectLst/>
                          <a:latin typeface="+mn-lt"/>
                          <a:ea typeface="+mn-ea"/>
                          <a:cs typeface="+mn-ea"/>
                          <a:sym typeface="+mn-lt"/>
                        </a:rPr>
                        <a:t>SgINVg</a:t>
                      </a:r>
                      <a:endParaRPr lang="en-US" sz="1600" b="1" i="0" u="none" strike="noStrike" dirty="0">
                        <a:solidFill>
                          <a:srgbClr val="000000"/>
                        </a:solidFill>
                        <a:effectLst/>
                        <a:latin typeface="+mn-lt"/>
                        <a:ea typeface="+mn-ea"/>
                        <a:cs typeface="+mn-ea"/>
                        <a:sym typeface="+mn-lt"/>
                      </a:endParaRPr>
                    </a:p>
                  </a:txBody>
                  <a:tcPr marL="6350" marR="6350" marT="6350" marB="0" anchor="ctr">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1" i="0" u="none" strike="noStrike" dirty="0">
                          <a:solidFill>
                            <a:srgbClr val="000000"/>
                          </a:solidFill>
                          <a:effectLst/>
                          <a:latin typeface="+mn-lt"/>
                          <a:ea typeface="+mn-ea"/>
                          <a:cs typeface="+mn-ea"/>
                          <a:sym typeface="+mn-lt"/>
                        </a:rPr>
                        <a:t>CRG</a:t>
                      </a:r>
                    </a:p>
                  </a:txBody>
                  <a:tcPr marL="6350" marR="6350" marT="6350" marB="0" anchor="ctr">
                    <a:lnL>
                      <a:noFill/>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1" i="0" u="none" strike="noStrike" dirty="0">
                        <a:solidFill>
                          <a:srgbClr val="000000"/>
                        </a:solidFill>
                        <a:effectLst/>
                        <a:latin typeface="+mn-lt"/>
                        <a:ea typeface="+mn-ea"/>
                        <a:cs typeface="+mn-ea"/>
                        <a:sym typeface="+mn-lt"/>
                      </a:endParaRPr>
                    </a:p>
                  </a:txBody>
                  <a:tcPr marL="6350" marR="6350" marT="6350" marB="0" anchor="b">
                    <a:lnL>
                      <a:noFill/>
                    </a:lnL>
                    <a:lnR>
                      <a:noFill/>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268183964"/>
                  </a:ext>
                </a:extLst>
              </a:tr>
              <a:tr h="362951">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5.23%</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5.00%</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4.74%</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4.54%</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3.70%</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3.63%</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2.91%</a:t>
                      </a:r>
                    </a:p>
                  </a:txBody>
                  <a:tcPr marL="6350" marR="6350" marT="635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4567108"/>
                  </a:ext>
                </a:extLst>
              </a:tr>
              <a:tr h="362951">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2.0128</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2.3778</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3.2926</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3.774</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a:solidFill>
                            <a:srgbClr val="000000"/>
                          </a:solidFill>
                          <a:effectLst/>
                          <a:latin typeface="+mn-lt"/>
                          <a:ea typeface="+mn-ea"/>
                          <a:cs typeface="+mn-ea"/>
                          <a:sym typeface="+mn-lt"/>
                        </a:rPr>
                        <a:t>2.8627</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2.924</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lnSpc>
                          <a:spcPct val="120000"/>
                        </a:lnSpc>
                        <a:spcBef>
                          <a:spcPts val="0"/>
                        </a:spcBef>
                        <a:spcAft>
                          <a:spcPts val="0"/>
                        </a:spcAft>
                      </a:pPr>
                      <a:r>
                        <a:rPr lang="en-US" sz="1600" b="0" i="0" u="none" strike="noStrike" dirty="0">
                          <a:solidFill>
                            <a:srgbClr val="000000"/>
                          </a:solidFill>
                          <a:effectLst/>
                          <a:latin typeface="+mn-lt"/>
                          <a:ea typeface="+mn-ea"/>
                          <a:cs typeface="+mn-ea"/>
                          <a:sym typeface="+mn-lt"/>
                        </a:rPr>
                        <a:t>2.1851</a:t>
                      </a:r>
                    </a:p>
                  </a:txBody>
                  <a:tcPr marL="6350" marR="6350" marT="635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spcBef>
                          <a:spcPts val="0"/>
                        </a:spcBef>
                        <a:spcAft>
                          <a:spcPts val="0"/>
                        </a:spcAft>
                      </a:pPr>
                      <a:endParaRPr lang="zh-CN" altLang="en-US" sz="1600" b="0" i="0" u="none" strike="noStrike" dirty="0">
                        <a:solidFill>
                          <a:srgbClr val="000000"/>
                        </a:solidFill>
                        <a:effectLst/>
                        <a:latin typeface="+mn-lt"/>
                        <a:ea typeface="+mn-ea"/>
                        <a:cs typeface="+mn-ea"/>
                        <a:sym typeface="+mn-lt"/>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7613365"/>
                  </a:ext>
                </a:extLst>
              </a:tr>
            </a:tbl>
          </a:graphicData>
        </a:graphic>
      </p:graphicFrame>
      <p:sp>
        <p:nvSpPr>
          <p:cNvPr id="14" name="矩形 13">
            <a:extLst>
              <a:ext uri="{FF2B5EF4-FFF2-40B4-BE49-F238E27FC236}">
                <a16:creationId xmlns:a16="http://schemas.microsoft.com/office/drawing/2014/main" id="{D0183029-AE52-4FC5-B2DF-A0A3A6F1C73D}"/>
              </a:ext>
            </a:extLst>
          </p:cNvPr>
          <p:cNvSpPr/>
          <p:nvPr/>
        </p:nvSpPr>
        <p:spPr>
          <a:xfrm>
            <a:off x="471054" y="1370207"/>
            <a:ext cx="5066294" cy="458202"/>
          </a:xfrm>
          <a:prstGeom prst="rect">
            <a:avLst/>
          </a:prstGeom>
        </p:spPr>
        <p:txBody>
          <a:bodyPr wrap="square">
            <a:spAutoFit/>
          </a:bodyPr>
          <a:lstStyle/>
          <a:p>
            <a:pPr marL="285750" indent="-285750">
              <a:lnSpc>
                <a:spcPct val="120000"/>
              </a:lnSpc>
              <a:buFont typeface="Wingdings" panose="05000000000000000000" pitchFamily="2" charset="2"/>
              <a:buChar char="Ø"/>
            </a:pPr>
            <a:r>
              <a:rPr lang="zh-CN" altLang="en-US" sz="2200" dirty="0">
                <a:cs typeface="+mn-ea"/>
                <a:sym typeface="+mn-lt"/>
              </a:rPr>
              <a:t>单因子检验中显著的因子集合（</a:t>
            </a:r>
            <a:r>
              <a:rPr lang="en-US" altLang="zh-CN" sz="2200" dirty="0">
                <a:cs typeface="+mn-ea"/>
                <a:sym typeface="+mn-lt"/>
              </a:rPr>
              <a:t>22</a:t>
            </a:r>
            <a:r>
              <a:rPr lang="zh-CN" altLang="en-US" sz="2200" dirty="0">
                <a:cs typeface="+mn-ea"/>
                <a:sym typeface="+mn-lt"/>
              </a:rPr>
              <a:t>项）</a:t>
            </a:r>
          </a:p>
        </p:txBody>
      </p:sp>
    </p:spTree>
    <p:extLst>
      <p:ext uri="{BB962C8B-B14F-4D97-AF65-F5344CB8AC3E}">
        <p14:creationId xmlns:p14="http://schemas.microsoft.com/office/powerpoint/2010/main" val="105128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2. </a:t>
            </a:r>
            <a:r>
              <a:rPr lang="zh-CN" altLang="en-US" sz="5000" dirty="0">
                <a:latin typeface="+mn-lt"/>
                <a:ea typeface="+mn-ea"/>
                <a:cs typeface="+mn-ea"/>
                <a:sym typeface="+mn-lt"/>
              </a:rPr>
              <a:t>研究设计 </a:t>
            </a:r>
            <a:r>
              <a:rPr lang="en-US" altLang="zh-CN" sz="5000" dirty="0">
                <a:latin typeface="+mn-lt"/>
                <a:ea typeface="+mn-ea"/>
                <a:cs typeface="+mn-ea"/>
                <a:sym typeface="+mn-lt"/>
              </a:rPr>
              <a:t>–</a:t>
            </a:r>
            <a:r>
              <a:rPr lang="zh-CN" altLang="en-US" sz="5000" dirty="0">
                <a:latin typeface="+mn-lt"/>
                <a:ea typeface="+mn-ea"/>
                <a:cs typeface="+mn-ea"/>
                <a:sym typeface="+mn-lt"/>
              </a:rPr>
              <a:t> 研究方法</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rmAutofit/>
          </a:bodyPr>
          <a:lstStyle/>
          <a:p>
            <a:pPr>
              <a:lnSpc>
                <a:spcPct val="120000"/>
              </a:lnSpc>
              <a:spcBef>
                <a:spcPct val="0"/>
              </a:spcBef>
              <a:buFont typeface="Wingdings" panose="05000000000000000000" pitchFamily="2" charset="2"/>
              <a:buChar char="Ø"/>
            </a:pPr>
            <a:r>
              <a:rPr lang="zh-CN" altLang="en-US" sz="2000" b="1" dirty="0">
                <a:cs typeface="+mn-ea"/>
                <a:sym typeface="+mn-lt"/>
              </a:rPr>
              <a:t>机器学习算法，采用监督学习算法</a:t>
            </a:r>
            <a:endParaRPr lang="en-US" altLang="zh-CN" sz="2000" b="1" dirty="0">
              <a:cs typeface="+mn-ea"/>
              <a:sym typeface="+mn-lt"/>
            </a:endParaRPr>
          </a:p>
          <a:p>
            <a:pPr marL="342900" lvl="1" indent="0">
              <a:lnSpc>
                <a:spcPct val="120000"/>
              </a:lnSpc>
              <a:spcBef>
                <a:spcPct val="0"/>
              </a:spcBef>
              <a:buNone/>
            </a:pPr>
            <a:r>
              <a:rPr lang="en-US" altLang="zh-CN" sz="2000" dirty="0">
                <a:cs typeface="+mn-ea"/>
                <a:sym typeface="+mn-lt"/>
              </a:rPr>
              <a:t>0.   </a:t>
            </a:r>
            <a:r>
              <a:rPr lang="zh-CN" altLang="en-US" sz="2000" dirty="0">
                <a:cs typeface="+mn-ea"/>
                <a:sym typeface="+mn-lt"/>
              </a:rPr>
              <a:t>基准算法：线性回归模型</a:t>
            </a:r>
            <a:endParaRPr lang="en-US" altLang="zh-CN" sz="2000" dirty="0">
              <a:cs typeface="+mn-ea"/>
              <a:sym typeface="+mn-lt"/>
            </a:endParaRPr>
          </a:p>
          <a:p>
            <a:pPr marL="800100" lvl="1" indent="-457200">
              <a:lnSpc>
                <a:spcPct val="120000"/>
              </a:lnSpc>
              <a:spcBef>
                <a:spcPct val="0"/>
              </a:spcBef>
              <a:buFont typeface="+mj-lt"/>
              <a:buAutoNum type="arabicPeriod"/>
            </a:pPr>
            <a:r>
              <a:rPr lang="zh-CN" altLang="en-US" sz="2000" dirty="0">
                <a:cs typeface="+mn-ea"/>
                <a:sym typeface="+mn-lt"/>
              </a:rPr>
              <a:t>线性算法：</a:t>
            </a:r>
            <a:r>
              <a:rPr lang="en-US" altLang="zh-CN" sz="2000" dirty="0">
                <a:cs typeface="+mn-ea"/>
                <a:sym typeface="+mn-lt"/>
              </a:rPr>
              <a:t>FC</a:t>
            </a:r>
            <a:r>
              <a:rPr lang="zh-CN" altLang="en-US" sz="2000" dirty="0">
                <a:cs typeface="+mn-ea"/>
                <a:sym typeface="+mn-lt"/>
              </a:rPr>
              <a:t>、</a:t>
            </a:r>
            <a:r>
              <a:rPr lang="en-US" altLang="zh-CN" sz="2000" dirty="0">
                <a:cs typeface="+mn-ea"/>
                <a:sym typeface="+mn-lt"/>
              </a:rPr>
              <a:t>Ridge</a:t>
            </a:r>
            <a:r>
              <a:rPr lang="zh-CN" altLang="en-US" sz="2000" dirty="0">
                <a:cs typeface="+mn-ea"/>
                <a:sym typeface="+mn-lt"/>
              </a:rPr>
              <a:t>、</a:t>
            </a:r>
            <a:r>
              <a:rPr lang="en-US" altLang="zh-CN" sz="2000" dirty="0">
                <a:cs typeface="+mn-ea"/>
                <a:sym typeface="+mn-lt"/>
              </a:rPr>
              <a:t>Lasso</a:t>
            </a:r>
            <a:r>
              <a:rPr lang="zh-CN" altLang="en-US" sz="2000" dirty="0">
                <a:cs typeface="+mn-ea"/>
                <a:sym typeface="+mn-lt"/>
              </a:rPr>
              <a:t>、</a:t>
            </a:r>
            <a:r>
              <a:rPr lang="en-US" altLang="zh-CN" sz="2000" dirty="0" err="1">
                <a:cs typeface="+mn-ea"/>
                <a:sym typeface="+mn-lt"/>
              </a:rPr>
              <a:t>ElasticNet</a:t>
            </a:r>
            <a:r>
              <a:rPr lang="zh-CN" altLang="en-US" sz="2000" dirty="0">
                <a:cs typeface="+mn-ea"/>
                <a:sym typeface="+mn-lt"/>
              </a:rPr>
              <a:t>、</a:t>
            </a:r>
            <a:r>
              <a:rPr lang="en-US" altLang="zh-CN" sz="2000" dirty="0">
                <a:cs typeface="+mn-ea"/>
                <a:sym typeface="+mn-lt"/>
              </a:rPr>
              <a:t>PLS</a:t>
            </a:r>
          </a:p>
          <a:p>
            <a:pPr marL="800100" lvl="1" indent="-457200">
              <a:lnSpc>
                <a:spcPct val="120000"/>
              </a:lnSpc>
              <a:spcBef>
                <a:spcPct val="0"/>
              </a:spcBef>
              <a:buFont typeface="+mj-lt"/>
              <a:buAutoNum type="arabicPeriod"/>
            </a:pPr>
            <a:r>
              <a:rPr lang="zh-CN" altLang="en-US" sz="2000" dirty="0">
                <a:cs typeface="+mn-ea"/>
                <a:sym typeface="+mn-lt"/>
              </a:rPr>
              <a:t>非线性算法：</a:t>
            </a:r>
            <a:r>
              <a:rPr lang="en-US" altLang="zh-CN" sz="2000" dirty="0">
                <a:cs typeface="+mn-ea"/>
                <a:sym typeface="+mn-lt"/>
              </a:rPr>
              <a:t>SVM</a:t>
            </a:r>
            <a:r>
              <a:rPr lang="zh-CN" altLang="en-US" sz="2000" dirty="0">
                <a:cs typeface="+mn-ea"/>
                <a:sym typeface="+mn-lt"/>
              </a:rPr>
              <a:t>、</a:t>
            </a:r>
            <a:r>
              <a:rPr lang="en-US" altLang="zh-CN" sz="2000" dirty="0">
                <a:cs typeface="+mn-ea"/>
                <a:sym typeface="+mn-lt"/>
              </a:rPr>
              <a:t>GBDT</a:t>
            </a:r>
            <a:r>
              <a:rPr lang="zh-CN" altLang="en-US" sz="2000" dirty="0">
                <a:cs typeface="+mn-ea"/>
                <a:sym typeface="+mn-lt"/>
              </a:rPr>
              <a:t>、</a:t>
            </a:r>
            <a:r>
              <a:rPr lang="en-US" altLang="zh-CN" sz="2000" dirty="0" err="1">
                <a:cs typeface="+mn-ea"/>
                <a:sym typeface="+mn-lt"/>
              </a:rPr>
              <a:t>XGBoost</a:t>
            </a:r>
            <a:r>
              <a:rPr lang="zh-CN" altLang="en-US" sz="2000" dirty="0">
                <a:cs typeface="+mn-ea"/>
                <a:sym typeface="+mn-lt"/>
              </a:rPr>
              <a:t>、</a:t>
            </a:r>
            <a:r>
              <a:rPr lang="en-US" altLang="zh-CN" sz="2000" dirty="0">
                <a:cs typeface="+mn-ea"/>
                <a:sym typeface="+mn-lt"/>
              </a:rPr>
              <a:t>EN-ANN</a:t>
            </a:r>
          </a:p>
          <a:p>
            <a:pPr marL="800100" lvl="1" indent="-457200">
              <a:lnSpc>
                <a:spcPct val="120000"/>
              </a:lnSpc>
              <a:spcBef>
                <a:spcPct val="0"/>
              </a:spcBef>
              <a:buFont typeface="+mj-lt"/>
              <a:buAutoNum type="arabicPeriod"/>
            </a:pPr>
            <a:r>
              <a:rPr lang="zh-CN" altLang="en-US" sz="2000" dirty="0">
                <a:cs typeface="+mn-ea"/>
                <a:sym typeface="+mn-lt"/>
              </a:rPr>
              <a:t>深度学习算法：</a:t>
            </a:r>
            <a:r>
              <a:rPr lang="en-US" altLang="zh-CN" sz="2000" dirty="0">
                <a:cs typeface="+mn-ea"/>
                <a:sym typeface="+mn-lt"/>
              </a:rPr>
              <a:t>DFN</a:t>
            </a:r>
            <a:r>
              <a:rPr lang="zh-CN" altLang="en-US" sz="2000" dirty="0">
                <a:cs typeface="+mn-ea"/>
                <a:sym typeface="+mn-lt"/>
              </a:rPr>
              <a:t>、</a:t>
            </a:r>
            <a:r>
              <a:rPr lang="en-US" altLang="zh-CN" sz="2000" dirty="0">
                <a:cs typeface="+mn-ea"/>
                <a:sym typeface="+mn-lt"/>
              </a:rPr>
              <a:t>RNN</a:t>
            </a:r>
            <a:r>
              <a:rPr lang="zh-CN" altLang="en-US" sz="2000" dirty="0">
                <a:cs typeface="+mn-ea"/>
                <a:sym typeface="+mn-lt"/>
              </a:rPr>
              <a:t>、</a:t>
            </a:r>
            <a:r>
              <a:rPr lang="en-US" altLang="zh-CN" sz="2000" dirty="0">
                <a:cs typeface="+mn-ea"/>
                <a:sym typeface="+mn-lt"/>
              </a:rPr>
              <a:t>LSTM</a:t>
            </a:r>
          </a:p>
          <a:p>
            <a:pPr>
              <a:lnSpc>
                <a:spcPct val="120000"/>
              </a:lnSpc>
              <a:spcBef>
                <a:spcPct val="0"/>
              </a:spcBef>
              <a:buFont typeface="Wingdings" panose="05000000000000000000" pitchFamily="2" charset="2"/>
              <a:buChar char="Ø"/>
            </a:pPr>
            <a:r>
              <a:rPr lang="zh-CN" altLang="en-US" sz="2000" b="1" dirty="0">
                <a:cs typeface="+mn-ea"/>
                <a:sym typeface="+mn-lt"/>
              </a:rPr>
              <a:t>训练、测试集划分：</a:t>
            </a:r>
            <a:r>
              <a:rPr lang="zh-CN" altLang="en-US" sz="2000" dirty="0">
                <a:cs typeface="+mn-ea"/>
                <a:sym typeface="+mn-lt"/>
              </a:rPr>
              <a:t>滑动窗口法，采用网格搜索和交叉验证选参数</a:t>
            </a:r>
            <a:endParaRPr lang="en-US" altLang="zh-CN" sz="20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17</a:t>
            </a:fld>
            <a:endParaRPr lang="zh-CN" altLang="en-US" sz="1200" dirty="0">
              <a:cs typeface="+mn-ea"/>
              <a:sym typeface="+mn-lt"/>
            </a:endParaRPr>
          </a:p>
        </p:txBody>
      </p:sp>
      <p:sp>
        <p:nvSpPr>
          <p:cNvPr id="22" name="Rectangle 16">
            <a:extLst>
              <a:ext uri="{FF2B5EF4-FFF2-40B4-BE49-F238E27FC236}">
                <a16:creationId xmlns:a16="http://schemas.microsoft.com/office/drawing/2014/main" id="{2E54FA4A-D7E4-4B87-A760-4DBC43DE189A}"/>
              </a:ext>
            </a:extLst>
          </p:cNvPr>
          <p:cNvSpPr>
            <a:spLocks noChangeArrowheads="1"/>
          </p:cNvSpPr>
          <p:nvPr/>
        </p:nvSpPr>
        <p:spPr bwMode="auto">
          <a:xfrm>
            <a:off x="0" y="3149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sp>
        <p:nvSpPr>
          <p:cNvPr id="23" name="Rectangle 24">
            <a:extLst>
              <a:ext uri="{FF2B5EF4-FFF2-40B4-BE49-F238E27FC236}">
                <a16:creationId xmlns:a16="http://schemas.microsoft.com/office/drawing/2014/main" id="{796A7F89-A9F5-42AF-A211-AF574C16D2C4}"/>
              </a:ext>
            </a:extLst>
          </p:cNvPr>
          <p:cNvSpPr>
            <a:spLocks noChangeArrowheads="1"/>
          </p:cNvSpPr>
          <p:nvPr/>
        </p:nvSpPr>
        <p:spPr bwMode="auto">
          <a:xfrm>
            <a:off x="0" y="26009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pic>
        <p:nvPicPr>
          <p:cNvPr id="9" name="图片 8">
            <a:extLst>
              <a:ext uri="{FF2B5EF4-FFF2-40B4-BE49-F238E27FC236}">
                <a16:creationId xmlns:a16="http://schemas.microsoft.com/office/drawing/2014/main" id="{DD94E681-6710-4A06-9CA8-468965E7CC0A}"/>
              </a:ext>
            </a:extLst>
          </p:cNvPr>
          <p:cNvPicPr/>
          <p:nvPr/>
        </p:nvPicPr>
        <p:blipFill rotWithShape="1">
          <a:blip r:embed="rId3"/>
          <a:srcRect l="723" t="18915" r="13798" b="16767"/>
          <a:stretch/>
        </p:blipFill>
        <p:spPr bwMode="auto">
          <a:xfrm>
            <a:off x="1363662" y="4078287"/>
            <a:ext cx="6416675" cy="24606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131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7DF05-FE97-4CFC-B711-ADF88CA96788}"/>
              </a:ext>
            </a:extLst>
          </p:cNvPr>
          <p:cNvSpPr>
            <a:spLocks noGrp="1"/>
          </p:cNvSpPr>
          <p:nvPr>
            <p:ph type="title"/>
          </p:nvPr>
        </p:nvSpPr>
        <p:spPr/>
        <p:txBody>
          <a:bodyPr>
            <a:normAutofit/>
          </a:bodyPr>
          <a:lstStyle/>
          <a:p>
            <a:pPr>
              <a:lnSpc>
                <a:spcPct val="120000"/>
              </a:lnSpc>
            </a:pPr>
            <a:r>
              <a:rPr lang="en-US" altLang="zh-CN" sz="4000" dirty="0">
                <a:cs typeface="+mn-ea"/>
                <a:sym typeface="+mn-lt"/>
              </a:rPr>
              <a:t>2. </a:t>
            </a:r>
            <a:r>
              <a:rPr lang="zh-CN" altLang="en-US" sz="4000" dirty="0">
                <a:cs typeface="+mn-ea"/>
                <a:sym typeface="+mn-lt"/>
              </a:rPr>
              <a:t>研究设计 </a:t>
            </a:r>
            <a:r>
              <a:rPr lang="en-US" altLang="zh-CN" sz="4000" dirty="0">
                <a:cs typeface="+mn-ea"/>
                <a:sym typeface="+mn-lt"/>
              </a:rPr>
              <a:t>–</a:t>
            </a:r>
            <a:r>
              <a:rPr lang="zh-CN" altLang="en-US" sz="4000" dirty="0">
                <a:cs typeface="+mn-ea"/>
                <a:sym typeface="+mn-lt"/>
              </a:rPr>
              <a:t> 研究方法</a:t>
            </a:r>
            <a:endParaRPr lang="zh-CN" altLang="en-US" sz="4000" dirty="0">
              <a:latin typeface="+mn-lt"/>
              <a:ea typeface="+mn-ea"/>
              <a:cs typeface="+mn-ea"/>
              <a:sym typeface="+mn-lt"/>
            </a:endParaRPr>
          </a:p>
        </p:txBody>
      </p:sp>
      <p:sp>
        <p:nvSpPr>
          <p:cNvPr id="3" name="内容占位符 2">
            <a:extLst>
              <a:ext uri="{FF2B5EF4-FFF2-40B4-BE49-F238E27FC236}">
                <a16:creationId xmlns:a16="http://schemas.microsoft.com/office/drawing/2014/main" id="{AFDA7E48-DCE2-4191-9FA0-578B49317A9E}"/>
              </a:ext>
            </a:extLst>
          </p:cNvPr>
          <p:cNvSpPr>
            <a:spLocks noGrp="1"/>
          </p:cNvSpPr>
          <p:nvPr>
            <p:ph idx="1"/>
          </p:nvPr>
        </p:nvSpPr>
        <p:spPr/>
        <p:txBody>
          <a:bodyPr/>
          <a:lstStyle/>
          <a:p>
            <a:pPr>
              <a:lnSpc>
                <a:spcPct val="120000"/>
              </a:lnSpc>
              <a:spcBef>
                <a:spcPts val="0"/>
              </a:spcBef>
            </a:pPr>
            <a:r>
              <a:rPr lang="zh-CN" altLang="en-US" sz="2400" dirty="0">
                <a:cs typeface="+mn-ea"/>
                <a:sym typeface="+mn-lt"/>
              </a:rPr>
              <a:t>为了探索和发现影响中国市场股票截面收益的重要因子，本文采用如下的方式从机器学习的视角进一步审视中国股票截面收益的影响因素。</a:t>
            </a:r>
            <a:endParaRPr lang="en-US" altLang="zh-CN" sz="2400" dirty="0">
              <a:cs typeface="+mn-ea"/>
              <a:sym typeface="+mn-lt"/>
            </a:endParaRPr>
          </a:p>
          <a:p>
            <a:pPr>
              <a:lnSpc>
                <a:spcPct val="120000"/>
              </a:lnSpc>
              <a:spcBef>
                <a:spcPts val="0"/>
              </a:spcBef>
            </a:pPr>
            <a:endParaRPr lang="zh-CN" altLang="en-US" dirty="0">
              <a:cs typeface="+mn-ea"/>
              <a:sym typeface="+mn-lt"/>
            </a:endParaRPr>
          </a:p>
        </p:txBody>
      </p:sp>
      <p:sp>
        <p:nvSpPr>
          <p:cNvPr id="4" name="日期占位符 3">
            <a:extLst>
              <a:ext uri="{FF2B5EF4-FFF2-40B4-BE49-F238E27FC236}">
                <a16:creationId xmlns:a16="http://schemas.microsoft.com/office/drawing/2014/main" id="{AFE794E0-AF91-44BB-878C-6F410F897672}"/>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5BB189F2-D79A-4738-A7EC-01529EFC00B3}"/>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6" name="灯片编号占位符 5">
            <a:extLst>
              <a:ext uri="{FF2B5EF4-FFF2-40B4-BE49-F238E27FC236}">
                <a16:creationId xmlns:a16="http://schemas.microsoft.com/office/drawing/2014/main" id="{D20A752D-E989-41DB-A13D-86FE9250D262}"/>
              </a:ext>
            </a:extLst>
          </p:cNvPr>
          <p:cNvSpPr>
            <a:spLocks noGrp="1"/>
          </p:cNvSpPr>
          <p:nvPr>
            <p:ph type="sldNum" sz="quarter" idx="12"/>
          </p:nvPr>
        </p:nvSpPr>
        <p:spPr/>
        <p:txBody>
          <a:bodyPr/>
          <a:lstStyle/>
          <a:p>
            <a:pPr>
              <a:lnSpc>
                <a:spcPct val="120000"/>
              </a:lnSpc>
            </a:pPr>
            <a:fld id="{5B7A44AB-C851-4680-919B-97E3B8B1A208}" type="slidenum">
              <a:rPr lang="zh-CN" altLang="en-US" smtClean="0">
                <a:cs typeface="+mn-ea"/>
                <a:sym typeface="+mn-lt"/>
              </a:rPr>
              <a:pPr>
                <a:lnSpc>
                  <a:spcPct val="120000"/>
                </a:lnSpc>
              </a:pPr>
              <a:t>18</a:t>
            </a:fld>
            <a:endParaRPr lang="zh-CN" altLang="en-US">
              <a:cs typeface="+mn-ea"/>
              <a:sym typeface="+mn-lt"/>
            </a:endParaRPr>
          </a:p>
        </p:txBody>
      </p:sp>
      <p:graphicFrame>
        <p:nvGraphicFramePr>
          <p:cNvPr id="8" name="表格 7">
            <a:extLst>
              <a:ext uri="{FF2B5EF4-FFF2-40B4-BE49-F238E27FC236}">
                <a16:creationId xmlns:a16="http://schemas.microsoft.com/office/drawing/2014/main" id="{DA3BBDC0-B659-46C8-9490-C875CD1D8C01}"/>
              </a:ext>
            </a:extLst>
          </p:cNvPr>
          <p:cNvGraphicFramePr>
            <a:graphicFrameLocks noGrp="1"/>
          </p:cNvGraphicFramePr>
          <p:nvPr>
            <p:extLst>
              <p:ext uri="{D42A27DB-BD31-4B8C-83A1-F6EECF244321}">
                <p14:modId xmlns:p14="http://schemas.microsoft.com/office/powerpoint/2010/main" val="217763135"/>
              </p:ext>
            </p:extLst>
          </p:nvPr>
        </p:nvGraphicFramePr>
        <p:xfrm>
          <a:off x="628649" y="3715249"/>
          <a:ext cx="7886701" cy="2060135"/>
        </p:xfrm>
        <a:graphic>
          <a:graphicData uri="http://schemas.openxmlformats.org/drawingml/2006/table">
            <a:tbl>
              <a:tblPr firstRow="1" bandRow="1">
                <a:tableStyleId>{5C22544A-7EE6-4342-B048-85BDC9FD1C3A}</a:tableStyleId>
              </a:tblPr>
              <a:tblGrid>
                <a:gridCol w="2124076">
                  <a:extLst>
                    <a:ext uri="{9D8B030D-6E8A-4147-A177-3AD203B41FA5}">
                      <a16:colId xmlns:a16="http://schemas.microsoft.com/office/drawing/2014/main" val="3405905547"/>
                    </a:ext>
                  </a:extLst>
                </a:gridCol>
                <a:gridCol w="5762625">
                  <a:extLst>
                    <a:ext uri="{9D8B030D-6E8A-4147-A177-3AD203B41FA5}">
                      <a16:colId xmlns:a16="http://schemas.microsoft.com/office/drawing/2014/main" val="2636132172"/>
                    </a:ext>
                  </a:extLst>
                </a:gridCol>
              </a:tblGrid>
              <a:tr h="785420">
                <a:tc>
                  <a:txBody>
                    <a:bodyPr/>
                    <a:lstStyle/>
                    <a:p>
                      <a:pPr algn="ctr">
                        <a:lnSpc>
                          <a:spcPct val="120000"/>
                        </a:lnSpc>
                        <a:spcBef>
                          <a:spcPts val="0"/>
                        </a:spcBef>
                        <a:spcAft>
                          <a:spcPts val="0"/>
                        </a:spcAft>
                      </a:pPr>
                      <a:r>
                        <a:rPr lang="zh-CN" altLang="en-US" sz="2400" b="0" dirty="0">
                          <a:solidFill>
                            <a:schemeClr val="tx1"/>
                          </a:solidFill>
                          <a:latin typeface="+mn-lt"/>
                          <a:ea typeface="+mn-ea"/>
                          <a:cs typeface="+mn-ea"/>
                          <a:sym typeface="+mn-lt"/>
                        </a:rPr>
                        <a:t>单因子</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lnSpc>
                          <a:spcPct val="120000"/>
                        </a:lnSpc>
                        <a:spcBef>
                          <a:spcPts val="0"/>
                        </a:spcBef>
                        <a:spcAft>
                          <a:spcPts val="0"/>
                        </a:spcAft>
                      </a:pPr>
                      <a:r>
                        <a:rPr lang="zh-CN" altLang="en-US" sz="2400" b="0" dirty="0">
                          <a:solidFill>
                            <a:schemeClr val="tx1"/>
                          </a:solidFill>
                          <a:latin typeface="+mn-lt"/>
                          <a:ea typeface="+mn-ea"/>
                          <a:cs typeface="+mn-ea"/>
                          <a:sym typeface="+mn-lt"/>
                        </a:rPr>
                        <a:t>统计学意义上显著的因素（多空组合收益</a:t>
                      </a:r>
                      <a:r>
                        <a:rPr lang="en-US" altLang="zh-CN" sz="2400" b="0" dirty="0">
                          <a:solidFill>
                            <a:schemeClr val="tx1"/>
                          </a:solidFill>
                          <a:latin typeface="+mn-lt"/>
                          <a:ea typeface="+mn-ea"/>
                          <a:cs typeface="+mn-ea"/>
                          <a:sym typeface="+mn-lt"/>
                        </a:rPr>
                        <a:t>t-statistic&gt;1.96</a:t>
                      </a:r>
                      <a:r>
                        <a:rPr lang="zh-CN" altLang="en-US" sz="2400" b="0" dirty="0">
                          <a:solidFill>
                            <a:schemeClr val="tx1"/>
                          </a:solidFill>
                          <a:latin typeface="+mn-lt"/>
                          <a:ea typeface="+mn-ea"/>
                          <a:cs typeface="+mn-ea"/>
                          <a:sym typeface="+mn-lt"/>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81164"/>
                  </a:ext>
                </a:extLst>
              </a:tr>
              <a:tr h="1134495">
                <a:tc>
                  <a:txBody>
                    <a:bodyPr/>
                    <a:lstStyle/>
                    <a:p>
                      <a:pPr algn="ctr">
                        <a:lnSpc>
                          <a:spcPct val="120000"/>
                        </a:lnSpc>
                        <a:spcBef>
                          <a:spcPts val="0"/>
                        </a:spcBef>
                        <a:spcAft>
                          <a:spcPts val="0"/>
                        </a:spcAft>
                      </a:pPr>
                      <a:r>
                        <a:rPr lang="zh-CN" altLang="en-US" sz="2400" b="0" dirty="0">
                          <a:solidFill>
                            <a:schemeClr val="tx1"/>
                          </a:solidFill>
                          <a:latin typeface="+mn-lt"/>
                          <a:ea typeface="+mn-ea"/>
                          <a:cs typeface="+mn-ea"/>
                          <a:sym typeface="+mn-lt"/>
                        </a:rPr>
                        <a:t>机器学习方法</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lnSpc>
                          <a:spcPct val="120000"/>
                        </a:lnSpc>
                        <a:spcBef>
                          <a:spcPts val="0"/>
                        </a:spcBef>
                        <a:spcAft>
                          <a:spcPts val="0"/>
                        </a:spcAft>
                      </a:pPr>
                      <a:r>
                        <a:rPr lang="zh-CN" altLang="en-US" sz="2400" b="0" dirty="0">
                          <a:solidFill>
                            <a:schemeClr val="tx1"/>
                          </a:solidFill>
                          <a:latin typeface="+mn-lt"/>
                          <a:ea typeface="+mn-ea"/>
                          <a:cs typeface="+mn-ea"/>
                          <a:sym typeface="+mn-lt"/>
                        </a:rPr>
                        <a:t>从全变量中剔除单一因子之后的收益损失</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251857"/>
                  </a:ext>
                </a:extLst>
              </a:tr>
            </a:tbl>
          </a:graphicData>
        </a:graphic>
      </p:graphicFrame>
    </p:spTree>
    <p:extLst>
      <p:ext uri="{BB962C8B-B14F-4D97-AF65-F5344CB8AC3E}">
        <p14:creationId xmlns:p14="http://schemas.microsoft.com/office/powerpoint/2010/main" val="370263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D7AF9-0151-1448-B957-1C7ED490A140}"/>
              </a:ext>
            </a:extLst>
          </p:cNvPr>
          <p:cNvSpPr>
            <a:spLocks noGrp="1"/>
          </p:cNvSpPr>
          <p:nvPr>
            <p:ph type="title"/>
          </p:nvPr>
        </p:nvSpPr>
        <p:spPr/>
        <p:txBody>
          <a:bodyPr>
            <a:normAutofit/>
          </a:bodyPr>
          <a:lstStyle/>
          <a:p>
            <a:r>
              <a:rPr kumimoji="1" lang="en-US" altLang="zh-CN" sz="4000" dirty="0"/>
              <a:t>3.</a:t>
            </a:r>
            <a:r>
              <a:rPr kumimoji="1" lang="zh-CN" altLang="en-US" sz="4000" dirty="0"/>
              <a:t> 实证结果</a:t>
            </a:r>
            <a:r>
              <a:rPr kumimoji="1" lang="en-US" altLang="zh-CN" sz="4000" dirty="0"/>
              <a:t>1</a:t>
            </a:r>
            <a:r>
              <a:rPr kumimoji="1" lang="zh-CN" altLang="en-US" sz="4000" dirty="0"/>
              <a:t>：机器学习模型在</a:t>
            </a:r>
            <a:r>
              <a:rPr kumimoji="1" lang="en-US" altLang="zh-CN" sz="4000" dirty="0"/>
              <a:t>A</a:t>
            </a:r>
            <a:r>
              <a:rPr kumimoji="1" lang="zh-CN" altLang="en-US" sz="4000" dirty="0"/>
              <a:t>股市场的实证绩效</a:t>
            </a:r>
          </a:p>
        </p:txBody>
      </p:sp>
      <p:sp>
        <p:nvSpPr>
          <p:cNvPr id="3" name="内容占位符 2">
            <a:extLst>
              <a:ext uri="{FF2B5EF4-FFF2-40B4-BE49-F238E27FC236}">
                <a16:creationId xmlns:a16="http://schemas.microsoft.com/office/drawing/2014/main" id="{AE89EB9C-F0BF-D543-9958-422758E05D72}"/>
              </a:ext>
            </a:extLst>
          </p:cNvPr>
          <p:cNvSpPr>
            <a:spLocks noGrp="1"/>
          </p:cNvSpPr>
          <p:nvPr>
            <p:ph idx="1"/>
          </p:nvPr>
        </p:nvSpPr>
        <p:spPr/>
        <p:txBody>
          <a:bodyPr>
            <a:normAutofit/>
          </a:bodyPr>
          <a:lstStyle/>
          <a:p>
            <a:endParaRPr kumimoji="1" lang="zh-CN" altLang="en-US" sz="2800" dirty="0"/>
          </a:p>
        </p:txBody>
      </p:sp>
      <p:sp>
        <p:nvSpPr>
          <p:cNvPr id="4" name="日期占位符 3">
            <a:extLst>
              <a:ext uri="{FF2B5EF4-FFF2-40B4-BE49-F238E27FC236}">
                <a16:creationId xmlns:a16="http://schemas.microsoft.com/office/drawing/2014/main" id="{2C8F3FD3-D314-1D41-B1A1-28895ACCC8D5}"/>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FA38FA98-0034-5E4D-AE31-B19CA6F4850F}"/>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FE2DACB3-8374-CF46-9DA2-EDE295B9C1AF}"/>
              </a:ext>
            </a:extLst>
          </p:cNvPr>
          <p:cNvSpPr>
            <a:spLocks noGrp="1"/>
          </p:cNvSpPr>
          <p:nvPr>
            <p:ph type="sldNum" sz="quarter" idx="12"/>
          </p:nvPr>
        </p:nvSpPr>
        <p:spPr/>
        <p:txBody>
          <a:bodyPr/>
          <a:lstStyle/>
          <a:p>
            <a:fld id="{5B7A44AB-C851-4680-919B-97E3B8B1A208}" type="slidenum">
              <a:rPr lang="zh-CN" altLang="en-US" smtClean="0"/>
              <a:t>19</a:t>
            </a:fld>
            <a:endParaRPr lang="zh-CN" altLang="en-US"/>
          </a:p>
        </p:txBody>
      </p:sp>
    </p:spTree>
    <p:extLst>
      <p:ext uri="{BB962C8B-B14F-4D97-AF65-F5344CB8AC3E}">
        <p14:creationId xmlns:p14="http://schemas.microsoft.com/office/powerpoint/2010/main" val="316462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a:xfrm>
            <a:off x="495011" y="282500"/>
            <a:ext cx="7886700" cy="1325563"/>
          </a:xfrm>
        </p:spPr>
        <p:txBody>
          <a:bodyPr>
            <a:normAutofit/>
          </a:bodyPr>
          <a:lstStyle/>
          <a:p>
            <a:pPr>
              <a:lnSpc>
                <a:spcPct val="120000"/>
              </a:lnSpc>
            </a:pPr>
            <a:r>
              <a:rPr lang="zh-CN" altLang="en-US" sz="5000" dirty="0">
                <a:latin typeface="+mn-lt"/>
                <a:ea typeface="+mn-ea"/>
                <a:cs typeface="+mn-ea"/>
                <a:sym typeface="+mn-lt"/>
              </a:rPr>
              <a:t>目录</a:t>
            </a: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zh-CN" altLang="en-US" sz="3300" dirty="0">
                <a:cs typeface="+mn-ea"/>
                <a:sym typeface="+mn-lt"/>
              </a:rPr>
              <a:t>引言</a:t>
            </a:r>
            <a:endParaRPr lang="en-US" altLang="zh-CN" sz="3300" dirty="0">
              <a:cs typeface="+mn-ea"/>
              <a:sym typeface="+mn-lt"/>
            </a:endParaRPr>
          </a:p>
          <a:p>
            <a:pPr marL="857250" lvl="1" indent="-514350">
              <a:lnSpc>
                <a:spcPct val="120000"/>
              </a:lnSpc>
              <a:spcBef>
                <a:spcPct val="0"/>
              </a:spcBef>
              <a:buFont typeface="+mj-lt"/>
              <a:buAutoNum type="arabicPeriod"/>
            </a:pPr>
            <a:r>
              <a:rPr lang="zh-CN" altLang="en-US" sz="3300">
                <a:cs typeface="+mn-ea"/>
                <a:sym typeface="+mn-lt"/>
              </a:rPr>
              <a:t>研究设计</a:t>
            </a:r>
            <a:endParaRPr lang="en-US" altLang="zh-CN" sz="3300" dirty="0">
              <a:cs typeface="+mn-ea"/>
              <a:sym typeface="+mn-lt"/>
            </a:endParaRPr>
          </a:p>
          <a:p>
            <a:pPr marL="857250" lvl="1" indent="-514350">
              <a:lnSpc>
                <a:spcPct val="120000"/>
              </a:lnSpc>
              <a:spcBef>
                <a:spcPct val="0"/>
              </a:spcBef>
              <a:buFont typeface="+mj-lt"/>
              <a:buAutoNum type="arabicPeriod"/>
            </a:pPr>
            <a:r>
              <a:rPr lang="zh-CN" altLang="en-US" sz="3300" dirty="0">
                <a:cs typeface="+mn-ea"/>
                <a:sym typeface="+mn-lt"/>
              </a:rPr>
              <a:t>实证结果</a:t>
            </a:r>
            <a:endParaRPr lang="en-US" altLang="zh-CN" sz="3300" dirty="0">
              <a:cs typeface="+mn-ea"/>
              <a:sym typeface="+mn-lt"/>
            </a:endParaRPr>
          </a:p>
          <a:p>
            <a:pPr marL="857250" lvl="1" indent="-514350">
              <a:lnSpc>
                <a:spcPct val="120000"/>
              </a:lnSpc>
              <a:spcBef>
                <a:spcPct val="0"/>
              </a:spcBef>
              <a:buFont typeface="+mj-lt"/>
              <a:buAutoNum type="arabicPeriod"/>
            </a:pPr>
            <a:r>
              <a:rPr lang="zh-CN" altLang="en-US" sz="3300" dirty="0">
                <a:cs typeface="+mn-ea"/>
                <a:sym typeface="+mn-lt"/>
              </a:rPr>
              <a:t>结论</a:t>
            </a:r>
            <a:endParaRPr lang="en-US" altLang="zh-CN" sz="3300" dirty="0">
              <a:cs typeface="+mn-ea"/>
              <a:sym typeface="+mn-lt"/>
            </a:endParaRPr>
          </a:p>
          <a:p>
            <a:pPr marL="514350" indent="-514350">
              <a:lnSpc>
                <a:spcPct val="120000"/>
              </a:lnSpc>
              <a:spcBef>
                <a:spcPct val="0"/>
              </a:spcBef>
              <a:buFont typeface="+mj-lt"/>
              <a:buAutoNum type="arabicPeriod"/>
            </a:pPr>
            <a:endParaRPr lang="zh-CN" altLang="en-US" sz="2800" dirty="0">
              <a:cs typeface="+mn-ea"/>
              <a:sym typeface="+mn-lt"/>
            </a:endParaRPr>
          </a:p>
        </p:txBody>
      </p:sp>
      <p:sp>
        <p:nvSpPr>
          <p:cNvPr id="4" name="灯片编号占位符 3">
            <a:extLst>
              <a:ext uri="{FF2B5EF4-FFF2-40B4-BE49-F238E27FC236}">
                <a16:creationId xmlns:a16="http://schemas.microsoft.com/office/drawing/2014/main" id="{87435C1C-5EAD-4C94-BE7C-4E4751517CEE}"/>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2</a:t>
            </a:fld>
            <a:endParaRPr lang="zh-CN" altLang="en-US" sz="1200" dirty="0">
              <a:cs typeface="+mn-ea"/>
              <a:sym typeface="+mn-lt"/>
            </a:endParaRPr>
          </a:p>
        </p:txBody>
      </p:sp>
      <p:sp>
        <p:nvSpPr>
          <p:cNvPr id="5" name="日期占位符 4">
            <a:extLst>
              <a:ext uri="{FF2B5EF4-FFF2-40B4-BE49-F238E27FC236}">
                <a16:creationId xmlns:a16="http://schemas.microsoft.com/office/drawing/2014/main" id="{A815F6B7-69E3-4E0B-90F6-C52E9B4FB187}"/>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22D80F2F-AFCC-4D77-9826-CE042132DD8F}"/>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Tree>
    <p:extLst>
      <p:ext uri="{BB962C8B-B14F-4D97-AF65-F5344CB8AC3E}">
        <p14:creationId xmlns:p14="http://schemas.microsoft.com/office/powerpoint/2010/main" val="3515808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E23AF-1A7E-4D77-932A-294C3949BE51}"/>
              </a:ext>
            </a:extLst>
          </p:cNvPr>
          <p:cNvSpPr>
            <a:spLocks noGrp="1"/>
          </p:cNvSpPr>
          <p:nvPr>
            <p:ph type="title"/>
          </p:nvPr>
        </p:nvSpPr>
        <p:spPr/>
        <p:txBody>
          <a:bodyPr>
            <a:noAutofit/>
          </a:bodyPr>
          <a:lstStyle/>
          <a:p>
            <a:pPr>
              <a:lnSpc>
                <a:spcPct val="120000"/>
              </a:lnSpc>
            </a:pPr>
            <a:r>
              <a:rPr lang="zh-CN" altLang="en-US" sz="2800" dirty="0">
                <a:latin typeface="+mn-lt"/>
                <a:ea typeface="+mn-ea"/>
                <a:cs typeface="+mn-ea"/>
                <a:sym typeface="+mn-lt"/>
              </a:rPr>
              <a:t>机器学习算法全变量预测结果对比</a:t>
            </a:r>
            <a:r>
              <a:rPr lang="en-US" altLang="zh-CN" sz="2800" dirty="0">
                <a:latin typeface="+mn-lt"/>
                <a:ea typeface="+mn-ea"/>
                <a:cs typeface="+mn-ea"/>
                <a:sym typeface="+mn-lt"/>
              </a:rPr>
              <a:t>(12</a:t>
            </a:r>
            <a:r>
              <a:rPr lang="zh-CN" altLang="en-US" sz="2800" dirty="0">
                <a:latin typeface="+mn-lt"/>
                <a:ea typeface="+mn-ea"/>
                <a:cs typeface="+mn-ea"/>
                <a:sym typeface="+mn-lt"/>
              </a:rPr>
              <a:t>月滑动窗口）</a:t>
            </a:r>
            <a:br>
              <a:rPr lang="zh-CN" altLang="en-US" sz="2800" dirty="0">
                <a:latin typeface="+mn-lt"/>
                <a:ea typeface="+mn-ea"/>
                <a:cs typeface="+mn-ea"/>
                <a:sym typeface="+mn-lt"/>
              </a:rPr>
            </a:br>
            <a:endParaRPr lang="zh-CN" altLang="en-US" sz="2800" dirty="0">
              <a:latin typeface="+mn-lt"/>
              <a:ea typeface="+mn-ea"/>
              <a:cs typeface="+mn-ea"/>
              <a:sym typeface="+mn-lt"/>
            </a:endParaRPr>
          </a:p>
        </p:txBody>
      </p:sp>
      <p:graphicFrame>
        <p:nvGraphicFramePr>
          <p:cNvPr id="7" name="内容占位符 6">
            <a:extLst>
              <a:ext uri="{FF2B5EF4-FFF2-40B4-BE49-F238E27FC236}">
                <a16:creationId xmlns:a16="http://schemas.microsoft.com/office/drawing/2014/main" id="{B684CE88-EA00-4E6D-B029-7C0FBC4D491B}"/>
              </a:ext>
            </a:extLst>
          </p:cNvPr>
          <p:cNvGraphicFramePr>
            <a:graphicFrameLocks noGrp="1"/>
          </p:cNvGraphicFramePr>
          <p:nvPr>
            <p:ph idx="1"/>
            <p:extLst>
              <p:ext uri="{D42A27DB-BD31-4B8C-83A1-F6EECF244321}">
                <p14:modId xmlns:p14="http://schemas.microsoft.com/office/powerpoint/2010/main" val="2263250407"/>
              </p:ext>
            </p:extLst>
          </p:nvPr>
        </p:nvGraphicFramePr>
        <p:xfrm>
          <a:off x="333631" y="1139294"/>
          <a:ext cx="8810369" cy="5645785"/>
        </p:xfrm>
        <a:graphic>
          <a:graphicData uri="http://schemas.openxmlformats.org/drawingml/2006/table">
            <a:tbl>
              <a:tblPr firstRow="1" firstCol="1" bandRow="1">
                <a:tableStyleId>{2D5ABB26-0587-4C30-8999-92F81FD0307C}</a:tableStyleId>
              </a:tblPr>
              <a:tblGrid>
                <a:gridCol w="1106219">
                  <a:extLst>
                    <a:ext uri="{9D8B030D-6E8A-4147-A177-3AD203B41FA5}">
                      <a16:colId xmlns:a16="http://schemas.microsoft.com/office/drawing/2014/main" val="2880914235"/>
                    </a:ext>
                  </a:extLst>
                </a:gridCol>
                <a:gridCol w="1378322">
                  <a:extLst>
                    <a:ext uri="{9D8B030D-6E8A-4147-A177-3AD203B41FA5}">
                      <a16:colId xmlns:a16="http://schemas.microsoft.com/office/drawing/2014/main" val="365416641"/>
                    </a:ext>
                  </a:extLst>
                </a:gridCol>
                <a:gridCol w="1436476">
                  <a:extLst>
                    <a:ext uri="{9D8B030D-6E8A-4147-A177-3AD203B41FA5}">
                      <a16:colId xmlns:a16="http://schemas.microsoft.com/office/drawing/2014/main" val="1392517295"/>
                    </a:ext>
                  </a:extLst>
                </a:gridCol>
                <a:gridCol w="1173058">
                  <a:extLst>
                    <a:ext uri="{9D8B030D-6E8A-4147-A177-3AD203B41FA5}">
                      <a16:colId xmlns:a16="http://schemas.microsoft.com/office/drawing/2014/main" val="484773045"/>
                    </a:ext>
                  </a:extLst>
                </a:gridCol>
                <a:gridCol w="1378322">
                  <a:extLst>
                    <a:ext uri="{9D8B030D-6E8A-4147-A177-3AD203B41FA5}">
                      <a16:colId xmlns:a16="http://schemas.microsoft.com/office/drawing/2014/main" val="1707855682"/>
                    </a:ext>
                  </a:extLst>
                </a:gridCol>
                <a:gridCol w="1156873">
                  <a:extLst>
                    <a:ext uri="{9D8B030D-6E8A-4147-A177-3AD203B41FA5}">
                      <a16:colId xmlns:a16="http://schemas.microsoft.com/office/drawing/2014/main" val="1525974924"/>
                    </a:ext>
                  </a:extLst>
                </a:gridCol>
                <a:gridCol w="1181099">
                  <a:extLst>
                    <a:ext uri="{9D8B030D-6E8A-4147-A177-3AD203B41FA5}">
                      <a16:colId xmlns:a16="http://schemas.microsoft.com/office/drawing/2014/main" val="443704632"/>
                    </a:ext>
                  </a:extLst>
                </a:gridCol>
              </a:tblGrid>
              <a:tr h="77851">
                <a:tc>
                  <a:txBody>
                    <a:bodyPr/>
                    <a:lstStyle/>
                    <a:p>
                      <a:pPr>
                        <a:lnSpc>
                          <a:spcPct val="120000"/>
                        </a:lnSpc>
                        <a:spcBef>
                          <a:spcPts val="0"/>
                        </a:spcBef>
                        <a:spcAft>
                          <a:spcPts val="0"/>
                        </a:spcAft>
                      </a:pP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gridSpan="3">
                  <a:txBody>
                    <a:bodyPr/>
                    <a:lstStyle/>
                    <a:p>
                      <a:pPr algn="ctr">
                        <a:lnSpc>
                          <a:spcPct val="120000"/>
                        </a:lnSpc>
                        <a:spcBef>
                          <a:spcPts val="0"/>
                        </a:spcBef>
                        <a:spcAft>
                          <a:spcPts val="0"/>
                        </a:spcAft>
                      </a:pPr>
                      <a:r>
                        <a:rPr lang="zh-CN" sz="2000" kern="0" dirty="0">
                          <a:effectLst/>
                          <a:sym typeface="+mn-lt"/>
                        </a:rPr>
                        <a:t>多头组合</a:t>
                      </a: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tc gridSpan="3">
                  <a:txBody>
                    <a:bodyPr/>
                    <a:lstStyle/>
                    <a:p>
                      <a:pPr algn="ctr">
                        <a:lnSpc>
                          <a:spcPct val="120000"/>
                        </a:lnSpc>
                        <a:spcBef>
                          <a:spcPts val="0"/>
                        </a:spcBef>
                        <a:spcAft>
                          <a:spcPts val="0"/>
                        </a:spcAft>
                      </a:pPr>
                      <a:r>
                        <a:rPr lang="zh-CN" sz="2000" kern="0" dirty="0">
                          <a:effectLst/>
                          <a:sym typeface="+mn-lt"/>
                        </a:rPr>
                        <a:t>多空组合</a:t>
                      </a: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9916353"/>
                  </a:ext>
                </a:extLst>
              </a:tr>
              <a:tr h="240228">
                <a:tc>
                  <a:txBody>
                    <a:bodyPr/>
                    <a:lstStyle/>
                    <a:p>
                      <a:pPr>
                        <a:lnSpc>
                          <a:spcPct val="120000"/>
                        </a:lnSpc>
                        <a:spcBef>
                          <a:spcPts val="0"/>
                        </a:spcBef>
                        <a:spcAft>
                          <a:spcPts val="0"/>
                        </a:spcAft>
                      </a:pP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mean</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FF5-α</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zh-CN" sz="2000" kern="0" dirty="0">
                          <a:effectLst/>
                          <a:sym typeface="+mn-lt"/>
                        </a:rPr>
                        <a:t>夏普比率</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mean</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FF5-α</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zh-CN" sz="2000" kern="0" dirty="0">
                          <a:effectLst/>
                          <a:sym typeface="+mn-lt"/>
                        </a:rPr>
                        <a:t>夏普比率</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865227"/>
                  </a:ext>
                </a:extLst>
              </a:tr>
              <a:tr h="180170">
                <a:tc>
                  <a:txBody>
                    <a:bodyPr/>
                    <a:lstStyle/>
                    <a:p>
                      <a:pPr algn="l">
                        <a:lnSpc>
                          <a:spcPct val="120000"/>
                        </a:lnSpc>
                        <a:spcBef>
                          <a:spcPts val="0"/>
                        </a:spcBef>
                        <a:spcAft>
                          <a:spcPts val="0"/>
                        </a:spcAft>
                      </a:pPr>
                      <a:r>
                        <a:rPr lang="en-US" sz="2000" kern="0">
                          <a:effectLst/>
                          <a:sym typeface="+mn-lt"/>
                        </a:rPr>
                        <a:t>OLS</a:t>
                      </a:r>
                      <a:endParaRPr lang="zh-CN" sz="2000" kern="10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sz="2000" kern="0">
                          <a:effectLst/>
                          <a:sym typeface="+mn-lt"/>
                        </a:rPr>
                        <a:t>2.47%</a:t>
                      </a:r>
                      <a:endParaRPr lang="zh-CN" sz="2000" kern="10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sz="2000" kern="0" dirty="0">
                          <a:effectLst/>
                          <a:sym typeface="+mn-lt"/>
                        </a:rPr>
                        <a:t>0.90%</a:t>
                      </a: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sz="2000" kern="0" dirty="0">
                          <a:effectLst/>
                          <a:sym typeface="+mn-lt"/>
                        </a:rPr>
                        <a:t>0.73 </a:t>
                      </a: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sz="2000" kern="0" dirty="0">
                          <a:effectLst/>
                          <a:sym typeface="+mn-lt"/>
                        </a:rPr>
                        <a:t>2.10%</a:t>
                      </a: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sz="2000" kern="0">
                          <a:effectLst/>
                          <a:sym typeface="+mn-lt"/>
                        </a:rPr>
                        <a:t>1.67%</a:t>
                      </a:r>
                      <a:endParaRPr lang="zh-CN" sz="2000" kern="10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sz="2000" kern="0" dirty="0">
                          <a:effectLst/>
                          <a:sym typeface="+mn-lt"/>
                        </a:rPr>
                        <a:t>1.52</a:t>
                      </a:r>
                      <a:endParaRPr lang="zh-CN" sz="2000" kern="100" dirty="0">
                        <a:effectLst/>
                        <a:latin typeface="+mn-lt"/>
                        <a:ea typeface="+mn-ea"/>
                        <a:cs typeface="+mn-ea"/>
                        <a:sym typeface="+mn-lt"/>
                      </a:endParaRPr>
                    </a:p>
                  </a:txBody>
                  <a:tcPr marL="30028" marR="30028"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2758544"/>
                  </a:ext>
                </a:extLst>
              </a:tr>
              <a:tr h="180170">
                <a:tc>
                  <a:txBody>
                    <a:bodyPr/>
                    <a:lstStyle/>
                    <a:p>
                      <a:pPr algn="l">
                        <a:lnSpc>
                          <a:spcPct val="120000"/>
                        </a:lnSpc>
                        <a:spcBef>
                          <a:spcPts val="0"/>
                        </a:spcBef>
                        <a:spcAft>
                          <a:spcPts val="0"/>
                        </a:spcAft>
                      </a:pPr>
                      <a:r>
                        <a:rPr lang="en-US" sz="2000" kern="0">
                          <a:effectLst/>
                          <a:sym typeface="+mn-lt"/>
                        </a:rPr>
                        <a:t>FC</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2.71%</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1.01%</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0.80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2.42%</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1.62%</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1.33</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1071279119"/>
                  </a:ext>
                </a:extLst>
              </a:tr>
              <a:tr h="180170">
                <a:tc>
                  <a:txBody>
                    <a:bodyPr/>
                    <a:lstStyle/>
                    <a:p>
                      <a:pPr algn="l">
                        <a:lnSpc>
                          <a:spcPct val="120000"/>
                        </a:lnSpc>
                        <a:spcBef>
                          <a:spcPts val="0"/>
                        </a:spcBef>
                        <a:spcAft>
                          <a:spcPts val="0"/>
                        </a:spcAft>
                      </a:pPr>
                      <a:r>
                        <a:rPr lang="en-US" sz="2000" kern="0">
                          <a:effectLst/>
                          <a:sym typeface="+mn-lt"/>
                        </a:rPr>
                        <a:t>Ridge</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2.52%</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0.95%</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0.75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2.17%</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1.73%</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1.57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3850602884"/>
                  </a:ext>
                </a:extLst>
              </a:tr>
              <a:tr h="180170">
                <a:tc>
                  <a:txBody>
                    <a:bodyPr/>
                    <a:lstStyle/>
                    <a:p>
                      <a:pPr algn="l">
                        <a:lnSpc>
                          <a:spcPct val="120000"/>
                        </a:lnSpc>
                        <a:spcBef>
                          <a:spcPts val="0"/>
                        </a:spcBef>
                        <a:spcAft>
                          <a:spcPts val="0"/>
                        </a:spcAft>
                      </a:pPr>
                      <a:r>
                        <a:rPr lang="en-US" sz="2000" kern="0">
                          <a:effectLst/>
                          <a:sym typeface="+mn-lt"/>
                        </a:rPr>
                        <a:t>Lasso</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2.55%</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0.96%</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0.76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2.27%</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1.82%</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1.61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2804693808"/>
                  </a:ext>
                </a:extLst>
              </a:tr>
              <a:tr h="180170">
                <a:tc>
                  <a:txBody>
                    <a:bodyPr/>
                    <a:lstStyle/>
                    <a:p>
                      <a:pPr algn="l">
                        <a:lnSpc>
                          <a:spcPct val="120000"/>
                        </a:lnSpc>
                        <a:spcBef>
                          <a:spcPts val="0"/>
                        </a:spcBef>
                        <a:spcAft>
                          <a:spcPts val="0"/>
                        </a:spcAft>
                      </a:pPr>
                      <a:r>
                        <a:rPr lang="en-US" sz="2000" kern="0">
                          <a:effectLst/>
                          <a:sym typeface="+mn-lt"/>
                        </a:rPr>
                        <a:t>Elastic</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2.52%</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0.95%</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0.75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2.17%</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1.73%</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1.57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1918303100"/>
                  </a:ext>
                </a:extLst>
              </a:tr>
              <a:tr h="180170">
                <a:tc>
                  <a:txBody>
                    <a:bodyPr/>
                    <a:lstStyle/>
                    <a:p>
                      <a:pPr algn="l">
                        <a:lnSpc>
                          <a:spcPct val="120000"/>
                        </a:lnSpc>
                        <a:spcBef>
                          <a:spcPts val="0"/>
                        </a:spcBef>
                        <a:spcAft>
                          <a:spcPts val="0"/>
                        </a:spcAft>
                      </a:pPr>
                      <a:r>
                        <a:rPr lang="en-US" sz="2000" kern="0">
                          <a:effectLst/>
                          <a:sym typeface="+mn-lt"/>
                        </a:rPr>
                        <a:t>PLS</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2.52%</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0.95%</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0.75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2.17%</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1.73%</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1.57</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2279217399"/>
                  </a:ext>
                </a:extLst>
              </a:tr>
              <a:tr h="180170">
                <a:tc>
                  <a:txBody>
                    <a:bodyPr/>
                    <a:lstStyle/>
                    <a:p>
                      <a:pPr algn="l">
                        <a:lnSpc>
                          <a:spcPct val="120000"/>
                        </a:lnSpc>
                        <a:spcBef>
                          <a:spcPts val="0"/>
                        </a:spcBef>
                        <a:spcAft>
                          <a:spcPts val="0"/>
                        </a:spcAft>
                      </a:pPr>
                      <a:r>
                        <a:rPr lang="en-US" sz="2000" kern="0">
                          <a:effectLst/>
                          <a:sym typeface="+mn-lt"/>
                        </a:rPr>
                        <a:t>SVM</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2.60%</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1.07%</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0.79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2.42%</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2.01%</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1.87</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1234760384"/>
                  </a:ext>
                </a:extLst>
              </a:tr>
              <a:tr h="180170">
                <a:tc>
                  <a:txBody>
                    <a:bodyPr/>
                    <a:lstStyle/>
                    <a:p>
                      <a:pPr algn="l">
                        <a:lnSpc>
                          <a:spcPct val="120000"/>
                        </a:lnSpc>
                        <a:spcBef>
                          <a:spcPts val="0"/>
                        </a:spcBef>
                        <a:spcAft>
                          <a:spcPts val="0"/>
                        </a:spcAft>
                      </a:pPr>
                      <a:r>
                        <a:rPr lang="en-US" sz="2000" kern="0">
                          <a:effectLst/>
                          <a:sym typeface="+mn-lt"/>
                        </a:rPr>
                        <a:t>EN-ANN</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2.51%</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0.94%</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0.76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2.22%</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1.72%</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1.74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2648255118"/>
                  </a:ext>
                </a:extLst>
              </a:tr>
              <a:tr h="180170">
                <a:tc>
                  <a:txBody>
                    <a:bodyPr/>
                    <a:lstStyle/>
                    <a:p>
                      <a:pPr algn="l">
                        <a:lnSpc>
                          <a:spcPct val="120000"/>
                        </a:lnSpc>
                        <a:spcBef>
                          <a:spcPts val="0"/>
                        </a:spcBef>
                        <a:spcAft>
                          <a:spcPts val="0"/>
                        </a:spcAft>
                      </a:pPr>
                      <a:r>
                        <a:rPr lang="en-US" sz="2000" kern="0">
                          <a:effectLst/>
                          <a:sym typeface="+mn-lt"/>
                        </a:rPr>
                        <a:t>Xgboost</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2.69%</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0.98%</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0.81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2.54%</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1.92%</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1.80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2482147489"/>
                  </a:ext>
                </a:extLst>
              </a:tr>
              <a:tr h="180170">
                <a:tc>
                  <a:txBody>
                    <a:bodyPr/>
                    <a:lstStyle/>
                    <a:p>
                      <a:pPr algn="l">
                        <a:lnSpc>
                          <a:spcPct val="120000"/>
                        </a:lnSpc>
                        <a:spcBef>
                          <a:spcPts val="0"/>
                        </a:spcBef>
                        <a:spcAft>
                          <a:spcPts val="0"/>
                        </a:spcAft>
                      </a:pPr>
                      <a:r>
                        <a:rPr lang="en-US" sz="2000" kern="0">
                          <a:effectLst/>
                          <a:sym typeface="+mn-lt"/>
                        </a:rPr>
                        <a:t>GBDT</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2.71%</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1.00%</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0.82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2.56%</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1.92%</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1.79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3445895535"/>
                  </a:ext>
                </a:extLst>
              </a:tr>
              <a:tr h="180170">
                <a:tc>
                  <a:txBody>
                    <a:bodyPr/>
                    <a:lstStyle/>
                    <a:p>
                      <a:pPr algn="l">
                        <a:lnSpc>
                          <a:spcPct val="120000"/>
                        </a:lnSpc>
                        <a:spcBef>
                          <a:spcPts val="0"/>
                        </a:spcBef>
                        <a:spcAft>
                          <a:spcPts val="0"/>
                        </a:spcAft>
                      </a:pPr>
                      <a:r>
                        <a:rPr lang="en-US" sz="2000" kern="0">
                          <a:effectLst/>
                          <a:sym typeface="+mn-lt"/>
                        </a:rPr>
                        <a:t>DFN</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2.94%</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1.34%</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0.88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2.88%</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2.34%</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2.01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4121839995"/>
                  </a:ext>
                </a:extLst>
              </a:tr>
              <a:tr h="180170">
                <a:tc>
                  <a:txBody>
                    <a:bodyPr/>
                    <a:lstStyle/>
                    <a:p>
                      <a:pPr algn="l">
                        <a:lnSpc>
                          <a:spcPct val="120000"/>
                        </a:lnSpc>
                        <a:spcBef>
                          <a:spcPts val="0"/>
                        </a:spcBef>
                        <a:spcAft>
                          <a:spcPts val="0"/>
                        </a:spcAft>
                      </a:pPr>
                      <a:r>
                        <a:rPr lang="en-US" sz="2000" kern="0">
                          <a:effectLst/>
                          <a:sym typeface="+mn-lt"/>
                        </a:rPr>
                        <a:t>RNN</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2.52%</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1.10%</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0.78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2.10%</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1.79%</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1.97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960535439"/>
                  </a:ext>
                </a:extLst>
              </a:tr>
              <a:tr h="180170">
                <a:tc>
                  <a:txBody>
                    <a:bodyPr/>
                    <a:lstStyle/>
                    <a:p>
                      <a:pPr algn="l">
                        <a:lnSpc>
                          <a:spcPct val="120000"/>
                        </a:lnSpc>
                        <a:spcBef>
                          <a:spcPts val="0"/>
                        </a:spcBef>
                        <a:spcAft>
                          <a:spcPts val="0"/>
                        </a:spcAft>
                      </a:pPr>
                      <a:r>
                        <a:rPr lang="en-US" sz="2000" kern="0">
                          <a:effectLst/>
                          <a:sym typeface="+mn-lt"/>
                        </a:rPr>
                        <a:t>LSTM</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2.86%</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1.18%</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0.85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2.57%</a:t>
                      </a:r>
                      <a:endParaRPr lang="zh-CN" sz="2000" kern="100" dirty="0">
                        <a:solidFill>
                          <a:srgbClr val="FF0000"/>
                        </a:solidFill>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2.01%</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1.96 </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769309513"/>
                  </a:ext>
                </a:extLst>
              </a:tr>
              <a:tr h="120114">
                <a:tc>
                  <a:txBody>
                    <a:bodyPr/>
                    <a:lstStyle/>
                    <a:p>
                      <a:pPr algn="l">
                        <a:lnSpc>
                          <a:spcPct val="120000"/>
                        </a:lnSpc>
                        <a:spcBef>
                          <a:spcPts val="0"/>
                        </a:spcBef>
                        <a:spcAft>
                          <a:spcPts val="0"/>
                        </a:spcAft>
                      </a:pPr>
                      <a:r>
                        <a:rPr lang="en-US" sz="2000" kern="0" dirty="0">
                          <a:effectLst/>
                          <a:sym typeface="+mn-lt"/>
                        </a:rPr>
                        <a:t>SIZE</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2.45%</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0.51%</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0.70 </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a:effectLst/>
                          <a:sym typeface="+mn-lt"/>
                        </a:rPr>
                        <a:t>1.73%</a:t>
                      </a:r>
                      <a:endParaRPr lang="zh-CN" sz="2000" kern="10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0.27%</a:t>
                      </a:r>
                      <a:endParaRPr lang="zh-CN" sz="2000" kern="100" dirty="0">
                        <a:effectLst/>
                        <a:latin typeface="+mn-lt"/>
                        <a:ea typeface="+mn-ea"/>
                        <a:cs typeface="+mn-ea"/>
                        <a:sym typeface="+mn-lt"/>
                      </a:endParaRPr>
                    </a:p>
                  </a:txBody>
                  <a:tcPr marL="30028" marR="30028" marT="0" marB="0" anchor="ctr"/>
                </a:tc>
                <a:tc>
                  <a:txBody>
                    <a:bodyPr/>
                    <a:lstStyle/>
                    <a:p>
                      <a:pPr algn="ctr">
                        <a:lnSpc>
                          <a:spcPct val="120000"/>
                        </a:lnSpc>
                        <a:spcBef>
                          <a:spcPts val="0"/>
                        </a:spcBef>
                        <a:spcAft>
                          <a:spcPts val="0"/>
                        </a:spcAft>
                      </a:pPr>
                      <a:r>
                        <a:rPr lang="en-US" sz="2000" kern="0" dirty="0">
                          <a:effectLst/>
                          <a:sym typeface="+mn-lt"/>
                        </a:rPr>
                        <a:t>0.68</a:t>
                      </a:r>
                      <a:endParaRPr lang="zh-CN" sz="2000" kern="100" dirty="0">
                        <a:effectLst/>
                        <a:latin typeface="+mn-lt"/>
                        <a:ea typeface="+mn-ea"/>
                        <a:cs typeface="+mn-ea"/>
                        <a:sym typeface="+mn-lt"/>
                      </a:endParaRPr>
                    </a:p>
                  </a:txBody>
                  <a:tcPr marL="30028" marR="30028" marT="0" marB="0" anchor="ctr"/>
                </a:tc>
                <a:extLst>
                  <a:ext uri="{0D108BD9-81ED-4DB2-BD59-A6C34878D82A}">
                    <a16:rowId xmlns:a16="http://schemas.microsoft.com/office/drawing/2014/main" val="2722701762"/>
                  </a:ext>
                </a:extLst>
              </a:tr>
              <a:tr h="80632">
                <a:tc>
                  <a:txBody>
                    <a:bodyPr/>
                    <a:lstStyle/>
                    <a:p>
                      <a:pPr algn="l">
                        <a:lnSpc>
                          <a:spcPct val="120000"/>
                        </a:lnSpc>
                        <a:spcBef>
                          <a:spcPts val="0"/>
                        </a:spcBef>
                        <a:spcAft>
                          <a:spcPts val="0"/>
                        </a:spcAft>
                      </a:pPr>
                      <a:r>
                        <a:rPr lang="en-US" sz="2000" kern="0" dirty="0">
                          <a:effectLst/>
                          <a:sym typeface="+mn-lt"/>
                        </a:rPr>
                        <a:t>MKT</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0.61%</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-0.01%</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sym typeface="+mn-lt"/>
                        </a:rPr>
                        <a:t>0.1795 </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l">
                        <a:lnSpc>
                          <a:spcPct val="120000"/>
                        </a:lnSpc>
                        <a:spcBef>
                          <a:spcPts val="0"/>
                        </a:spcBef>
                        <a:spcAft>
                          <a:spcPts val="0"/>
                        </a:spcAft>
                      </a:pPr>
                      <a:r>
                        <a:rPr lang="zh-CN" sz="2000" kern="0" dirty="0">
                          <a:effectLst/>
                          <a:sym typeface="+mn-lt"/>
                        </a:rPr>
                        <a:t>　</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l">
                        <a:lnSpc>
                          <a:spcPct val="120000"/>
                        </a:lnSpc>
                        <a:spcBef>
                          <a:spcPts val="0"/>
                        </a:spcBef>
                        <a:spcAft>
                          <a:spcPts val="0"/>
                        </a:spcAft>
                      </a:pPr>
                      <a:r>
                        <a:rPr lang="zh-CN" sz="2000" kern="0" dirty="0">
                          <a:effectLst/>
                          <a:sym typeface="+mn-lt"/>
                        </a:rPr>
                        <a:t>　</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tc>
                  <a:txBody>
                    <a:bodyPr/>
                    <a:lstStyle/>
                    <a:p>
                      <a:pPr algn="l">
                        <a:lnSpc>
                          <a:spcPct val="120000"/>
                        </a:lnSpc>
                        <a:spcBef>
                          <a:spcPts val="0"/>
                        </a:spcBef>
                        <a:spcAft>
                          <a:spcPts val="0"/>
                        </a:spcAft>
                      </a:pPr>
                      <a:r>
                        <a:rPr lang="zh-CN" sz="2000" kern="0" dirty="0">
                          <a:effectLst/>
                          <a:sym typeface="+mn-lt"/>
                        </a:rPr>
                        <a:t>　</a:t>
                      </a:r>
                      <a:endParaRPr lang="zh-CN" sz="2000" kern="100" dirty="0">
                        <a:effectLst/>
                        <a:latin typeface="+mn-lt"/>
                        <a:ea typeface="+mn-ea"/>
                        <a:cs typeface="+mn-ea"/>
                        <a:sym typeface="+mn-lt"/>
                      </a:endParaRPr>
                    </a:p>
                  </a:txBody>
                  <a:tcPr marL="30028" marR="30028"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839069"/>
                  </a:ext>
                </a:extLst>
              </a:tr>
            </a:tbl>
          </a:graphicData>
        </a:graphic>
      </p:graphicFrame>
      <p:sp>
        <p:nvSpPr>
          <p:cNvPr id="4" name="日期占位符 3">
            <a:extLst>
              <a:ext uri="{FF2B5EF4-FFF2-40B4-BE49-F238E27FC236}">
                <a16:creationId xmlns:a16="http://schemas.microsoft.com/office/drawing/2014/main" id="{148CB077-5164-4A4B-854E-07EDE9A9DBE6}"/>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3878F0CC-7338-4D88-90D8-3164E48A5BB4}"/>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6" name="灯片编号占位符 5">
            <a:extLst>
              <a:ext uri="{FF2B5EF4-FFF2-40B4-BE49-F238E27FC236}">
                <a16:creationId xmlns:a16="http://schemas.microsoft.com/office/drawing/2014/main" id="{72ABF2DD-EDB5-4B8B-9D46-86CEFD9BABAA}"/>
              </a:ext>
            </a:extLst>
          </p:cNvPr>
          <p:cNvSpPr>
            <a:spLocks noGrp="1"/>
          </p:cNvSpPr>
          <p:nvPr>
            <p:ph type="sldNum" sz="quarter" idx="12"/>
          </p:nvPr>
        </p:nvSpPr>
        <p:spPr/>
        <p:txBody>
          <a:bodyPr/>
          <a:lstStyle/>
          <a:p>
            <a:pPr>
              <a:lnSpc>
                <a:spcPct val="120000"/>
              </a:lnSpc>
            </a:pPr>
            <a:fld id="{5B7A44AB-C851-4680-919B-97E3B8B1A208}" type="slidenum">
              <a:rPr lang="zh-CN" altLang="en-US" smtClean="0">
                <a:cs typeface="+mn-ea"/>
                <a:sym typeface="+mn-lt"/>
              </a:rPr>
              <a:pPr>
                <a:lnSpc>
                  <a:spcPct val="120000"/>
                </a:lnSpc>
              </a:pPr>
              <a:t>20</a:t>
            </a:fld>
            <a:endParaRPr lang="zh-CN" altLang="en-US">
              <a:cs typeface="+mn-ea"/>
              <a:sym typeface="+mn-lt"/>
            </a:endParaRPr>
          </a:p>
        </p:txBody>
      </p:sp>
      <p:sp>
        <p:nvSpPr>
          <p:cNvPr id="8" name="矩形 7">
            <a:extLst>
              <a:ext uri="{FF2B5EF4-FFF2-40B4-BE49-F238E27FC236}">
                <a16:creationId xmlns:a16="http://schemas.microsoft.com/office/drawing/2014/main" id="{B63D60C9-8239-4C8C-85BA-ED9852744A16}"/>
              </a:ext>
            </a:extLst>
          </p:cNvPr>
          <p:cNvSpPr/>
          <p:nvPr/>
        </p:nvSpPr>
        <p:spPr>
          <a:xfrm>
            <a:off x="5591172" y="1807235"/>
            <a:ext cx="1238251" cy="43111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9" name="矩形 8">
            <a:extLst>
              <a:ext uri="{FF2B5EF4-FFF2-40B4-BE49-F238E27FC236}">
                <a16:creationId xmlns:a16="http://schemas.microsoft.com/office/drawing/2014/main" id="{586A7FE7-970D-44C8-B490-6689C78EC477}"/>
              </a:ext>
            </a:extLst>
          </p:cNvPr>
          <p:cNvSpPr/>
          <p:nvPr/>
        </p:nvSpPr>
        <p:spPr>
          <a:xfrm>
            <a:off x="5591172" y="6158737"/>
            <a:ext cx="1238251" cy="3098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0" name="矩形 9">
            <a:extLst>
              <a:ext uri="{FF2B5EF4-FFF2-40B4-BE49-F238E27FC236}">
                <a16:creationId xmlns:a16="http://schemas.microsoft.com/office/drawing/2014/main" id="{B60827F7-C0A8-44CD-AA7C-6012CACF594C}"/>
              </a:ext>
            </a:extLst>
          </p:cNvPr>
          <p:cNvSpPr/>
          <p:nvPr/>
        </p:nvSpPr>
        <p:spPr>
          <a:xfrm>
            <a:off x="1557335" y="1842955"/>
            <a:ext cx="1238251" cy="42624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1" name="矩形 10">
            <a:extLst>
              <a:ext uri="{FF2B5EF4-FFF2-40B4-BE49-F238E27FC236}">
                <a16:creationId xmlns:a16="http://schemas.microsoft.com/office/drawing/2014/main" id="{80266BBE-F826-467D-9A96-38E2199FF353}"/>
              </a:ext>
            </a:extLst>
          </p:cNvPr>
          <p:cNvSpPr/>
          <p:nvPr/>
        </p:nvSpPr>
        <p:spPr>
          <a:xfrm>
            <a:off x="1557335" y="6170082"/>
            <a:ext cx="1238251" cy="6393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Tree>
    <p:extLst>
      <p:ext uri="{BB962C8B-B14F-4D97-AF65-F5344CB8AC3E}">
        <p14:creationId xmlns:p14="http://schemas.microsoft.com/office/powerpoint/2010/main" val="103897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55A3EB5-45A3-46C0-B8D1-54300952F860}"/>
              </a:ext>
            </a:extLst>
          </p:cNvPr>
          <p:cNvGraphicFramePr>
            <a:graphicFrameLocks noGrp="1"/>
          </p:cNvGraphicFramePr>
          <p:nvPr>
            <p:extLst>
              <p:ext uri="{D42A27DB-BD31-4B8C-83A1-F6EECF244321}">
                <p14:modId xmlns:p14="http://schemas.microsoft.com/office/powerpoint/2010/main" val="3481187663"/>
              </p:ext>
            </p:extLst>
          </p:nvPr>
        </p:nvGraphicFramePr>
        <p:xfrm>
          <a:off x="1167210" y="878082"/>
          <a:ext cx="6319440" cy="3962400"/>
        </p:xfrm>
        <a:graphic>
          <a:graphicData uri="http://schemas.openxmlformats.org/drawingml/2006/table">
            <a:tbl>
              <a:tblPr firstRow="1" firstCol="1" bandRow="1"/>
              <a:tblGrid>
                <a:gridCol w="1572642">
                  <a:extLst>
                    <a:ext uri="{9D8B030D-6E8A-4147-A177-3AD203B41FA5}">
                      <a16:colId xmlns:a16="http://schemas.microsoft.com/office/drawing/2014/main" val="3200619697"/>
                    </a:ext>
                  </a:extLst>
                </a:gridCol>
                <a:gridCol w="1530699">
                  <a:extLst>
                    <a:ext uri="{9D8B030D-6E8A-4147-A177-3AD203B41FA5}">
                      <a16:colId xmlns:a16="http://schemas.microsoft.com/office/drawing/2014/main" val="2146681113"/>
                    </a:ext>
                  </a:extLst>
                </a:gridCol>
                <a:gridCol w="1572642">
                  <a:extLst>
                    <a:ext uri="{9D8B030D-6E8A-4147-A177-3AD203B41FA5}">
                      <a16:colId xmlns:a16="http://schemas.microsoft.com/office/drawing/2014/main" val="1296474420"/>
                    </a:ext>
                  </a:extLst>
                </a:gridCol>
                <a:gridCol w="1643457">
                  <a:extLst>
                    <a:ext uri="{9D8B030D-6E8A-4147-A177-3AD203B41FA5}">
                      <a16:colId xmlns:a16="http://schemas.microsoft.com/office/drawing/2014/main" val="3940563045"/>
                    </a:ext>
                  </a:extLst>
                </a:gridCol>
              </a:tblGrid>
              <a:tr h="177800">
                <a:tc gridSpan="2">
                  <a:txBody>
                    <a:bodyPr/>
                    <a:lstStyle/>
                    <a:p>
                      <a:pPr algn="ctr">
                        <a:spcAft>
                          <a:spcPts val="0"/>
                        </a:spcAft>
                      </a:pPr>
                      <a:r>
                        <a:rPr lang="en-US"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OLS</a:t>
                      </a: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与其它算法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lnL w="12700" cmpd="sng">
                      <a:noFill/>
                      <a:prstDash val="solid"/>
                    </a:lnL>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DFN</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与其它算法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lnL w="12700" cmpd="sng">
                      <a:noFill/>
                      <a:prstDash val="solid"/>
                    </a:lnL>
                  </a:tcPr>
                </a:tc>
                <a:extLst>
                  <a:ext uri="{0D108BD9-81ED-4DB2-BD59-A6C34878D82A}">
                    <a16:rowId xmlns:a16="http://schemas.microsoft.com/office/drawing/2014/main" val="1603082374"/>
                  </a:ext>
                </a:extLst>
              </a:tr>
              <a:tr h="177800">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12161"/>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1.1523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FC</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1.8546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2895838"/>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Ridge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1.5746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Ridge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3.3132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5752044"/>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Lasso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1.9734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Lasso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2.7663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17255400"/>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ElasticNet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1.9544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ElasticNet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2.8118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0945557"/>
                  </a:ext>
                </a:extLst>
              </a:tr>
              <a:tr h="177800">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1.7723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2.0576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6509070"/>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EN-ANN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1.0578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EN-ANN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4.1133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14156137"/>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Xgboost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2.6956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Xgboost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1.3189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800858664"/>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GBDT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3.0773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GBDT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1.0130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760349803"/>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DFN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3.2764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31942595"/>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RNN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3.7663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92758654"/>
                  </a:ext>
                </a:extLst>
              </a:tr>
              <a:tr h="177800">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LSTM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3.8879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201172"/>
                  </a:ext>
                </a:extLst>
              </a:tr>
            </a:tbl>
          </a:graphicData>
        </a:graphic>
      </p:graphicFrame>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21</a:t>
            </a:fld>
            <a:endParaRPr lang="zh-CN" altLang="en-US" sz="1200" dirty="0">
              <a:cs typeface="+mn-ea"/>
              <a:sym typeface="+mn-lt"/>
            </a:endParaRPr>
          </a:p>
        </p:txBody>
      </p:sp>
      <p:sp>
        <p:nvSpPr>
          <p:cNvPr id="7" name="文本框 6">
            <a:extLst>
              <a:ext uri="{FF2B5EF4-FFF2-40B4-BE49-F238E27FC236}">
                <a16:creationId xmlns:a16="http://schemas.microsoft.com/office/drawing/2014/main" id="{EA4855A1-61B5-4AB5-8C77-DC7BE5957F62}"/>
              </a:ext>
            </a:extLst>
          </p:cNvPr>
          <p:cNvSpPr txBox="1"/>
          <p:nvPr/>
        </p:nvSpPr>
        <p:spPr>
          <a:xfrm>
            <a:off x="610362" y="243576"/>
            <a:ext cx="7904988" cy="424988"/>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000" b="1" dirty="0">
                <a:cs typeface="+mn-ea"/>
                <a:sym typeface="+mn-lt"/>
              </a:rPr>
              <a:t>机器学习算法全样本预测结果对比</a:t>
            </a:r>
            <a:r>
              <a:rPr lang="en-US" altLang="zh-CN" sz="2000" b="1" dirty="0">
                <a:cs typeface="+mn-ea"/>
                <a:sym typeface="+mn-lt"/>
              </a:rPr>
              <a:t>——NW-t</a:t>
            </a:r>
            <a:r>
              <a:rPr lang="zh-CN" altLang="en-US" sz="2000" b="1" dirty="0">
                <a:cs typeface="+mn-ea"/>
                <a:sym typeface="+mn-lt"/>
              </a:rPr>
              <a:t>检验</a:t>
            </a:r>
            <a:r>
              <a:rPr lang="en-US" altLang="zh-CN" sz="2000" b="1" dirty="0">
                <a:cs typeface="+mn-ea"/>
                <a:sym typeface="+mn-lt"/>
              </a:rPr>
              <a:t>(12</a:t>
            </a:r>
            <a:r>
              <a:rPr lang="zh-CN" altLang="en-US" sz="2000" b="1" dirty="0">
                <a:cs typeface="+mn-ea"/>
                <a:sym typeface="+mn-lt"/>
              </a:rPr>
              <a:t>个月滑动窗口）</a:t>
            </a:r>
          </a:p>
        </p:txBody>
      </p:sp>
      <p:sp>
        <p:nvSpPr>
          <p:cNvPr id="3" name="日期占位符 2">
            <a:extLst>
              <a:ext uri="{FF2B5EF4-FFF2-40B4-BE49-F238E27FC236}">
                <a16:creationId xmlns:a16="http://schemas.microsoft.com/office/drawing/2014/main" id="{FA349879-848E-4729-ADCE-3C6440EB4F5E}"/>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0F6359A9-E0D2-4AF4-92AA-5231AA087C9F}"/>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9" name="矩形 8">
            <a:extLst>
              <a:ext uri="{FF2B5EF4-FFF2-40B4-BE49-F238E27FC236}">
                <a16:creationId xmlns:a16="http://schemas.microsoft.com/office/drawing/2014/main" id="{C3661E24-E945-499B-93D7-F9A538EE1AD0}"/>
              </a:ext>
            </a:extLst>
          </p:cNvPr>
          <p:cNvSpPr/>
          <p:nvPr/>
        </p:nvSpPr>
        <p:spPr>
          <a:xfrm>
            <a:off x="3080512" y="2114184"/>
            <a:ext cx="799338" cy="64015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0" name="矩形 9">
            <a:extLst>
              <a:ext uri="{FF2B5EF4-FFF2-40B4-BE49-F238E27FC236}">
                <a16:creationId xmlns:a16="http://schemas.microsoft.com/office/drawing/2014/main" id="{1C440A5E-8A1B-45B5-8753-D7C284A6BA49}"/>
              </a:ext>
            </a:extLst>
          </p:cNvPr>
          <p:cNvSpPr/>
          <p:nvPr/>
        </p:nvSpPr>
        <p:spPr>
          <a:xfrm>
            <a:off x="3080512" y="3289816"/>
            <a:ext cx="869188" cy="15506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1" name="矩形 10">
            <a:extLst>
              <a:ext uri="{FF2B5EF4-FFF2-40B4-BE49-F238E27FC236}">
                <a16:creationId xmlns:a16="http://schemas.microsoft.com/office/drawing/2014/main" id="{C6374B0A-D7A2-47C1-80B4-B3184B9CBE97}"/>
              </a:ext>
            </a:extLst>
          </p:cNvPr>
          <p:cNvSpPr/>
          <p:nvPr/>
        </p:nvSpPr>
        <p:spPr>
          <a:xfrm>
            <a:off x="6215888" y="1811627"/>
            <a:ext cx="869188" cy="147818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矩形 7">
            <a:extLst>
              <a:ext uri="{FF2B5EF4-FFF2-40B4-BE49-F238E27FC236}">
                <a16:creationId xmlns:a16="http://schemas.microsoft.com/office/drawing/2014/main" id="{2ACBF499-F5E6-4B21-9B17-A30579165A97}"/>
              </a:ext>
            </a:extLst>
          </p:cNvPr>
          <p:cNvSpPr/>
          <p:nvPr/>
        </p:nvSpPr>
        <p:spPr>
          <a:xfrm>
            <a:off x="511534" y="4840482"/>
            <a:ext cx="7889515" cy="1377878"/>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zh-CN" sz="2400" dirty="0">
                <a:cs typeface="+mn-ea"/>
                <a:sym typeface="+mn-lt"/>
              </a:rPr>
              <a:t>机器学习算法都较</a:t>
            </a:r>
            <a:r>
              <a:rPr lang="en-US" altLang="zh-CN" sz="2400" dirty="0">
                <a:cs typeface="+mn-ea"/>
                <a:sym typeface="+mn-lt"/>
              </a:rPr>
              <a:t>OLS</a:t>
            </a:r>
            <a:r>
              <a:rPr lang="zh-CN" altLang="zh-CN" sz="2400" dirty="0">
                <a:cs typeface="+mn-ea"/>
                <a:sym typeface="+mn-lt"/>
              </a:rPr>
              <a:t>回归投资绩效存在明显提升</a:t>
            </a:r>
            <a:endParaRPr lang="en-US" altLang="zh-CN" sz="2400" dirty="0">
              <a:cs typeface="+mn-ea"/>
              <a:sym typeface="+mn-lt"/>
            </a:endParaRPr>
          </a:p>
          <a:p>
            <a:pPr marL="342900" indent="-342900">
              <a:lnSpc>
                <a:spcPct val="120000"/>
              </a:lnSpc>
              <a:buFont typeface="Wingdings" panose="05000000000000000000" pitchFamily="2" charset="2"/>
              <a:buChar char="Ø"/>
            </a:pPr>
            <a:r>
              <a:rPr lang="en-US" altLang="zh-CN" sz="2400" dirty="0">
                <a:cs typeface="+mn-ea"/>
                <a:sym typeface="+mn-lt"/>
              </a:rPr>
              <a:t>DFN</a:t>
            </a:r>
            <a:r>
              <a:rPr lang="zh-CN" altLang="en-US" sz="2400" dirty="0">
                <a:cs typeface="+mn-ea"/>
                <a:sym typeface="+mn-lt"/>
              </a:rPr>
              <a:t>能够显著超越</a:t>
            </a:r>
            <a:r>
              <a:rPr lang="en-US" altLang="zh-CN" sz="2400" dirty="0">
                <a:cs typeface="+mn-ea"/>
                <a:sym typeface="+mn-lt"/>
              </a:rPr>
              <a:t>Ridge</a:t>
            </a:r>
            <a:r>
              <a:rPr lang="zh-CN" altLang="en-US" sz="2400" dirty="0">
                <a:cs typeface="+mn-ea"/>
                <a:sym typeface="+mn-lt"/>
              </a:rPr>
              <a:t>、</a:t>
            </a:r>
            <a:r>
              <a:rPr lang="en-US" altLang="zh-CN" sz="2400" dirty="0">
                <a:cs typeface="+mn-ea"/>
                <a:sym typeface="+mn-lt"/>
              </a:rPr>
              <a:t>Lasso</a:t>
            </a:r>
            <a:r>
              <a:rPr lang="zh-CN" altLang="en-US" sz="2400" dirty="0">
                <a:cs typeface="+mn-ea"/>
                <a:sym typeface="+mn-lt"/>
              </a:rPr>
              <a:t>、</a:t>
            </a:r>
            <a:r>
              <a:rPr lang="en-US" altLang="zh-CN" sz="2400" dirty="0" err="1">
                <a:cs typeface="+mn-ea"/>
                <a:sym typeface="+mn-lt"/>
              </a:rPr>
              <a:t>ElasticNet</a:t>
            </a:r>
            <a:r>
              <a:rPr lang="zh-CN" altLang="en-US" sz="2400" dirty="0">
                <a:cs typeface="+mn-ea"/>
                <a:sym typeface="+mn-lt"/>
              </a:rPr>
              <a:t>、</a:t>
            </a:r>
            <a:r>
              <a:rPr lang="en-US" altLang="zh-CN" sz="2400" dirty="0">
                <a:cs typeface="+mn-ea"/>
                <a:sym typeface="+mn-lt"/>
              </a:rPr>
              <a:t>PLS</a:t>
            </a:r>
            <a:r>
              <a:rPr lang="zh-CN" altLang="en-US" sz="2400" dirty="0">
                <a:cs typeface="+mn-ea"/>
                <a:sym typeface="+mn-lt"/>
              </a:rPr>
              <a:t>和</a:t>
            </a:r>
            <a:r>
              <a:rPr lang="en-US" altLang="zh-CN" sz="2400" dirty="0">
                <a:cs typeface="+mn-ea"/>
                <a:sym typeface="+mn-lt"/>
              </a:rPr>
              <a:t>EN-ANN</a:t>
            </a:r>
            <a:r>
              <a:rPr lang="zh-CN" altLang="en-US" sz="2400" dirty="0">
                <a:cs typeface="+mn-ea"/>
                <a:sym typeface="+mn-lt"/>
              </a:rPr>
              <a:t>算法获得更高的投资绩效</a:t>
            </a:r>
          </a:p>
        </p:txBody>
      </p:sp>
    </p:spTree>
    <p:extLst>
      <p:ext uri="{BB962C8B-B14F-4D97-AF65-F5344CB8AC3E}">
        <p14:creationId xmlns:p14="http://schemas.microsoft.com/office/powerpoint/2010/main" val="378404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22</a:t>
            </a:fld>
            <a:endParaRPr lang="zh-CN" altLang="en-US" sz="1200" dirty="0">
              <a:cs typeface="+mn-ea"/>
              <a:sym typeface="+mn-lt"/>
            </a:endParaRPr>
          </a:p>
        </p:txBody>
      </p:sp>
      <p:sp>
        <p:nvSpPr>
          <p:cNvPr id="7" name="文本框 6">
            <a:extLst>
              <a:ext uri="{FF2B5EF4-FFF2-40B4-BE49-F238E27FC236}">
                <a16:creationId xmlns:a16="http://schemas.microsoft.com/office/drawing/2014/main" id="{EA4855A1-61B5-4AB5-8C77-DC7BE5957F62}"/>
              </a:ext>
            </a:extLst>
          </p:cNvPr>
          <p:cNvSpPr txBox="1"/>
          <p:nvPr/>
        </p:nvSpPr>
        <p:spPr>
          <a:xfrm>
            <a:off x="628649" y="70748"/>
            <a:ext cx="7886701" cy="1377878"/>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b="1" dirty="0">
                <a:solidFill>
                  <a:srgbClr val="FF0000"/>
                </a:solidFill>
                <a:cs typeface="+mn-ea"/>
                <a:sym typeface="+mn-lt"/>
              </a:rPr>
              <a:t>剔除市值因子</a:t>
            </a:r>
            <a:r>
              <a:rPr lang="zh-CN" altLang="en-US" sz="2400" b="1" dirty="0">
                <a:cs typeface="+mn-ea"/>
                <a:sym typeface="+mn-lt"/>
              </a:rPr>
              <a:t>后的预测绩效（</a:t>
            </a:r>
            <a:r>
              <a:rPr lang="en-US" altLang="zh-CN" sz="2400" b="1" dirty="0">
                <a:cs typeface="+mn-ea"/>
                <a:sym typeface="+mn-lt"/>
              </a:rPr>
              <a:t>12</a:t>
            </a:r>
            <a:r>
              <a:rPr lang="zh-CN" altLang="en-US" sz="2400" b="1" dirty="0">
                <a:cs typeface="+mn-ea"/>
                <a:sym typeface="+mn-lt"/>
              </a:rPr>
              <a:t>个月滑动窗口）</a:t>
            </a:r>
            <a:endParaRPr lang="en-US" altLang="zh-CN" sz="2400" b="1" dirty="0">
              <a:cs typeface="+mn-ea"/>
              <a:sym typeface="+mn-lt"/>
            </a:endParaRPr>
          </a:p>
          <a:p>
            <a:pPr>
              <a:lnSpc>
                <a:spcPct val="120000"/>
              </a:lnSpc>
            </a:pPr>
            <a:r>
              <a:rPr lang="zh-CN" altLang="en-US" sz="2400" dirty="0">
                <a:cs typeface="+mn-ea"/>
                <a:sym typeface="+mn-lt"/>
              </a:rPr>
              <a:t>检验模型是否受到市值因子（单因子平均月度收益最高，为</a:t>
            </a:r>
            <a:r>
              <a:rPr lang="en-US" altLang="zh-CN" sz="2400" dirty="0">
                <a:cs typeface="+mn-ea"/>
                <a:sym typeface="+mn-lt"/>
              </a:rPr>
              <a:t>1.77%</a:t>
            </a:r>
            <a:r>
              <a:rPr lang="zh-CN" altLang="en-US" sz="2400" dirty="0">
                <a:cs typeface="+mn-ea"/>
                <a:sym typeface="+mn-lt"/>
              </a:rPr>
              <a:t>）的驱动而并非多个因子的聚合效果。</a:t>
            </a:r>
          </a:p>
        </p:txBody>
      </p:sp>
      <p:sp>
        <p:nvSpPr>
          <p:cNvPr id="3" name="日期占位符 2">
            <a:extLst>
              <a:ext uri="{FF2B5EF4-FFF2-40B4-BE49-F238E27FC236}">
                <a16:creationId xmlns:a16="http://schemas.microsoft.com/office/drawing/2014/main" id="{FA349879-848E-4729-ADCE-3C6440EB4F5E}"/>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0F6359A9-E0D2-4AF4-92AA-5231AA087C9F}"/>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graphicFrame>
        <p:nvGraphicFramePr>
          <p:cNvPr id="13" name="表格 12">
            <a:extLst>
              <a:ext uri="{FF2B5EF4-FFF2-40B4-BE49-F238E27FC236}">
                <a16:creationId xmlns:a16="http://schemas.microsoft.com/office/drawing/2014/main" id="{7E439F43-CF1E-4D8F-8BDC-6A0E94784A09}"/>
              </a:ext>
            </a:extLst>
          </p:cNvPr>
          <p:cNvGraphicFramePr>
            <a:graphicFrameLocks noGrp="1"/>
          </p:cNvGraphicFramePr>
          <p:nvPr>
            <p:extLst>
              <p:ext uri="{D42A27DB-BD31-4B8C-83A1-F6EECF244321}">
                <p14:modId xmlns:p14="http://schemas.microsoft.com/office/powerpoint/2010/main" val="466217963"/>
              </p:ext>
            </p:extLst>
          </p:nvPr>
        </p:nvGraphicFramePr>
        <p:xfrm>
          <a:off x="402708" y="1448626"/>
          <a:ext cx="8338582" cy="4629150"/>
        </p:xfrm>
        <a:graphic>
          <a:graphicData uri="http://schemas.openxmlformats.org/drawingml/2006/table">
            <a:tbl>
              <a:tblPr firstRow="1" firstCol="1" bandRow="1"/>
              <a:tblGrid>
                <a:gridCol w="1204969">
                  <a:extLst>
                    <a:ext uri="{9D8B030D-6E8A-4147-A177-3AD203B41FA5}">
                      <a16:colId xmlns:a16="http://schemas.microsoft.com/office/drawing/2014/main" val="2647874749"/>
                    </a:ext>
                  </a:extLst>
                </a:gridCol>
                <a:gridCol w="1204969">
                  <a:extLst>
                    <a:ext uri="{9D8B030D-6E8A-4147-A177-3AD203B41FA5}">
                      <a16:colId xmlns:a16="http://schemas.microsoft.com/office/drawing/2014/main" val="864700729"/>
                    </a:ext>
                  </a:extLst>
                </a:gridCol>
                <a:gridCol w="1204969">
                  <a:extLst>
                    <a:ext uri="{9D8B030D-6E8A-4147-A177-3AD203B41FA5}">
                      <a16:colId xmlns:a16="http://schemas.microsoft.com/office/drawing/2014/main" val="407062143"/>
                    </a:ext>
                  </a:extLst>
                </a:gridCol>
                <a:gridCol w="1301210">
                  <a:extLst>
                    <a:ext uri="{9D8B030D-6E8A-4147-A177-3AD203B41FA5}">
                      <a16:colId xmlns:a16="http://schemas.microsoft.com/office/drawing/2014/main" val="2648214118"/>
                    </a:ext>
                  </a:extLst>
                </a:gridCol>
                <a:gridCol w="1204969">
                  <a:extLst>
                    <a:ext uri="{9D8B030D-6E8A-4147-A177-3AD203B41FA5}">
                      <a16:colId xmlns:a16="http://schemas.microsoft.com/office/drawing/2014/main" val="3041205822"/>
                    </a:ext>
                  </a:extLst>
                </a:gridCol>
                <a:gridCol w="862648">
                  <a:extLst>
                    <a:ext uri="{9D8B030D-6E8A-4147-A177-3AD203B41FA5}">
                      <a16:colId xmlns:a16="http://schemas.microsoft.com/office/drawing/2014/main" val="3374924976"/>
                    </a:ext>
                  </a:extLst>
                </a:gridCol>
                <a:gridCol w="1354848">
                  <a:extLst>
                    <a:ext uri="{9D8B030D-6E8A-4147-A177-3AD203B41FA5}">
                      <a16:colId xmlns:a16="http://schemas.microsoft.com/office/drawing/2014/main" val="2110592228"/>
                    </a:ext>
                  </a:extLst>
                </a:gridCol>
              </a:tblGrid>
              <a:tr h="177800">
                <a:tc>
                  <a:txBody>
                    <a:bodyPr/>
                    <a:lstStyle/>
                    <a:p>
                      <a:endParaRPr lang="zh-CN" sz="2000" kern="100" dirty="0">
                        <a:effectLst/>
                        <a:latin typeface="等线" panose="02010600030101010101" pitchFamily="2" charset="-122"/>
                        <a:ea typeface="等线" panose="02010600030101010101" pitchFamily="2" charset="-122"/>
                      </a:endParaRPr>
                    </a:p>
                  </a:txBody>
                  <a:tcPr marL="68580" marR="68580" marT="0" marB="0" anchor="ctr">
                    <a:lnL>
                      <a:noFill/>
                    </a:lnL>
                    <a:lnR>
                      <a:noFill/>
                    </a:lnR>
                    <a:lnT>
                      <a:noFill/>
                    </a:lnT>
                    <a:lnB>
                      <a:noFill/>
                    </a:lnB>
                  </a:tcPr>
                </a:tc>
                <a:tc gridSpan="3">
                  <a:txBody>
                    <a:bodyPr/>
                    <a:lstStyle/>
                    <a:p>
                      <a:pPr algn="ctr">
                        <a:spcAft>
                          <a:spcPts val="0"/>
                        </a:spcAft>
                      </a:pPr>
                      <a:r>
                        <a:rPr lang="zh-CN" sz="2000" b="1" kern="0" dirty="0">
                          <a:effectLst/>
                          <a:latin typeface="Calibri" panose="020F0502020204030204" pitchFamily="34" charset="0"/>
                          <a:ea typeface="仿宋" panose="02010609060101010101" pitchFamily="49" charset="-122"/>
                          <a:cs typeface="宋体" panose="02010600030101010101" pitchFamily="2" charset="-122"/>
                        </a:rPr>
                        <a:t>多空组合</a:t>
                      </a:r>
                      <a:r>
                        <a:rPr lang="zh-CN" altLang="en-US" sz="2000" b="1" kern="0" dirty="0">
                          <a:effectLst/>
                          <a:latin typeface="Calibri" panose="020F0502020204030204" pitchFamily="34" charset="0"/>
                          <a:ea typeface="仿宋" panose="02010609060101010101" pitchFamily="49" charset="-122"/>
                          <a:cs typeface="宋体" panose="02010600030101010101" pitchFamily="2" charset="-122"/>
                        </a:rPr>
                        <a:t>（全变量）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zh-CN" altLang="en-US"/>
                    </a:p>
                  </a:txBody>
                  <a:tcPr>
                    <a:lnL w="12700" cmpd="sng">
                      <a:noFill/>
                      <a:prstDash val="solid"/>
                    </a:lnL>
                  </a:tcPr>
                </a:tc>
                <a:tc hMerge="1">
                  <a:txBody>
                    <a:bodyPr/>
                    <a:lstStyle/>
                    <a:p>
                      <a:endParaRPr lang="zh-CN" altLang="en-US"/>
                    </a:p>
                  </a:txBody>
                  <a:tcPr/>
                </a:tc>
                <a:tc gridSpan="3">
                  <a:txBody>
                    <a:bodyPr/>
                    <a:lstStyle/>
                    <a:p>
                      <a:pPr algn="ctr">
                        <a:spcAft>
                          <a:spcPts val="0"/>
                        </a:spcAft>
                      </a:pPr>
                      <a:r>
                        <a:rPr lang="zh-CN" sz="2000" b="1" kern="0" dirty="0">
                          <a:effectLst/>
                          <a:latin typeface="等线" panose="02010600030101010101" pitchFamily="2" charset="-122"/>
                          <a:ea typeface="仿宋" panose="02010609060101010101" pitchFamily="49" charset="-122"/>
                          <a:cs typeface="宋体" panose="02010600030101010101" pitchFamily="2" charset="-122"/>
                        </a:rPr>
                        <a:t>多空组合</a:t>
                      </a:r>
                      <a:r>
                        <a:rPr lang="zh-CN" altLang="en-US" sz="2000" b="1" kern="0" dirty="0">
                          <a:effectLst/>
                          <a:latin typeface="等线" panose="02010600030101010101" pitchFamily="2" charset="-122"/>
                          <a:ea typeface="仿宋" panose="02010609060101010101" pitchFamily="49" charset="-122"/>
                          <a:cs typeface="宋体" panose="02010600030101010101" pitchFamily="2" charset="-122"/>
                        </a:rPr>
                        <a:t>（去除市值）</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noFill/>
                      <a:prstDash val="solid"/>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24372381"/>
                  </a:ext>
                </a:extLst>
              </a:tr>
              <a:tr h="361950">
                <a:tc>
                  <a:txBody>
                    <a:bodyPr/>
                    <a:lstStyle/>
                    <a:p>
                      <a:endParaRPr lang="zh-CN" sz="2000" kern="100" dirty="0">
                        <a:effectLst/>
                        <a:latin typeface="等线" panose="02010600030101010101" pitchFamily="2" charset="-122"/>
                        <a:ea typeface="等线"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2000" b="1" kern="0" dirty="0">
                          <a:effectLst/>
                          <a:latin typeface="Times New Roman" panose="02020603050405020304" pitchFamily="18" charset="0"/>
                          <a:ea typeface="等线" panose="02010600030101010101" pitchFamily="2" charset="-122"/>
                          <a:cs typeface="Times New Roman" panose="02020603050405020304" pitchFamily="18" charset="0"/>
                        </a:rPr>
                        <a:t>mean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0" dirty="0">
                          <a:effectLst/>
                          <a:latin typeface="Times New Roman" panose="02020603050405020304" pitchFamily="18" charset="0"/>
                          <a:ea typeface="等线" panose="02010600030101010101" pitchFamily="2" charset="-122"/>
                          <a:cs typeface="Times New Roman" panose="02020603050405020304" pitchFamily="18" charset="0"/>
                        </a:rPr>
                        <a:t>FF5-α</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mpd="sng">
                      <a:noFill/>
                      <a:prstDash val="soli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effectLst/>
                          <a:latin typeface="Calibri" panose="020F0502020204030204" pitchFamily="34" charset="0"/>
                          <a:ea typeface="仿宋" panose="02010609060101010101" pitchFamily="49" charset="-122"/>
                          <a:cs typeface="宋体" panose="02010600030101010101" pitchFamily="2" charset="-122"/>
                        </a:rPr>
                        <a:t>夏普比率</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mpd="sng">
                      <a:noFill/>
                      <a:prstDash val="soli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0">
                          <a:effectLst/>
                          <a:latin typeface="Times New Roman" panose="02020603050405020304" pitchFamily="18" charset="0"/>
                          <a:ea typeface="等线" panose="02010600030101010101" pitchFamily="2" charset="-122"/>
                          <a:cs typeface="Times New Roman" panose="02020603050405020304" pitchFamily="18" charset="0"/>
                        </a:rPr>
                        <a:t>mean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0">
                          <a:effectLst/>
                          <a:latin typeface="Times New Roman" panose="02020603050405020304" pitchFamily="18" charset="0"/>
                          <a:ea typeface="等线" panose="02010600030101010101" pitchFamily="2" charset="-122"/>
                          <a:cs typeface="Times New Roman" panose="02020603050405020304" pitchFamily="18" charset="0"/>
                        </a:rPr>
                        <a:t>FF5α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effectLst/>
                          <a:latin typeface="等线" panose="02010600030101010101" pitchFamily="2" charset="-122"/>
                          <a:ea typeface="仿宋" panose="02010609060101010101" pitchFamily="49" charset="-122"/>
                          <a:cs typeface="宋体" panose="02010600030101010101" pitchFamily="2" charset="-122"/>
                        </a:rPr>
                        <a:t>夏普比率</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512264"/>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OLS</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1.67%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1.5211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2.12%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1.35%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1.2933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14809744"/>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FC</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2.42%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1.62%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1.3314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1.41%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0.77%</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0.6318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914926818"/>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Ridge</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1.73%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1.5707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2.23%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1.61%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1.4803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19253159"/>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Lasso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2.27%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1.82%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1.6134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1.2059</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499440641"/>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Elastic</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1.73%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1.5707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1.92%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1.57%</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1.2016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66967248"/>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PLS</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1.5707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1.60%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1.19%</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0.9233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382718676"/>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SVM</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2.42%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2.01%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1.8759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2.44%</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1.80%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1.4424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594996967"/>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ENANN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1.72%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1.7479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1.77%</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1.3008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525563782"/>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Xgboost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2.54%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1.8027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2.11%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1.2777</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82044548"/>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GBDT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2.56%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1.7962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2.03%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1.49%</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1.2533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87221986"/>
                  </a:ext>
                </a:extLst>
              </a:tr>
              <a:tr h="177800">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DFN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2.34%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2.0132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2.98%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2.07%</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1.8516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27466130"/>
                  </a:ext>
                </a:extLst>
              </a:tr>
              <a:tr h="1778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RNN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1.79%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1.9794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2.11%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1.70%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1.4679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819941101"/>
                  </a:ext>
                </a:extLst>
              </a:tr>
              <a:tr h="177800">
                <a:tc>
                  <a:txBody>
                    <a:bodyPr/>
                    <a:lstStyle/>
                    <a:p>
                      <a:pPr algn="ctr">
                        <a:spcAft>
                          <a:spcPts val="0"/>
                        </a:spcAft>
                      </a:pPr>
                      <a:r>
                        <a:rPr lang="en-US" altLang="zh-CN" sz="2000" kern="0" dirty="0">
                          <a:effectLst/>
                          <a:latin typeface="Times New Roman" panose="02020603050405020304" pitchFamily="18" charset="0"/>
                          <a:ea typeface="等线" panose="02010600030101010101" pitchFamily="2" charset="-122"/>
                          <a:cs typeface="Times New Roman" panose="02020603050405020304" pitchFamily="18" charset="0"/>
                        </a:rPr>
                        <a:t>LSTM</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2.57%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2.01%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a:effectLst/>
                          <a:latin typeface="Times New Roman" panose="02020603050405020304" pitchFamily="18" charset="0"/>
                          <a:ea typeface="等线" panose="02010600030101010101" pitchFamily="2" charset="-122"/>
                          <a:cs typeface="Times New Roman" panose="02020603050405020304" pitchFamily="18" charset="0"/>
                        </a:rPr>
                        <a:t>1.9670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2.59%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2.17%</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effectLst/>
                          <a:latin typeface="Times New Roman" panose="02020603050405020304" pitchFamily="18" charset="0"/>
                          <a:ea typeface="等线" panose="02010600030101010101" pitchFamily="2" charset="-122"/>
                          <a:cs typeface="Times New Roman" panose="02020603050405020304" pitchFamily="18" charset="0"/>
                        </a:rPr>
                        <a:t>1.6036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76517676"/>
                  </a:ext>
                </a:extLst>
              </a:tr>
            </a:tbl>
          </a:graphicData>
        </a:graphic>
      </p:graphicFrame>
      <p:sp>
        <p:nvSpPr>
          <p:cNvPr id="14" name="矩形 13">
            <a:extLst>
              <a:ext uri="{FF2B5EF4-FFF2-40B4-BE49-F238E27FC236}">
                <a16:creationId xmlns:a16="http://schemas.microsoft.com/office/drawing/2014/main" id="{2E92C2BE-0E9D-4D8A-9910-1074F2C9407F}"/>
              </a:ext>
            </a:extLst>
          </p:cNvPr>
          <p:cNvSpPr/>
          <p:nvPr/>
        </p:nvSpPr>
        <p:spPr>
          <a:xfrm>
            <a:off x="5410199" y="5115338"/>
            <a:ext cx="923925" cy="9624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5" name="矩形 14">
            <a:extLst>
              <a:ext uri="{FF2B5EF4-FFF2-40B4-BE49-F238E27FC236}">
                <a16:creationId xmlns:a16="http://schemas.microsoft.com/office/drawing/2014/main" id="{DA6A86E7-93F0-4008-90E4-5DEF7D5BA917}"/>
              </a:ext>
            </a:extLst>
          </p:cNvPr>
          <p:cNvSpPr/>
          <p:nvPr/>
        </p:nvSpPr>
        <p:spPr>
          <a:xfrm>
            <a:off x="5410199" y="3924589"/>
            <a:ext cx="923925" cy="3115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6" name="矩形 15">
            <a:extLst>
              <a:ext uri="{FF2B5EF4-FFF2-40B4-BE49-F238E27FC236}">
                <a16:creationId xmlns:a16="http://schemas.microsoft.com/office/drawing/2014/main" id="{65A97619-9589-420C-ABFA-214351B70BF3}"/>
              </a:ext>
            </a:extLst>
          </p:cNvPr>
          <p:cNvSpPr/>
          <p:nvPr/>
        </p:nvSpPr>
        <p:spPr>
          <a:xfrm>
            <a:off x="5410199" y="2687226"/>
            <a:ext cx="923925" cy="3115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Tree>
    <p:extLst>
      <p:ext uri="{BB962C8B-B14F-4D97-AF65-F5344CB8AC3E}">
        <p14:creationId xmlns:p14="http://schemas.microsoft.com/office/powerpoint/2010/main" val="239874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23</a:t>
            </a:fld>
            <a:endParaRPr lang="zh-CN" altLang="en-US" sz="1200" dirty="0">
              <a:cs typeface="+mn-ea"/>
              <a:sym typeface="+mn-lt"/>
            </a:endParaRPr>
          </a:p>
        </p:txBody>
      </p:sp>
      <p:sp>
        <p:nvSpPr>
          <p:cNvPr id="7" name="文本框 6">
            <a:extLst>
              <a:ext uri="{FF2B5EF4-FFF2-40B4-BE49-F238E27FC236}">
                <a16:creationId xmlns:a16="http://schemas.microsoft.com/office/drawing/2014/main" id="{EA4855A1-61B5-4AB5-8C77-DC7BE5957F62}"/>
              </a:ext>
            </a:extLst>
          </p:cNvPr>
          <p:cNvSpPr txBox="1"/>
          <p:nvPr/>
        </p:nvSpPr>
        <p:spPr>
          <a:xfrm>
            <a:off x="628650" y="160230"/>
            <a:ext cx="6890327" cy="491481"/>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dirty="0">
                <a:solidFill>
                  <a:srgbClr val="FF0000"/>
                </a:solidFill>
                <a:cs typeface="+mn-ea"/>
                <a:sym typeface="+mn-lt"/>
              </a:rPr>
              <a:t>集成各类算法</a:t>
            </a:r>
            <a:r>
              <a:rPr lang="zh-CN" altLang="en-US" sz="2400" dirty="0">
                <a:cs typeface="+mn-ea"/>
                <a:sym typeface="+mn-lt"/>
              </a:rPr>
              <a:t>预测结果</a:t>
            </a:r>
          </a:p>
        </p:txBody>
      </p:sp>
      <p:sp>
        <p:nvSpPr>
          <p:cNvPr id="3" name="日期占位符 2">
            <a:extLst>
              <a:ext uri="{FF2B5EF4-FFF2-40B4-BE49-F238E27FC236}">
                <a16:creationId xmlns:a16="http://schemas.microsoft.com/office/drawing/2014/main" id="{FA349879-848E-4729-ADCE-3C6440EB4F5E}"/>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0F6359A9-E0D2-4AF4-92AA-5231AA087C9F}"/>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7144199-1921-40C0-BAC3-4DFABE8F208A}"/>
                  </a:ext>
                </a:extLst>
              </p:cNvPr>
              <p:cNvSpPr/>
              <p:nvPr/>
            </p:nvSpPr>
            <p:spPr>
              <a:xfrm>
                <a:off x="558177" y="712872"/>
                <a:ext cx="8027646" cy="1437317"/>
              </a:xfrm>
              <a:prstGeom prst="rect">
                <a:avLst/>
              </a:prstGeom>
            </p:spPr>
            <p:txBody>
              <a:bodyPr wrap="square">
                <a:spAutoFit/>
              </a:bodyPr>
              <a:lstStyle/>
              <a:p>
                <a:pPr>
                  <a:lnSpc>
                    <a:spcPct val="120000"/>
                  </a:lnSpc>
                </a:pPr>
                <a:r>
                  <a:rPr lang="zh-CN" altLang="en-US" sz="2400" dirty="0">
                    <a:cs typeface="+mn-ea"/>
                    <a:sym typeface="+mn-lt"/>
                  </a:rPr>
                  <a:t>为了更直观的说明机器学习算法相对于传统线性模型的绩效提升，本文简单加权</a:t>
                </a:r>
                <a:r>
                  <a:rPr lang="en-US" altLang="zh-CN" sz="2400" dirty="0">
                    <a:cs typeface="+mn-ea"/>
                    <a:sym typeface="+mn-lt"/>
                  </a:rPr>
                  <a:t>11</a:t>
                </a:r>
                <a:r>
                  <a:rPr lang="zh-CN" altLang="zh-CN" sz="2400" dirty="0">
                    <a:cs typeface="+mn-ea"/>
                    <a:sym typeface="+mn-lt"/>
                  </a:rPr>
                  <a:t>种机器学习算法</a:t>
                </a:r>
                <a:r>
                  <a:rPr lang="zh-CN" altLang="en-US" sz="2400" dirty="0">
                    <a:cs typeface="+mn-ea"/>
                    <a:sym typeface="+mn-lt"/>
                  </a:rPr>
                  <a:t>（其中未包括线性组合的</a:t>
                </a:r>
                <a:r>
                  <a:rPr lang="en-US" altLang="zh-CN" sz="2400" dirty="0">
                    <a:cs typeface="+mn-ea"/>
                    <a:sym typeface="+mn-lt"/>
                  </a:rPr>
                  <a:t>FC</a:t>
                </a:r>
                <a:r>
                  <a:rPr lang="zh-CN" altLang="en-US" sz="2400" dirty="0">
                    <a:cs typeface="+mn-ea"/>
                    <a:sym typeface="+mn-lt"/>
                  </a:rPr>
                  <a:t>）</a:t>
                </a:r>
                <a:r>
                  <a:rPr lang="zh-CN" altLang="zh-CN" sz="2400" dirty="0">
                    <a:cs typeface="+mn-ea"/>
                    <a:sym typeface="+mn-lt"/>
                  </a:rPr>
                  <a:t>构建集成预测模型</a:t>
                </a:r>
                <a:r>
                  <a:rPr lang="zh-CN" altLang="zh-CN" dirty="0">
                    <a:cs typeface="+mn-ea"/>
                    <a:sym typeface="+mn-lt"/>
                  </a:rPr>
                  <a:t>：</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𝑒𝑛𝑠𝑒𝑚𝑏𝑙𝑒</m:t>
                        </m:r>
                      </m:sup>
                    </m:sSubSup>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11</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 = 1</m:t>
                        </m:r>
                      </m:sub>
                      <m:sup>
                        <m:r>
                          <a:rPr lang="en-US" altLang="zh-CN" i="1">
                            <a:latin typeface="Cambria Math" panose="02040503050406030204" pitchFamily="18" charset="0"/>
                          </a:rPr>
                          <m:t>11</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e>
                    </m:nary>
                  </m:oMath>
                </a14:m>
                <a:endParaRPr lang="zh-CN" altLang="zh-CN" dirty="0"/>
              </a:p>
            </p:txBody>
          </p:sp>
        </mc:Choice>
        <mc:Fallback xmlns="">
          <p:sp>
            <p:nvSpPr>
              <p:cNvPr id="2" name="矩形 1">
                <a:extLst>
                  <a:ext uri="{FF2B5EF4-FFF2-40B4-BE49-F238E27FC236}">
                    <a16:creationId xmlns:a16="http://schemas.microsoft.com/office/drawing/2014/main" id="{87144199-1921-40C0-BAC3-4DFABE8F208A}"/>
                  </a:ext>
                </a:extLst>
              </p:cNvPr>
              <p:cNvSpPr>
                <a:spLocks noRot="1" noChangeAspect="1" noMove="1" noResize="1" noEditPoints="1" noAdjustHandles="1" noChangeArrowheads="1" noChangeShapeType="1" noTextEdit="1"/>
              </p:cNvSpPr>
              <p:nvPr/>
            </p:nvSpPr>
            <p:spPr>
              <a:xfrm>
                <a:off x="558177" y="712872"/>
                <a:ext cx="8027646" cy="1437317"/>
              </a:xfrm>
              <a:prstGeom prst="rect">
                <a:avLst/>
              </a:prstGeom>
              <a:blipFill>
                <a:blip r:embed="rId3"/>
                <a:stretch>
                  <a:fillRect l="-1216" t="-2542" b="-436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654D7C52-14A9-4F8F-98F8-6DA486143E8D}"/>
                  </a:ext>
                </a:extLst>
              </p:cNvPr>
              <p:cNvGraphicFramePr>
                <a:graphicFrameLocks noGrp="1"/>
              </p:cNvGraphicFramePr>
              <p:nvPr>
                <p:extLst>
                  <p:ext uri="{D42A27DB-BD31-4B8C-83A1-F6EECF244321}">
                    <p14:modId xmlns:p14="http://schemas.microsoft.com/office/powerpoint/2010/main" val="3811465251"/>
                  </p:ext>
                </p:extLst>
              </p:nvPr>
            </p:nvGraphicFramePr>
            <p:xfrm>
              <a:off x="0" y="2359345"/>
              <a:ext cx="8963390" cy="3657600"/>
            </p:xfrm>
            <a:graphic>
              <a:graphicData uri="http://schemas.openxmlformats.org/drawingml/2006/table">
                <a:tbl>
                  <a:tblPr firstRow="1" firstCol="1" bandRow="1"/>
                  <a:tblGrid>
                    <a:gridCol w="1216660">
                      <a:extLst>
                        <a:ext uri="{9D8B030D-6E8A-4147-A177-3AD203B41FA5}">
                          <a16:colId xmlns:a16="http://schemas.microsoft.com/office/drawing/2014/main" val="1289814793"/>
                        </a:ext>
                      </a:extLst>
                    </a:gridCol>
                    <a:gridCol w="1323941">
                      <a:extLst>
                        <a:ext uri="{9D8B030D-6E8A-4147-A177-3AD203B41FA5}">
                          <a16:colId xmlns:a16="http://schemas.microsoft.com/office/drawing/2014/main" val="3171294419"/>
                        </a:ext>
                      </a:extLst>
                    </a:gridCol>
                    <a:gridCol w="1263991">
                      <a:extLst>
                        <a:ext uri="{9D8B030D-6E8A-4147-A177-3AD203B41FA5}">
                          <a16:colId xmlns:a16="http://schemas.microsoft.com/office/drawing/2014/main" val="405155560"/>
                        </a:ext>
                      </a:extLst>
                    </a:gridCol>
                    <a:gridCol w="1503635">
                      <a:extLst>
                        <a:ext uri="{9D8B030D-6E8A-4147-A177-3AD203B41FA5}">
                          <a16:colId xmlns:a16="http://schemas.microsoft.com/office/drawing/2014/main" val="2597142720"/>
                        </a:ext>
                      </a:extLst>
                    </a:gridCol>
                    <a:gridCol w="1263991">
                      <a:extLst>
                        <a:ext uri="{9D8B030D-6E8A-4147-A177-3AD203B41FA5}">
                          <a16:colId xmlns:a16="http://schemas.microsoft.com/office/drawing/2014/main" val="1919163856"/>
                        </a:ext>
                      </a:extLst>
                    </a:gridCol>
                    <a:gridCol w="1230614">
                      <a:extLst>
                        <a:ext uri="{9D8B030D-6E8A-4147-A177-3AD203B41FA5}">
                          <a16:colId xmlns:a16="http://schemas.microsoft.com/office/drawing/2014/main" val="466614508"/>
                        </a:ext>
                      </a:extLst>
                    </a:gridCol>
                    <a:gridCol w="1160558">
                      <a:extLst>
                        <a:ext uri="{9D8B030D-6E8A-4147-A177-3AD203B41FA5}">
                          <a16:colId xmlns:a16="http://schemas.microsoft.com/office/drawing/2014/main" val="3971753098"/>
                        </a:ext>
                      </a:extLst>
                    </a:gridCol>
                  </a:tblGrid>
                  <a:tr h="198120">
                    <a:tc>
                      <a:txBody>
                        <a:bodyPr/>
                        <a:lstStyle/>
                        <a:p>
                          <a:endParaRPr lang="zh-CN" sz="2000" kern="100" dirty="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lnL w="12700" cmpd="sng">
                          <a:noFill/>
                          <a:prstDash val="solid"/>
                        </a:lnL>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74619577"/>
                      </a:ext>
                    </a:extLst>
                  </a:tr>
                  <a:tr h="198120">
                    <a:tc>
                      <a:txBody>
                        <a:bodyPr/>
                        <a:lstStyle/>
                        <a:p>
                          <a:endParaRPr lang="zh-CN" sz="2000" kern="100" dirty="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364925"/>
                      </a:ext>
                    </a:extLst>
                  </a:tr>
                  <a:tr h="19812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1526913"/>
                      </a:ext>
                    </a:extLst>
                  </a:tr>
                  <a:tr h="19812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FF3-</a:t>
                          </a:r>
                          <a14:m>
                            <m:oMath xmlns:m="http://schemas.openxmlformats.org/officeDocument/2006/math">
                              <m:r>
                                <a:rPr lang="en-US" sz="2000" b="1" i="1" ker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𝛂</m:t>
                              </m:r>
                            </m:oMath>
                          </a14:m>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4106153983"/>
                      </a:ext>
                    </a:extLst>
                  </a:tr>
                  <a:tr h="19812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FF5-</a:t>
                          </a:r>
                          <a14:m>
                            <m:oMath xmlns:m="http://schemas.openxmlformats.org/officeDocument/2006/math">
                              <m:r>
                                <a:rPr lang="en-US" sz="2000" b="1" i="1" ker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𝛂</m:t>
                              </m:r>
                            </m:oMath>
                          </a14:m>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19192431"/>
                      </a:ext>
                    </a:extLst>
                  </a:tr>
                  <a:tr h="198120">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夏普比率</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0.7715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-0.0651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-0.1085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448380"/>
                      </a:ext>
                    </a:extLst>
                  </a:tr>
                  <a:tr h="198120">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lnL w="12700" cmpd="sng">
                          <a:noFill/>
                          <a:prstDash val="solid"/>
                        </a:lnL>
                        <a:lnT w="12700" cap="flat" cmpd="sng" algn="ctr">
                          <a:solidFill>
                            <a:srgbClr val="000000"/>
                          </a:solidFill>
                          <a:prstDash val="solid"/>
                          <a:round/>
                          <a:headEnd type="none" w="med" len="med"/>
                          <a:tailEnd type="none" w="med" len="med"/>
                        </a:lnT>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7274849"/>
                      </a:ext>
                    </a:extLst>
                  </a:tr>
                  <a:tr h="198120">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29634"/>
                      </a:ext>
                    </a:extLst>
                  </a:tr>
                  <a:tr h="19812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274094"/>
                      </a:ext>
                    </a:extLst>
                  </a:tr>
                  <a:tr h="19812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FF3-</a:t>
                          </a:r>
                          <a14:m>
                            <m:oMath xmlns:m="http://schemas.openxmlformats.org/officeDocument/2006/math">
                              <m:r>
                                <a:rPr lang="en-US" sz="2000" b="1" i="1" ker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𝛂</m:t>
                              </m:r>
                            </m:oMath>
                          </a14:m>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791341329"/>
                      </a:ext>
                    </a:extLst>
                  </a:tr>
                  <a:tr h="19812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FF5-</a:t>
                          </a:r>
                          <a14:m>
                            <m:oMath xmlns:m="http://schemas.openxmlformats.org/officeDocument/2006/math">
                              <m:r>
                                <a:rPr lang="en-US" sz="2000" b="1" i="1" ker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𝛂</m:t>
                              </m:r>
                            </m:oMath>
                          </a14:m>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492322206"/>
                      </a:ext>
                    </a:extLst>
                  </a:tr>
                  <a:tr h="198120">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夏普比率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-0.0651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2.1736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-0.1085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731920"/>
                      </a:ext>
                    </a:extLst>
                  </a:tr>
                </a:tbl>
              </a:graphicData>
            </a:graphic>
          </p:graphicFrame>
        </mc:Choice>
        <mc:Fallback xmlns="">
          <p:graphicFrame>
            <p:nvGraphicFramePr>
              <p:cNvPr id="9" name="表格 8">
                <a:extLst>
                  <a:ext uri="{FF2B5EF4-FFF2-40B4-BE49-F238E27FC236}">
                    <a16:creationId xmlns:a16="http://schemas.microsoft.com/office/drawing/2014/main" id="{654D7C52-14A9-4F8F-98F8-6DA486143E8D}"/>
                  </a:ext>
                </a:extLst>
              </p:cNvPr>
              <p:cNvGraphicFramePr>
                <a:graphicFrameLocks noGrp="1"/>
              </p:cNvGraphicFramePr>
              <p:nvPr>
                <p:extLst>
                  <p:ext uri="{D42A27DB-BD31-4B8C-83A1-F6EECF244321}">
                    <p14:modId xmlns:p14="http://schemas.microsoft.com/office/powerpoint/2010/main" val="3811465251"/>
                  </p:ext>
                </p:extLst>
              </p:nvPr>
            </p:nvGraphicFramePr>
            <p:xfrm>
              <a:off x="0" y="2359345"/>
              <a:ext cx="8963390" cy="3657600"/>
            </p:xfrm>
            <a:graphic>
              <a:graphicData uri="http://schemas.openxmlformats.org/drawingml/2006/table">
                <a:tbl>
                  <a:tblPr firstRow="1" firstCol="1" bandRow="1"/>
                  <a:tblGrid>
                    <a:gridCol w="1216660">
                      <a:extLst>
                        <a:ext uri="{9D8B030D-6E8A-4147-A177-3AD203B41FA5}">
                          <a16:colId xmlns:a16="http://schemas.microsoft.com/office/drawing/2014/main" val="1289814793"/>
                        </a:ext>
                      </a:extLst>
                    </a:gridCol>
                    <a:gridCol w="1323941">
                      <a:extLst>
                        <a:ext uri="{9D8B030D-6E8A-4147-A177-3AD203B41FA5}">
                          <a16:colId xmlns:a16="http://schemas.microsoft.com/office/drawing/2014/main" val="3171294419"/>
                        </a:ext>
                      </a:extLst>
                    </a:gridCol>
                    <a:gridCol w="1263991">
                      <a:extLst>
                        <a:ext uri="{9D8B030D-6E8A-4147-A177-3AD203B41FA5}">
                          <a16:colId xmlns:a16="http://schemas.microsoft.com/office/drawing/2014/main" val="405155560"/>
                        </a:ext>
                      </a:extLst>
                    </a:gridCol>
                    <a:gridCol w="1503635">
                      <a:extLst>
                        <a:ext uri="{9D8B030D-6E8A-4147-A177-3AD203B41FA5}">
                          <a16:colId xmlns:a16="http://schemas.microsoft.com/office/drawing/2014/main" val="2597142720"/>
                        </a:ext>
                      </a:extLst>
                    </a:gridCol>
                    <a:gridCol w="1263991">
                      <a:extLst>
                        <a:ext uri="{9D8B030D-6E8A-4147-A177-3AD203B41FA5}">
                          <a16:colId xmlns:a16="http://schemas.microsoft.com/office/drawing/2014/main" val="1919163856"/>
                        </a:ext>
                      </a:extLst>
                    </a:gridCol>
                    <a:gridCol w="1230614">
                      <a:extLst>
                        <a:ext uri="{9D8B030D-6E8A-4147-A177-3AD203B41FA5}">
                          <a16:colId xmlns:a16="http://schemas.microsoft.com/office/drawing/2014/main" val="466614508"/>
                        </a:ext>
                      </a:extLst>
                    </a:gridCol>
                    <a:gridCol w="1160558">
                      <a:extLst>
                        <a:ext uri="{9D8B030D-6E8A-4147-A177-3AD203B41FA5}">
                          <a16:colId xmlns:a16="http://schemas.microsoft.com/office/drawing/2014/main" val="3971753098"/>
                        </a:ext>
                      </a:extLst>
                    </a:gridCol>
                  </a:tblGrid>
                  <a:tr h="304800">
                    <a:tc>
                      <a:txBody>
                        <a:bodyPr/>
                        <a:lstStyle/>
                        <a:p>
                          <a:endParaRPr lang="zh-CN" sz="2000" kern="100" dirty="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lnL w="12700" cmpd="sng">
                          <a:noFill/>
                          <a:prstDash val="solid"/>
                        </a:lnL>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74619577"/>
                      </a:ext>
                    </a:extLst>
                  </a:tr>
                  <a:tr h="304800">
                    <a:tc>
                      <a:txBody>
                        <a:bodyPr/>
                        <a:lstStyle/>
                        <a:p>
                          <a:endParaRPr lang="zh-CN" sz="2000" kern="100" dirty="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364925"/>
                      </a:ext>
                    </a:extLst>
                  </a:tr>
                  <a:tr h="30480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1526913"/>
                      </a:ext>
                    </a:extLst>
                  </a:tr>
                  <a:tr h="304800">
                    <a:tc>
                      <a:txBody>
                        <a:bodyPr/>
                        <a:lstStyle/>
                        <a:p>
                          <a:endParaRPr lang="zh-CN"/>
                        </a:p>
                      </a:txBody>
                      <a:tcPr marL="68580" marR="68580" marT="0" marB="0" anchor="ctr">
                        <a:lnL>
                          <a:noFill/>
                        </a:lnL>
                        <a:lnR>
                          <a:noFill/>
                        </a:lnR>
                        <a:lnT>
                          <a:noFill/>
                        </a:lnT>
                        <a:lnB>
                          <a:noFill/>
                        </a:lnB>
                        <a:blipFill>
                          <a:blip r:embed="rId4"/>
                          <a:stretch>
                            <a:fillRect t="-332000" r="-636000" b="-850000"/>
                          </a:stretch>
                        </a:blipFill>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4106153983"/>
                      </a:ext>
                    </a:extLst>
                  </a:tr>
                  <a:tr h="304800">
                    <a:tc>
                      <a:txBody>
                        <a:bodyPr/>
                        <a:lstStyle/>
                        <a:p>
                          <a:endParaRPr lang="zh-CN"/>
                        </a:p>
                      </a:txBody>
                      <a:tcPr marL="68580" marR="68580" marT="0" marB="0" anchor="ctr">
                        <a:lnL>
                          <a:noFill/>
                        </a:lnL>
                        <a:lnR>
                          <a:noFill/>
                        </a:lnR>
                        <a:lnT>
                          <a:noFill/>
                        </a:lnT>
                        <a:lnB>
                          <a:noFill/>
                        </a:lnB>
                        <a:blipFill>
                          <a:blip r:embed="rId4"/>
                          <a:stretch>
                            <a:fillRect t="-432000" r="-636000" b="-750000"/>
                          </a:stretch>
                        </a:blipFill>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19192431"/>
                      </a:ext>
                    </a:extLst>
                  </a:tr>
                  <a:tr h="304800">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夏普比率</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0.7715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-0.0651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-0.1085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448380"/>
                      </a:ext>
                    </a:extLst>
                  </a:tr>
                  <a:tr h="304800">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a:t>
                          </a: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个月滑动窗口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lnL w="12700" cmpd="sng">
                          <a:noFill/>
                          <a:prstDash val="solid"/>
                        </a:lnL>
                        <a:lnT w="12700" cap="flat" cmpd="sng" algn="ctr">
                          <a:solidFill>
                            <a:srgbClr val="000000"/>
                          </a:solidFill>
                          <a:prstDash val="solid"/>
                          <a:round/>
                          <a:headEnd type="none" w="med" len="med"/>
                          <a:tailEnd type="none" w="med" len="med"/>
                        </a:lnT>
                      </a:tcPr>
                    </a:tc>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7274849"/>
                      </a:ext>
                    </a:extLst>
                  </a:tr>
                  <a:tr h="304800">
                    <a:tc>
                      <a:txBody>
                        <a:bodyPr/>
                        <a:lstStyle/>
                        <a:p>
                          <a:endParaRPr lang="zh-CN" sz="2000" kern="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多空组合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多头组合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空头组合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29634"/>
                      </a:ext>
                    </a:extLst>
                  </a:tr>
                  <a:tr h="304800">
                    <a:tc>
                      <a:txBody>
                        <a:bodyPr/>
                        <a:lstStyle/>
                        <a:p>
                          <a:pPr algn="ctr">
                            <a:spcAft>
                              <a:spcPts val="0"/>
                            </a:spcAft>
                          </a:pPr>
                          <a:r>
                            <a:rPr lang="en-US"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274094"/>
                      </a:ext>
                    </a:extLst>
                  </a:tr>
                  <a:tr h="304800">
                    <a:tc>
                      <a:txBody>
                        <a:bodyPr/>
                        <a:lstStyle/>
                        <a:p>
                          <a:endParaRPr lang="zh-CN"/>
                        </a:p>
                      </a:txBody>
                      <a:tcPr marL="68580" marR="68580" marT="0" marB="0" anchor="ctr">
                        <a:lnL>
                          <a:noFill/>
                        </a:lnL>
                        <a:lnR>
                          <a:noFill/>
                        </a:lnR>
                        <a:lnT>
                          <a:noFill/>
                        </a:lnT>
                        <a:lnB>
                          <a:noFill/>
                        </a:lnB>
                        <a:blipFill>
                          <a:blip r:embed="rId4"/>
                          <a:stretch>
                            <a:fillRect t="-934000" r="-636000" b="-248000"/>
                          </a:stretch>
                        </a:blipFill>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791341329"/>
                      </a:ext>
                    </a:extLst>
                  </a:tr>
                  <a:tr h="304800">
                    <a:tc>
                      <a:txBody>
                        <a:bodyPr/>
                        <a:lstStyle/>
                        <a:p>
                          <a:endParaRPr lang="zh-CN"/>
                        </a:p>
                      </a:txBody>
                      <a:tcPr marL="68580" marR="68580" marT="0" marB="0" anchor="ctr">
                        <a:lnL>
                          <a:noFill/>
                        </a:lnL>
                        <a:lnR>
                          <a:noFill/>
                        </a:lnR>
                        <a:lnT>
                          <a:noFill/>
                        </a:lnT>
                        <a:lnB>
                          <a:noFill/>
                        </a:lnB>
                        <a:blipFill>
                          <a:blip r:embed="rId4"/>
                          <a:stretch>
                            <a:fillRect t="-1034000" r="-636000" b="-148000"/>
                          </a:stretch>
                        </a:blipFill>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492322206"/>
                      </a:ext>
                    </a:extLst>
                  </a:tr>
                  <a:tr h="304800">
                    <a:tc>
                      <a:txBody>
                        <a:bodyPr/>
                        <a:lstStyle/>
                        <a:p>
                          <a:pPr algn="ctr">
                            <a:spcAft>
                              <a:spcPts val="0"/>
                            </a:spcAft>
                          </a:pPr>
                          <a:r>
                            <a:rPr lang="zh-CN" sz="20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夏普比率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0.7715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-0.0651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2.1736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-0.1085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731920"/>
                      </a:ext>
                    </a:extLst>
                  </a:tr>
                </a:tbl>
              </a:graphicData>
            </a:graphic>
          </p:graphicFrame>
        </mc:Fallback>
      </mc:AlternateContent>
    </p:spTree>
    <p:extLst>
      <p:ext uri="{BB962C8B-B14F-4D97-AF65-F5344CB8AC3E}">
        <p14:creationId xmlns:p14="http://schemas.microsoft.com/office/powerpoint/2010/main" val="10481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D7AF9-0151-1448-B957-1C7ED490A140}"/>
              </a:ext>
            </a:extLst>
          </p:cNvPr>
          <p:cNvSpPr>
            <a:spLocks noGrp="1"/>
          </p:cNvSpPr>
          <p:nvPr>
            <p:ph type="title"/>
          </p:nvPr>
        </p:nvSpPr>
        <p:spPr/>
        <p:txBody>
          <a:bodyPr>
            <a:normAutofit/>
          </a:bodyPr>
          <a:lstStyle/>
          <a:p>
            <a:r>
              <a:rPr kumimoji="1" lang="en-US" altLang="zh-CN" sz="4000" dirty="0"/>
              <a:t>3.</a:t>
            </a:r>
            <a:r>
              <a:rPr kumimoji="1" lang="zh-CN" altLang="en-US" sz="4000" dirty="0"/>
              <a:t> 实证结果</a:t>
            </a:r>
            <a:r>
              <a:rPr kumimoji="1" lang="en-US" altLang="zh-CN" sz="4000" dirty="0"/>
              <a:t>2</a:t>
            </a:r>
            <a:r>
              <a:rPr kumimoji="1" lang="zh-CN" altLang="en-US" sz="4000" dirty="0"/>
              <a:t>：机器学习的视角下因子的重要性。</a:t>
            </a:r>
          </a:p>
        </p:txBody>
      </p:sp>
      <p:sp>
        <p:nvSpPr>
          <p:cNvPr id="3" name="内容占位符 2">
            <a:extLst>
              <a:ext uri="{FF2B5EF4-FFF2-40B4-BE49-F238E27FC236}">
                <a16:creationId xmlns:a16="http://schemas.microsoft.com/office/drawing/2014/main" id="{AE89EB9C-F0BF-D543-9958-422758E05D72}"/>
              </a:ext>
            </a:extLst>
          </p:cNvPr>
          <p:cNvSpPr>
            <a:spLocks noGrp="1"/>
          </p:cNvSpPr>
          <p:nvPr>
            <p:ph idx="1"/>
          </p:nvPr>
        </p:nvSpPr>
        <p:spPr/>
        <p:txBody>
          <a:bodyPr>
            <a:normAutofit/>
          </a:bodyPr>
          <a:lstStyle/>
          <a:p>
            <a:endParaRPr kumimoji="1" lang="en-US" altLang="zh-CN" sz="2800" dirty="0"/>
          </a:p>
        </p:txBody>
      </p:sp>
      <p:sp>
        <p:nvSpPr>
          <p:cNvPr id="4" name="日期占位符 3">
            <a:extLst>
              <a:ext uri="{FF2B5EF4-FFF2-40B4-BE49-F238E27FC236}">
                <a16:creationId xmlns:a16="http://schemas.microsoft.com/office/drawing/2014/main" id="{2C8F3FD3-D314-1D41-B1A1-28895ACCC8D5}"/>
              </a:ext>
            </a:extLst>
          </p:cNvPr>
          <p:cNvSpPr>
            <a:spLocks noGrp="1"/>
          </p:cNvSpPr>
          <p:nvPr>
            <p:ph type="dt" sz="half" idx="10"/>
          </p:nvPr>
        </p:nvSpPr>
        <p:spPr/>
        <p:txBody>
          <a:bodyPr/>
          <a:lstStyle/>
          <a:p>
            <a:r>
              <a:rPr lang="en-US" altLang="zh-CN"/>
              <a:t>2019/11/11</a:t>
            </a:r>
            <a:endParaRPr lang="zh-CN" altLang="en-US"/>
          </a:p>
        </p:txBody>
      </p:sp>
      <p:sp>
        <p:nvSpPr>
          <p:cNvPr id="5" name="页脚占位符 4">
            <a:extLst>
              <a:ext uri="{FF2B5EF4-FFF2-40B4-BE49-F238E27FC236}">
                <a16:creationId xmlns:a16="http://schemas.microsoft.com/office/drawing/2014/main" id="{FA38FA98-0034-5E4D-AE31-B19CA6F4850F}"/>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6" name="灯片编号占位符 5">
            <a:extLst>
              <a:ext uri="{FF2B5EF4-FFF2-40B4-BE49-F238E27FC236}">
                <a16:creationId xmlns:a16="http://schemas.microsoft.com/office/drawing/2014/main" id="{FE2DACB3-8374-CF46-9DA2-EDE295B9C1AF}"/>
              </a:ext>
            </a:extLst>
          </p:cNvPr>
          <p:cNvSpPr>
            <a:spLocks noGrp="1"/>
          </p:cNvSpPr>
          <p:nvPr>
            <p:ph type="sldNum" sz="quarter" idx="12"/>
          </p:nvPr>
        </p:nvSpPr>
        <p:spPr/>
        <p:txBody>
          <a:bodyPr/>
          <a:lstStyle/>
          <a:p>
            <a:fld id="{5B7A44AB-C851-4680-919B-97E3B8B1A208}" type="slidenum">
              <a:rPr lang="zh-CN" altLang="en-US" smtClean="0"/>
              <a:t>24</a:t>
            </a:fld>
            <a:endParaRPr lang="zh-CN" altLang="en-US"/>
          </a:p>
        </p:txBody>
      </p:sp>
    </p:spTree>
    <p:extLst>
      <p:ext uri="{BB962C8B-B14F-4D97-AF65-F5344CB8AC3E}">
        <p14:creationId xmlns:p14="http://schemas.microsoft.com/office/powerpoint/2010/main" val="1175426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783DD70A-487B-4B2E-840F-667DBC11FB33}"/>
              </a:ext>
            </a:extLst>
          </p:cNvPr>
          <p:cNvGraphicFramePr>
            <a:graphicFrameLocks noGrp="1"/>
          </p:cNvGraphicFramePr>
          <p:nvPr>
            <p:extLst>
              <p:ext uri="{D42A27DB-BD31-4B8C-83A1-F6EECF244321}">
                <p14:modId xmlns:p14="http://schemas.microsoft.com/office/powerpoint/2010/main" val="3180248165"/>
              </p:ext>
            </p:extLst>
          </p:nvPr>
        </p:nvGraphicFramePr>
        <p:xfrm>
          <a:off x="490537" y="444826"/>
          <a:ext cx="8162925" cy="5208969"/>
        </p:xfrm>
        <a:graphic>
          <a:graphicData uri="http://schemas.openxmlformats.org/drawingml/2006/table">
            <a:tbl>
              <a:tblPr firstRow="1" firstCol="1" bandRow="1"/>
              <a:tblGrid>
                <a:gridCol w="745931">
                  <a:extLst>
                    <a:ext uri="{9D8B030D-6E8A-4147-A177-3AD203B41FA5}">
                      <a16:colId xmlns:a16="http://schemas.microsoft.com/office/drawing/2014/main" val="3019553348"/>
                    </a:ext>
                  </a:extLst>
                </a:gridCol>
                <a:gridCol w="1490333">
                  <a:extLst>
                    <a:ext uri="{9D8B030D-6E8A-4147-A177-3AD203B41FA5}">
                      <a16:colId xmlns:a16="http://schemas.microsoft.com/office/drawing/2014/main" val="2595179450"/>
                    </a:ext>
                  </a:extLst>
                </a:gridCol>
                <a:gridCol w="2463536">
                  <a:extLst>
                    <a:ext uri="{9D8B030D-6E8A-4147-A177-3AD203B41FA5}">
                      <a16:colId xmlns:a16="http://schemas.microsoft.com/office/drawing/2014/main" val="1369472500"/>
                    </a:ext>
                  </a:extLst>
                </a:gridCol>
                <a:gridCol w="1972792">
                  <a:extLst>
                    <a:ext uri="{9D8B030D-6E8A-4147-A177-3AD203B41FA5}">
                      <a16:colId xmlns:a16="http://schemas.microsoft.com/office/drawing/2014/main" val="3580884093"/>
                    </a:ext>
                  </a:extLst>
                </a:gridCol>
                <a:gridCol w="1490333">
                  <a:extLst>
                    <a:ext uri="{9D8B030D-6E8A-4147-A177-3AD203B41FA5}">
                      <a16:colId xmlns:a16="http://schemas.microsoft.com/office/drawing/2014/main" val="1083562780"/>
                    </a:ext>
                  </a:extLst>
                </a:gridCol>
              </a:tblGrid>
              <a:tr h="395160">
                <a:tc>
                  <a:txBody>
                    <a:bodyPr/>
                    <a:lstStyle/>
                    <a:p>
                      <a:pPr algn="ctr">
                        <a:lnSpc>
                          <a:spcPct val="150000"/>
                        </a:lnSpc>
                      </a:pPr>
                      <a:r>
                        <a:rPr lang="zh-CN" altLang="en-US" sz="2000" kern="100" dirty="0">
                          <a:effectLst/>
                          <a:latin typeface="+mn-lt"/>
                          <a:ea typeface="+mn-ea"/>
                          <a:cs typeface="+mn-ea"/>
                          <a:sym typeface="+mn-lt"/>
                        </a:rPr>
                        <a:t>序号</a:t>
                      </a:r>
                      <a:endParaRPr lang="zh-CN" sz="2000" kern="100" dirty="0">
                        <a:effectLst/>
                        <a:latin typeface="+mn-lt"/>
                        <a:ea typeface="+mn-ea"/>
                        <a:cs typeface="+mn-ea"/>
                        <a:sym typeface="+mn-lt"/>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0">
                          <a:effectLst/>
                          <a:latin typeface="+mn-lt"/>
                          <a:ea typeface="+mn-ea"/>
                          <a:cs typeface="+mn-ea"/>
                          <a:sym typeface="+mn-lt"/>
                        </a:rPr>
                        <a:t>因子</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0">
                          <a:effectLst/>
                          <a:latin typeface="+mn-lt"/>
                          <a:ea typeface="+mn-ea"/>
                          <a:cs typeface="+mn-ea"/>
                          <a:sym typeface="+mn-lt"/>
                        </a:rPr>
                        <a:t>因子名称</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0">
                          <a:effectLst/>
                          <a:latin typeface="+mn-lt"/>
                          <a:ea typeface="+mn-ea"/>
                          <a:cs typeface="+mn-ea"/>
                          <a:sym typeface="+mn-lt"/>
                        </a:rPr>
                        <a:t>因子类别</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0">
                          <a:effectLst/>
                          <a:latin typeface="+mn-lt"/>
                          <a:ea typeface="+mn-ea"/>
                          <a:cs typeface="+mn-ea"/>
                          <a:sym typeface="+mn-lt"/>
                        </a:rPr>
                        <a:t>N</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883688"/>
                  </a:ext>
                </a:extLst>
              </a:tr>
              <a:tr h="395097">
                <a:tc>
                  <a:txBody>
                    <a:bodyPr/>
                    <a:lstStyle/>
                    <a:p>
                      <a:pPr algn="ctr">
                        <a:lnSpc>
                          <a:spcPct val="150000"/>
                        </a:lnSpc>
                        <a:spcAft>
                          <a:spcPts val="0"/>
                        </a:spcAft>
                      </a:pPr>
                      <a:r>
                        <a:rPr lang="en-US" sz="2000" kern="0" dirty="0">
                          <a:effectLst/>
                          <a:latin typeface="+mn-lt"/>
                          <a:ea typeface="+mn-ea"/>
                          <a:cs typeface="+mn-ea"/>
                          <a:sym typeface="+mn-lt"/>
                        </a:rPr>
                        <a:t>1</a:t>
                      </a:r>
                      <a:endParaRPr lang="zh-CN" sz="2000" kern="100" dirty="0">
                        <a:effectLst/>
                        <a:latin typeface="+mn-lt"/>
                        <a:ea typeface="+mn-ea"/>
                        <a:cs typeface="+mn-ea"/>
                        <a:sym typeface="+mn-lt"/>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0" dirty="0" err="1">
                          <a:effectLst/>
                          <a:latin typeface="+mn-lt"/>
                          <a:ea typeface="+mn-ea"/>
                          <a:cs typeface="+mn-ea"/>
                          <a:sym typeface="+mn-lt"/>
                        </a:rPr>
                        <a:t>aeavol</a:t>
                      </a:r>
                      <a:endParaRPr lang="zh-CN" sz="2000" kern="100" dirty="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zh-CN" sz="2000" kern="0">
                          <a:effectLst/>
                          <a:latin typeface="+mn-lt"/>
                          <a:ea typeface="+mn-ea"/>
                          <a:cs typeface="+mn-ea"/>
                          <a:sym typeface="+mn-lt"/>
                        </a:rPr>
                        <a:t>收益公告异常交易量</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zh-CN" sz="2000" kern="0">
                          <a:effectLst/>
                          <a:latin typeface="+mn-lt"/>
                          <a:ea typeface="+mn-ea"/>
                          <a:cs typeface="+mn-ea"/>
                          <a:sym typeface="+mn-lt"/>
                        </a:rPr>
                        <a:t>交易摩擦因子</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0">
                          <a:effectLst/>
                          <a:latin typeface="+mn-lt"/>
                          <a:ea typeface="+mn-ea"/>
                          <a:cs typeface="+mn-ea"/>
                          <a:sym typeface="+mn-lt"/>
                        </a:rPr>
                        <a:t>11</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01456123"/>
                  </a:ext>
                </a:extLst>
              </a:tr>
              <a:tr h="395097">
                <a:tc>
                  <a:txBody>
                    <a:bodyPr/>
                    <a:lstStyle/>
                    <a:p>
                      <a:pPr algn="ctr">
                        <a:lnSpc>
                          <a:spcPct val="150000"/>
                        </a:lnSpc>
                        <a:spcAft>
                          <a:spcPts val="0"/>
                        </a:spcAft>
                      </a:pPr>
                      <a:r>
                        <a:rPr lang="en-US" sz="2000" kern="0" dirty="0">
                          <a:effectLst/>
                          <a:latin typeface="+mn-lt"/>
                          <a:ea typeface="+mn-ea"/>
                          <a:cs typeface="+mn-ea"/>
                          <a:sym typeface="+mn-lt"/>
                        </a:rPr>
                        <a:t>2</a:t>
                      </a:r>
                      <a:endParaRPr lang="zh-CN" sz="2000" kern="100" dirty="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dirty="0" err="1">
                          <a:effectLst/>
                          <a:latin typeface="+mn-lt"/>
                          <a:ea typeface="+mn-ea"/>
                          <a:cs typeface="+mn-ea"/>
                          <a:sym typeface="+mn-lt"/>
                        </a:rPr>
                        <a:t>turnsd</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换手率的波动率</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交易摩擦因子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effectLst/>
                          <a:latin typeface="+mn-lt"/>
                          <a:ea typeface="+mn-ea"/>
                          <a:cs typeface="+mn-ea"/>
                          <a:sym typeface="+mn-lt"/>
                        </a:rPr>
                        <a:t>11</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4210276545"/>
                  </a:ext>
                </a:extLst>
              </a:tr>
              <a:tr h="395097">
                <a:tc>
                  <a:txBody>
                    <a:bodyPr/>
                    <a:lstStyle/>
                    <a:p>
                      <a:pPr algn="ctr">
                        <a:lnSpc>
                          <a:spcPct val="150000"/>
                        </a:lnSpc>
                        <a:spcAft>
                          <a:spcPts val="0"/>
                        </a:spcAft>
                      </a:pPr>
                      <a:r>
                        <a:rPr lang="en-US" sz="2000" kern="0" dirty="0">
                          <a:effectLst/>
                          <a:latin typeface="+mn-lt"/>
                          <a:ea typeface="+mn-ea"/>
                          <a:cs typeface="+mn-ea"/>
                          <a:sym typeface="+mn-lt"/>
                        </a:rPr>
                        <a:t>3</a:t>
                      </a:r>
                      <a:endParaRPr lang="zh-CN" sz="2000" kern="100" dirty="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egr</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股东权益变化</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成长因子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10</a:t>
                      </a:r>
                      <a:endParaRPr lang="zh-CN" sz="2000" kern="10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924564745"/>
                  </a:ext>
                </a:extLst>
              </a:tr>
              <a:tr h="395097">
                <a:tc>
                  <a:txBody>
                    <a:bodyPr/>
                    <a:lstStyle/>
                    <a:p>
                      <a:pPr algn="ctr">
                        <a:lnSpc>
                          <a:spcPct val="150000"/>
                        </a:lnSpc>
                        <a:spcAft>
                          <a:spcPts val="0"/>
                        </a:spcAft>
                      </a:pPr>
                      <a:r>
                        <a:rPr lang="en-US" sz="2000" kern="0" dirty="0">
                          <a:effectLst/>
                          <a:latin typeface="+mn-lt"/>
                          <a:ea typeface="+mn-ea"/>
                          <a:cs typeface="+mn-ea"/>
                          <a:sym typeface="+mn-lt"/>
                        </a:rPr>
                        <a:t>4</a:t>
                      </a:r>
                      <a:endParaRPr lang="zh-CN" sz="2000" kern="100" dirty="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LM</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标准化的换手率</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交易摩擦因子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effectLst/>
                          <a:latin typeface="+mn-lt"/>
                          <a:ea typeface="+mn-ea"/>
                          <a:cs typeface="+mn-ea"/>
                          <a:sym typeface="+mn-lt"/>
                        </a:rPr>
                        <a:t>10</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915818335"/>
                  </a:ext>
                </a:extLst>
              </a:tr>
              <a:tr h="395097">
                <a:tc>
                  <a:txBody>
                    <a:bodyPr/>
                    <a:lstStyle/>
                    <a:p>
                      <a:pPr algn="ctr">
                        <a:lnSpc>
                          <a:spcPct val="150000"/>
                        </a:lnSpc>
                        <a:spcAft>
                          <a:spcPts val="0"/>
                        </a:spcAft>
                      </a:pPr>
                      <a:r>
                        <a:rPr lang="en-US" sz="2000" kern="0">
                          <a:effectLst/>
                          <a:latin typeface="+mn-lt"/>
                          <a:ea typeface="+mn-ea"/>
                          <a:cs typeface="+mn-ea"/>
                          <a:sym typeface="+mn-lt"/>
                        </a:rPr>
                        <a:t>5</a:t>
                      </a:r>
                      <a:endParaRPr lang="zh-CN" sz="2000" kern="10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retvol</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总波动率</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交易摩擦因子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effectLst/>
                          <a:latin typeface="+mn-lt"/>
                          <a:ea typeface="+mn-ea"/>
                          <a:cs typeface="+mn-ea"/>
                          <a:sym typeface="+mn-lt"/>
                        </a:rPr>
                        <a:t>9</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3257029388"/>
                  </a:ext>
                </a:extLst>
              </a:tr>
              <a:tr h="395097">
                <a:tc>
                  <a:txBody>
                    <a:bodyPr/>
                    <a:lstStyle/>
                    <a:p>
                      <a:pPr algn="ctr">
                        <a:lnSpc>
                          <a:spcPct val="150000"/>
                        </a:lnSpc>
                        <a:spcAft>
                          <a:spcPts val="0"/>
                        </a:spcAft>
                      </a:pPr>
                      <a:r>
                        <a:rPr lang="en-US" sz="2000" kern="0" dirty="0">
                          <a:effectLst/>
                          <a:latin typeface="+mn-lt"/>
                          <a:ea typeface="+mn-ea"/>
                          <a:cs typeface="+mn-ea"/>
                          <a:sym typeface="+mn-lt"/>
                        </a:rPr>
                        <a:t>6</a:t>
                      </a:r>
                      <a:endParaRPr lang="zh-CN" sz="2000" kern="100" dirty="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skewness</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总偏态</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交易摩擦因子</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9</a:t>
                      </a:r>
                      <a:endParaRPr lang="zh-CN" sz="2000" kern="10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114851226"/>
                  </a:ext>
                </a:extLst>
              </a:tr>
              <a:tr h="395097">
                <a:tc>
                  <a:txBody>
                    <a:bodyPr/>
                    <a:lstStyle/>
                    <a:p>
                      <a:pPr algn="ctr">
                        <a:lnSpc>
                          <a:spcPct val="150000"/>
                        </a:lnSpc>
                        <a:spcAft>
                          <a:spcPts val="0"/>
                        </a:spcAft>
                      </a:pPr>
                      <a:r>
                        <a:rPr lang="en-US" sz="2000" kern="0" dirty="0">
                          <a:effectLst/>
                          <a:latin typeface="+mn-lt"/>
                          <a:ea typeface="+mn-ea"/>
                          <a:cs typeface="+mn-ea"/>
                          <a:sym typeface="+mn-lt"/>
                        </a:rPr>
                        <a:t>7</a:t>
                      </a:r>
                      <a:endParaRPr lang="zh-CN" sz="2000" kern="100" dirty="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vold</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交易额</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交易摩擦因子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effectLst/>
                          <a:latin typeface="+mn-lt"/>
                          <a:ea typeface="+mn-ea"/>
                          <a:cs typeface="+mn-ea"/>
                          <a:sym typeface="+mn-lt"/>
                        </a:rPr>
                        <a:t>9</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98141803"/>
                  </a:ext>
                </a:extLst>
              </a:tr>
              <a:tr h="395097">
                <a:tc>
                  <a:txBody>
                    <a:bodyPr/>
                    <a:lstStyle/>
                    <a:p>
                      <a:pPr algn="ctr">
                        <a:lnSpc>
                          <a:spcPct val="150000"/>
                        </a:lnSpc>
                        <a:spcAft>
                          <a:spcPts val="0"/>
                        </a:spcAft>
                      </a:pPr>
                      <a:r>
                        <a:rPr lang="en-US" sz="2000" kern="0" dirty="0">
                          <a:effectLst/>
                          <a:latin typeface="+mn-lt"/>
                          <a:ea typeface="+mn-ea"/>
                          <a:cs typeface="+mn-ea"/>
                          <a:sym typeface="+mn-lt"/>
                        </a:rPr>
                        <a:t>8</a:t>
                      </a:r>
                      <a:endParaRPr lang="zh-CN" sz="2000" kern="100" dirty="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illq</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非流动性风险</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交易摩擦因子</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8</a:t>
                      </a:r>
                      <a:endParaRPr lang="zh-CN" sz="2000" kern="10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4212340235"/>
                  </a:ext>
                </a:extLst>
              </a:tr>
              <a:tr h="395097">
                <a:tc>
                  <a:txBody>
                    <a:bodyPr/>
                    <a:lstStyle/>
                    <a:p>
                      <a:pPr algn="ctr">
                        <a:lnSpc>
                          <a:spcPct val="150000"/>
                        </a:lnSpc>
                        <a:spcAft>
                          <a:spcPts val="0"/>
                        </a:spcAft>
                      </a:pPr>
                      <a:r>
                        <a:rPr lang="en-US" sz="2000" kern="0">
                          <a:effectLst/>
                          <a:latin typeface="+mn-lt"/>
                          <a:ea typeface="+mn-ea"/>
                          <a:cs typeface="+mn-ea"/>
                          <a:sym typeface="+mn-lt"/>
                        </a:rPr>
                        <a:t>9</a:t>
                      </a:r>
                      <a:endParaRPr lang="zh-CN" sz="2000" kern="10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dirty="0" err="1">
                          <a:effectLst/>
                          <a:latin typeface="+mn-lt"/>
                          <a:ea typeface="+mn-ea"/>
                          <a:cs typeface="+mn-ea"/>
                          <a:sym typeface="+mn-lt"/>
                        </a:rPr>
                        <a:t>CFdebt</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现金流负债比</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财务流动性因子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7</a:t>
                      </a:r>
                      <a:endParaRPr lang="zh-CN" sz="2000" kern="10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253100791"/>
                  </a:ext>
                </a:extLst>
              </a:tr>
              <a:tr h="395097">
                <a:tc>
                  <a:txBody>
                    <a:bodyPr/>
                    <a:lstStyle/>
                    <a:p>
                      <a:pPr algn="ctr">
                        <a:lnSpc>
                          <a:spcPct val="150000"/>
                        </a:lnSpc>
                        <a:spcAft>
                          <a:spcPts val="0"/>
                        </a:spcAft>
                      </a:pPr>
                      <a:r>
                        <a:rPr lang="en-US" sz="2000" kern="0">
                          <a:effectLst/>
                          <a:latin typeface="+mn-lt"/>
                          <a:ea typeface="+mn-ea"/>
                          <a:cs typeface="+mn-ea"/>
                          <a:sym typeface="+mn-lt"/>
                        </a:rPr>
                        <a:t>10</a:t>
                      </a:r>
                      <a:endParaRPr lang="zh-CN" sz="2000" kern="10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dirty="0" err="1">
                          <a:effectLst/>
                          <a:latin typeface="+mn-lt"/>
                          <a:ea typeface="+mn-ea"/>
                          <a:cs typeface="+mn-ea"/>
                          <a:sym typeface="+mn-lt"/>
                        </a:rPr>
                        <a:t>idvol</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异质波动率</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交易摩擦因子</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7</a:t>
                      </a:r>
                      <a:endParaRPr lang="zh-CN" sz="2000" kern="10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109356864"/>
                  </a:ext>
                </a:extLst>
              </a:tr>
              <a:tr h="395097">
                <a:tc>
                  <a:txBody>
                    <a:bodyPr/>
                    <a:lstStyle/>
                    <a:p>
                      <a:pPr algn="ctr">
                        <a:lnSpc>
                          <a:spcPct val="150000"/>
                        </a:lnSpc>
                        <a:spcAft>
                          <a:spcPts val="0"/>
                        </a:spcAft>
                      </a:pPr>
                      <a:r>
                        <a:rPr lang="en-US" sz="2000" kern="0">
                          <a:effectLst/>
                          <a:latin typeface="+mn-lt"/>
                          <a:ea typeface="+mn-ea"/>
                          <a:cs typeface="+mn-ea"/>
                          <a:sym typeface="+mn-lt"/>
                        </a:rPr>
                        <a:t>11</a:t>
                      </a:r>
                      <a:endParaRPr lang="zh-CN" sz="2000" kern="100">
                        <a:effectLst/>
                        <a:latin typeface="+mn-lt"/>
                        <a:ea typeface="+mn-ea"/>
                        <a:cs typeface="+mn-ea"/>
                        <a:sym typeface="+mn-lt"/>
                      </a:endParaRPr>
                    </a:p>
                  </a:txBody>
                  <a:tcPr marL="68580" marR="68580" marT="0" marB="0" anchor="b">
                    <a:lnL>
                      <a:noFill/>
                    </a:lnL>
                    <a:lnR>
                      <a:noFill/>
                    </a:lnR>
                    <a:lnT>
                      <a:noFill/>
                    </a:lnT>
                    <a:lnB>
                      <a:noFill/>
                    </a:lnB>
                  </a:tcPr>
                </a:tc>
                <a:tc>
                  <a:txBody>
                    <a:bodyPr/>
                    <a:lstStyle/>
                    <a:p>
                      <a:pPr algn="ctr">
                        <a:lnSpc>
                          <a:spcPct val="150000"/>
                        </a:lnSpc>
                        <a:spcAft>
                          <a:spcPts val="0"/>
                        </a:spcAft>
                      </a:pPr>
                      <a:r>
                        <a:rPr lang="en-US" sz="2000" kern="0" dirty="0" err="1">
                          <a:effectLst/>
                          <a:latin typeface="+mn-lt"/>
                          <a:ea typeface="+mn-ea"/>
                          <a:cs typeface="+mn-ea"/>
                          <a:sym typeface="+mn-lt"/>
                        </a:rPr>
                        <a:t>lagretn</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a:effectLst/>
                          <a:latin typeface="+mn-lt"/>
                          <a:ea typeface="+mn-ea"/>
                          <a:cs typeface="+mn-ea"/>
                          <a:sym typeface="+mn-lt"/>
                        </a:rPr>
                        <a:t>短期反转</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2000" kern="0" dirty="0">
                          <a:effectLst/>
                          <a:latin typeface="+mn-lt"/>
                          <a:ea typeface="+mn-ea"/>
                          <a:cs typeface="+mn-ea"/>
                          <a:sym typeface="+mn-lt"/>
                        </a:rPr>
                        <a:t>动量因子</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effectLst/>
                          <a:latin typeface="+mn-lt"/>
                          <a:ea typeface="+mn-ea"/>
                          <a:cs typeface="+mn-ea"/>
                          <a:sym typeface="+mn-lt"/>
                        </a:rPr>
                        <a:t>7</a:t>
                      </a:r>
                      <a:endParaRPr lang="zh-CN" sz="2000" kern="10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3147029959"/>
                  </a:ext>
                </a:extLst>
              </a:tr>
              <a:tr h="395097">
                <a:tc>
                  <a:txBody>
                    <a:bodyPr/>
                    <a:lstStyle/>
                    <a:p>
                      <a:pPr algn="ctr">
                        <a:lnSpc>
                          <a:spcPct val="150000"/>
                        </a:lnSpc>
                        <a:spcAft>
                          <a:spcPts val="0"/>
                        </a:spcAft>
                      </a:pPr>
                      <a:r>
                        <a:rPr lang="en-US" sz="2000" kern="0" dirty="0">
                          <a:effectLst/>
                          <a:latin typeface="+mn-lt"/>
                          <a:ea typeface="+mn-ea"/>
                          <a:cs typeface="+mn-ea"/>
                          <a:sym typeface="+mn-lt"/>
                        </a:rPr>
                        <a:t>12</a:t>
                      </a:r>
                      <a:endParaRPr lang="zh-CN" sz="2000" kern="100" dirty="0">
                        <a:effectLst/>
                        <a:latin typeface="+mn-lt"/>
                        <a:ea typeface="+mn-ea"/>
                        <a:cs typeface="+mn-ea"/>
                        <a:sym typeface="+mn-lt"/>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0" dirty="0">
                          <a:effectLst/>
                          <a:latin typeface="+mn-lt"/>
                          <a:ea typeface="+mn-ea"/>
                          <a:cs typeface="+mn-ea"/>
                          <a:sym typeface="+mn-lt"/>
                        </a:rPr>
                        <a:t>tang</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0" dirty="0">
                          <a:effectLst/>
                          <a:latin typeface="+mn-lt"/>
                          <a:ea typeface="+mn-ea"/>
                          <a:cs typeface="+mn-ea"/>
                          <a:sym typeface="+mn-lt"/>
                        </a:rPr>
                        <a:t>偿债能力</a:t>
                      </a:r>
                      <a:r>
                        <a:rPr lang="en-US" sz="2000" kern="0" dirty="0">
                          <a:effectLst/>
                          <a:latin typeface="+mn-lt"/>
                          <a:ea typeface="+mn-ea"/>
                          <a:cs typeface="+mn-ea"/>
                          <a:sym typeface="+mn-lt"/>
                        </a:rPr>
                        <a:t>/</a:t>
                      </a:r>
                      <a:r>
                        <a:rPr lang="zh-CN" sz="2000" kern="0" dirty="0">
                          <a:effectLst/>
                          <a:latin typeface="+mn-lt"/>
                          <a:ea typeface="+mn-ea"/>
                          <a:cs typeface="+mn-ea"/>
                          <a:sym typeface="+mn-lt"/>
                        </a:rPr>
                        <a:t>总资产</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0" dirty="0">
                          <a:effectLst/>
                          <a:latin typeface="+mn-lt"/>
                          <a:ea typeface="+mn-ea"/>
                          <a:cs typeface="+mn-ea"/>
                          <a:sym typeface="+mn-lt"/>
                        </a:rPr>
                        <a:t>财务流动性因子</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0" dirty="0">
                          <a:effectLst/>
                          <a:latin typeface="+mn-lt"/>
                          <a:ea typeface="+mn-ea"/>
                          <a:cs typeface="+mn-ea"/>
                          <a:sym typeface="+mn-lt"/>
                        </a:rPr>
                        <a:t>7</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269098"/>
                  </a:ext>
                </a:extLst>
              </a:tr>
            </a:tbl>
          </a:graphicData>
        </a:graphic>
      </p:graphicFrame>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25</a:t>
            </a:fld>
            <a:endParaRPr lang="zh-CN" altLang="en-US" sz="1200" dirty="0">
              <a:cs typeface="+mn-ea"/>
              <a:sym typeface="+mn-lt"/>
            </a:endParaRPr>
          </a:p>
        </p:txBody>
      </p:sp>
      <p:sp>
        <p:nvSpPr>
          <p:cNvPr id="7" name="文本框 6">
            <a:extLst>
              <a:ext uri="{FF2B5EF4-FFF2-40B4-BE49-F238E27FC236}">
                <a16:creationId xmlns:a16="http://schemas.microsoft.com/office/drawing/2014/main" id="{EA4855A1-61B5-4AB5-8C77-DC7BE5957F62}"/>
              </a:ext>
            </a:extLst>
          </p:cNvPr>
          <p:cNvSpPr txBox="1"/>
          <p:nvPr/>
        </p:nvSpPr>
        <p:spPr>
          <a:xfrm>
            <a:off x="460588" y="31594"/>
            <a:ext cx="6890327" cy="491481"/>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b="1" dirty="0">
                <a:cs typeface="+mn-ea"/>
                <a:sym typeface="+mn-lt"/>
              </a:rPr>
              <a:t>被选中次数超过</a:t>
            </a:r>
            <a:r>
              <a:rPr lang="en-US" altLang="zh-CN" sz="2400" b="1" dirty="0">
                <a:cs typeface="+mn-ea"/>
                <a:sym typeface="+mn-lt"/>
              </a:rPr>
              <a:t>7</a:t>
            </a:r>
            <a:r>
              <a:rPr lang="zh-CN" altLang="en-US" sz="2400" b="1" dirty="0">
                <a:cs typeface="+mn-ea"/>
                <a:sym typeface="+mn-lt"/>
              </a:rPr>
              <a:t>次</a:t>
            </a:r>
            <a:r>
              <a:rPr lang="en-US" altLang="zh-CN" sz="2400" b="1" dirty="0">
                <a:cs typeface="+mn-ea"/>
                <a:sym typeface="+mn-lt"/>
              </a:rPr>
              <a:t>(&gt;=50%)</a:t>
            </a:r>
            <a:r>
              <a:rPr lang="zh-CN" altLang="en-US" sz="2400" b="1" dirty="0">
                <a:cs typeface="+mn-ea"/>
                <a:sym typeface="+mn-lt"/>
              </a:rPr>
              <a:t>的因子集合</a:t>
            </a:r>
            <a:endParaRPr lang="zh-CN" altLang="en-US" sz="2400" dirty="0">
              <a:cs typeface="+mn-ea"/>
              <a:sym typeface="+mn-lt"/>
            </a:endParaRPr>
          </a:p>
        </p:txBody>
      </p:sp>
      <p:sp>
        <p:nvSpPr>
          <p:cNvPr id="3" name="日期占位符 2">
            <a:extLst>
              <a:ext uri="{FF2B5EF4-FFF2-40B4-BE49-F238E27FC236}">
                <a16:creationId xmlns:a16="http://schemas.microsoft.com/office/drawing/2014/main" id="{FA349879-848E-4729-ADCE-3C6440EB4F5E}"/>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0F6359A9-E0D2-4AF4-92AA-5231AA087C9F}"/>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12" name="矩形 11">
            <a:extLst>
              <a:ext uri="{FF2B5EF4-FFF2-40B4-BE49-F238E27FC236}">
                <a16:creationId xmlns:a16="http://schemas.microsoft.com/office/drawing/2014/main" id="{31193182-0A92-412F-BA56-054A75E977C8}"/>
              </a:ext>
            </a:extLst>
          </p:cNvPr>
          <p:cNvSpPr/>
          <p:nvPr/>
        </p:nvSpPr>
        <p:spPr>
          <a:xfrm>
            <a:off x="628650" y="933008"/>
            <a:ext cx="7713684" cy="7568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9" name="标题 1">
            <a:extLst>
              <a:ext uri="{FF2B5EF4-FFF2-40B4-BE49-F238E27FC236}">
                <a16:creationId xmlns:a16="http://schemas.microsoft.com/office/drawing/2014/main" id="{1BF1EA47-E297-7642-96F3-ABF6BC3B7605}"/>
              </a:ext>
            </a:extLst>
          </p:cNvPr>
          <p:cNvSpPr>
            <a:spLocks noGrp="1"/>
          </p:cNvSpPr>
          <p:nvPr>
            <p:ph type="title"/>
          </p:nvPr>
        </p:nvSpPr>
        <p:spPr>
          <a:xfrm>
            <a:off x="490537" y="5711253"/>
            <a:ext cx="7886700" cy="701921"/>
          </a:xfrm>
        </p:spPr>
        <p:txBody>
          <a:bodyPr>
            <a:normAutofit/>
          </a:bodyPr>
          <a:lstStyle/>
          <a:p>
            <a:r>
              <a:rPr lang="zh-CN" altLang="en-US" sz="2800" dirty="0">
                <a:latin typeface="+mn-lt"/>
                <a:ea typeface="+mn-ea"/>
                <a:cs typeface="+mn-ea"/>
                <a:sym typeface="+mn-lt"/>
              </a:rPr>
              <a:t>观察：</a:t>
            </a:r>
            <a:r>
              <a:rPr lang="zh-CN" altLang="zh-CN" sz="2800" dirty="0">
                <a:latin typeface="+mn-lt"/>
                <a:ea typeface="+mn-ea"/>
                <a:cs typeface="+mn-ea"/>
                <a:sym typeface="+mn-lt"/>
              </a:rPr>
              <a:t>交易摩擦因子</a:t>
            </a:r>
            <a:r>
              <a:rPr lang="zh-CN" altLang="en-US" sz="2800" dirty="0">
                <a:latin typeface="+mn-lt"/>
                <a:ea typeface="+mn-ea"/>
                <a:cs typeface="+mn-ea"/>
                <a:sym typeface="+mn-lt"/>
              </a:rPr>
              <a:t>在重要因子中占比较大。</a:t>
            </a:r>
          </a:p>
        </p:txBody>
      </p:sp>
    </p:spTree>
    <p:extLst>
      <p:ext uri="{BB962C8B-B14F-4D97-AF65-F5344CB8AC3E}">
        <p14:creationId xmlns:p14="http://schemas.microsoft.com/office/powerpoint/2010/main" val="424087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DE700-24A8-420F-8B85-F2BCA0520BD9}"/>
              </a:ext>
            </a:extLst>
          </p:cNvPr>
          <p:cNvSpPr>
            <a:spLocks noGrp="1"/>
          </p:cNvSpPr>
          <p:nvPr>
            <p:ph type="title"/>
          </p:nvPr>
        </p:nvSpPr>
        <p:spPr/>
        <p:txBody>
          <a:bodyPr/>
          <a:lstStyle/>
          <a:p>
            <a:r>
              <a:rPr lang="zh-CN" altLang="en-US" dirty="0">
                <a:latin typeface="+mn-lt"/>
                <a:ea typeface="+mn-ea"/>
                <a:cs typeface="+mn-ea"/>
                <a:sym typeface="+mn-lt"/>
              </a:rPr>
              <a:t>同时，</a:t>
            </a:r>
            <a:r>
              <a:rPr lang="zh-CN" altLang="zh-CN" dirty="0">
                <a:latin typeface="+mn-lt"/>
                <a:ea typeface="+mn-ea"/>
                <a:cs typeface="+mn-ea"/>
                <a:sym typeface="+mn-lt"/>
              </a:rPr>
              <a:t>并非是交易摩擦因子本身占总体比例较大导致</a:t>
            </a:r>
            <a:endParaRPr lang="zh-CN" altLang="en-US" dirty="0">
              <a:latin typeface="+mn-lt"/>
              <a:ea typeface="+mn-ea"/>
              <a:cs typeface="+mn-ea"/>
              <a:sym typeface="+mn-lt"/>
            </a:endParaRPr>
          </a:p>
        </p:txBody>
      </p:sp>
      <p:graphicFrame>
        <p:nvGraphicFramePr>
          <p:cNvPr id="8" name="内容占位符 7">
            <a:extLst>
              <a:ext uri="{FF2B5EF4-FFF2-40B4-BE49-F238E27FC236}">
                <a16:creationId xmlns:a16="http://schemas.microsoft.com/office/drawing/2014/main" id="{B662DDB0-EBE9-441B-AF24-3D716ACC952B}"/>
              </a:ext>
            </a:extLst>
          </p:cNvPr>
          <p:cNvGraphicFramePr>
            <a:graphicFrameLocks noGrp="1"/>
          </p:cNvGraphicFramePr>
          <p:nvPr>
            <p:ph idx="1"/>
            <p:extLst>
              <p:ext uri="{D42A27DB-BD31-4B8C-83A1-F6EECF244321}">
                <p14:modId xmlns:p14="http://schemas.microsoft.com/office/powerpoint/2010/main" val="1973951417"/>
              </p:ext>
            </p:extLst>
          </p:nvPr>
        </p:nvGraphicFramePr>
        <p:xfrm>
          <a:off x="628650" y="1690689"/>
          <a:ext cx="7886700" cy="2802128"/>
        </p:xfrm>
        <a:graphic>
          <a:graphicData uri="http://schemas.openxmlformats.org/drawingml/2006/table">
            <a:tbl>
              <a:tblPr firstRow="1" firstCol="1" bandRow="1"/>
              <a:tblGrid>
                <a:gridCol w="1971675">
                  <a:extLst>
                    <a:ext uri="{9D8B030D-6E8A-4147-A177-3AD203B41FA5}">
                      <a16:colId xmlns:a16="http://schemas.microsoft.com/office/drawing/2014/main" val="479821848"/>
                    </a:ext>
                  </a:extLst>
                </a:gridCol>
                <a:gridCol w="1971675">
                  <a:extLst>
                    <a:ext uri="{9D8B030D-6E8A-4147-A177-3AD203B41FA5}">
                      <a16:colId xmlns:a16="http://schemas.microsoft.com/office/drawing/2014/main" val="1594483583"/>
                    </a:ext>
                  </a:extLst>
                </a:gridCol>
                <a:gridCol w="1971675">
                  <a:extLst>
                    <a:ext uri="{9D8B030D-6E8A-4147-A177-3AD203B41FA5}">
                      <a16:colId xmlns:a16="http://schemas.microsoft.com/office/drawing/2014/main" val="1579419939"/>
                    </a:ext>
                  </a:extLst>
                </a:gridCol>
                <a:gridCol w="1971675">
                  <a:extLst>
                    <a:ext uri="{9D8B030D-6E8A-4147-A177-3AD203B41FA5}">
                      <a16:colId xmlns:a16="http://schemas.microsoft.com/office/drawing/2014/main" val="3495798168"/>
                    </a:ext>
                  </a:extLst>
                </a:gridCol>
              </a:tblGrid>
              <a:tr h="225425">
                <a:tc>
                  <a:txBody>
                    <a:bodyPr/>
                    <a:lstStyle/>
                    <a:p>
                      <a:pPr algn="ctr">
                        <a:lnSpc>
                          <a:spcPct val="150000"/>
                        </a:lnSpc>
                        <a:spcAft>
                          <a:spcPts val="0"/>
                        </a:spcAft>
                      </a:pPr>
                      <a:r>
                        <a:rPr lang="zh-CN" sz="2000" kern="100" dirty="0">
                          <a:effectLst/>
                          <a:latin typeface="+mn-lt"/>
                          <a:ea typeface="+mn-ea"/>
                          <a:cs typeface="+mn-ea"/>
                          <a:sym typeface="+mn-lt"/>
                        </a:rPr>
                        <a:t>因子类别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kern="100">
                          <a:effectLst/>
                          <a:latin typeface="+mn-lt"/>
                          <a:ea typeface="+mn-ea"/>
                          <a:cs typeface="+mn-ea"/>
                          <a:sym typeface="+mn-lt"/>
                        </a:rPr>
                        <a:t>因子总数</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kern="100">
                          <a:effectLst/>
                          <a:latin typeface="+mn-lt"/>
                          <a:ea typeface="+mn-ea"/>
                          <a:cs typeface="+mn-ea"/>
                          <a:sym typeface="+mn-lt"/>
                        </a:rPr>
                        <a:t>重要因子数</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kern="100" dirty="0">
                          <a:effectLst/>
                          <a:latin typeface="+mn-lt"/>
                          <a:ea typeface="+mn-ea"/>
                          <a:cs typeface="+mn-ea"/>
                          <a:sym typeface="+mn-lt"/>
                        </a:rPr>
                        <a:t>占比</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6663799"/>
                  </a:ext>
                </a:extLst>
              </a:tr>
              <a:tr h="217805">
                <a:tc>
                  <a:txBody>
                    <a:bodyPr/>
                    <a:lstStyle/>
                    <a:p>
                      <a:pPr algn="ctr">
                        <a:lnSpc>
                          <a:spcPct val="150000"/>
                        </a:lnSpc>
                        <a:spcAft>
                          <a:spcPts val="0"/>
                        </a:spcAft>
                      </a:pPr>
                      <a:r>
                        <a:rPr lang="zh-CN" sz="2000" kern="100" dirty="0">
                          <a:effectLst/>
                          <a:latin typeface="+mn-lt"/>
                          <a:ea typeface="+mn-ea"/>
                          <a:cs typeface="+mn-ea"/>
                          <a:sym typeface="+mn-lt"/>
                        </a:rPr>
                        <a:t>交易摩擦因子</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effectLst/>
                          <a:latin typeface="+mn-lt"/>
                          <a:ea typeface="+mn-ea"/>
                          <a:cs typeface="+mn-ea"/>
                          <a:sym typeface="+mn-lt"/>
                        </a:rPr>
                        <a:t>21</a:t>
                      </a:r>
                      <a:endParaRPr lang="zh-CN" sz="2000" kern="100">
                        <a:effectLst/>
                        <a:latin typeface="+mn-lt"/>
                        <a:ea typeface="+mn-ea"/>
                        <a:cs typeface="+mn-ea"/>
                        <a:sym typeface="+mn-lt"/>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effectLst/>
                          <a:latin typeface="+mn-lt"/>
                          <a:ea typeface="+mn-ea"/>
                          <a:cs typeface="+mn-ea"/>
                          <a:sym typeface="+mn-lt"/>
                        </a:rPr>
                        <a:t>10</a:t>
                      </a:r>
                      <a:endParaRPr lang="zh-CN" sz="2000" kern="100">
                        <a:effectLst/>
                        <a:latin typeface="+mn-lt"/>
                        <a:ea typeface="+mn-ea"/>
                        <a:cs typeface="+mn-ea"/>
                        <a:sym typeface="+mn-lt"/>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effectLst/>
                          <a:latin typeface="+mn-lt"/>
                          <a:ea typeface="+mn-ea"/>
                          <a:cs typeface="+mn-ea"/>
                          <a:sym typeface="+mn-lt"/>
                        </a:rPr>
                        <a:t>48%</a:t>
                      </a:r>
                      <a:endParaRPr lang="zh-CN" sz="2000" kern="100">
                        <a:effectLst/>
                        <a:latin typeface="+mn-lt"/>
                        <a:ea typeface="+mn-ea"/>
                        <a:cs typeface="+mn-ea"/>
                        <a:sym typeface="+mn-lt"/>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68469885"/>
                  </a:ext>
                </a:extLst>
              </a:tr>
              <a:tr h="217805">
                <a:tc>
                  <a:txBody>
                    <a:bodyPr/>
                    <a:lstStyle/>
                    <a:p>
                      <a:pPr algn="ctr">
                        <a:lnSpc>
                          <a:spcPct val="150000"/>
                        </a:lnSpc>
                        <a:spcAft>
                          <a:spcPts val="0"/>
                        </a:spcAft>
                      </a:pPr>
                      <a:r>
                        <a:rPr lang="zh-CN" sz="2000" kern="100">
                          <a:effectLst/>
                          <a:latin typeface="+mn-lt"/>
                          <a:ea typeface="+mn-ea"/>
                          <a:cs typeface="+mn-ea"/>
                          <a:sym typeface="+mn-lt"/>
                        </a:rPr>
                        <a:t>财务流动性因子</a:t>
                      </a:r>
                    </a:p>
                  </a:txBody>
                  <a:tcPr marL="68580" marR="68580" marT="0" marB="0">
                    <a:lnL>
                      <a:noFill/>
                    </a:lnL>
                    <a:lnR>
                      <a:noFill/>
                    </a:lnR>
                    <a:lnT>
                      <a:noFill/>
                    </a:lnT>
                    <a:lnB>
                      <a:noFill/>
                    </a:lnB>
                  </a:tcPr>
                </a:tc>
                <a:tc>
                  <a:txBody>
                    <a:bodyPr/>
                    <a:lstStyle/>
                    <a:p>
                      <a:pPr algn="ctr">
                        <a:lnSpc>
                          <a:spcPct val="150000"/>
                        </a:lnSpc>
                        <a:spcAft>
                          <a:spcPts val="0"/>
                        </a:spcAft>
                      </a:pPr>
                      <a:r>
                        <a:rPr lang="en-US" sz="2000" kern="100" dirty="0">
                          <a:effectLst/>
                          <a:latin typeface="+mn-lt"/>
                          <a:ea typeface="+mn-ea"/>
                          <a:cs typeface="+mn-ea"/>
                          <a:sym typeface="+mn-lt"/>
                        </a:rPr>
                        <a:t>10</a:t>
                      </a:r>
                      <a:endParaRPr lang="zh-CN" sz="2000" kern="100" dirty="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2</a:t>
                      </a:r>
                      <a:endParaRPr lang="zh-CN" sz="2000"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20%</a:t>
                      </a:r>
                      <a:endParaRPr lang="zh-CN" sz="2000"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435794854"/>
                  </a:ext>
                </a:extLst>
              </a:tr>
              <a:tr h="217805">
                <a:tc>
                  <a:txBody>
                    <a:bodyPr/>
                    <a:lstStyle/>
                    <a:p>
                      <a:pPr algn="ctr">
                        <a:lnSpc>
                          <a:spcPct val="150000"/>
                        </a:lnSpc>
                        <a:spcAft>
                          <a:spcPts val="0"/>
                        </a:spcAft>
                      </a:pPr>
                      <a:r>
                        <a:rPr lang="zh-CN" sz="2000" kern="100">
                          <a:effectLst/>
                          <a:latin typeface="+mn-lt"/>
                          <a:ea typeface="+mn-ea"/>
                          <a:cs typeface="+mn-ea"/>
                          <a:sym typeface="+mn-lt"/>
                        </a:rPr>
                        <a:t>动量因子</a:t>
                      </a:r>
                    </a:p>
                  </a:txBody>
                  <a:tcPr marL="68580" marR="68580" marT="0" marB="0">
                    <a:lnL>
                      <a:noFill/>
                    </a:lnL>
                    <a:lnR>
                      <a:noFill/>
                    </a:lnR>
                    <a:lnT>
                      <a:noFill/>
                    </a:lnT>
                    <a:lnB>
                      <a:noFill/>
                    </a:lnB>
                  </a:tcPr>
                </a:tc>
                <a:tc>
                  <a:txBody>
                    <a:bodyPr/>
                    <a:lstStyle/>
                    <a:p>
                      <a:pPr algn="ctr">
                        <a:lnSpc>
                          <a:spcPct val="150000"/>
                        </a:lnSpc>
                        <a:spcAft>
                          <a:spcPts val="0"/>
                        </a:spcAft>
                      </a:pPr>
                      <a:r>
                        <a:rPr lang="en-US" sz="2000" kern="100" dirty="0">
                          <a:effectLst/>
                          <a:latin typeface="+mn-lt"/>
                          <a:ea typeface="+mn-ea"/>
                          <a:cs typeface="+mn-ea"/>
                          <a:sym typeface="+mn-lt"/>
                        </a:rPr>
                        <a:t>6</a:t>
                      </a:r>
                      <a:endParaRPr lang="zh-CN" sz="2000" kern="100" dirty="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1</a:t>
                      </a:r>
                      <a:endParaRPr lang="zh-CN" sz="2000"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17%</a:t>
                      </a:r>
                      <a:endParaRPr lang="zh-CN" sz="2000"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385654562"/>
                  </a:ext>
                </a:extLst>
              </a:tr>
              <a:tr h="217805">
                <a:tc>
                  <a:txBody>
                    <a:bodyPr/>
                    <a:lstStyle/>
                    <a:p>
                      <a:pPr algn="ctr">
                        <a:lnSpc>
                          <a:spcPct val="150000"/>
                        </a:lnSpc>
                        <a:spcAft>
                          <a:spcPts val="0"/>
                        </a:spcAft>
                      </a:pPr>
                      <a:r>
                        <a:rPr lang="zh-CN" sz="2000" kern="100">
                          <a:effectLst/>
                          <a:latin typeface="+mn-lt"/>
                          <a:ea typeface="+mn-ea"/>
                          <a:cs typeface="+mn-ea"/>
                          <a:sym typeface="+mn-lt"/>
                        </a:rPr>
                        <a:t>盈利因子</a:t>
                      </a: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14</a:t>
                      </a:r>
                      <a:endParaRPr lang="zh-CN" sz="2000"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dirty="0">
                          <a:effectLst/>
                          <a:latin typeface="+mn-lt"/>
                          <a:ea typeface="+mn-ea"/>
                          <a:cs typeface="+mn-ea"/>
                          <a:sym typeface="+mn-lt"/>
                        </a:rPr>
                        <a:t>1</a:t>
                      </a:r>
                      <a:endParaRPr lang="zh-CN" sz="2000" kern="100" dirty="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7%</a:t>
                      </a:r>
                      <a:endParaRPr lang="zh-CN" sz="2000"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143414124"/>
                  </a:ext>
                </a:extLst>
              </a:tr>
              <a:tr h="217805">
                <a:tc>
                  <a:txBody>
                    <a:bodyPr/>
                    <a:lstStyle/>
                    <a:p>
                      <a:pPr algn="ctr">
                        <a:lnSpc>
                          <a:spcPct val="150000"/>
                        </a:lnSpc>
                        <a:spcAft>
                          <a:spcPts val="0"/>
                        </a:spcAft>
                      </a:pPr>
                      <a:r>
                        <a:rPr lang="zh-CN" sz="2000" kern="100">
                          <a:effectLst/>
                          <a:latin typeface="+mn-lt"/>
                          <a:ea typeface="+mn-ea"/>
                          <a:cs typeface="+mn-ea"/>
                          <a:sym typeface="+mn-lt"/>
                        </a:rPr>
                        <a:t>成长因子</a:t>
                      </a:r>
                    </a:p>
                  </a:txBody>
                  <a:tcPr marL="68580" marR="68580" marT="0" marB="0">
                    <a:lnL>
                      <a:noFill/>
                    </a:lnL>
                    <a:lnR>
                      <a:noFill/>
                    </a:lnR>
                    <a:lnT>
                      <a:noFill/>
                    </a:lnT>
                    <a:lnB>
                      <a:noFill/>
                    </a:lnB>
                  </a:tcPr>
                </a:tc>
                <a:tc>
                  <a:txBody>
                    <a:bodyPr/>
                    <a:lstStyle/>
                    <a:p>
                      <a:pPr algn="ctr">
                        <a:lnSpc>
                          <a:spcPct val="150000"/>
                        </a:lnSpc>
                        <a:spcAft>
                          <a:spcPts val="0"/>
                        </a:spcAft>
                      </a:pPr>
                      <a:r>
                        <a:rPr lang="en-US" sz="2000" kern="100">
                          <a:effectLst/>
                          <a:latin typeface="+mn-lt"/>
                          <a:ea typeface="+mn-ea"/>
                          <a:cs typeface="+mn-ea"/>
                          <a:sym typeface="+mn-lt"/>
                        </a:rPr>
                        <a:t>35</a:t>
                      </a:r>
                      <a:endParaRPr lang="zh-CN" sz="2000"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dirty="0">
                          <a:effectLst/>
                          <a:latin typeface="+mn-lt"/>
                          <a:ea typeface="+mn-ea"/>
                          <a:cs typeface="+mn-ea"/>
                          <a:sym typeface="+mn-lt"/>
                        </a:rPr>
                        <a:t>1</a:t>
                      </a:r>
                      <a:endParaRPr lang="zh-CN" sz="2000" kern="100" dirty="0">
                        <a:effectLst/>
                        <a:latin typeface="+mn-lt"/>
                        <a:ea typeface="+mn-ea"/>
                        <a:cs typeface="+mn-ea"/>
                        <a:sym typeface="+mn-lt"/>
                      </a:endParaRPr>
                    </a:p>
                  </a:txBody>
                  <a:tcPr marL="68580" marR="68580" marT="0" marB="0">
                    <a:lnL>
                      <a:noFill/>
                    </a:lnL>
                    <a:lnR>
                      <a:noFill/>
                    </a:lnR>
                    <a:lnT>
                      <a:noFill/>
                    </a:lnT>
                    <a:lnB>
                      <a:noFill/>
                    </a:lnB>
                  </a:tcPr>
                </a:tc>
                <a:tc>
                  <a:txBody>
                    <a:bodyPr/>
                    <a:lstStyle/>
                    <a:p>
                      <a:pPr algn="ctr">
                        <a:lnSpc>
                          <a:spcPct val="150000"/>
                        </a:lnSpc>
                        <a:spcAft>
                          <a:spcPts val="0"/>
                        </a:spcAft>
                      </a:pPr>
                      <a:r>
                        <a:rPr lang="en-US" sz="2000" kern="100" dirty="0">
                          <a:effectLst/>
                          <a:latin typeface="+mn-lt"/>
                          <a:ea typeface="+mn-ea"/>
                          <a:cs typeface="+mn-ea"/>
                          <a:sym typeface="+mn-lt"/>
                        </a:rPr>
                        <a:t>3%</a:t>
                      </a:r>
                      <a:endParaRPr lang="zh-CN" sz="2000" kern="100" dirty="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467585420"/>
                  </a:ext>
                </a:extLst>
              </a:tr>
              <a:tr h="217805">
                <a:tc>
                  <a:txBody>
                    <a:bodyPr/>
                    <a:lstStyle/>
                    <a:p>
                      <a:pPr algn="ctr">
                        <a:lnSpc>
                          <a:spcPct val="150000"/>
                        </a:lnSpc>
                        <a:spcAft>
                          <a:spcPts val="0"/>
                        </a:spcAft>
                      </a:pPr>
                      <a:r>
                        <a:rPr lang="zh-CN" sz="2000" kern="100">
                          <a:effectLst/>
                          <a:latin typeface="+mn-lt"/>
                          <a:ea typeface="+mn-ea"/>
                          <a:cs typeface="+mn-ea"/>
                          <a:sym typeface="+mn-lt"/>
                        </a:rPr>
                        <a:t>价值因子</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effectLst/>
                          <a:latin typeface="+mn-lt"/>
                          <a:ea typeface="+mn-ea"/>
                          <a:cs typeface="+mn-ea"/>
                          <a:sym typeface="+mn-lt"/>
                        </a:rPr>
                        <a:t>10</a:t>
                      </a:r>
                      <a:endParaRPr lang="zh-CN" sz="2000" kern="100">
                        <a:effectLst/>
                        <a:latin typeface="+mn-lt"/>
                        <a:ea typeface="+mn-ea"/>
                        <a:cs typeface="+mn-ea"/>
                        <a:sym typeface="+mn-lt"/>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effectLst/>
                          <a:latin typeface="+mn-lt"/>
                          <a:ea typeface="+mn-ea"/>
                          <a:cs typeface="+mn-ea"/>
                          <a:sym typeface="+mn-lt"/>
                        </a:rPr>
                        <a:t>0</a:t>
                      </a:r>
                      <a:endParaRPr lang="zh-CN" sz="2000" kern="100">
                        <a:effectLst/>
                        <a:latin typeface="+mn-lt"/>
                        <a:ea typeface="+mn-ea"/>
                        <a:cs typeface="+mn-ea"/>
                        <a:sym typeface="+mn-lt"/>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mn-lt"/>
                          <a:ea typeface="+mn-ea"/>
                          <a:cs typeface="+mn-ea"/>
                          <a:sym typeface="+mn-lt"/>
                        </a:rPr>
                        <a:t>0%</a:t>
                      </a:r>
                      <a:endParaRPr lang="zh-CN" sz="2000" kern="100" dirty="0">
                        <a:effectLst/>
                        <a:latin typeface="+mn-lt"/>
                        <a:ea typeface="+mn-ea"/>
                        <a:cs typeface="+mn-ea"/>
                        <a:sym typeface="+mn-lt"/>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147329"/>
                  </a:ext>
                </a:extLst>
              </a:tr>
            </a:tbl>
          </a:graphicData>
        </a:graphic>
      </p:graphicFrame>
      <p:sp>
        <p:nvSpPr>
          <p:cNvPr id="4" name="日期占位符 3">
            <a:extLst>
              <a:ext uri="{FF2B5EF4-FFF2-40B4-BE49-F238E27FC236}">
                <a16:creationId xmlns:a16="http://schemas.microsoft.com/office/drawing/2014/main" id="{83A90CE9-B303-4A35-A473-AEC139C19D20}"/>
              </a:ext>
            </a:extLst>
          </p:cNvPr>
          <p:cNvSpPr>
            <a:spLocks noGrp="1"/>
          </p:cNvSpPr>
          <p:nvPr>
            <p:ph type="dt" sz="half" idx="10"/>
          </p:nvPr>
        </p:nvSpPr>
        <p:spPr/>
        <p:txBody>
          <a:bodyPr/>
          <a:lstStyle/>
          <a:p>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C3D45BCF-E643-4E24-880F-964D72B9823A}"/>
              </a:ext>
            </a:extLst>
          </p:cNvPr>
          <p:cNvSpPr>
            <a:spLocks noGrp="1"/>
          </p:cNvSpPr>
          <p:nvPr>
            <p:ph type="ftr" sz="quarter" idx="11"/>
          </p:nvPr>
        </p:nvSpPr>
        <p:spPr/>
        <p:txBody>
          <a:bodyPr/>
          <a:lstStyle/>
          <a:p>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6" name="灯片编号占位符 5">
            <a:extLst>
              <a:ext uri="{FF2B5EF4-FFF2-40B4-BE49-F238E27FC236}">
                <a16:creationId xmlns:a16="http://schemas.microsoft.com/office/drawing/2014/main" id="{05184566-BFE6-4E4E-9066-5DB8694D2D43}"/>
              </a:ext>
            </a:extLst>
          </p:cNvPr>
          <p:cNvSpPr>
            <a:spLocks noGrp="1"/>
          </p:cNvSpPr>
          <p:nvPr>
            <p:ph type="sldNum" sz="quarter" idx="12"/>
          </p:nvPr>
        </p:nvSpPr>
        <p:spPr/>
        <p:txBody>
          <a:bodyPr/>
          <a:lstStyle/>
          <a:p>
            <a:fld id="{5B7A44AB-C851-4680-919B-97E3B8B1A208}" type="slidenum">
              <a:rPr lang="zh-CN" altLang="en-US" smtClean="0">
                <a:cs typeface="+mn-ea"/>
                <a:sym typeface="+mn-lt"/>
              </a:rPr>
              <a:t>26</a:t>
            </a:fld>
            <a:endParaRPr lang="zh-CN" altLang="en-US">
              <a:cs typeface="+mn-ea"/>
              <a:sym typeface="+mn-lt"/>
            </a:endParaRPr>
          </a:p>
        </p:txBody>
      </p:sp>
      <p:sp>
        <p:nvSpPr>
          <p:cNvPr id="9" name="矩形 8">
            <a:extLst>
              <a:ext uri="{FF2B5EF4-FFF2-40B4-BE49-F238E27FC236}">
                <a16:creationId xmlns:a16="http://schemas.microsoft.com/office/drawing/2014/main" id="{74E92EFD-07DC-4276-965B-835921710FD5}"/>
              </a:ext>
            </a:extLst>
          </p:cNvPr>
          <p:cNvSpPr/>
          <p:nvPr/>
        </p:nvSpPr>
        <p:spPr>
          <a:xfrm>
            <a:off x="632460" y="4681193"/>
            <a:ext cx="7879080" cy="461665"/>
          </a:xfrm>
          <a:prstGeom prst="rect">
            <a:avLst/>
          </a:prstGeom>
        </p:spPr>
        <p:txBody>
          <a:bodyPr wrap="none">
            <a:spAutoFit/>
          </a:bodyPr>
          <a:lstStyle/>
          <a:p>
            <a:r>
              <a:rPr lang="zh-CN" altLang="zh-CN" sz="2400" dirty="0">
                <a:cs typeface="+mn-ea"/>
                <a:sym typeface="+mn-lt"/>
              </a:rPr>
              <a:t>交易摩擦因子</a:t>
            </a:r>
            <a:r>
              <a:rPr lang="zh-CN" altLang="en-US" sz="2400" dirty="0">
                <a:cs typeface="+mn-ea"/>
                <a:sym typeface="+mn-lt"/>
              </a:rPr>
              <a:t>具有较强预测能力的原因？</a:t>
            </a:r>
            <a:r>
              <a:rPr lang="zh-CN" altLang="en-US" sz="2400" dirty="0">
                <a:solidFill>
                  <a:srgbClr val="FF0000"/>
                </a:solidFill>
                <a:cs typeface="+mn-ea"/>
                <a:sym typeface="+mn-lt"/>
              </a:rPr>
              <a:t>有待继续探索</a:t>
            </a:r>
            <a:r>
              <a:rPr lang="zh-CN" altLang="en-US" sz="2400" dirty="0">
                <a:cs typeface="+mn-ea"/>
                <a:sym typeface="+mn-lt"/>
              </a:rPr>
              <a:t>。</a:t>
            </a:r>
          </a:p>
        </p:txBody>
      </p:sp>
    </p:spTree>
    <p:extLst>
      <p:ext uri="{BB962C8B-B14F-4D97-AF65-F5344CB8AC3E}">
        <p14:creationId xmlns:p14="http://schemas.microsoft.com/office/powerpoint/2010/main" val="116397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541DF9-E56A-410A-87D8-A629D039DBC8}"/>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27</a:t>
            </a:fld>
            <a:endParaRPr lang="zh-CN" altLang="en-US" sz="1200" dirty="0">
              <a:cs typeface="+mn-ea"/>
              <a:sym typeface="+mn-lt"/>
            </a:endParaRPr>
          </a:p>
        </p:txBody>
      </p:sp>
      <p:sp>
        <p:nvSpPr>
          <p:cNvPr id="7" name="文本框 6">
            <a:extLst>
              <a:ext uri="{FF2B5EF4-FFF2-40B4-BE49-F238E27FC236}">
                <a16:creationId xmlns:a16="http://schemas.microsoft.com/office/drawing/2014/main" id="{EA4855A1-61B5-4AB5-8C77-DC7BE5957F62}"/>
              </a:ext>
            </a:extLst>
          </p:cNvPr>
          <p:cNvSpPr txBox="1"/>
          <p:nvPr/>
        </p:nvSpPr>
        <p:spPr>
          <a:xfrm>
            <a:off x="628650" y="217009"/>
            <a:ext cx="8961123" cy="491481"/>
          </a:xfrm>
          <a:prstGeom prst="rect">
            <a:avLst/>
          </a:prstGeom>
          <a:noFill/>
        </p:spPr>
        <p:txBody>
          <a:bodyPr wrap="square" rtlCol="0">
            <a:spAutoFit/>
          </a:bodyPr>
          <a:lstStyle/>
          <a:p>
            <a:pPr marL="342900" indent="-342900">
              <a:lnSpc>
                <a:spcPct val="120000"/>
              </a:lnSpc>
              <a:buClr>
                <a:schemeClr val="tx1"/>
              </a:buClr>
              <a:buFont typeface="Wingdings" panose="05000000000000000000" pitchFamily="2" charset="2"/>
              <a:buChar char="Ø"/>
            </a:pPr>
            <a:r>
              <a:rPr lang="zh-CN" altLang="en-US" sz="2400" dirty="0">
                <a:solidFill>
                  <a:srgbClr val="C00000"/>
                </a:solidFill>
                <a:cs typeface="+mn-ea"/>
                <a:sym typeface="+mn-lt"/>
              </a:rPr>
              <a:t>集成结果筛选</a:t>
            </a:r>
            <a:r>
              <a:rPr lang="zh-CN" altLang="en-US" sz="2400" dirty="0">
                <a:cs typeface="+mn-ea"/>
                <a:sym typeface="+mn-lt"/>
              </a:rPr>
              <a:t>出代表性因子</a:t>
            </a:r>
            <a:r>
              <a:rPr lang="en-US" altLang="zh-CN" sz="2400" dirty="0">
                <a:cs typeface="+mn-ea"/>
                <a:sym typeface="+mn-lt"/>
              </a:rPr>
              <a:t>12</a:t>
            </a:r>
            <a:r>
              <a:rPr lang="zh-CN" altLang="en-US" sz="2400" dirty="0">
                <a:cs typeface="+mn-ea"/>
                <a:sym typeface="+mn-lt"/>
              </a:rPr>
              <a:t>个月滑动窗口预测结果</a:t>
            </a:r>
            <a:endParaRPr lang="en-US" altLang="zh-CN" sz="2400" dirty="0">
              <a:cs typeface="+mn-ea"/>
              <a:sym typeface="+mn-lt"/>
            </a:endParaRPr>
          </a:p>
        </p:txBody>
      </p:sp>
      <p:sp>
        <p:nvSpPr>
          <p:cNvPr id="3" name="日期占位符 2">
            <a:extLst>
              <a:ext uri="{FF2B5EF4-FFF2-40B4-BE49-F238E27FC236}">
                <a16:creationId xmlns:a16="http://schemas.microsoft.com/office/drawing/2014/main" id="{FA349879-848E-4729-ADCE-3C6440EB4F5E}"/>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0F6359A9-E0D2-4AF4-92AA-5231AA087C9F}"/>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graphicFrame>
        <p:nvGraphicFramePr>
          <p:cNvPr id="8" name="表格 7">
            <a:extLst>
              <a:ext uri="{FF2B5EF4-FFF2-40B4-BE49-F238E27FC236}">
                <a16:creationId xmlns:a16="http://schemas.microsoft.com/office/drawing/2014/main" id="{6954F537-E34C-496A-B074-D6F9015072CA}"/>
              </a:ext>
            </a:extLst>
          </p:cNvPr>
          <p:cNvGraphicFramePr>
            <a:graphicFrameLocks noGrp="1"/>
          </p:cNvGraphicFramePr>
          <p:nvPr>
            <p:extLst>
              <p:ext uri="{D42A27DB-BD31-4B8C-83A1-F6EECF244321}">
                <p14:modId xmlns:p14="http://schemas.microsoft.com/office/powerpoint/2010/main" val="1640100861"/>
              </p:ext>
            </p:extLst>
          </p:nvPr>
        </p:nvGraphicFramePr>
        <p:xfrm>
          <a:off x="638173" y="708490"/>
          <a:ext cx="7877177" cy="6010275"/>
        </p:xfrm>
        <a:graphic>
          <a:graphicData uri="http://schemas.openxmlformats.org/drawingml/2006/table">
            <a:tbl>
              <a:tblPr firstRow="1" firstCol="1" bandRow="1"/>
              <a:tblGrid>
                <a:gridCol w="1226908">
                  <a:extLst>
                    <a:ext uri="{9D8B030D-6E8A-4147-A177-3AD203B41FA5}">
                      <a16:colId xmlns:a16="http://schemas.microsoft.com/office/drawing/2014/main" val="4228697626"/>
                    </a:ext>
                  </a:extLst>
                </a:gridCol>
                <a:gridCol w="956663">
                  <a:extLst>
                    <a:ext uri="{9D8B030D-6E8A-4147-A177-3AD203B41FA5}">
                      <a16:colId xmlns:a16="http://schemas.microsoft.com/office/drawing/2014/main" val="4280974495"/>
                    </a:ext>
                  </a:extLst>
                </a:gridCol>
                <a:gridCol w="1100231">
                  <a:extLst>
                    <a:ext uri="{9D8B030D-6E8A-4147-A177-3AD203B41FA5}">
                      <a16:colId xmlns:a16="http://schemas.microsoft.com/office/drawing/2014/main" val="4262732033"/>
                    </a:ext>
                  </a:extLst>
                </a:gridCol>
                <a:gridCol w="1368786">
                  <a:extLst>
                    <a:ext uri="{9D8B030D-6E8A-4147-A177-3AD203B41FA5}">
                      <a16:colId xmlns:a16="http://schemas.microsoft.com/office/drawing/2014/main" val="920574202"/>
                    </a:ext>
                  </a:extLst>
                </a:gridCol>
                <a:gridCol w="956663">
                  <a:extLst>
                    <a:ext uri="{9D8B030D-6E8A-4147-A177-3AD203B41FA5}">
                      <a16:colId xmlns:a16="http://schemas.microsoft.com/office/drawing/2014/main" val="366272785"/>
                    </a:ext>
                  </a:extLst>
                </a:gridCol>
                <a:gridCol w="1069202">
                  <a:extLst>
                    <a:ext uri="{9D8B030D-6E8A-4147-A177-3AD203B41FA5}">
                      <a16:colId xmlns:a16="http://schemas.microsoft.com/office/drawing/2014/main" val="393916657"/>
                    </a:ext>
                  </a:extLst>
                </a:gridCol>
                <a:gridCol w="1198724">
                  <a:extLst>
                    <a:ext uri="{9D8B030D-6E8A-4147-A177-3AD203B41FA5}">
                      <a16:colId xmlns:a16="http://schemas.microsoft.com/office/drawing/2014/main" val="123509202"/>
                    </a:ext>
                  </a:extLst>
                </a:gridCol>
              </a:tblGrid>
              <a:tr h="177800">
                <a:tc>
                  <a:txBody>
                    <a:bodyPr/>
                    <a:lstStyle/>
                    <a:p>
                      <a:pPr>
                        <a:lnSpc>
                          <a:spcPct val="150000"/>
                        </a:lnSpc>
                      </a:pPr>
                      <a:endParaRPr lang="zh-CN" sz="2000" kern="100" dirty="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lnSpc>
                          <a:spcPct val="120000"/>
                        </a:lnSpc>
                        <a:spcBef>
                          <a:spcPts val="0"/>
                        </a:spcBef>
                        <a:spcAft>
                          <a:spcPts val="0"/>
                        </a:spcAft>
                      </a:pPr>
                      <a:r>
                        <a:rPr lang="zh-CN" altLang="en-US" sz="2000" kern="0" dirty="0">
                          <a:effectLst/>
                          <a:latin typeface="+mn-lt"/>
                          <a:ea typeface="+mn-ea"/>
                          <a:cs typeface="+mn-ea"/>
                          <a:sym typeface="+mn-lt"/>
                        </a:rPr>
                        <a:t>多空组合（全变量）</a:t>
                      </a:r>
                      <a:endParaRPr lang="zh-CN" sz="2000" kern="100" dirty="0">
                        <a:effectLst/>
                        <a:latin typeface="+mn-lt"/>
                        <a:ea typeface="+mn-ea"/>
                        <a:cs typeface="+mn-ea"/>
                        <a:sym typeface="+mn-lt"/>
                      </a:endParaRPr>
                    </a:p>
                  </a:txBody>
                  <a:tcPr marL="30028" marR="30028"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gridSpan="3">
                  <a:txBody>
                    <a:bodyPr/>
                    <a:lstStyle/>
                    <a:p>
                      <a:pPr algn="ctr">
                        <a:lnSpc>
                          <a:spcPct val="150000"/>
                        </a:lnSpc>
                        <a:spcAft>
                          <a:spcPts val="0"/>
                        </a:spcAft>
                      </a:pPr>
                      <a:r>
                        <a:rPr lang="zh-CN" sz="2000" b="0" kern="0" dirty="0">
                          <a:solidFill>
                            <a:srgbClr val="000000"/>
                          </a:solidFill>
                          <a:effectLst/>
                          <a:latin typeface="+mn-lt"/>
                          <a:ea typeface="+mn-ea"/>
                          <a:cs typeface="+mn-ea"/>
                          <a:sym typeface="+mn-lt"/>
                        </a:rPr>
                        <a:t>多空组合</a:t>
                      </a:r>
                      <a:r>
                        <a:rPr lang="zh-CN" altLang="en-US" sz="2000" b="0" kern="0" dirty="0">
                          <a:effectLst/>
                          <a:latin typeface="+mn-lt"/>
                          <a:ea typeface="+mn-ea"/>
                          <a:cs typeface="+mn-ea"/>
                          <a:sym typeface="+mn-lt"/>
                        </a:rPr>
                        <a:t>（筛选变量）</a:t>
                      </a:r>
                      <a:endParaRPr lang="zh-CN" sz="2000" b="0" kern="100" dirty="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60035458"/>
                  </a:ext>
                </a:extLst>
              </a:tr>
              <a:tr h="177800">
                <a:tc>
                  <a:txBody>
                    <a:bodyPr/>
                    <a:lstStyle/>
                    <a:p>
                      <a:pPr>
                        <a:lnSpc>
                          <a:spcPct val="150000"/>
                        </a:lnSpc>
                      </a:pP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mean</a:t>
                      </a:r>
                      <a:endParaRPr lang="zh-CN" sz="2000" kern="100" dirty="0">
                        <a:effectLst/>
                        <a:latin typeface="+mn-lt"/>
                        <a:ea typeface="+mn-ea"/>
                        <a:cs typeface="+mn-ea"/>
                        <a:sym typeface="+mn-lt"/>
                      </a:endParaRPr>
                    </a:p>
                  </a:txBody>
                  <a:tcPr marL="30028" marR="30028"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a:effectLst/>
                          <a:latin typeface="+mn-lt"/>
                          <a:ea typeface="+mn-ea"/>
                          <a:cs typeface="+mn-ea"/>
                          <a:sym typeface="+mn-lt"/>
                        </a:rPr>
                        <a:t>FF5-α</a:t>
                      </a:r>
                      <a:endParaRPr lang="zh-CN" sz="2000" kern="100">
                        <a:effectLst/>
                        <a:latin typeface="+mn-lt"/>
                        <a:ea typeface="+mn-ea"/>
                        <a:cs typeface="+mn-ea"/>
                        <a:sym typeface="+mn-lt"/>
                      </a:endParaRPr>
                    </a:p>
                  </a:txBody>
                  <a:tcPr marL="30028" marR="30028"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Bef>
                          <a:spcPts val="0"/>
                        </a:spcBef>
                        <a:spcAft>
                          <a:spcPts val="0"/>
                        </a:spcAft>
                      </a:pPr>
                      <a:r>
                        <a:rPr lang="zh-CN" sz="2000" kern="0" dirty="0">
                          <a:effectLst/>
                          <a:latin typeface="+mn-lt"/>
                          <a:ea typeface="+mn-ea"/>
                          <a:cs typeface="+mn-ea"/>
                          <a:sym typeface="+mn-lt"/>
                        </a:rPr>
                        <a:t>夏普比率</a:t>
                      </a:r>
                      <a:endParaRPr lang="zh-CN" sz="2000" kern="100" dirty="0">
                        <a:effectLst/>
                        <a:latin typeface="+mn-lt"/>
                        <a:ea typeface="+mn-ea"/>
                        <a:cs typeface="+mn-ea"/>
                        <a:sym typeface="+mn-lt"/>
                      </a:endParaRPr>
                    </a:p>
                  </a:txBody>
                  <a:tcPr marL="30028" marR="30028"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0" kern="0" dirty="0">
                          <a:solidFill>
                            <a:srgbClr val="000000"/>
                          </a:solidFill>
                          <a:effectLst/>
                          <a:latin typeface="+mn-lt"/>
                          <a:ea typeface="+mn-ea"/>
                          <a:cs typeface="+mn-ea"/>
                          <a:sym typeface="+mn-lt"/>
                        </a:rPr>
                        <a:t>mean</a:t>
                      </a:r>
                      <a:endParaRPr lang="zh-CN" sz="2000" b="0" kern="100" dirty="0">
                        <a:effectLst/>
                        <a:latin typeface="+mn-lt"/>
                        <a:ea typeface="+mn-ea"/>
                        <a:cs typeface="+mn-ea"/>
                        <a:sym typeface="+mn-lt"/>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0" kern="0" dirty="0">
                          <a:solidFill>
                            <a:srgbClr val="000000"/>
                          </a:solidFill>
                          <a:effectLst/>
                          <a:latin typeface="+mn-lt"/>
                          <a:ea typeface="+mn-ea"/>
                          <a:cs typeface="+mn-ea"/>
                          <a:sym typeface="+mn-lt"/>
                        </a:rPr>
                        <a:t>FF5-α</a:t>
                      </a:r>
                      <a:endParaRPr lang="zh-CN" sz="2000" b="0" kern="100" dirty="0">
                        <a:effectLst/>
                        <a:latin typeface="+mn-lt"/>
                        <a:ea typeface="+mn-ea"/>
                        <a:cs typeface="+mn-ea"/>
                        <a:sym typeface="+mn-lt"/>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0" kern="0" dirty="0">
                          <a:solidFill>
                            <a:srgbClr val="000000"/>
                          </a:solidFill>
                          <a:effectLst/>
                          <a:latin typeface="+mn-lt"/>
                          <a:ea typeface="+mn-ea"/>
                          <a:cs typeface="+mn-ea"/>
                          <a:sym typeface="+mn-lt"/>
                        </a:rPr>
                        <a:t>夏普比率</a:t>
                      </a:r>
                      <a:endParaRPr lang="zh-CN" sz="2000" b="0" kern="100" dirty="0">
                        <a:effectLst/>
                        <a:latin typeface="+mn-lt"/>
                        <a:ea typeface="+mn-ea"/>
                        <a:cs typeface="+mn-ea"/>
                        <a:sym typeface="+mn-lt"/>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740051"/>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OLS</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2.10%</a:t>
                      </a:r>
                      <a:endParaRPr lang="zh-CN" sz="2000" kern="100" dirty="0">
                        <a:effectLst/>
                        <a:latin typeface="+mn-lt"/>
                        <a:ea typeface="+mn-ea"/>
                        <a:cs typeface="+mn-ea"/>
                        <a:sym typeface="+mn-lt"/>
                      </a:endParaRPr>
                    </a:p>
                  </a:txBody>
                  <a:tcPr marL="30028" marR="30028"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1.67%</a:t>
                      </a:r>
                      <a:endParaRPr lang="zh-CN" sz="2000" kern="100">
                        <a:effectLst/>
                        <a:latin typeface="+mn-lt"/>
                        <a:ea typeface="+mn-ea"/>
                        <a:cs typeface="+mn-ea"/>
                        <a:sym typeface="+mn-lt"/>
                      </a:endParaRPr>
                    </a:p>
                  </a:txBody>
                  <a:tcPr marL="30028" marR="30028"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1.52</a:t>
                      </a:r>
                      <a:endParaRPr lang="zh-CN" sz="2000" kern="100" dirty="0">
                        <a:effectLst/>
                        <a:latin typeface="+mn-lt"/>
                        <a:ea typeface="+mn-ea"/>
                        <a:cs typeface="+mn-ea"/>
                        <a:sym typeface="+mn-lt"/>
                      </a:endParaRPr>
                    </a:p>
                  </a:txBody>
                  <a:tcPr marL="30028" marR="30028"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2.51%</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1.78%</a:t>
                      </a:r>
                      <a:endParaRPr lang="zh-CN" sz="2000" kern="10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1.65</a:t>
                      </a:r>
                      <a:endParaRPr lang="zh-CN" sz="2000" kern="100" dirty="0">
                        <a:effectLst/>
                        <a:latin typeface="+mn-lt"/>
                        <a:ea typeface="+mn-ea"/>
                        <a:cs typeface="+mn-ea"/>
                        <a:sym typeface="+mn-lt"/>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74566620"/>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FC</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2.42%</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1.62%</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1.33</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3.03%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2.14%</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1.47</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290390607"/>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Ridge</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2.17%</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1.73%</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1.57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2.53%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1.83%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1.59</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953623401"/>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Lasso</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2.27%</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1.82%</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1.61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2.60%</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1.89%</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1.60</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934949610"/>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Elastic</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2.17%</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1.73%</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1.57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2.61%</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1.93%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1.61</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2645736854"/>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PLS</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2.17%</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1.73%</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1.57</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2.63%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1.92%</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1.63</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332145220"/>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SVM</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2.42%</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2.01%</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1.87</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2.75%</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2.03%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2.26</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286015943"/>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EN-ANN</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2.22%</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1.72%</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1.74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2.33%</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1.88%</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1.84</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4176814811"/>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Xgboost</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2.54%</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1.92%</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1.80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2.61%</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2.37%</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2.01</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2689579386"/>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GBDT</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2.56%</a:t>
                      </a:r>
                      <a:endParaRPr lang="zh-CN" sz="2000" kern="100" dirty="0">
                        <a:solidFill>
                          <a:srgbClr val="FF0000"/>
                        </a:solidFill>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1.92%</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1.79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2.65%</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2.34%</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2.04</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17287331"/>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DFN</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2.88%</a:t>
                      </a:r>
                      <a:endParaRPr lang="zh-CN" sz="2000" kern="100" dirty="0">
                        <a:solidFill>
                          <a:srgbClr val="FF0000"/>
                        </a:solidFill>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2.34%</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2.01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3.51%</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2.99%</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2.68</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1028502542"/>
                  </a:ext>
                </a:extLst>
              </a:tr>
              <a:tr h="177800">
                <a:tc>
                  <a:txBody>
                    <a:bodyPr/>
                    <a:lstStyle/>
                    <a:p>
                      <a:pPr algn="just">
                        <a:lnSpc>
                          <a:spcPct val="150000"/>
                        </a:lnSpc>
                        <a:spcAft>
                          <a:spcPts val="0"/>
                        </a:spcAft>
                      </a:pPr>
                      <a:r>
                        <a:rPr lang="en-US" sz="2000" kern="0">
                          <a:solidFill>
                            <a:srgbClr val="000000"/>
                          </a:solidFill>
                          <a:effectLst/>
                          <a:latin typeface="+mn-lt"/>
                          <a:ea typeface="+mn-ea"/>
                          <a:cs typeface="+mn-ea"/>
                          <a:sym typeface="+mn-lt"/>
                        </a:rPr>
                        <a:t>RNN</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2.10%</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a:effectLst/>
                          <a:latin typeface="+mn-lt"/>
                          <a:ea typeface="+mn-ea"/>
                          <a:cs typeface="+mn-ea"/>
                          <a:sym typeface="+mn-lt"/>
                        </a:rPr>
                        <a:t>1.79%</a:t>
                      </a:r>
                      <a:endParaRPr lang="zh-CN" sz="2000" kern="10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1.97 </a:t>
                      </a:r>
                      <a:endParaRPr lang="zh-CN" sz="2000" kern="100" dirty="0">
                        <a:effectLst/>
                        <a:latin typeface="+mn-lt"/>
                        <a:ea typeface="+mn-ea"/>
                        <a:cs typeface="+mn-ea"/>
                        <a:sym typeface="+mn-lt"/>
                      </a:endParaRPr>
                    </a:p>
                  </a:txBody>
                  <a:tcPr marL="30028" marR="30028" marT="0" marB="0" anchor="ctr">
                    <a:lnL>
                      <a:noFill/>
                    </a:lnL>
                    <a:lnR>
                      <a:noFill/>
                    </a:lnR>
                    <a:lnT>
                      <a:noFill/>
                    </a:lnT>
                    <a:lnB>
                      <a:noFill/>
                    </a:lnB>
                  </a:tcPr>
                </a:tc>
                <a:tc>
                  <a:txBody>
                    <a:bodyPr/>
                    <a:lstStyle/>
                    <a:p>
                      <a:pPr algn="ctr">
                        <a:lnSpc>
                          <a:spcPct val="150000"/>
                        </a:lnSpc>
                        <a:spcAft>
                          <a:spcPts val="0"/>
                        </a:spcAft>
                      </a:pPr>
                      <a:r>
                        <a:rPr lang="en-US" sz="2000" kern="0">
                          <a:solidFill>
                            <a:srgbClr val="000000"/>
                          </a:solidFill>
                          <a:effectLst/>
                          <a:latin typeface="+mn-lt"/>
                          <a:ea typeface="+mn-ea"/>
                          <a:cs typeface="+mn-ea"/>
                          <a:sym typeface="+mn-lt"/>
                        </a:rPr>
                        <a:t>3.23%</a:t>
                      </a:r>
                      <a:endParaRPr lang="zh-CN" sz="2000" kern="10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2.68%</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2.71</a:t>
                      </a:r>
                      <a:endParaRPr lang="zh-CN" sz="2000" kern="100" dirty="0">
                        <a:effectLst/>
                        <a:latin typeface="+mn-lt"/>
                        <a:ea typeface="+mn-ea"/>
                        <a:cs typeface="+mn-ea"/>
                        <a:sym typeface="+mn-lt"/>
                      </a:endParaRPr>
                    </a:p>
                  </a:txBody>
                  <a:tcPr marL="68580" marR="68580" marT="0" marB="0" anchor="ctr">
                    <a:lnL>
                      <a:noFill/>
                    </a:lnL>
                    <a:lnR>
                      <a:noFill/>
                    </a:lnR>
                    <a:lnT>
                      <a:noFill/>
                    </a:lnT>
                    <a:lnB>
                      <a:noFill/>
                    </a:lnB>
                  </a:tcPr>
                </a:tc>
                <a:extLst>
                  <a:ext uri="{0D108BD9-81ED-4DB2-BD59-A6C34878D82A}">
                    <a16:rowId xmlns:a16="http://schemas.microsoft.com/office/drawing/2014/main" val="4216482460"/>
                  </a:ext>
                </a:extLst>
              </a:tr>
              <a:tr h="177800">
                <a:tc>
                  <a:txBody>
                    <a:bodyPr/>
                    <a:lstStyle/>
                    <a:p>
                      <a:pPr algn="just">
                        <a:lnSpc>
                          <a:spcPct val="150000"/>
                        </a:lnSpc>
                        <a:spcAft>
                          <a:spcPts val="0"/>
                        </a:spcAft>
                      </a:pPr>
                      <a:r>
                        <a:rPr lang="en-US" sz="2000" kern="0" dirty="0">
                          <a:solidFill>
                            <a:srgbClr val="000000"/>
                          </a:solidFill>
                          <a:effectLst/>
                          <a:latin typeface="+mn-lt"/>
                          <a:ea typeface="+mn-ea"/>
                          <a:cs typeface="+mn-ea"/>
                          <a:sym typeface="+mn-lt"/>
                        </a:rPr>
                        <a:t>LSTM</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2.57%</a:t>
                      </a:r>
                      <a:endParaRPr lang="zh-CN" sz="2000" kern="100" dirty="0">
                        <a:solidFill>
                          <a:srgbClr val="FF0000"/>
                        </a:solidFill>
                        <a:effectLst/>
                        <a:latin typeface="+mn-lt"/>
                        <a:ea typeface="+mn-ea"/>
                        <a:cs typeface="+mn-ea"/>
                        <a:sym typeface="+mn-lt"/>
                      </a:endParaRPr>
                    </a:p>
                  </a:txBody>
                  <a:tcPr marL="30028" marR="30028"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a:effectLst/>
                          <a:latin typeface="+mn-lt"/>
                          <a:ea typeface="+mn-ea"/>
                          <a:cs typeface="+mn-ea"/>
                          <a:sym typeface="+mn-lt"/>
                        </a:rPr>
                        <a:t>2.01%</a:t>
                      </a:r>
                      <a:endParaRPr lang="zh-CN" sz="2000" kern="100">
                        <a:effectLst/>
                        <a:latin typeface="+mn-lt"/>
                        <a:ea typeface="+mn-ea"/>
                        <a:cs typeface="+mn-ea"/>
                        <a:sym typeface="+mn-lt"/>
                      </a:endParaRPr>
                    </a:p>
                  </a:txBody>
                  <a:tcPr marL="30028" marR="30028"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2000" kern="0" dirty="0">
                          <a:effectLst/>
                          <a:latin typeface="+mn-lt"/>
                          <a:ea typeface="+mn-ea"/>
                          <a:cs typeface="+mn-ea"/>
                          <a:sym typeface="+mn-lt"/>
                        </a:rPr>
                        <a:t>1.96 </a:t>
                      </a:r>
                      <a:endParaRPr lang="zh-CN" sz="2000" kern="100" dirty="0">
                        <a:effectLst/>
                        <a:latin typeface="+mn-lt"/>
                        <a:ea typeface="+mn-ea"/>
                        <a:cs typeface="+mn-ea"/>
                        <a:sym typeface="+mn-lt"/>
                      </a:endParaRPr>
                    </a:p>
                  </a:txBody>
                  <a:tcPr marL="30028" marR="30028"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3.39%</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2.61%</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0" dirty="0">
                          <a:solidFill>
                            <a:srgbClr val="000000"/>
                          </a:solidFill>
                          <a:effectLst/>
                          <a:latin typeface="+mn-lt"/>
                          <a:ea typeface="+mn-ea"/>
                          <a:cs typeface="+mn-ea"/>
                          <a:sym typeface="+mn-lt"/>
                        </a:rPr>
                        <a:t>2.69</a:t>
                      </a:r>
                      <a:endParaRPr lang="zh-CN" sz="2000" kern="100" dirty="0">
                        <a:effectLst/>
                        <a:latin typeface="+mn-lt"/>
                        <a:ea typeface="+mn-ea"/>
                        <a:cs typeface="+mn-ea"/>
                        <a:sym typeface="+mn-lt"/>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0347250"/>
                  </a:ext>
                </a:extLst>
              </a:tr>
            </a:tbl>
          </a:graphicData>
        </a:graphic>
      </p:graphicFrame>
      <p:sp>
        <p:nvSpPr>
          <p:cNvPr id="12" name="矩形 11">
            <a:extLst>
              <a:ext uri="{FF2B5EF4-FFF2-40B4-BE49-F238E27FC236}">
                <a16:creationId xmlns:a16="http://schemas.microsoft.com/office/drawing/2014/main" id="{27FC9E25-81DF-4CAB-92EB-EC848867342F}"/>
              </a:ext>
            </a:extLst>
          </p:cNvPr>
          <p:cNvSpPr/>
          <p:nvPr/>
        </p:nvSpPr>
        <p:spPr>
          <a:xfrm>
            <a:off x="5365429" y="5598386"/>
            <a:ext cx="807723" cy="11022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5" name="矩形 14">
            <a:extLst>
              <a:ext uri="{FF2B5EF4-FFF2-40B4-BE49-F238E27FC236}">
                <a16:creationId xmlns:a16="http://schemas.microsoft.com/office/drawing/2014/main" id="{FEE70E10-A370-452E-854D-E52BF09C8D19}"/>
              </a:ext>
            </a:extLst>
          </p:cNvPr>
          <p:cNvSpPr/>
          <p:nvPr/>
        </p:nvSpPr>
        <p:spPr>
          <a:xfrm>
            <a:off x="1916426" y="5093754"/>
            <a:ext cx="807723" cy="8143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6" name="矩形 15">
            <a:extLst>
              <a:ext uri="{FF2B5EF4-FFF2-40B4-BE49-F238E27FC236}">
                <a16:creationId xmlns:a16="http://schemas.microsoft.com/office/drawing/2014/main" id="{8727669D-2966-49C7-95A6-F62648A502ED}"/>
              </a:ext>
            </a:extLst>
          </p:cNvPr>
          <p:cNvSpPr/>
          <p:nvPr/>
        </p:nvSpPr>
        <p:spPr>
          <a:xfrm>
            <a:off x="1916426" y="6363009"/>
            <a:ext cx="807723" cy="3651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Tree>
    <p:extLst>
      <p:ext uri="{BB962C8B-B14F-4D97-AF65-F5344CB8AC3E}">
        <p14:creationId xmlns:p14="http://schemas.microsoft.com/office/powerpoint/2010/main" val="372367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E98EE-B417-4DA6-A4B0-1935785CDC24}"/>
              </a:ext>
            </a:extLst>
          </p:cNvPr>
          <p:cNvSpPr>
            <a:spLocks noGrp="1"/>
          </p:cNvSpPr>
          <p:nvPr>
            <p:ph type="title"/>
          </p:nvPr>
        </p:nvSpPr>
        <p:spPr/>
        <p:txBody>
          <a:bodyPr>
            <a:normAutofit/>
          </a:bodyPr>
          <a:lstStyle/>
          <a:p>
            <a:pPr>
              <a:lnSpc>
                <a:spcPct val="120000"/>
              </a:lnSpc>
            </a:pPr>
            <a:r>
              <a:rPr lang="en-US" altLang="zh-CN" sz="4000" dirty="0">
                <a:latin typeface="+mn-lt"/>
                <a:ea typeface="+mn-ea"/>
                <a:cs typeface="+mn-ea"/>
                <a:sym typeface="+mn-lt"/>
              </a:rPr>
              <a:t>4. </a:t>
            </a:r>
            <a:r>
              <a:rPr lang="zh-CN" altLang="en-US" sz="4000" dirty="0">
                <a:latin typeface="+mn-lt"/>
                <a:ea typeface="+mn-ea"/>
                <a:cs typeface="+mn-ea"/>
                <a:sym typeface="+mn-lt"/>
              </a:rPr>
              <a:t>结论</a:t>
            </a:r>
          </a:p>
        </p:txBody>
      </p:sp>
      <p:sp>
        <p:nvSpPr>
          <p:cNvPr id="3" name="内容占位符 2">
            <a:extLst>
              <a:ext uri="{FF2B5EF4-FFF2-40B4-BE49-F238E27FC236}">
                <a16:creationId xmlns:a16="http://schemas.microsoft.com/office/drawing/2014/main" id="{8CFDDDD8-0A94-4AC8-A00C-C4D682ED2F43}"/>
              </a:ext>
            </a:extLst>
          </p:cNvPr>
          <p:cNvSpPr>
            <a:spLocks noGrp="1"/>
          </p:cNvSpPr>
          <p:nvPr>
            <p:ph idx="1"/>
          </p:nvPr>
        </p:nvSpPr>
        <p:spPr/>
        <p:txBody>
          <a:bodyPr>
            <a:noAutofit/>
          </a:bodyPr>
          <a:lstStyle/>
          <a:p>
            <a:pPr marL="457200" indent="-457200" algn="just">
              <a:lnSpc>
                <a:spcPct val="120000"/>
              </a:lnSpc>
              <a:spcBef>
                <a:spcPts val="0"/>
              </a:spcBef>
              <a:buFont typeface="+mj-lt"/>
              <a:buAutoNum type="arabicPeriod"/>
            </a:pPr>
            <a:r>
              <a:rPr lang="zh-CN" altLang="en-US" sz="2400" dirty="0">
                <a:cs typeface="+mn-ea"/>
                <a:sym typeface="+mn-lt"/>
              </a:rPr>
              <a:t>机器学习算法能够</a:t>
            </a:r>
            <a:r>
              <a:rPr lang="zh-CN" altLang="en-US" sz="2400" dirty="0">
                <a:solidFill>
                  <a:srgbClr val="FF0000"/>
                </a:solidFill>
                <a:cs typeface="+mn-ea"/>
                <a:sym typeface="+mn-lt"/>
              </a:rPr>
              <a:t>识别异象因子间的非线性关系</a:t>
            </a:r>
            <a:r>
              <a:rPr lang="zh-CN" altLang="en-US" sz="2400" dirty="0">
                <a:cs typeface="+mn-ea"/>
                <a:sym typeface="+mn-lt"/>
              </a:rPr>
              <a:t>而获得更好的投资收益，即使考虑交易成本和做空限制也能获得显著的超额收益</a:t>
            </a:r>
            <a:endParaRPr lang="en-US" altLang="zh-CN" sz="2400" dirty="0">
              <a:cs typeface="+mn-ea"/>
              <a:sym typeface="+mn-lt"/>
            </a:endParaRPr>
          </a:p>
          <a:p>
            <a:pPr marL="457200" indent="-457200" algn="just">
              <a:lnSpc>
                <a:spcPct val="120000"/>
              </a:lnSpc>
              <a:spcBef>
                <a:spcPts val="0"/>
              </a:spcBef>
              <a:buClr>
                <a:schemeClr val="tx1"/>
              </a:buClr>
              <a:buFont typeface="+mj-lt"/>
              <a:buAutoNum type="arabicPeriod"/>
            </a:pPr>
            <a:r>
              <a:rPr lang="zh-CN" altLang="en-US" sz="2400" dirty="0">
                <a:solidFill>
                  <a:srgbClr val="FF0000"/>
                </a:solidFill>
                <a:cs typeface="+mn-ea"/>
                <a:sym typeface="+mn-lt"/>
              </a:rPr>
              <a:t>非线性机器学习算法</a:t>
            </a:r>
            <a:r>
              <a:rPr lang="zh-CN" altLang="en-US" sz="2400" dirty="0">
                <a:cs typeface="+mn-ea"/>
                <a:sym typeface="+mn-lt"/>
              </a:rPr>
              <a:t>的绩效表现总体</a:t>
            </a:r>
            <a:r>
              <a:rPr lang="zh-CN" altLang="en-US" sz="2400" dirty="0">
                <a:solidFill>
                  <a:srgbClr val="FF0000"/>
                </a:solidFill>
                <a:cs typeface="+mn-ea"/>
                <a:sym typeface="+mn-lt"/>
              </a:rPr>
              <a:t>优于线性算法</a:t>
            </a:r>
            <a:r>
              <a:rPr lang="zh-CN" altLang="en-US" sz="2400" dirty="0">
                <a:cs typeface="+mn-ea"/>
                <a:sym typeface="+mn-lt"/>
              </a:rPr>
              <a:t>；深度学习算法</a:t>
            </a:r>
            <a:r>
              <a:rPr lang="en-US" altLang="zh-CN" sz="2400" dirty="0">
                <a:cs typeface="+mn-ea"/>
                <a:sym typeface="+mn-lt"/>
              </a:rPr>
              <a:t>(DFN</a:t>
            </a:r>
            <a:r>
              <a:rPr lang="zh-CN" altLang="en-US" sz="2400" dirty="0">
                <a:cs typeface="+mn-ea"/>
                <a:sym typeface="+mn-lt"/>
              </a:rPr>
              <a:t>和</a:t>
            </a:r>
            <a:r>
              <a:rPr lang="en-US" altLang="zh-CN" sz="2400" dirty="0">
                <a:cs typeface="+mn-ea"/>
                <a:sym typeface="+mn-lt"/>
              </a:rPr>
              <a:t>LSTM)</a:t>
            </a:r>
            <a:r>
              <a:rPr lang="zh-CN" altLang="en-US" sz="2400" dirty="0">
                <a:cs typeface="+mn-ea"/>
                <a:sym typeface="+mn-lt"/>
              </a:rPr>
              <a:t>获得了最好的投资绩效</a:t>
            </a:r>
            <a:endParaRPr lang="en-US" altLang="zh-CN" sz="2400" dirty="0">
              <a:solidFill>
                <a:srgbClr val="FF0000"/>
              </a:solidFill>
              <a:cs typeface="+mn-ea"/>
              <a:sym typeface="+mn-lt"/>
            </a:endParaRPr>
          </a:p>
          <a:p>
            <a:pPr marL="457200" indent="-457200" algn="just">
              <a:lnSpc>
                <a:spcPct val="120000"/>
              </a:lnSpc>
              <a:spcBef>
                <a:spcPts val="0"/>
              </a:spcBef>
              <a:buFont typeface="+mj-lt"/>
              <a:buAutoNum type="arabicPeriod"/>
            </a:pPr>
            <a:r>
              <a:rPr lang="zh-CN" altLang="en-US" sz="2400" dirty="0">
                <a:cs typeface="+mn-ea"/>
                <a:sym typeface="+mn-lt"/>
              </a:rPr>
              <a:t>因子重要性显示，以收益公告异常交易量为代表的</a:t>
            </a:r>
            <a:r>
              <a:rPr lang="zh-CN" altLang="en-US" sz="2400" dirty="0">
                <a:solidFill>
                  <a:srgbClr val="FF0000"/>
                </a:solidFill>
                <a:cs typeface="+mn-ea"/>
                <a:sym typeface="+mn-lt"/>
              </a:rPr>
              <a:t>交易摩擦类因子</a:t>
            </a:r>
            <a:r>
              <a:rPr lang="zh-CN" altLang="en-US" sz="2400" dirty="0">
                <a:cs typeface="+mn-ea"/>
                <a:sym typeface="+mn-lt"/>
              </a:rPr>
              <a:t>对股票收益具有较强的预测能力。</a:t>
            </a:r>
            <a:endParaRPr lang="en-US" altLang="zh-CN" sz="2400" dirty="0">
              <a:cs typeface="+mn-ea"/>
              <a:sym typeface="+mn-lt"/>
            </a:endParaRPr>
          </a:p>
          <a:p>
            <a:pPr marL="457200" indent="-457200" algn="just">
              <a:lnSpc>
                <a:spcPct val="120000"/>
              </a:lnSpc>
              <a:spcBef>
                <a:spcPts val="0"/>
              </a:spcBef>
              <a:buFont typeface="+mj-lt"/>
              <a:buAutoNum type="arabicPeriod"/>
            </a:pPr>
            <a:r>
              <a:rPr lang="zh-CN" altLang="en-US" sz="2400" dirty="0">
                <a:cs typeface="+mn-ea"/>
                <a:sym typeface="+mn-lt"/>
              </a:rPr>
              <a:t>多数方法在筛选后的因子集合的投资绩效能够超越其在全变量集合上的投资绩效。</a:t>
            </a:r>
            <a:endParaRPr lang="en-US" altLang="zh-CN" sz="2400" dirty="0">
              <a:cs typeface="+mn-ea"/>
              <a:sym typeface="+mn-lt"/>
            </a:endParaRPr>
          </a:p>
          <a:p>
            <a:pPr marL="457200" indent="-457200" algn="just">
              <a:lnSpc>
                <a:spcPct val="120000"/>
              </a:lnSpc>
              <a:spcBef>
                <a:spcPts val="0"/>
              </a:spcBef>
              <a:buFont typeface="+mj-lt"/>
              <a:buAutoNum type="arabicPeriod"/>
            </a:pPr>
            <a:r>
              <a:rPr lang="zh-CN" altLang="en-US" sz="2400" dirty="0">
                <a:cs typeface="+mn-ea"/>
                <a:sym typeface="+mn-lt"/>
              </a:rPr>
              <a:t>未来工作主要在交易摩擦类因子的影响渠道。</a:t>
            </a:r>
            <a:endParaRPr lang="en-US" altLang="zh-CN" sz="2400" dirty="0">
              <a:cs typeface="+mn-ea"/>
              <a:sym typeface="+mn-lt"/>
            </a:endParaRPr>
          </a:p>
          <a:p>
            <a:pPr marL="457200" indent="-457200" algn="just">
              <a:lnSpc>
                <a:spcPct val="120000"/>
              </a:lnSpc>
              <a:spcBef>
                <a:spcPts val="0"/>
              </a:spcBef>
              <a:buFont typeface="+mj-lt"/>
              <a:buAutoNum type="arabicPeriod"/>
            </a:pPr>
            <a:endParaRPr lang="en-US" altLang="zh-CN" sz="2400" dirty="0">
              <a:cs typeface="+mn-ea"/>
              <a:sym typeface="+mn-lt"/>
            </a:endParaRPr>
          </a:p>
        </p:txBody>
      </p:sp>
      <p:sp>
        <p:nvSpPr>
          <p:cNvPr id="4" name="日期占位符 3">
            <a:extLst>
              <a:ext uri="{FF2B5EF4-FFF2-40B4-BE49-F238E27FC236}">
                <a16:creationId xmlns:a16="http://schemas.microsoft.com/office/drawing/2014/main" id="{3999C79F-62F7-42C0-80B2-2FEF693B1B6B}"/>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02146543-D241-42C7-AEB8-D86BF8D3741E}"/>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6" name="灯片编号占位符 5">
            <a:extLst>
              <a:ext uri="{FF2B5EF4-FFF2-40B4-BE49-F238E27FC236}">
                <a16:creationId xmlns:a16="http://schemas.microsoft.com/office/drawing/2014/main" id="{FE9EEE13-188A-433F-A2F2-A3B67E9A12A2}"/>
              </a:ext>
            </a:extLst>
          </p:cNvPr>
          <p:cNvSpPr>
            <a:spLocks noGrp="1"/>
          </p:cNvSpPr>
          <p:nvPr>
            <p:ph type="sldNum" sz="quarter" idx="12"/>
          </p:nvPr>
        </p:nvSpPr>
        <p:spPr/>
        <p:txBody>
          <a:bodyPr/>
          <a:lstStyle/>
          <a:p>
            <a:pPr>
              <a:lnSpc>
                <a:spcPct val="120000"/>
              </a:lnSpc>
            </a:pPr>
            <a:fld id="{5B7A44AB-C851-4680-919B-97E3B8B1A208}" type="slidenum">
              <a:rPr lang="zh-CN" altLang="en-US" smtClean="0">
                <a:cs typeface="+mn-ea"/>
                <a:sym typeface="+mn-lt"/>
              </a:rPr>
              <a:pPr>
                <a:lnSpc>
                  <a:spcPct val="120000"/>
                </a:lnSpc>
              </a:pPr>
              <a:t>28</a:t>
            </a:fld>
            <a:endParaRPr lang="zh-CN" altLang="en-US">
              <a:cs typeface="+mn-ea"/>
              <a:sym typeface="+mn-lt"/>
            </a:endParaRPr>
          </a:p>
        </p:txBody>
      </p:sp>
    </p:spTree>
    <p:extLst>
      <p:ext uri="{BB962C8B-B14F-4D97-AF65-F5344CB8AC3E}">
        <p14:creationId xmlns:p14="http://schemas.microsoft.com/office/powerpoint/2010/main" val="3116299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D1B0F6C0-D84A-4FAD-83CF-4A92D5654CAB}"/>
              </a:ext>
            </a:extLst>
          </p:cNvPr>
          <p:cNvSpPr>
            <a:spLocks noGrp="1"/>
          </p:cNvSpPr>
          <p:nvPr>
            <p:ph type="title"/>
          </p:nvPr>
        </p:nvSpPr>
        <p:spPr>
          <a:xfrm>
            <a:off x="1143000" y="1122363"/>
            <a:ext cx="6858000" cy="2387600"/>
          </a:xfrm>
        </p:spPr>
        <p:txBody>
          <a:bodyPr vert="horz" lIns="91440" tIns="45720" rIns="91440" bIns="45720" rtlCol="0" anchor="b">
            <a:noAutofit/>
          </a:bodyPr>
          <a:lstStyle/>
          <a:p>
            <a:pPr algn="ctr" defTabSz="914400"/>
            <a:br>
              <a:rPr lang="en-US" altLang="zh-CN" sz="6000" kern="1200" dirty="0">
                <a:solidFill>
                  <a:schemeClr val="tx1"/>
                </a:solidFill>
                <a:latin typeface="+mj-lt"/>
                <a:ea typeface="+mj-ea"/>
                <a:cs typeface="+mj-cs"/>
                <a:sym typeface="+mn-lt"/>
              </a:rPr>
            </a:br>
            <a:r>
              <a:rPr lang="zh-CN" altLang="en-US" sz="6000" kern="1200" dirty="0">
                <a:solidFill>
                  <a:schemeClr val="tx1"/>
                </a:solidFill>
                <a:latin typeface="+mj-lt"/>
                <a:ea typeface="+mj-ea"/>
                <a:cs typeface="+mj-cs"/>
                <a:sym typeface="+mn-lt"/>
              </a:rPr>
              <a:t>谢谢！</a:t>
            </a:r>
            <a:br>
              <a:rPr lang="en-US" altLang="zh-CN" sz="6000" kern="1200" dirty="0">
                <a:solidFill>
                  <a:schemeClr val="tx1"/>
                </a:solidFill>
                <a:latin typeface="+mj-lt"/>
                <a:ea typeface="+mj-ea"/>
                <a:cs typeface="+mj-cs"/>
                <a:sym typeface="+mn-lt"/>
              </a:rPr>
            </a:br>
            <a:endParaRPr lang="en-US" altLang="zh-CN" sz="6000" kern="1200" dirty="0">
              <a:solidFill>
                <a:schemeClr val="tx1"/>
              </a:solidFill>
              <a:latin typeface="+mj-lt"/>
              <a:ea typeface="+mj-ea"/>
              <a:cs typeface="+mj-cs"/>
              <a:sym typeface="+mn-lt"/>
            </a:endParaRPr>
          </a:p>
        </p:txBody>
      </p:sp>
      <p:sp>
        <p:nvSpPr>
          <p:cNvPr id="13" name="副标题 12">
            <a:extLst>
              <a:ext uri="{FF2B5EF4-FFF2-40B4-BE49-F238E27FC236}">
                <a16:creationId xmlns:a16="http://schemas.microsoft.com/office/drawing/2014/main" id="{4BE77434-692E-4170-AB00-22133B58613C}"/>
              </a:ext>
            </a:extLst>
          </p:cNvPr>
          <p:cNvSpPr>
            <a:spLocks noGrp="1"/>
          </p:cNvSpPr>
          <p:nvPr>
            <p:ph type="body" idx="1"/>
          </p:nvPr>
        </p:nvSpPr>
        <p:spPr>
          <a:xfrm>
            <a:off x="1143000" y="3695944"/>
            <a:ext cx="6858000" cy="1389749"/>
          </a:xfrm>
        </p:spPr>
        <p:txBody>
          <a:bodyPr vert="horz" lIns="91440" tIns="45720" rIns="91440" bIns="45720" rtlCol="0">
            <a:normAutofit/>
          </a:bodyPr>
          <a:lstStyle/>
          <a:p>
            <a:pPr algn="ctr" defTabSz="914400">
              <a:spcBef>
                <a:spcPts val="1000"/>
              </a:spcBef>
            </a:pPr>
            <a:endParaRPr lang="en-US" altLang="zh-CN" sz="1700" kern="1200" dirty="0">
              <a:solidFill>
                <a:schemeClr val="tx1"/>
              </a:solidFill>
              <a:latin typeface="+mn-lt"/>
              <a:ea typeface="+mn-ea"/>
              <a:cs typeface="+mn-cs"/>
              <a:sym typeface="+mn-lt"/>
            </a:endParaRPr>
          </a:p>
          <a:p>
            <a:pPr algn="ctr" defTabSz="914400">
              <a:spcBef>
                <a:spcPts val="1000"/>
              </a:spcBef>
            </a:pPr>
            <a:endParaRPr lang="en-US" altLang="zh-CN" sz="1700" kern="1200" dirty="0">
              <a:solidFill>
                <a:schemeClr val="tx1"/>
              </a:solidFill>
              <a:latin typeface="+mn-lt"/>
              <a:ea typeface="+mn-ea"/>
              <a:cs typeface="+mn-cs"/>
              <a:sym typeface="+mn-lt"/>
            </a:endParaRPr>
          </a:p>
          <a:p>
            <a:pPr algn="ctr" defTabSz="914400">
              <a:spcBef>
                <a:spcPts val="1000"/>
              </a:spcBef>
            </a:pPr>
            <a:r>
              <a:rPr lang="zh-CN" altLang="en-US" sz="3200" kern="1200" dirty="0">
                <a:solidFill>
                  <a:schemeClr val="tx1"/>
                </a:solidFill>
                <a:latin typeface="+mn-lt"/>
                <a:ea typeface="+mn-ea"/>
                <a:cs typeface="+mn-cs"/>
                <a:sym typeface="+mn-lt"/>
              </a:rPr>
              <a:t>李斌</a:t>
            </a:r>
            <a:r>
              <a:rPr lang="en-US" altLang="zh-CN" sz="3200" kern="1200" dirty="0">
                <a:solidFill>
                  <a:schemeClr val="tx1"/>
                </a:solidFill>
                <a:latin typeface="+mn-lt"/>
                <a:ea typeface="+mn-ea"/>
                <a:cs typeface="+mn-cs"/>
                <a:sym typeface="+mn-lt"/>
              </a:rPr>
              <a:t>@</a:t>
            </a:r>
            <a:r>
              <a:rPr lang="zh-CN" altLang="en-US" sz="3200" kern="1200" dirty="0">
                <a:solidFill>
                  <a:schemeClr val="tx1"/>
                </a:solidFill>
                <a:latin typeface="+mn-lt"/>
                <a:ea typeface="+mn-ea"/>
                <a:cs typeface="+mn-cs"/>
                <a:sym typeface="+mn-lt"/>
              </a:rPr>
              <a:t>武大金融</a:t>
            </a:r>
          </a:p>
        </p:txBody>
      </p:sp>
      <p:sp>
        <p:nvSpPr>
          <p:cNvPr id="2" name="日期占位符 1">
            <a:extLst>
              <a:ext uri="{FF2B5EF4-FFF2-40B4-BE49-F238E27FC236}">
                <a16:creationId xmlns:a16="http://schemas.microsoft.com/office/drawing/2014/main" id="{59C99DAF-6844-FF42-9A52-AF028E2EDBED}"/>
              </a:ext>
            </a:extLst>
          </p:cNvPr>
          <p:cNvSpPr>
            <a:spLocks noGrp="1"/>
          </p:cNvSpPr>
          <p:nvPr>
            <p:ph type="dt" sz="half" idx="10"/>
          </p:nvPr>
        </p:nvSpPr>
        <p:spPr/>
        <p:txBody>
          <a:bodyPr/>
          <a:lstStyle/>
          <a:p>
            <a:r>
              <a:rPr lang="en-US" altLang="zh-CN"/>
              <a:t>2019/11/11</a:t>
            </a:r>
            <a:endParaRPr lang="zh-CN" altLang="en-US"/>
          </a:p>
        </p:txBody>
      </p:sp>
      <p:sp>
        <p:nvSpPr>
          <p:cNvPr id="3" name="页脚占位符 2">
            <a:extLst>
              <a:ext uri="{FF2B5EF4-FFF2-40B4-BE49-F238E27FC236}">
                <a16:creationId xmlns:a16="http://schemas.microsoft.com/office/drawing/2014/main" id="{04128528-7A0E-3344-B8AA-46DA8A175CB6}"/>
              </a:ext>
            </a:extLst>
          </p:cNvPr>
          <p:cNvSpPr>
            <a:spLocks noGrp="1"/>
          </p:cNvSpPr>
          <p:nvPr>
            <p:ph type="ftr" sz="quarter" idx="11"/>
          </p:nvPr>
        </p:nvSpPr>
        <p:spPr/>
        <p:txBody>
          <a:bodyPr/>
          <a:lstStyle/>
          <a:p>
            <a:r>
              <a:rPr lang="zh-CN" altLang="en-US"/>
              <a:t>李斌</a:t>
            </a:r>
            <a:r>
              <a:rPr lang="en-US" altLang="zh-CN"/>
              <a:t>@</a:t>
            </a:r>
            <a:r>
              <a:rPr lang="zh-CN" altLang="en-US"/>
              <a:t>武大金融</a:t>
            </a:r>
          </a:p>
        </p:txBody>
      </p:sp>
      <p:sp>
        <p:nvSpPr>
          <p:cNvPr id="4" name="灯片编号占位符 3">
            <a:extLst>
              <a:ext uri="{FF2B5EF4-FFF2-40B4-BE49-F238E27FC236}">
                <a16:creationId xmlns:a16="http://schemas.microsoft.com/office/drawing/2014/main" id="{99A76C5C-4382-CA42-B85A-136557649426}"/>
              </a:ext>
            </a:extLst>
          </p:cNvPr>
          <p:cNvSpPr>
            <a:spLocks noGrp="1"/>
          </p:cNvSpPr>
          <p:nvPr>
            <p:ph type="sldNum" sz="quarter" idx="12"/>
          </p:nvPr>
        </p:nvSpPr>
        <p:spPr/>
        <p:txBody>
          <a:bodyPr/>
          <a:lstStyle/>
          <a:p>
            <a:fld id="{5B7A44AB-C851-4680-919B-97E3B8B1A208}" type="slidenum">
              <a:rPr lang="zh-CN" altLang="en-US" smtClean="0"/>
              <a:t>29</a:t>
            </a:fld>
            <a:endParaRPr lang="zh-CN" altLang="en-US"/>
          </a:p>
        </p:txBody>
      </p:sp>
    </p:spTree>
    <p:extLst>
      <p:ext uri="{BB962C8B-B14F-4D97-AF65-F5344CB8AC3E}">
        <p14:creationId xmlns:p14="http://schemas.microsoft.com/office/powerpoint/2010/main" val="6408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ts val="0"/>
              </a:spcBef>
              <a:buFont typeface="Wingdings" panose="05000000000000000000" pitchFamily="2" charset="2"/>
              <a:buChar char="Ø"/>
            </a:pPr>
            <a:r>
              <a:rPr lang="zh-CN" altLang="en-US" sz="2800" b="1" dirty="0">
                <a:cs typeface="+mn-ea"/>
                <a:sym typeface="+mn-lt"/>
              </a:rPr>
              <a:t>研究背景</a:t>
            </a:r>
            <a:endParaRPr lang="en-US" altLang="zh-CN" sz="2800" b="1" dirty="0">
              <a:cs typeface="+mn-ea"/>
              <a:sym typeface="+mn-lt"/>
            </a:endParaRPr>
          </a:p>
          <a:p>
            <a:pPr algn="just">
              <a:lnSpc>
                <a:spcPct val="120000"/>
              </a:lnSpc>
              <a:spcBef>
                <a:spcPts val="0"/>
              </a:spcBef>
            </a:pPr>
            <a:r>
              <a:rPr lang="en-US" altLang="zh-CN" sz="2400" dirty="0">
                <a:cs typeface="+mn-ea"/>
                <a:sym typeface="+mn-lt"/>
              </a:rPr>
              <a:t>1. </a:t>
            </a:r>
            <a:r>
              <a:rPr lang="zh-CN" altLang="en-US" sz="2400" dirty="0">
                <a:cs typeface="+mn-ea"/>
                <a:sym typeface="+mn-lt"/>
              </a:rPr>
              <a:t>资产保值和增值是每个家庭和个人都会面临的问题。</a:t>
            </a:r>
            <a:endParaRPr lang="en-US" altLang="zh-CN" sz="2400" dirty="0">
              <a:cs typeface="+mn-ea"/>
              <a:sym typeface="+mn-lt"/>
            </a:endParaRPr>
          </a:p>
          <a:p>
            <a:pPr algn="just">
              <a:lnSpc>
                <a:spcPct val="120000"/>
              </a:lnSpc>
              <a:spcBef>
                <a:spcPts val="0"/>
              </a:spcBef>
            </a:pPr>
            <a:r>
              <a:rPr lang="en-US" altLang="zh-CN" sz="2400" dirty="0">
                <a:cs typeface="+mn-ea"/>
                <a:sym typeface="+mn-lt"/>
              </a:rPr>
              <a:t>2. </a:t>
            </a:r>
            <a:r>
              <a:rPr lang="zh-CN" altLang="en-US" sz="2400" dirty="0">
                <a:cs typeface="+mn-ea"/>
                <a:sym typeface="+mn-lt"/>
              </a:rPr>
              <a:t>资产管理是金融服务实体经济的重要手段之一</a:t>
            </a:r>
            <a:endParaRPr lang="en-US" altLang="zh-CN" sz="2400" dirty="0">
              <a:cs typeface="+mn-ea"/>
              <a:sym typeface="+mn-lt"/>
            </a:endParaRPr>
          </a:p>
          <a:p>
            <a:pPr algn="just">
              <a:lnSpc>
                <a:spcPct val="120000"/>
              </a:lnSpc>
              <a:spcBef>
                <a:spcPts val="0"/>
              </a:spcBef>
            </a:pPr>
            <a:r>
              <a:rPr lang="en-US" altLang="zh-CN" sz="2400" dirty="0">
                <a:cs typeface="+mn-ea"/>
                <a:sym typeface="+mn-lt"/>
              </a:rPr>
              <a:t>3. 2017</a:t>
            </a:r>
            <a:r>
              <a:rPr lang="zh-CN" altLang="en-US" sz="2400" dirty="0">
                <a:cs typeface="+mn-ea"/>
                <a:sym typeface="+mn-lt"/>
              </a:rPr>
              <a:t>年，</a:t>
            </a:r>
            <a:r>
              <a:rPr lang="en-US" altLang="zh-CN" sz="2400" dirty="0">
                <a:cs typeface="+mn-ea"/>
                <a:sym typeface="+mn-lt"/>
              </a:rPr>
              <a:t>《</a:t>
            </a:r>
            <a:r>
              <a:rPr lang="zh-CN" altLang="en-US" sz="2400" dirty="0">
                <a:cs typeface="+mn-ea"/>
                <a:sym typeface="+mn-lt"/>
              </a:rPr>
              <a:t>新一代人工智能发展规划</a:t>
            </a:r>
            <a:r>
              <a:rPr lang="en-US" altLang="zh-CN" sz="2400" dirty="0">
                <a:cs typeface="+mn-ea"/>
                <a:sym typeface="+mn-lt"/>
              </a:rPr>
              <a:t>》</a:t>
            </a:r>
            <a:r>
              <a:rPr lang="zh-CN" altLang="en-US" sz="2400" dirty="0">
                <a:cs typeface="+mn-ea"/>
                <a:sym typeface="+mn-lt"/>
              </a:rPr>
              <a:t>，人工智能上升为国家战略</a:t>
            </a:r>
            <a:endParaRPr lang="en-US" altLang="zh-CN" sz="2400" dirty="0">
              <a:cs typeface="+mn-ea"/>
              <a:sym typeface="+mn-lt"/>
            </a:endParaRPr>
          </a:p>
          <a:p>
            <a:pPr algn="just">
              <a:lnSpc>
                <a:spcPct val="120000"/>
              </a:lnSpc>
              <a:spcBef>
                <a:spcPts val="0"/>
              </a:spcBef>
            </a:pPr>
            <a:r>
              <a:rPr lang="en-US" altLang="zh-CN" sz="2400" dirty="0">
                <a:cs typeface="+mn-ea"/>
                <a:sym typeface="+mn-lt"/>
              </a:rPr>
              <a:t>4. </a:t>
            </a:r>
            <a:r>
              <a:rPr lang="zh-CN" altLang="en-US" sz="2400" dirty="0">
                <a:cs typeface="+mn-ea"/>
                <a:sym typeface="+mn-lt"/>
              </a:rPr>
              <a:t>智能量化投资是我国金融业高质量发展的重要组成部分。</a:t>
            </a:r>
            <a:endParaRPr lang="en-US" altLang="zh-CN" sz="2400" dirty="0">
              <a:cs typeface="+mn-ea"/>
              <a:sym typeface="+mn-lt"/>
            </a:endParaRPr>
          </a:p>
          <a:p>
            <a:pPr algn="just">
              <a:lnSpc>
                <a:spcPct val="120000"/>
              </a:lnSpc>
              <a:spcBef>
                <a:spcPts val="0"/>
              </a:spcBef>
            </a:pPr>
            <a:r>
              <a:rPr lang="zh-CN" altLang="en-US" sz="2400" dirty="0">
                <a:cs typeface="+mn-ea"/>
                <a:sym typeface="+mn-lt"/>
              </a:rPr>
              <a:t>问题：如何发挥以</a:t>
            </a:r>
            <a:r>
              <a:rPr lang="zh-CN" altLang="en-US" sz="2400" dirty="0">
                <a:solidFill>
                  <a:srgbClr val="FF0000"/>
                </a:solidFill>
                <a:cs typeface="+mn-ea"/>
                <a:sym typeface="+mn-lt"/>
              </a:rPr>
              <a:t>机器学习</a:t>
            </a:r>
            <a:r>
              <a:rPr lang="zh-CN" altLang="en-US" sz="2400" dirty="0">
                <a:cs typeface="+mn-ea"/>
                <a:sym typeface="+mn-lt"/>
              </a:rPr>
              <a:t>为代表的人工智能技术优势，推动我国</a:t>
            </a:r>
            <a:r>
              <a:rPr lang="zh-CN" altLang="en-US" sz="2400" dirty="0">
                <a:solidFill>
                  <a:srgbClr val="FF0000"/>
                </a:solidFill>
                <a:cs typeface="+mn-ea"/>
                <a:sym typeface="+mn-lt"/>
              </a:rPr>
              <a:t>资产管理水平的提升？</a:t>
            </a:r>
            <a:endParaRPr lang="en-US" altLang="zh-CN" sz="2400" dirty="0">
              <a:solidFill>
                <a:srgbClr val="FF0000"/>
              </a:solidFill>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3</a:t>
            </a:fld>
            <a:endParaRPr lang="zh-CN" altLang="en-US" sz="1200" dirty="0">
              <a:cs typeface="+mn-ea"/>
              <a:sym typeface="+mn-lt"/>
            </a:endParaRPr>
          </a:p>
        </p:txBody>
      </p:sp>
      <p:sp>
        <p:nvSpPr>
          <p:cNvPr id="7" name="Rectangle 2">
            <a:extLst>
              <a:ext uri="{FF2B5EF4-FFF2-40B4-BE49-F238E27FC236}">
                <a16:creationId xmlns:a16="http://schemas.microsoft.com/office/drawing/2014/main" id="{F20B8D70-A62C-4E6D-A95C-C1CB0781D174}"/>
              </a:ext>
            </a:extLst>
          </p:cNvPr>
          <p:cNvSpPr>
            <a:spLocks noChangeArrowheads="1"/>
          </p:cNvSpPr>
          <p:nvPr/>
        </p:nvSpPr>
        <p:spPr bwMode="auto">
          <a:xfrm>
            <a:off x="0" y="-19710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spTree>
    <p:extLst>
      <p:ext uri="{BB962C8B-B14F-4D97-AF65-F5344CB8AC3E}">
        <p14:creationId xmlns:p14="http://schemas.microsoft.com/office/powerpoint/2010/main" val="259906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ts val="0"/>
              </a:spcBef>
              <a:buFont typeface="Wingdings" panose="05000000000000000000" pitchFamily="2" charset="2"/>
              <a:buChar char="Ø"/>
            </a:pPr>
            <a:r>
              <a:rPr lang="zh-CN" altLang="en-US" sz="2800" b="1" dirty="0">
                <a:cs typeface="+mn-ea"/>
                <a:sym typeface="+mn-lt"/>
              </a:rPr>
              <a:t>研究背景</a:t>
            </a:r>
            <a:endParaRPr lang="en-US" altLang="zh-CN" sz="2800" b="1" dirty="0">
              <a:cs typeface="+mn-ea"/>
              <a:sym typeface="+mn-lt"/>
            </a:endParaRPr>
          </a:p>
          <a:p>
            <a:pPr algn="just">
              <a:lnSpc>
                <a:spcPct val="120000"/>
              </a:lnSpc>
              <a:spcBef>
                <a:spcPts val="0"/>
              </a:spcBef>
              <a:buFont typeface="Wingdings" panose="05000000000000000000" pitchFamily="2" charset="2"/>
              <a:buChar char="Ø"/>
            </a:pPr>
            <a:endParaRPr lang="en-US" altLang="zh-CN" sz="1900" b="1" dirty="0">
              <a:cs typeface="+mn-ea"/>
              <a:sym typeface="+mn-lt"/>
            </a:endParaRPr>
          </a:p>
          <a:p>
            <a:pPr algn="just">
              <a:lnSpc>
                <a:spcPct val="120000"/>
              </a:lnSpc>
              <a:spcBef>
                <a:spcPts val="0"/>
              </a:spcBef>
              <a:buFont typeface="Wingdings" panose="05000000000000000000" pitchFamily="2" charset="2"/>
              <a:buChar char="Ø"/>
            </a:pPr>
            <a:endParaRPr lang="en-US" altLang="zh-CN" sz="1900" b="1" dirty="0">
              <a:cs typeface="+mn-ea"/>
              <a:sym typeface="+mn-lt"/>
            </a:endParaRPr>
          </a:p>
          <a:p>
            <a:pPr algn="just">
              <a:lnSpc>
                <a:spcPct val="120000"/>
              </a:lnSpc>
              <a:spcBef>
                <a:spcPts val="0"/>
              </a:spcBef>
              <a:buFont typeface="Wingdings" panose="05000000000000000000" pitchFamily="2" charset="2"/>
              <a:buChar char="Ø"/>
            </a:pPr>
            <a:endParaRPr lang="en-US" altLang="zh-CN" sz="1900" b="1" dirty="0">
              <a:cs typeface="+mn-ea"/>
              <a:sym typeface="+mn-lt"/>
            </a:endParaRPr>
          </a:p>
          <a:p>
            <a:pPr marL="457200" indent="-457200" algn="just">
              <a:lnSpc>
                <a:spcPct val="120000"/>
              </a:lnSpc>
              <a:spcBef>
                <a:spcPts val="0"/>
              </a:spcBef>
              <a:buFont typeface="+mj-lt"/>
              <a:buAutoNum type="arabicPeriod"/>
            </a:pPr>
            <a:endParaRPr lang="en-US" altLang="zh-CN" sz="2000" dirty="0">
              <a:cs typeface="+mn-ea"/>
              <a:sym typeface="+mn-lt"/>
            </a:endParaRPr>
          </a:p>
          <a:p>
            <a:pPr marL="457200" indent="-457200" algn="just">
              <a:lnSpc>
                <a:spcPct val="120000"/>
              </a:lnSpc>
              <a:spcBef>
                <a:spcPts val="0"/>
              </a:spcBef>
              <a:buFont typeface="+mj-lt"/>
              <a:buAutoNum type="arabicPeriod"/>
            </a:pPr>
            <a:endParaRPr lang="en-US" altLang="zh-CN" sz="2000" dirty="0">
              <a:cs typeface="+mn-ea"/>
              <a:sym typeface="+mn-lt"/>
            </a:endParaRPr>
          </a:p>
          <a:p>
            <a:pPr marL="0" indent="0" algn="just">
              <a:lnSpc>
                <a:spcPct val="120000"/>
              </a:lnSpc>
              <a:spcBef>
                <a:spcPts val="0"/>
              </a:spcBef>
              <a:buNone/>
            </a:pPr>
            <a:endParaRPr lang="en-US" altLang="zh-CN" sz="2000" dirty="0">
              <a:cs typeface="+mn-ea"/>
              <a:sym typeface="+mn-lt"/>
            </a:endParaRPr>
          </a:p>
          <a:p>
            <a:pPr algn="just">
              <a:lnSpc>
                <a:spcPct val="120000"/>
              </a:lnSpc>
              <a:spcBef>
                <a:spcPts val="0"/>
              </a:spcBef>
            </a:pPr>
            <a:r>
              <a:rPr lang="zh-CN" altLang="en-US" sz="2000" dirty="0">
                <a:solidFill>
                  <a:srgbClr val="FF0000"/>
                </a:solidFill>
                <a:cs typeface="+mn-ea"/>
                <a:sym typeface="+mn-lt"/>
              </a:rPr>
              <a:t>基本面量化投资</a:t>
            </a:r>
            <a:r>
              <a:rPr lang="zh-CN" altLang="en-US" sz="2000" dirty="0">
                <a:cs typeface="+mn-ea"/>
                <a:sym typeface="+mn-lt"/>
              </a:rPr>
              <a:t>融合了量化投资（算法驱动）与基本面投资（人为驱动），从</a:t>
            </a:r>
            <a:r>
              <a:rPr lang="zh-CN" altLang="en-US" sz="2000" dirty="0">
                <a:solidFill>
                  <a:srgbClr val="FF0000"/>
                </a:solidFill>
                <a:cs typeface="+mn-ea"/>
                <a:sym typeface="+mn-lt"/>
              </a:rPr>
              <a:t>异象因子</a:t>
            </a:r>
            <a:r>
              <a:rPr lang="zh-CN" altLang="en-US" sz="2000" dirty="0">
                <a:cs typeface="+mn-ea"/>
                <a:sym typeface="+mn-lt"/>
              </a:rPr>
              <a:t>出发集成能够提供超额收益的阿尔法信号并构建投资组合。</a:t>
            </a:r>
            <a:endParaRPr lang="en-US" altLang="zh-CN" sz="2000" dirty="0">
              <a:cs typeface="+mn-ea"/>
              <a:sym typeface="+mn-lt"/>
            </a:endParaRPr>
          </a:p>
          <a:p>
            <a:pPr algn="just">
              <a:lnSpc>
                <a:spcPct val="120000"/>
              </a:lnSpc>
              <a:spcBef>
                <a:spcPts val="0"/>
              </a:spcBef>
            </a:pPr>
            <a:r>
              <a:rPr lang="zh-CN" altLang="en-US" sz="2000" dirty="0">
                <a:cs typeface="+mn-ea"/>
                <a:sym typeface="+mn-lt"/>
              </a:rPr>
              <a:t>部分投资者表现出“算法厌恶”，根源在于对量化投资的机理和决策机制缺乏深入的了解，亟待开展对智能量化投资方面的研究。</a:t>
            </a:r>
            <a:endParaRPr lang="en-US" altLang="zh-CN" sz="20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4</a:t>
            </a:fld>
            <a:endParaRPr lang="zh-CN" altLang="en-US" sz="1200" dirty="0">
              <a:cs typeface="+mn-ea"/>
              <a:sym typeface="+mn-lt"/>
            </a:endParaRPr>
          </a:p>
        </p:txBody>
      </p:sp>
      <p:sp>
        <p:nvSpPr>
          <p:cNvPr id="7" name="Rectangle 2">
            <a:extLst>
              <a:ext uri="{FF2B5EF4-FFF2-40B4-BE49-F238E27FC236}">
                <a16:creationId xmlns:a16="http://schemas.microsoft.com/office/drawing/2014/main" id="{F20B8D70-A62C-4E6D-A95C-C1CB0781D174}"/>
              </a:ext>
            </a:extLst>
          </p:cNvPr>
          <p:cNvSpPr>
            <a:spLocks noChangeArrowheads="1"/>
          </p:cNvSpPr>
          <p:nvPr/>
        </p:nvSpPr>
        <p:spPr bwMode="auto">
          <a:xfrm>
            <a:off x="0" y="-197105"/>
            <a:ext cx="184731"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20000"/>
              </a:lnSpc>
            </a:pPr>
            <a:endParaRPr lang="zh-CN" altLang="en-US">
              <a:cs typeface="+mn-ea"/>
              <a:sym typeface="+mn-lt"/>
            </a:endParaRPr>
          </a:p>
        </p:txBody>
      </p:sp>
      <p:graphicFrame>
        <p:nvGraphicFramePr>
          <p:cNvPr id="8" name="对象 7">
            <a:extLst>
              <a:ext uri="{FF2B5EF4-FFF2-40B4-BE49-F238E27FC236}">
                <a16:creationId xmlns:a16="http://schemas.microsoft.com/office/drawing/2014/main" id="{7EC2C51D-EF05-43C6-882D-15185357C040}"/>
              </a:ext>
            </a:extLst>
          </p:cNvPr>
          <p:cNvGraphicFramePr>
            <a:graphicFrameLocks noChangeAspect="1"/>
          </p:cNvGraphicFramePr>
          <p:nvPr/>
        </p:nvGraphicFramePr>
        <p:xfrm>
          <a:off x="1221703" y="2374500"/>
          <a:ext cx="6700594" cy="2109000"/>
        </p:xfrm>
        <a:graphic>
          <a:graphicData uri="http://schemas.openxmlformats.org/presentationml/2006/ole">
            <mc:AlternateContent xmlns:mc="http://schemas.openxmlformats.org/markup-compatibility/2006">
              <mc:Choice xmlns:v="urn:schemas-microsoft-com:vml" Requires="v">
                <p:oleObj spid="_x0000_s4452" name="Visio" r:id="rId4" imgW="6600835" imgH="2105161" progId="Visio.Drawing.15">
                  <p:embed/>
                </p:oleObj>
              </mc:Choice>
              <mc:Fallback>
                <p:oleObj name="Visio" r:id="rId4" imgW="6600835" imgH="2105161" progId="Visio.Drawing.15">
                  <p:embed/>
                  <p:pic>
                    <p:nvPicPr>
                      <p:cNvPr id="8" name="对象 7">
                        <a:extLst>
                          <a:ext uri="{FF2B5EF4-FFF2-40B4-BE49-F238E27FC236}">
                            <a16:creationId xmlns:a16="http://schemas.microsoft.com/office/drawing/2014/main" id="{7EC2C51D-EF05-43C6-882D-15185357C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703" y="2374500"/>
                        <a:ext cx="6700594" cy="2109000"/>
                      </a:xfrm>
                      <a:prstGeom prst="rect">
                        <a:avLst/>
                      </a:prstGeom>
                      <a:noFill/>
                    </p:spPr>
                  </p:pic>
                </p:oleObj>
              </mc:Fallback>
            </mc:AlternateContent>
          </a:graphicData>
        </a:graphic>
      </p:graphicFrame>
    </p:spTree>
    <p:extLst>
      <p:ext uri="{BB962C8B-B14F-4D97-AF65-F5344CB8AC3E}">
        <p14:creationId xmlns:p14="http://schemas.microsoft.com/office/powerpoint/2010/main" val="331597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gn="just">
              <a:lnSpc>
                <a:spcPct val="120000"/>
              </a:lnSpc>
              <a:spcBef>
                <a:spcPct val="0"/>
              </a:spcBef>
              <a:buFont typeface="Wingdings" panose="05000000000000000000" pitchFamily="2" charset="2"/>
              <a:buChar char="Ø"/>
            </a:pPr>
            <a:r>
              <a:rPr lang="zh-CN" altLang="en-US" sz="2800" b="1" dirty="0">
                <a:cs typeface="+mn-ea"/>
                <a:sym typeface="+mn-lt"/>
              </a:rPr>
              <a:t>研究动机</a:t>
            </a:r>
            <a:endParaRPr lang="en-US" altLang="zh-CN" sz="2800" b="1" dirty="0">
              <a:cs typeface="+mn-ea"/>
              <a:sym typeface="+mn-lt"/>
            </a:endParaRPr>
          </a:p>
          <a:p>
            <a:pPr marL="457200" indent="-457200" algn="just">
              <a:lnSpc>
                <a:spcPct val="120000"/>
              </a:lnSpc>
              <a:spcBef>
                <a:spcPct val="0"/>
              </a:spcBef>
              <a:buFont typeface="+mj-lt"/>
              <a:buAutoNum type="arabicPeriod"/>
            </a:pPr>
            <a:r>
              <a:rPr lang="zh-CN" altLang="en-US" sz="2400" dirty="0">
                <a:cs typeface="+mn-ea"/>
                <a:sym typeface="+mn-lt"/>
              </a:rPr>
              <a:t>金融研究提出数以百计的异象因子集合，但后续样本外检验发现大部分因子</a:t>
            </a:r>
            <a:r>
              <a:rPr lang="zh-CN" altLang="en-US" sz="2400" dirty="0">
                <a:solidFill>
                  <a:srgbClr val="FF0000"/>
                </a:solidFill>
                <a:cs typeface="+mn-ea"/>
                <a:sym typeface="+mn-lt"/>
              </a:rPr>
              <a:t>难以持续地提供超额收益</a:t>
            </a:r>
            <a:r>
              <a:rPr lang="zh-CN" altLang="en-US" sz="2400" dirty="0">
                <a:cs typeface="+mn-ea"/>
                <a:sym typeface="+mn-lt"/>
              </a:rPr>
              <a:t>，且因子间往往具有</a:t>
            </a:r>
            <a:r>
              <a:rPr lang="zh-CN" altLang="en-US" sz="2400" dirty="0">
                <a:solidFill>
                  <a:srgbClr val="FF0000"/>
                </a:solidFill>
                <a:cs typeface="+mn-ea"/>
                <a:sym typeface="+mn-lt"/>
              </a:rPr>
              <a:t>较强相关性</a:t>
            </a:r>
            <a:endParaRPr lang="en-US" altLang="zh-CN" sz="2400" dirty="0">
              <a:solidFill>
                <a:srgbClr val="FF0000"/>
              </a:solidFill>
              <a:cs typeface="+mn-ea"/>
              <a:sym typeface="+mn-lt"/>
            </a:endParaRPr>
          </a:p>
          <a:p>
            <a:pPr marL="457200" indent="-457200" algn="just">
              <a:lnSpc>
                <a:spcPct val="120000"/>
              </a:lnSpc>
              <a:spcBef>
                <a:spcPct val="0"/>
              </a:spcBef>
              <a:buFont typeface="+mj-lt"/>
              <a:buAutoNum type="arabicPeriod"/>
            </a:pPr>
            <a:r>
              <a:rPr lang="zh-CN" altLang="en-US" sz="2400" dirty="0">
                <a:cs typeface="+mn-ea"/>
                <a:sym typeface="+mn-lt"/>
              </a:rPr>
              <a:t>传统的组合排序和</a:t>
            </a:r>
            <a:r>
              <a:rPr lang="en-US" altLang="zh-CN" sz="2400" dirty="0">
                <a:cs typeface="+mn-ea"/>
                <a:sym typeface="+mn-lt"/>
              </a:rPr>
              <a:t>FM</a:t>
            </a:r>
            <a:r>
              <a:rPr lang="zh-CN" altLang="en-US" sz="2400" dirty="0">
                <a:cs typeface="+mn-ea"/>
                <a:sym typeface="+mn-lt"/>
              </a:rPr>
              <a:t>回归并未综合考虑各因子及</a:t>
            </a:r>
            <a:r>
              <a:rPr lang="zh-CN" altLang="en-US" sz="2400" dirty="0">
                <a:solidFill>
                  <a:srgbClr val="FF0000"/>
                </a:solidFill>
                <a:cs typeface="+mn-ea"/>
                <a:sym typeface="+mn-lt"/>
              </a:rPr>
              <a:t>因子间的交互作用</a:t>
            </a:r>
            <a:r>
              <a:rPr lang="zh-CN" altLang="en-US" sz="2400" dirty="0">
                <a:cs typeface="+mn-ea"/>
                <a:sym typeface="+mn-lt"/>
              </a:rPr>
              <a:t>；</a:t>
            </a:r>
            <a:r>
              <a:rPr lang="zh-CN" altLang="en-US" sz="2400" dirty="0">
                <a:solidFill>
                  <a:srgbClr val="FF0000"/>
                </a:solidFill>
                <a:cs typeface="+mn-ea"/>
                <a:sym typeface="+mn-lt"/>
              </a:rPr>
              <a:t>因子维度变大时</a:t>
            </a:r>
            <a:r>
              <a:rPr lang="zh-CN" altLang="en-US" sz="2400" dirty="0">
                <a:cs typeface="+mn-ea"/>
                <a:sym typeface="+mn-lt"/>
              </a:rPr>
              <a:t>，</a:t>
            </a:r>
            <a:r>
              <a:rPr lang="zh-CN" altLang="en-US" sz="2400" dirty="0">
                <a:solidFill>
                  <a:srgbClr val="FF0000"/>
                </a:solidFill>
                <a:cs typeface="+mn-ea"/>
                <a:sym typeface="+mn-lt"/>
              </a:rPr>
              <a:t>非线性因素</a:t>
            </a:r>
            <a:r>
              <a:rPr lang="zh-CN" altLang="en-US" sz="2400" dirty="0">
                <a:cs typeface="+mn-ea"/>
                <a:sym typeface="+mn-lt"/>
              </a:rPr>
              <a:t>使预测的复杂度急剧增加，亟待新方法介入</a:t>
            </a:r>
            <a:endParaRPr lang="en-US" altLang="zh-CN" sz="2400" dirty="0">
              <a:cs typeface="+mn-ea"/>
              <a:sym typeface="+mn-lt"/>
            </a:endParaRPr>
          </a:p>
          <a:p>
            <a:pPr marL="457200" indent="-457200" algn="just">
              <a:lnSpc>
                <a:spcPct val="120000"/>
              </a:lnSpc>
              <a:spcBef>
                <a:spcPct val="0"/>
              </a:spcBef>
              <a:buFont typeface="+mj-lt"/>
              <a:buAutoNum type="arabicPeriod"/>
            </a:pPr>
            <a:r>
              <a:rPr lang="zh-CN" altLang="zh-CN" sz="2400" dirty="0">
                <a:cs typeface="+mn-ea"/>
                <a:sym typeface="+mn-lt"/>
              </a:rPr>
              <a:t>前美国金融学会会长</a:t>
            </a:r>
            <a:r>
              <a:rPr lang="en-US" altLang="zh-CN" sz="2400" dirty="0">
                <a:cs typeface="+mn-ea"/>
                <a:sym typeface="+mn-lt"/>
              </a:rPr>
              <a:t>Cochrane (2011)</a:t>
            </a:r>
            <a:r>
              <a:rPr lang="zh-CN" altLang="en-US" sz="2400" dirty="0">
                <a:cs typeface="+mn-ea"/>
                <a:sym typeface="+mn-lt"/>
              </a:rPr>
              <a:t>：</a:t>
            </a:r>
            <a:r>
              <a:rPr lang="zh-CN" altLang="zh-CN" sz="2400" dirty="0">
                <a:cs typeface="+mn-ea"/>
                <a:sym typeface="+mn-lt"/>
              </a:rPr>
              <a:t>在处理如此众多的因子时，将不得不使用</a:t>
            </a:r>
            <a:r>
              <a:rPr lang="en-US" altLang="zh-CN" sz="2400" dirty="0">
                <a:cs typeface="+mn-ea"/>
                <a:sym typeface="+mn-lt"/>
              </a:rPr>
              <a:t>“</a:t>
            </a:r>
            <a:r>
              <a:rPr lang="zh-CN" altLang="zh-CN" sz="2400" dirty="0">
                <a:solidFill>
                  <a:srgbClr val="FF0000"/>
                </a:solidFill>
                <a:cs typeface="+mn-ea"/>
                <a:sym typeface="+mn-lt"/>
              </a:rPr>
              <a:t>不同的研究工具</a:t>
            </a:r>
            <a:r>
              <a:rPr lang="en-US" altLang="zh-CN" sz="2400" dirty="0">
                <a:cs typeface="+mn-ea"/>
                <a:sym typeface="+mn-lt"/>
              </a:rPr>
              <a:t>”(“I suspect we will have to use different methods.”)</a:t>
            </a: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5</a:t>
            </a:fld>
            <a:endParaRPr lang="zh-CN" altLang="en-US" sz="1200" dirty="0">
              <a:cs typeface="+mn-ea"/>
              <a:sym typeface="+mn-lt"/>
            </a:endParaRPr>
          </a:p>
        </p:txBody>
      </p:sp>
    </p:spTree>
    <p:extLst>
      <p:ext uri="{BB962C8B-B14F-4D97-AF65-F5344CB8AC3E}">
        <p14:creationId xmlns:p14="http://schemas.microsoft.com/office/powerpoint/2010/main" val="323848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gn="just">
              <a:lnSpc>
                <a:spcPct val="120000"/>
              </a:lnSpc>
              <a:spcBef>
                <a:spcPct val="0"/>
              </a:spcBef>
              <a:buFont typeface="Wingdings" panose="05000000000000000000" pitchFamily="2" charset="2"/>
              <a:buChar char="Ø"/>
            </a:pPr>
            <a:r>
              <a:rPr lang="zh-CN" altLang="en-US" sz="2800" b="1" dirty="0">
                <a:cs typeface="+mn-ea"/>
                <a:sym typeface="+mn-lt"/>
              </a:rPr>
              <a:t>研究动机</a:t>
            </a:r>
            <a:endParaRPr lang="en-US" altLang="zh-CN" sz="2800" b="1" dirty="0">
              <a:cs typeface="+mn-ea"/>
              <a:sym typeface="+mn-lt"/>
            </a:endParaRPr>
          </a:p>
          <a:p>
            <a:pPr algn="just">
              <a:lnSpc>
                <a:spcPct val="120000"/>
              </a:lnSpc>
              <a:spcBef>
                <a:spcPct val="0"/>
              </a:spcBef>
            </a:pPr>
            <a:r>
              <a:rPr lang="zh-CN" altLang="en-US" sz="2800" dirty="0">
                <a:cs typeface="+mn-ea"/>
                <a:sym typeface="+mn-lt"/>
              </a:rPr>
              <a:t>机器学习和深度学习能够自动地寻找数据中的</a:t>
            </a:r>
            <a:r>
              <a:rPr lang="zh-CN" altLang="en-US" sz="2800" dirty="0">
                <a:solidFill>
                  <a:srgbClr val="FF0000"/>
                </a:solidFill>
                <a:cs typeface="+mn-ea"/>
                <a:sym typeface="+mn-lt"/>
              </a:rPr>
              <a:t>复杂结构和模式</a:t>
            </a:r>
            <a:r>
              <a:rPr lang="zh-CN" altLang="en-US" sz="2800" dirty="0">
                <a:cs typeface="+mn-ea"/>
                <a:sym typeface="+mn-lt"/>
              </a:rPr>
              <a:t>，从而提升预测能力：</a:t>
            </a:r>
            <a:endParaRPr lang="en-US" altLang="zh-CN" sz="2800" dirty="0">
              <a:cs typeface="+mn-ea"/>
              <a:sym typeface="+mn-lt"/>
            </a:endParaRPr>
          </a:p>
          <a:p>
            <a:pPr lvl="1" algn="just">
              <a:lnSpc>
                <a:spcPct val="120000"/>
              </a:lnSpc>
              <a:spcBef>
                <a:spcPct val="0"/>
              </a:spcBef>
            </a:pPr>
            <a:r>
              <a:rPr lang="zh-CN" altLang="en-US" sz="2400" dirty="0">
                <a:cs typeface="+mn-ea"/>
                <a:sym typeface="+mn-lt"/>
              </a:rPr>
              <a:t>众多备选的预测函数形式；</a:t>
            </a:r>
            <a:endParaRPr lang="en-US" altLang="zh-CN" sz="2400" dirty="0">
              <a:cs typeface="+mn-ea"/>
              <a:sym typeface="+mn-lt"/>
            </a:endParaRPr>
          </a:p>
          <a:p>
            <a:pPr lvl="1" algn="just">
              <a:lnSpc>
                <a:spcPct val="120000"/>
              </a:lnSpc>
              <a:spcBef>
                <a:spcPct val="0"/>
              </a:spcBef>
            </a:pPr>
            <a:r>
              <a:rPr lang="zh-CN" altLang="en-US" sz="2400" dirty="0">
                <a:cs typeface="+mn-ea"/>
                <a:sym typeface="+mn-lt"/>
              </a:rPr>
              <a:t>专门被设计用于逼近复杂的非线性关系；</a:t>
            </a:r>
            <a:endParaRPr lang="en-US" altLang="zh-CN" sz="2400" dirty="0">
              <a:cs typeface="+mn-ea"/>
              <a:sym typeface="+mn-lt"/>
            </a:endParaRPr>
          </a:p>
          <a:p>
            <a:pPr lvl="1" algn="just">
              <a:lnSpc>
                <a:spcPct val="120000"/>
              </a:lnSpc>
              <a:spcBef>
                <a:spcPct val="0"/>
              </a:spcBef>
            </a:pPr>
            <a:r>
              <a:rPr lang="zh-CN" altLang="en-US" sz="2400" dirty="0">
                <a:cs typeface="+mn-ea"/>
                <a:sym typeface="+mn-lt"/>
              </a:rPr>
              <a:t>参数正则化和模型选择等技术有效降低过拟合风险。</a:t>
            </a:r>
            <a:endParaRPr lang="en-US" altLang="zh-CN" sz="24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6</a:t>
            </a:fld>
            <a:endParaRPr lang="zh-CN" altLang="en-US" sz="1200" dirty="0">
              <a:cs typeface="+mn-ea"/>
              <a:sym typeface="+mn-lt"/>
            </a:endParaRPr>
          </a:p>
        </p:txBody>
      </p:sp>
    </p:spTree>
    <p:extLst>
      <p:ext uri="{BB962C8B-B14F-4D97-AF65-F5344CB8AC3E}">
        <p14:creationId xmlns:p14="http://schemas.microsoft.com/office/powerpoint/2010/main" val="28255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F046A-BAB2-4762-ACE4-AA897A6CF83C}"/>
              </a:ext>
            </a:extLst>
          </p:cNvPr>
          <p:cNvSpPr>
            <a:spLocks noGrp="1"/>
          </p:cNvSpPr>
          <p:nvPr>
            <p:ph type="title"/>
          </p:nvPr>
        </p:nvSpPr>
        <p:spPr/>
        <p:txBody>
          <a:bodyPr>
            <a:normAutofit/>
          </a:bodyPr>
          <a:lstStyle/>
          <a:p>
            <a:pPr>
              <a:lnSpc>
                <a:spcPct val="120000"/>
              </a:lnSpc>
            </a:pPr>
            <a:r>
              <a:rPr lang="zh-CN" altLang="en-US" sz="4000" dirty="0">
                <a:latin typeface="+mn-lt"/>
                <a:ea typeface="+mn-ea"/>
                <a:cs typeface="+mn-ea"/>
                <a:sym typeface="+mn-lt"/>
              </a:rPr>
              <a:t>研究问题</a:t>
            </a:r>
          </a:p>
        </p:txBody>
      </p:sp>
      <p:sp>
        <p:nvSpPr>
          <p:cNvPr id="3" name="内容占位符 2">
            <a:extLst>
              <a:ext uri="{FF2B5EF4-FFF2-40B4-BE49-F238E27FC236}">
                <a16:creationId xmlns:a16="http://schemas.microsoft.com/office/drawing/2014/main" id="{76765FCB-2E0F-4714-98F3-5B5BA386B00D}"/>
              </a:ext>
            </a:extLst>
          </p:cNvPr>
          <p:cNvSpPr>
            <a:spLocks noGrp="1"/>
          </p:cNvSpPr>
          <p:nvPr>
            <p:ph idx="1"/>
          </p:nvPr>
        </p:nvSpPr>
        <p:spPr/>
        <p:txBody>
          <a:bodyPr/>
          <a:lstStyle/>
          <a:p>
            <a:pPr>
              <a:lnSpc>
                <a:spcPct val="120000"/>
              </a:lnSpc>
              <a:spcBef>
                <a:spcPts val="0"/>
              </a:spcBef>
            </a:pPr>
            <a:r>
              <a:rPr lang="zh-CN" altLang="en-US" sz="2800" dirty="0">
                <a:solidFill>
                  <a:srgbClr val="FF0000"/>
                </a:solidFill>
                <a:cs typeface="+mn-ea"/>
                <a:sym typeface="+mn-lt"/>
              </a:rPr>
              <a:t>研究问题一：</a:t>
            </a:r>
            <a:r>
              <a:rPr lang="zh-CN" altLang="en-US" sz="2800" dirty="0">
                <a:cs typeface="+mn-ea"/>
                <a:sym typeface="+mn-lt"/>
              </a:rPr>
              <a:t>将机器学习算法与异象因子结合构建的股票收益预测模型能否通过有效识别数据间的非线性关系获得</a:t>
            </a:r>
            <a:r>
              <a:rPr lang="zh-CN" altLang="en-US" sz="2800" dirty="0">
                <a:solidFill>
                  <a:srgbClr val="FF0000"/>
                </a:solidFill>
                <a:cs typeface="+mn-ea"/>
                <a:sym typeface="+mn-lt"/>
              </a:rPr>
              <a:t>更好的预测效果</a:t>
            </a:r>
            <a:r>
              <a:rPr lang="zh-CN" altLang="en-US" sz="2800" dirty="0">
                <a:cs typeface="+mn-ea"/>
                <a:sym typeface="+mn-lt"/>
              </a:rPr>
              <a:t>？</a:t>
            </a:r>
            <a:endParaRPr lang="en-US" altLang="zh-CN" sz="2800" dirty="0">
              <a:cs typeface="+mn-ea"/>
              <a:sym typeface="+mn-lt"/>
            </a:endParaRPr>
          </a:p>
          <a:p>
            <a:pPr>
              <a:lnSpc>
                <a:spcPct val="120000"/>
              </a:lnSpc>
              <a:spcBef>
                <a:spcPts val="0"/>
              </a:spcBef>
            </a:pPr>
            <a:r>
              <a:rPr lang="zh-CN" altLang="en-US" sz="2800" dirty="0">
                <a:solidFill>
                  <a:srgbClr val="FF0000"/>
                </a:solidFill>
                <a:cs typeface="+mn-ea"/>
                <a:sym typeface="+mn-lt"/>
              </a:rPr>
              <a:t>研究问题二：</a:t>
            </a:r>
            <a:r>
              <a:rPr lang="zh-CN" altLang="en-US" sz="2800" dirty="0">
                <a:cs typeface="+mn-ea"/>
                <a:sym typeface="+mn-lt"/>
              </a:rPr>
              <a:t>若机器学习算法的运用能够提升预测绩效，究竟</a:t>
            </a:r>
            <a:r>
              <a:rPr lang="zh-CN" altLang="en-US" sz="2800" dirty="0">
                <a:solidFill>
                  <a:srgbClr val="FF0000"/>
                </a:solidFill>
                <a:cs typeface="+mn-ea"/>
                <a:sym typeface="+mn-lt"/>
              </a:rPr>
              <a:t>哪些因子</a:t>
            </a:r>
            <a:r>
              <a:rPr lang="zh-CN" altLang="en-US" sz="2800" dirty="0">
                <a:cs typeface="+mn-ea"/>
                <a:sym typeface="+mn-lt"/>
              </a:rPr>
              <a:t>能够更好地预测股票未来收益？</a:t>
            </a:r>
            <a:endParaRPr lang="en-US" altLang="zh-CN" sz="2800" b="1" dirty="0">
              <a:cs typeface="+mn-ea"/>
              <a:sym typeface="+mn-lt"/>
            </a:endParaRPr>
          </a:p>
          <a:p>
            <a:pPr>
              <a:lnSpc>
                <a:spcPct val="120000"/>
              </a:lnSpc>
              <a:spcBef>
                <a:spcPts val="0"/>
              </a:spcBef>
            </a:pPr>
            <a:endParaRPr lang="zh-CN" altLang="en-US" dirty="0">
              <a:cs typeface="+mn-ea"/>
              <a:sym typeface="+mn-lt"/>
            </a:endParaRPr>
          </a:p>
        </p:txBody>
      </p:sp>
      <p:sp>
        <p:nvSpPr>
          <p:cNvPr id="4" name="日期占位符 3">
            <a:extLst>
              <a:ext uri="{FF2B5EF4-FFF2-40B4-BE49-F238E27FC236}">
                <a16:creationId xmlns:a16="http://schemas.microsoft.com/office/drawing/2014/main" id="{9636DE31-EE22-4DEB-A3A5-59F69CE24E5F}"/>
              </a:ext>
            </a:extLst>
          </p:cNvPr>
          <p:cNvSpPr>
            <a:spLocks noGrp="1"/>
          </p:cNvSpPr>
          <p:nvPr>
            <p:ph type="dt" sz="half" idx="10"/>
          </p:nvPr>
        </p:nvSpPr>
        <p:spPr/>
        <p:txBody>
          <a:bodyPr/>
          <a:lstStyle/>
          <a:p>
            <a:pPr>
              <a:lnSpc>
                <a:spcPct val="120000"/>
              </a:lnSpc>
            </a:pPr>
            <a:r>
              <a:rPr lang="en-US" altLang="zh-CN">
                <a:cs typeface="+mn-ea"/>
                <a:sym typeface="+mn-lt"/>
              </a:rPr>
              <a:t>2019/11/11</a:t>
            </a:r>
            <a:endParaRPr lang="zh-CN" altLang="en-US">
              <a:cs typeface="+mn-ea"/>
              <a:sym typeface="+mn-lt"/>
            </a:endParaRPr>
          </a:p>
        </p:txBody>
      </p:sp>
      <p:sp>
        <p:nvSpPr>
          <p:cNvPr id="5" name="页脚占位符 4">
            <a:extLst>
              <a:ext uri="{FF2B5EF4-FFF2-40B4-BE49-F238E27FC236}">
                <a16:creationId xmlns:a16="http://schemas.microsoft.com/office/drawing/2014/main" id="{C45278BB-D1A9-4AA2-9A71-FA8D3007A8BB}"/>
              </a:ext>
            </a:extLst>
          </p:cNvPr>
          <p:cNvSpPr>
            <a:spLocks noGrp="1"/>
          </p:cNvSpPr>
          <p:nvPr>
            <p:ph type="ftr" sz="quarter" idx="11"/>
          </p:nvPr>
        </p:nvSpPr>
        <p:spPr/>
        <p:txBody>
          <a:bodyPr/>
          <a:lstStyle/>
          <a:p>
            <a:pPr>
              <a:lnSpc>
                <a:spcPct val="120000"/>
              </a:lnSpc>
            </a:pPr>
            <a:r>
              <a:rPr lang="zh-CN" altLang="en-US">
                <a:cs typeface="+mn-ea"/>
                <a:sym typeface="+mn-lt"/>
              </a:rPr>
              <a:t>李斌</a:t>
            </a:r>
            <a:r>
              <a:rPr lang="en-US" altLang="zh-CN">
                <a:cs typeface="+mn-ea"/>
                <a:sym typeface="+mn-lt"/>
              </a:rPr>
              <a:t>@</a:t>
            </a:r>
            <a:r>
              <a:rPr lang="zh-CN" altLang="en-US">
                <a:cs typeface="+mn-ea"/>
                <a:sym typeface="+mn-lt"/>
              </a:rPr>
              <a:t>武大金融</a:t>
            </a:r>
          </a:p>
        </p:txBody>
      </p:sp>
      <p:sp>
        <p:nvSpPr>
          <p:cNvPr id="6" name="灯片编号占位符 5">
            <a:extLst>
              <a:ext uri="{FF2B5EF4-FFF2-40B4-BE49-F238E27FC236}">
                <a16:creationId xmlns:a16="http://schemas.microsoft.com/office/drawing/2014/main" id="{E49E20C9-8C2C-4CB2-BD76-4BAD76CCDB6B}"/>
              </a:ext>
            </a:extLst>
          </p:cNvPr>
          <p:cNvSpPr>
            <a:spLocks noGrp="1"/>
          </p:cNvSpPr>
          <p:nvPr>
            <p:ph type="sldNum" sz="quarter" idx="12"/>
          </p:nvPr>
        </p:nvSpPr>
        <p:spPr/>
        <p:txBody>
          <a:bodyPr/>
          <a:lstStyle/>
          <a:p>
            <a:pPr>
              <a:lnSpc>
                <a:spcPct val="120000"/>
              </a:lnSpc>
            </a:pPr>
            <a:fld id="{5B7A44AB-C851-4680-919B-97E3B8B1A208}" type="slidenum">
              <a:rPr lang="zh-CN" altLang="en-US" smtClean="0">
                <a:cs typeface="+mn-ea"/>
                <a:sym typeface="+mn-lt"/>
              </a:rPr>
              <a:pPr>
                <a:lnSpc>
                  <a:spcPct val="120000"/>
                </a:lnSpc>
              </a:pPr>
              <a:t>7</a:t>
            </a:fld>
            <a:endParaRPr lang="zh-CN" altLang="en-US">
              <a:cs typeface="+mn-ea"/>
              <a:sym typeface="+mn-lt"/>
            </a:endParaRPr>
          </a:p>
        </p:txBody>
      </p:sp>
    </p:spTree>
    <p:extLst>
      <p:ext uri="{BB962C8B-B14F-4D97-AF65-F5344CB8AC3E}">
        <p14:creationId xmlns:p14="http://schemas.microsoft.com/office/powerpoint/2010/main" val="389292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ct val="0"/>
              </a:spcBef>
              <a:buFont typeface="Wingdings" panose="05000000000000000000" pitchFamily="2" charset="2"/>
              <a:buChar char="Ø"/>
            </a:pPr>
            <a:r>
              <a:rPr lang="zh-CN" altLang="en-US" sz="3000" b="1" dirty="0">
                <a:cs typeface="+mn-ea"/>
                <a:sym typeface="+mn-lt"/>
              </a:rPr>
              <a:t>现有研究</a:t>
            </a:r>
            <a:r>
              <a:rPr lang="en-US" altLang="zh-CN" sz="3000" b="1" dirty="0">
                <a:cs typeface="+mn-ea"/>
                <a:sym typeface="+mn-lt"/>
              </a:rPr>
              <a:t> </a:t>
            </a:r>
          </a:p>
          <a:p>
            <a:pPr marL="457200" indent="-457200" algn="just">
              <a:lnSpc>
                <a:spcPct val="120000"/>
              </a:lnSpc>
              <a:spcBef>
                <a:spcPct val="0"/>
              </a:spcBef>
              <a:buFont typeface="+mj-lt"/>
              <a:buAutoNum type="arabicPeriod"/>
            </a:pPr>
            <a:r>
              <a:rPr lang="zh-CN" altLang="en-US" sz="2400" b="1" dirty="0">
                <a:cs typeface="+mn-ea"/>
                <a:sym typeface="+mn-lt"/>
              </a:rPr>
              <a:t>机器学习在资产定价中的应用</a:t>
            </a:r>
            <a:endParaRPr lang="en-US" altLang="zh-CN" sz="2400" b="1" dirty="0">
              <a:cs typeface="+mn-ea"/>
              <a:sym typeface="+mn-lt"/>
            </a:endParaRPr>
          </a:p>
          <a:p>
            <a:pPr lvl="1" algn="just">
              <a:lnSpc>
                <a:spcPct val="120000"/>
              </a:lnSpc>
              <a:spcBef>
                <a:spcPct val="0"/>
              </a:spcBef>
            </a:pPr>
            <a:r>
              <a:rPr lang="en-US" altLang="zh-CN" sz="2000" dirty="0">
                <a:cs typeface="+mn-ea"/>
                <a:sym typeface="+mn-lt"/>
              </a:rPr>
              <a:t>Feng, Giglio, and </a:t>
            </a:r>
            <a:r>
              <a:rPr lang="en-US" altLang="zh-CN" sz="2000" dirty="0" err="1">
                <a:cs typeface="+mn-ea"/>
                <a:sym typeface="+mn-lt"/>
              </a:rPr>
              <a:t>Xiu</a:t>
            </a:r>
            <a:r>
              <a:rPr lang="en-US" altLang="zh-CN" sz="2000" dirty="0">
                <a:cs typeface="+mn-ea"/>
                <a:sym typeface="+mn-lt"/>
              </a:rPr>
              <a:t>(2017)</a:t>
            </a:r>
            <a:r>
              <a:rPr lang="zh-CN" altLang="en-US" sz="2000" dirty="0">
                <a:cs typeface="+mn-ea"/>
                <a:sym typeface="+mn-lt"/>
              </a:rPr>
              <a:t>基于</a:t>
            </a:r>
            <a:r>
              <a:rPr lang="en-US" altLang="zh-CN" sz="2000" dirty="0">
                <a:cs typeface="+mn-ea"/>
                <a:sym typeface="+mn-lt"/>
              </a:rPr>
              <a:t>LASSO</a:t>
            </a:r>
            <a:r>
              <a:rPr lang="zh-CN" altLang="en-US" sz="2000" dirty="0">
                <a:cs typeface="+mn-ea"/>
                <a:sym typeface="+mn-lt"/>
              </a:rPr>
              <a:t>方法衡量因子对资产定价的贡献，发现盈利性和投资因子更具有统计上显著的解释力</a:t>
            </a:r>
            <a:endParaRPr lang="en-US" altLang="zh-CN" sz="2000" dirty="0">
              <a:cs typeface="+mn-ea"/>
              <a:sym typeface="+mn-lt"/>
            </a:endParaRPr>
          </a:p>
          <a:p>
            <a:pPr lvl="1" algn="just">
              <a:lnSpc>
                <a:spcPct val="120000"/>
              </a:lnSpc>
              <a:spcBef>
                <a:spcPct val="0"/>
              </a:spcBef>
            </a:pPr>
            <a:r>
              <a:rPr lang="zh-CN" altLang="en-US" sz="2000" dirty="0">
                <a:cs typeface="+mn-ea"/>
                <a:sym typeface="+mn-lt"/>
              </a:rPr>
              <a:t>后续也有用</a:t>
            </a:r>
            <a:r>
              <a:rPr lang="en-US" altLang="zh-CN" sz="2000" dirty="0">
                <a:cs typeface="+mn-ea"/>
                <a:sym typeface="+mn-lt"/>
              </a:rPr>
              <a:t>Adaptive</a:t>
            </a:r>
            <a:r>
              <a:rPr lang="zh-CN" altLang="en-US" sz="2000" dirty="0">
                <a:cs typeface="+mn-ea"/>
                <a:sym typeface="+mn-lt"/>
              </a:rPr>
              <a:t> </a:t>
            </a:r>
            <a:r>
              <a:rPr lang="en-US" altLang="zh-CN" sz="2000" dirty="0">
                <a:cs typeface="+mn-ea"/>
                <a:sym typeface="+mn-lt"/>
              </a:rPr>
              <a:t>LASSO</a:t>
            </a:r>
            <a:r>
              <a:rPr lang="zh-CN" altLang="en-US" sz="2000" dirty="0">
                <a:cs typeface="+mn-ea"/>
                <a:sym typeface="+mn-lt"/>
              </a:rPr>
              <a:t>和</a:t>
            </a:r>
            <a:r>
              <a:rPr lang="en-US" altLang="zh-CN" sz="2000" dirty="0">
                <a:cs typeface="+mn-ea"/>
                <a:sym typeface="+mn-lt"/>
              </a:rPr>
              <a:t>Adaptive</a:t>
            </a:r>
            <a:r>
              <a:rPr lang="zh-CN" altLang="en-US" sz="2000" dirty="0">
                <a:cs typeface="+mn-ea"/>
                <a:sym typeface="+mn-lt"/>
              </a:rPr>
              <a:t> </a:t>
            </a:r>
            <a:r>
              <a:rPr lang="en-US" altLang="zh-CN" sz="2000" dirty="0">
                <a:cs typeface="+mn-ea"/>
                <a:sym typeface="+mn-lt"/>
              </a:rPr>
              <a:t>Group</a:t>
            </a:r>
            <a:r>
              <a:rPr lang="zh-CN" altLang="en-US" sz="2000" dirty="0">
                <a:cs typeface="+mn-ea"/>
                <a:sym typeface="+mn-lt"/>
              </a:rPr>
              <a:t> </a:t>
            </a:r>
            <a:r>
              <a:rPr lang="en-US" altLang="zh-CN" sz="2000" dirty="0">
                <a:cs typeface="+mn-ea"/>
                <a:sym typeface="+mn-lt"/>
              </a:rPr>
              <a:t>LASSO</a:t>
            </a:r>
            <a:r>
              <a:rPr lang="zh-CN" altLang="en-US" sz="2000" dirty="0">
                <a:cs typeface="+mn-ea"/>
                <a:sym typeface="+mn-lt"/>
              </a:rPr>
              <a:t>进行因子的筛选</a:t>
            </a:r>
            <a:endParaRPr lang="en-US" altLang="zh-CN" sz="2000" dirty="0">
              <a:cs typeface="+mn-ea"/>
              <a:sym typeface="+mn-lt"/>
            </a:endParaRPr>
          </a:p>
          <a:p>
            <a:pPr lvl="1" algn="just">
              <a:lnSpc>
                <a:spcPct val="120000"/>
              </a:lnSpc>
              <a:spcBef>
                <a:spcPct val="0"/>
              </a:spcBef>
            </a:pPr>
            <a:r>
              <a:rPr lang="zh-CN" altLang="en-US" sz="2000" dirty="0">
                <a:cs typeface="+mn-ea"/>
                <a:sym typeface="+mn-lt"/>
              </a:rPr>
              <a:t>李斌等（</a:t>
            </a:r>
            <a:r>
              <a:rPr lang="en-US" altLang="zh-CN" sz="2000" dirty="0">
                <a:cs typeface="+mn-ea"/>
                <a:sym typeface="+mn-lt"/>
              </a:rPr>
              <a:t>2017</a:t>
            </a:r>
            <a:r>
              <a:rPr lang="zh-CN" altLang="en-US" sz="2000" dirty="0">
                <a:cs typeface="+mn-ea"/>
                <a:sym typeface="+mn-lt"/>
              </a:rPr>
              <a:t>）分别采用支持向量机、神经网络、</a:t>
            </a:r>
            <a:r>
              <a:rPr lang="en-US" altLang="zh-CN" sz="2000" dirty="0" err="1">
                <a:cs typeface="+mn-ea"/>
                <a:sym typeface="+mn-lt"/>
              </a:rPr>
              <a:t>Adaboost</a:t>
            </a:r>
            <a:r>
              <a:rPr lang="zh-CN" altLang="en-US" sz="2000" dirty="0">
                <a:cs typeface="+mn-ea"/>
                <a:sym typeface="+mn-lt"/>
              </a:rPr>
              <a:t>算法预测股价涨跌方向，发现机器学习算法具有更高的准确率</a:t>
            </a:r>
            <a:endParaRPr lang="en-US" altLang="zh-CN" sz="2000" dirty="0">
              <a:cs typeface="+mn-ea"/>
              <a:sym typeface="+mn-lt"/>
            </a:endParaRPr>
          </a:p>
          <a:p>
            <a:pPr lvl="1" algn="just">
              <a:lnSpc>
                <a:spcPct val="120000"/>
              </a:lnSpc>
              <a:spcBef>
                <a:spcPct val="0"/>
              </a:spcBef>
            </a:pPr>
            <a:r>
              <a:rPr lang="en-US" altLang="zh-CN" sz="2000" dirty="0">
                <a:cs typeface="+mn-ea"/>
                <a:sym typeface="+mn-lt"/>
              </a:rPr>
              <a:t>Gu et al. (2018)</a:t>
            </a:r>
            <a:r>
              <a:rPr lang="zh-CN" altLang="en-US" sz="2000" dirty="0">
                <a:cs typeface="+mn-ea"/>
                <a:sym typeface="+mn-lt"/>
              </a:rPr>
              <a:t>检验了常见的机器学习算法在美国市场上的预测能力，发现机器学习模型可以有效地超越线性模型</a:t>
            </a:r>
            <a:endParaRPr lang="en-US" altLang="zh-CN" sz="2000" dirty="0">
              <a:cs typeface="+mn-ea"/>
              <a:sym typeface="+mn-lt"/>
            </a:endParaRPr>
          </a:p>
          <a:p>
            <a:pPr marL="342900" lvl="1" indent="0" algn="just">
              <a:lnSpc>
                <a:spcPct val="120000"/>
              </a:lnSpc>
              <a:spcBef>
                <a:spcPct val="0"/>
              </a:spcBef>
              <a:buNone/>
            </a:pPr>
            <a:endParaRPr lang="en-US" altLang="zh-CN" sz="20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8</a:t>
            </a:fld>
            <a:endParaRPr lang="zh-CN" altLang="en-US" sz="1200" dirty="0">
              <a:cs typeface="+mn-ea"/>
              <a:sym typeface="+mn-lt"/>
            </a:endParaRPr>
          </a:p>
        </p:txBody>
      </p:sp>
    </p:spTree>
    <p:extLst>
      <p:ext uri="{BB962C8B-B14F-4D97-AF65-F5344CB8AC3E}">
        <p14:creationId xmlns:p14="http://schemas.microsoft.com/office/powerpoint/2010/main" val="202263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8E9B4-F477-475D-BE41-5D4191C65C5C}"/>
              </a:ext>
            </a:extLst>
          </p:cNvPr>
          <p:cNvSpPr>
            <a:spLocks noGrp="1"/>
          </p:cNvSpPr>
          <p:nvPr>
            <p:ph type="title"/>
          </p:nvPr>
        </p:nvSpPr>
        <p:spPr/>
        <p:txBody>
          <a:bodyPr>
            <a:normAutofit/>
          </a:bodyPr>
          <a:lstStyle/>
          <a:p>
            <a:pPr>
              <a:lnSpc>
                <a:spcPct val="120000"/>
              </a:lnSpc>
            </a:pPr>
            <a:r>
              <a:rPr lang="en-US" altLang="zh-CN" sz="5000" dirty="0">
                <a:latin typeface="+mn-lt"/>
                <a:ea typeface="+mn-ea"/>
                <a:cs typeface="+mn-ea"/>
                <a:sym typeface="+mn-lt"/>
              </a:rPr>
              <a:t>1. </a:t>
            </a:r>
            <a:r>
              <a:rPr lang="zh-CN" altLang="en-US" sz="4600" dirty="0">
                <a:latin typeface="+mn-lt"/>
                <a:ea typeface="+mn-ea"/>
                <a:cs typeface="+mn-ea"/>
                <a:sym typeface="+mn-lt"/>
              </a:rPr>
              <a:t>引言</a:t>
            </a:r>
            <a:endParaRPr lang="zh-CN" altLang="en-US" sz="4500" dirty="0">
              <a:latin typeface="+mn-lt"/>
              <a:ea typeface="+mn-ea"/>
              <a:cs typeface="+mn-ea"/>
              <a:sym typeface="+mn-lt"/>
            </a:endParaRPr>
          </a:p>
        </p:txBody>
      </p:sp>
      <p:sp>
        <p:nvSpPr>
          <p:cNvPr id="3" name="内容占位符 2">
            <a:extLst>
              <a:ext uri="{FF2B5EF4-FFF2-40B4-BE49-F238E27FC236}">
                <a16:creationId xmlns:a16="http://schemas.microsoft.com/office/drawing/2014/main" id="{5E91573D-F61A-4838-9181-4F795DD74770}"/>
              </a:ext>
            </a:extLst>
          </p:cNvPr>
          <p:cNvSpPr>
            <a:spLocks noGrp="1"/>
          </p:cNvSpPr>
          <p:nvPr>
            <p:ph idx="1"/>
          </p:nvPr>
        </p:nvSpPr>
        <p:spPr/>
        <p:txBody>
          <a:bodyPr>
            <a:noAutofit/>
          </a:bodyPr>
          <a:lstStyle/>
          <a:p>
            <a:pPr>
              <a:lnSpc>
                <a:spcPct val="120000"/>
              </a:lnSpc>
              <a:spcBef>
                <a:spcPct val="0"/>
              </a:spcBef>
              <a:buFont typeface="Wingdings" panose="05000000000000000000" pitchFamily="2" charset="2"/>
              <a:buChar char="Ø"/>
            </a:pPr>
            <a:r>
              <a:rPr lang="zh-CN" altLang="en-US" sz="3000" b="1" dirty="0">
                <a:cs typeface="+mn-ea"/>
                <a:sym typeface="+mn-lt"/>
              </a:rPr>
              <a:t>现有研究</a:t>
            </a:r>
            <a:r>
              <a:rPr lang="en-US" altLang="zh-CN" sz="3000" b="1" dirty="0">
                <a:cs typeface="+mn-ea"/>
                <a:sym typeface="+mn-lt"/>
              </a:rPr>
              <a:t> </a:t>
            </a:r>
          </a:p>
          <a:p>
            <a:pPr marL="457200" indent="-457200" algn="just">
              <a:lnSpc>
                <a:spcPct val="120000"/>
              </a:lnSpc>
              <a:spcBef>
                <a:spcPct val="0"/>
              </a:spcBef>
              <a:buFont typeface="+mj-lt"/>
              <a:buAutoNum type="arabicPeriod" startAt="2"/>
            </a:pPr>
            <a:r>
              <a:rPr lang="zh-CN" altLang="en-US" sz="2600" b="1" dirty="0">
                <a:cs typeface="+mn-ea"/>
                <a:sym typeface="+mn-lt"/>
              </a:rPr>
              <a:t>异象因子研究</a:t>
            </a:r>
            <a:endParaRPr lang="en-US" altLang="zh-CN" sz="2600" b="1" dirty="0">
              <a:cs typeface="+mn-ea"/>
              <a:sym typeface="+mn-lt"/>
            </a:endParaRPr>
          </a:p>
          <a:p>
            <a:pPr lvl="1" algn="just">
              <a:lnSpc>
                <a:spcPct val="120000"/>
              </a:lnSpc>
              <a:spcBef>
                <a:spcPct val="0"/>
              </a:spcBef>
            </a:pPr>
            <a:r>
              <a:rPr lang="en-US" altLang="zh-CN" sz="2000" dirty="0">
                <a:cs typeface="+mn-ea"/>
                <a:sym typeface="+mn-lt"/>
              </a:rPr>
              <a:t>Green, Hand</a:t>
            </a:r>
            <a:r>
              <a:rPr lang="zh-CN" altLang="en-US" sz="2000" dirty="0">
                <a:cs typeface="+mn-ea"/>
                <a:sym typeface="+mn-lt"/>
              </a:rPr>
              <a:t>和</a:t>
            </a:r>
            <a:r>
              <a:rPr lang="en-US" altLang="zh-CN" sz="2000" dirty="0">
                <a:cs typeface="+mn-ea"/>
                <a:sym typeface="+mn-lt"/>
              </a:rPr>
              <a:t>Zhang (2017)</a:t>
            </a:r>
            <a:r>
              <a:rPr lang="zh-CN" altLang="en-US" sz="2000" dirty="0">
                <a:cs typeface="+mn-ea"/>
                <a:sym typeface="+mn-lt"/>
              </a:rPr>
              <a:t>采用</a:t>
            </a:r>
            <a:r>
              <a:rPr lang="en-US" altLang="zh-CN" sz="2000" dirty="0" err="1">
                <a:cs typeface="+mn-ea"/>
                <a:sym typeface="+mn-lt"/>
              </a:rPr>
              <a:t>Fama-MacBeth</a:t>
            </a:r>
            <a:r>
              <a:rPr lang="zh-CN" altLang="en-US" sz="2000" dirty="0">
                <a:cs typeface="+mn-ea"/>
                <a:sym typeface="+mn-lt"/>
              </a:rPr>
              <a:t>回归检验了</a:t>
            </a:r>
            <a:r>
              <a:rPr lang="en-US" altLang="zh-CN" sz="2000" dirty="0">
                <a:cs typeface="+mn-ea"/>
                <a:sym typeface="+mn-lt"/>
              </a:rPr>
              <a:t>1980-2014</a:t>
            </a:r>
            <a:r>
              <a:rPr lang="zh-CN" altLang="en-US" sz="2000" dirty="0">
                <a:cs typeface="+mn-ea"/>
                <a:sym typeface="+mn-lt"/>
              </a:rPr>
              <a:t>年美国股票市场的</a:t>
            </a:r>
            <a:r>
              <a:rPr lang="en-US" altLang="zh-CN" sz="2000" dirty="0">
                <a:cs typeface="+mn-ea"/>
                <a:sym typeface="+mn-lt"/>
              </a:rPr>
              <a:t>94</a:t>
            </a:r>
            <a:r>
              <a:rPr lang="zh-CN" altLang="en-US" sz="2000" dirty="0">
                <a:cs typeface="+mn-ea"/>
                <a:sym typeface="+mn-lt"/>
              </a:rPr>
              <a:t>项异象因子，发现</a:t>
            </a:r>
            <a:r>
              <a:rPr lang="en-US" altLang="zh-CN" sz="2000" dirty="0">
                <a:cs typeface="+mn-ea"/>
                <a:sym typeface="+mn-lt"/>
              </a:rPr>
              <a:t>12</a:t>
            </a:r>
            <a:r>
              <a:rPr lang="zh-CN" altLang="en-US" sz="2000" dirty="0">
                <a:cs typeface="+mn-ea"/>
                <a:sym typeface="+mn-lt"/>
              </a:rPr>
              <a:t>个因子对股票月度收益具有显著的预测效果。</a:t>
            </a:r>
            <a:endParaRPr lang="en-US" altLang="zh-CN" sz="2000" dirty="0">
              <a:cs typeface="+mn-ea"/>
              <a:sym typeface="+mn-lt"/>
            </a:endParaRPr>
          </a:p>
          <a:p>
            <a:pPr lvl="1" algn="just">
              <a:lnSpc>
                <a:spcPct val="120000"/>
              </a:lnSpc>
              <a:spcBef>
                <a:spcPct val="0"/>
              </a:spcBef>
            </a:pPr>
            <a:r>
              <a:rPr lang="en-US" altLang="zh-CN" sz="2000" dirty="0">
                <a:cs typeface="+mn-ea"/>
                <a:sym typeface="+mn-lt"/>
              </a:rPr>
              <a:t>Light, </a:t>
            </a:r>
            <a:r>
              <a:rPr lang="en-US" altLang="zh-CN" sz="2000" dirty="0" err="1">
                <a:cs typeface="+mn-ea"/>
                <a:sym typeface="+mn-lt"/>
              </a:rPr>
              <a:t>Maslov</a:t>
            </a:r>
            <a:r>
              <a:rPr lang="en-US" altLang="zh-CN" sz="2000" dirty="0">
                <a:cs typeface="+mn-ea"/>
                <a:sym typeface="+mn-lt"/>
              </a:rPr>
              <a:t>, and </a:t>
            </a:r>
            <a:r>
              <a:rPr lang="en-US" altLang="zh-CN" sz="2000" dirty="0" err="1">
                <a:cs typeface="+mn-ea"/>
                <a:sym typeface="+mn-lt"/>
              </a:rPr>
              <a:t>Rytchkov</a:t>
            </a:r>
            <a:r>
              <a:rPr lang="en-US" altLang="zh-CN" sz="2000" dirty="0">
                <a:cs typeface="+mn-ea"/>
                <a:sym typeface="+mn-lt"/>
              </a:rPr>
              <a:t> (2017)</a:t>
            </a:r>
            <a:r>
              <a:rPr lang="zh-CN" altLang="en-US" sz="2000" dirty="0">
                <a:cs typeface="+mn-ea"/>
                <a:sym typeface="+mn-lt"/>
              </a:rPr>
              <a:t>采用“偏最小二乘法”（</a:t>
            </a:r>
            <a:r>
              <a:rPr lang="en-US" altLang="zh-CN" sz="2000" dirty="0">
                <a:cs typeface="+mn-ea"/>
                <a:sym typeface="+mn-lt"/>
              </a:rPr>
              <a:t>PLS</a:t>
            </a:r>
            <a:r>
              <a:rPr lang="zh-CN" altLang="en-US" sz="2000" dirty="0">
                <a:cs typeface="+mn-ea"/>
                <a:sym typeface="+mn-lt"/>
              </a:rPr>
              <a:t>）来检验公司特征对期望收益的预测能力；</a:t>
            </a:r>
            <a:endParaRPr lang="en-US" altLang="zh-CN" sz="2000" dirty="0">
              <a:cs typeface="+mn-ea"/>
              <a:sym typeface="+mn-lt"/>
            </a:endParaRPr>
          </a:p>
          <a:p>
            <a:pPr lvl="1" algn="just">
              <a:lnSpc>
                <a:spcPct val="120000"/>
              </a:lnSpc>
              <a:spcBef>
                <a:spcPct val="0"/>
              </a:spcBef>
            </a:pPr>
            <a:r>
              <a:rPr lang="en-US" altLang="zh-CN" sz="2000" dirty="0" err="1">
                <a:cs typeface="+mn-ea"/>
                <a:sym typeface="+mn-lt"/>
              </a:rPr>
              <a:t>Hou</a:t>
            </a:r>
            <a:r>
              <a:rPr lang="zh-CN" altLang="en-US" sz="2000" dirty="0">
                <a:cs typeface="+mn-ea"/>
                <a:sym typeface="+mn-lt"/>
              </a:rPr>
              <a:t> </a:t>
            </a:r>
            <a:r>
              <a:rPr lang="en-US" altLang="zh-CN" sz="2000" dirty="0">
                <a:cs typeface="+mn-ea"/>
                <a:sym typeface="+mn-lt"/>
              </a:rPr>
              <a:t>et</a:t>
            </a:r>
            <a:r>
              <a:rPr lang="zh-CN" altLang="en-US" sz="2000" dirty="0">
                <a:cs typeface="+mn-ea"/>
                <a:sym typeface="+mn-lt"/>
              </a:rPr>
              <a:t> </a:t>
            </a:r>
            <a:r>
              <a:rPr lang="en-US" altLang="zh-CN" sz="2000" dirty="0">
                <a:cs typeface="+mn-ea"/>
                <a:sym typeface="+mn-lt"/>
              </a:rPr>
              <a:t>al.</a:t>
            </a:r>
            <a:r>
              <a:rPr lang="zh-CN" altLang="en-US" sz="2000" dirty="0">
                <a:cs typeface="+mn-ea"/>
                <a:sym typeface="+mn-lt"/>
              </a:rPr>
              <a:t> </a:t>
            </a:r>
            <a:r>
              <a:rPr lang="en-US" altLang="zh-CN" sz="2000" dirty="0">
                <a:cs typeface="+mn-ea"/>
                <a:sym typeface="+mn-lt"/>
              </a:rPr>
              <a:t>(2019)</a:t>
            </a:r>
            <a:r>
              <a:rPr lang="zh-CN" altLang="en-US" sz="2000" dirty="0">
                <a:cs typeface="+mn-ea"/>
                <a:sym typeface="+mn-lt"/>
              </a:rPr>
              <a:t>检验了</a:t>
            </a:r>
            <a:r>
              <a:rPr lang="en-US" altLang="zh-CN" sz="2000" dirty="0">
                <a:cs typeface="+mn-ea"/>
                <a:sym typeface="+mn-lt"/>
              </a:rPr>
              <a:t>447</a:t>
            </a:r>
            <a:r>
              <a:rPr lang="zh-CN" altLang="en-US" sz="2000" dirty="0">
                <a:cs typeface="+mn-ea"/>
                <a:sym typeface="+mn-lt"/>
              </a:rPr>
              <a:t>个文献中的异象因子，发现大部分并不能预测股票未来收益；</a:t>
            </a:r>
            <a:endParaRPr lang="en-US" altLang="zh-CN" sz="2000" dirty="0">
              <a:cs typeface="+mn-ea"/>
              <a:sym typeface="+mn-lt"/>
            </a:endParaRPr>
          </a:p>
          <a:p>
            <a:pPr lvl="1" algn="just">
              <a:lnSpc>
                <a:spcPct val="120000"/>
              </a:lnSpc>
              <a:spcBef>
                <a:spcPct val="0"/>
              </a:spcBef>
            </a:pPr>
            <a:r>
              <a:rPr lang="en-US" altLang="zh-CN" sz="2000" dirty="0">
                <a:cs typeface="+mn-ea"/>
                <a:sym typeface="+mn-lt"/>
              </a:rPr>
              <a:t>Jiang</a:t>
            </a:r>
            <a:r>
              <a:rPr lang="zh-CN" altLang="en-US" sz="2000" dirty="0">
                <a:cs typeface="+mn-ea"/>
                <a:sym typeface="+mn-lt"/>
              </a:rPr>
              <a:t>等 </a:t>
            </a:r>
            <a:r>
              <a:rPr lang="en-US" altLang="zh-CN" sz="2000" dirty="0">
                <a:cs typeface="+mn-ea"/>
                <a:sym typeface="+mn-lt"/>
              </a:rPr>
              <a:t>(2019)</a:t>
            </a:r>
            <a:r>
              <a:rPr lang="zh-CN" altLang="en-US" sz="2000" dirty="0">
                <a:cs typeface="+mn-ea"/>
                <a:sym typeface="+mn-lt"/>
              </a:rPr>
              <a:t>分别采用</a:t>
            </a:r>
            <a:r>
              <a:rPr lang="en-US" altLang="zh-CN" sz="2000" dirty="0" err="1">
                <a:cs typeface="+mn-ea"/>
                <a:sym typeface="+mn-lt"/>
              </a:rPr>
              <a:t>Fama-MacBeth</a:t>
            </a:r>
            <a:r>
              <a:rPr lang="zh-CN" altLang="en-US" sz="2000" dirty="0">
                <a:cs typeface="+mn-ea"/>
                <a:sym typeface="+mn-lt"/>
              </a:rPr>
              <a:t>回归、</a:t>
            </a:r>
            <a:r>
              <a:rPr lang="en-US" altLang="zh-CN" sz="2000" dirty="0">
                <a:cs typeface="+mn-ea"/>
                <a:sym typeface="+mn-lt"/>
              </a:rPr>
              <a:t>PCA</a:t>
            </a:r>
            <a:r>
              <a:rPr lang="zh-CN" altLang="en-US" sz="2000" dirty="0">
                <a:cs typeface="+mn-ea"/>
                <a:sym typeface="+mn-lt"/>
              </a:rPr>
              <a:t>、</a:t>
            </a:r>
            <a:r>
              <a:rPr lang="en-US" altLang="zh-CN" sz="2000" dirty="0">
                <a:cs typeface="+mn-ea"/>
                <a:sym typeface="+mn-lt"/>
              </a:rPr>
              <a:t>PLS</a:t>
            </a:r>
            <a:r>
              <a:rPr lang="zh-CN" altLang="en-US" sz="2000" dirty="0">
                <a:cs typeface="+mn-ea"/>
                <a:sym typeface="+mn-lt"/>
              </a:rPr>
              <a:t>和</a:t>
            </a:r>
            <a:r>
              <a:rPr lang="en-US" altLang="zh-CN" sz="2000" dirty="0">
                <a:cs typeface="+mn-ea"/>
                <a:sym typeface="+mn-lt"/>
              </a:rPr>
              <a:t>FC</a:t>
            </a:r>
            <a:r>
              <a:rPr lang="zh-CN" altLang="en-US" sz="2000" dirty="0">
                <a:cs typeface="+mn-ea"/>
                <a:sym typeface="+mn-lt"/>
              </a:rPr>
              <a:t>方法整合</a:t>
            </a:r>
            <a:r>
              <a:rPr lang="en-US" altLang="zh-CN" sz="2000" dirty="0">
                <a:cs typeface="+mn-ea"/>
                <a:sym typeface="+mn-lt"/>
              </a:rPr>
              <a:t>A</a:t>
            </a:r>
            <a:r>
              <a:rPr lang="zh-CN" altLang="en-US" sz="2000" dirty="0">
                <a:cs typeface="+mn-ea"/>
                <a:sym typeface="+mn-lt"/>
              </a:rPr>
              <a:t>股市场中的</a:t>
            </a:r>
            <a:r>
              <a:rPr lang="en-US" altLang="zh-CN" sz="2000" dirty="0">
                <a:cs typeface="+mn-ea"/>
                <a:sym typeface="+mn-lt"/>
              </a:rPr>
              <a:t>75</a:t>
            </a:r>
            <a:r>
              <a:rPr lang="zh-CN" altLang="en-US" sz="2000" dirty="0">
                <a:cs typeface="+mn-ea"/>
                <a:sym typeface="+mn-lt"/>
              </a:rPr>
              <a:t>个异象因子，证明上述线性方法能够从因子中提取出有助于预测的信息。</a:t>
            </a:r>
            <a:endParaRPr lang="en-US" altLang="zh-CN" sz="2000" dirty="0">
              <a:cs typeface="+mn-ea"/>
              <a:sym typeface="+mn-lt"/>
            </a:endParaRPr>
          </a:p>
        </p:txBody>
      </p:sp>
      <p:sp>
        <p:nvSpPr>
          <p:cNvPr id="5" name="日期占位符 4">
            <a:extLst>
              <a:ext uri="{FF2B5EF4-FFF2-40B4-BE49-F238E27FC236}">
                <a16:creationId xmlns:a16="http://schemas.microsoft.com/office/drawing/2014/main" id="{30F11B0A-49F1-4E44-8312-585D08BA23A6}"/>
              </a:ext>
            </a:extLst>
          </p:cNvPr>
          <p:cNvSpPr>
            <a:spLocks noGrp="1"/>
          </p:cNvSpPr>
          <p:nvPr>
            <p:ph type="dt" sz="half" idx="10"/>
          </p:nvPr>
        </p:nvSpPr>
        <p:spPr/>
        <p:txBody>
          <a:bodyPr/>
          <a:lstStyle/>
          <a:p>
            <a:pPr>
              <a:lnSpc>
                <a:spcPct val="120000"/>
              </a:lnSpc>
            </a:pPr>
            <a:r>
              <a:rPr lang="en-US" altLang="zh-CN" sz="1200">
                <a:cs typeface="+mn-ea"/>
                <a:sym typeface="+mn-lt"/>
              </a:rPr>
              <a:t>2019/11/11</a:t>
            </a:r>
            <a:endParaRPr lang="zh-CN" altLang="en-US" sz="1200" dirty="0">
              <a:cs typeface="+mn-ea"/>
              <a:sym typeface="+mn-lt"/>
            </a:endParaRPr>
          </a:p>
        </p:txBody>
      </p:sp>
      <p:sp>
        <p:nvSpPr>
          <p:cNvPr id="6" name="页脚占位符 5">
            <a:extLst>
              <a:ext uri="{FF2B5EF4-FFF2-40B4-BE49-F238E27FC236}">
                <a16:creationId xmlns:a16="http://schemas.microsoft.com/office/drawing/2014/main" id="{CC801322-D1C6-4468-8605-B1C4B277DA6A}"/>
              </a:ext>
            </a:extLst>
          </p:cNvPr>
          <p:cNvSpPr>
            <a:spLocks noGrp="1"/>
          </p:cNvSpPr>
          <p:nvPr>
            <p:ph type="ftr" sz="quarter" idx="11"/>
          </p:nvPr>
        </p:nvSpPr>
        <p:spPr/>
        <p:txBody>
          <a:bodyPr/>
          <a:lstStyle/>
          <a:p>
            <a:pPr>
              <a:lnSpc>
                <a:spcPct val="120000"/>
              </a:lnSpc>
            </a:pPr>
            <a:r>
              <a:rPr lang="zh-CN" altLang="en-US" sz="1200">
                <a:cs typeface="+mn-ea"/>
                <a:sym typeface="+mn-lt"/>
              </a:rPr>
              <a:t>李斌</a:t>
            </a:r>
            <a:r>
              <a:rPr lang="en-US" altLang="zh-CN" sz="1200">
                <a:cs typeface="+mn-ea"/>
                <a:sym typeface="+mn-lt"/>
              </a:rPr>
              <a:t>@</a:t>
            </a:r>
            <a:r>
              <a:rPr lang="zh-CN" altLang="en-US" sz="1200">
                <a:cs typeface="+mn-ea"/>
                <a:sym typeface="+mn-lt"/>
              </a:rPr>
              <a:t>武大金融</a:t>
            </a:r>
            <a:endParaRPr lang="zh-CN" altLang="en-US" sz="1200" dirty="0">
              <a:cs typeface="+mn-ea"/>
              <a:sym typeface="+mn-lt"/>
            </a:endParaRPr>
          </a:p>
        </p:txBody>
      </p:sp>
      <p:sp>
        <p:nvSpPr>
          <p:cNvPr id="4" name="灯片编号占位符 3">
            <a:extLst>
              <a:ext uri="{FF2B5EF4-FFF2-40B4-BE49-F238E27FC236}">
                <a16:creationId xmlns:a16="http://schemas.microsoft.com/office/drawing/2014/main" id="{6FAC54C8-157A-4D59-A3BA-3C30D12D9FB4}"/>
              </a:ext>
            </a:extLst>
          </p:cNvPr>
          <p:cNvSpPr>
            <a:spLocks noGrp="1"/>
          </p:cNvSpPr>
          <p:nvPr>
            <p:ph type="sldNum" sz="quarter" idx="12"/>
          </p:nvPr>
        </p:nvSpPr>
        <p:spPr/>
        <p:txBody>
          <a:bodyPr/>
          <a:lstStyle/>
          <a:p>
            <a:pPr>
              <a:lnSpc>
                <a:spcPct val="120000"/>
              </a:lnSpc>
            </a:pPr>
            <a:fld id="{5B7A44AB-C851-4680-919B-97E3B8B1A208}" type="slidenum">
              <a:rPr lang="zh-CN" altLang="en-US" sz="1200" smtClean="0">
                <a:cs typeface="+mn-ea"/>
                <a:sym typeface="+mn-lt"/>
              </a:rPr>
              <a:pPr>
                <a:lnSpc>
                  <a:spcPct val="120000"/>
                </a:lnSpc>
              </a:pPr>
              <a:t>9</a:t>
            </a:fld>
            <a:endParaRPr lang="zh-CN" altLang="en-US" sz="1200" dirty="0">
              <a:cs typeface="+mn-ea"/>
              <a:sym typeface="+mn-lt"/>
            </a:endParaRPr>
          </a:p>
        </p:txBody>
      </p:sp>
    </p:spTree>
    <p:extLst>
      <p:ext uri="{BB962C8B-B14F-4D97-AF65-F5344CB8AC3E}">
        <p14:creationId xmlns:p14="http://schemas.microsoft.com/office/powerpoint/2010/main" val="22519837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tfevab4">
      <a:majorFont>
        <a:latin typeface="Arial" panose="020F0302020204030204"/>
        <a:ea typeface="黑体"/>
        <a:cs typeface=""/>
      </a:majorFont>
      <a:minorFont>
        <a:latin typeface="Arial"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12029</TotalTime>
  <Words>4200</Words>
  <Application>Microsoft Macintosh PowerPoint</Application>
  <PresentationFormat>On-screen Show (4:3)</PresentationFormat>
  <Paragraphs>876</Paragraphs>
  <Slides>29</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等线</vt:lpstr>
      <vt:lpstr>Arial</vt:lpstr>
      <vt:lpstr>Calibri</vt:lpstr>
      <vt:lpstr>Cambria Math</vt:lpstr>
      <vt:lpstr>Times New Roman</vt:lpstr>
      <vt:lpstr>Wingdings</vt:lpstr>
      <vt:lpstr>Office 主题​​</vt:lpstr>
      <vt:lpstr>Visio</vt:lpstr>
      <vt:lpstr>机器学习驱动的基本面量化投资研究  李斌、邵新月和李玥阳 《中国工业经济》，2019</vt:lpstr>
      <vt:lpstr>目录</vt:lpstr>
      <vt:lpstr>1. 引言</vt:lpstr>
      <vt:lpstr>1. 引言</vt:lpstr>
      <vt:lpstr>1. 引言</vt:lpstr>
      <vt:lpstr>1. 引言</vt:lpstr>
      <vt:lpstr>研究问题</vt:lpstr>
      <vt:lpstr>1. 引言</vt:lpstr>
      <vt:lpstr>1. 引言</vt:lpstr>
      <vt:lpstr>1. 引言</vt:lpstr>
      <vt:lpstr>1. 引言</vt:lpstr>
      <vt:lpstr>1. 引言</vt:lpstr>
      <vt:lpstr>2. 研究设计</vt:lpstr>
      <vt:lpstr>2. 研究设计</vt:lpstr>
      <vt:lpstr>2. 研究设计 – 数据</vt:lpstr>
      <vt:lpstr>PowerPoint Presentation</vt:lpstr>
      <vt:lpstr>2. 研究设计 – 研究方法</vt:lpstr>
      <vt:lpstr>2. 研究设计 – 研究方法</vt:lpstr>
      <vt:lpstr>3. 实证结果1：机器学习模型在A股市场的实证绩效</vt:lpstr>
      <vt:lpstr>机器学习算法全变量预测结果对比(12月滑动窗口） </vt:lpstr>
      <vt:lpstr>PowerPoint Presentation</vt:lpstr>
      <vt:lpstr>PowerPoint Presentation</vt:lpstr>
      <vt:lpstr>PowerPoint Presentation</vt:lpstr>
      <vt:lpstr>3. 实证结果2：机器学习的视角下因子的重要性。</vt:lpstr>
      <vt:lpstr>观察：交易摩擦因子在重要因子中占比较大。</vt:lpstr>
      <vt:lpstr>同时，并非是交易摩擦因子本身占总体比例较大导致</vt:lpstr>
      <vt:lpstr>PowerPoint Presentation</vt:lpstr>
      <vt:lpstr>4. 结论</vt:lpstr>
      <vt:lpstr> 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ETFs with Machine Learning Algorithms</dc:title>
  <dc:creator>邵新月</dc:creator>
  <cp:lastModifiedBy>Bin Li</cp:lastModifiedBy>
  <cp:revision>661</cp:revision>
  <cp:lastPrinted>2019-11-11T16:13:43Z</cp:lastPrinted>
  <dcterms:created xsi:type="dcterms:W3CDTF">2018-09-11T04:10:27Z</dcterms:created>
  <dcterms:modified xsi:type="dcterms:W3CDTF">2020-08-27T21:57:50Z</dcterms:modified>
</cp:coreProperties>
</file>