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7" r:id="rId11"/>
    <p:sldId id="266" r:id="rId12"/>
    <p:sldId id="268"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5" r:id="rId37"/>
    <p:sldId id="298"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505" autoAdjust="0"/>
  </p:normalViewPr>
  <p:slideViewPr>
    <p:cSldViewPr>
      <p:cViewPr varScale="1">
        <p:scale>
          <a:sx n="61" d="100"/>
          <a:sy n="61" d="100"/>
        </p:scale>
        <p:origin x="-76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14FA5A-343A-448E-9FA7-BC2A1ED2036E}" type="doc">
      <dgm:prSet loTypeId="urn:microsoft.com/office/officeart/2005/8/layout/list1" loCatId="list" qsTypeId="urn:microsoft.com/office/officeart/2005/8/quickstyle/simple1" qsCatId="simple" csTypeId="urn:microsoft.com/office/officeart/2005/8/colors/accent6_5" csCatId="accent6" phldr="1"/>
      <dgm:spPr/>
      <dgm:t>
        <a:bodyPr/>
        <a:lstStyle/>
        <a:p>
          <a:endParaRPr lang="zh-CN" altLang="en-US"/>
        </a:p>
      </dgm:t>
    </dgm:pt>
    <dgm:pt modelId="{AA02D76F-CF61-4F29-95BD-D9A09228056F}">
      <dgm:prSet phldrT="[文本]"/>
      <dgm:spPr/>
      <dgm:t>
        <a:bodyPr/>
        <a:lstStyle/>
        <a:p>
          <a:pPr algn="ctr"/>
          <a:r>
            <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rPr>
            <a:t>市场调研</a:t>
          </a:r>
          <a:endParaRPr lang="zh-CN" altLang="en-US" b="0" cap="none" spc="0" dirty="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endParaRPr>
        </a:p>
      </dgm:t>
    </dgm:pt>
    <dgm:pt modelId="{8C1F0181-269D-4791-96CD-68AFC284E4EF}" type="parTrans" cxnId="{86541BF6-766E-4B24-B1B7-BB8676BA5458}">
      <dgm:prSet/>
      <dgm:spPr/>
      <dgm:t>
        <a:bodyPr/>
        <a:lstStyle/>
        <a:p>
          <a:endParaRPr lang="zh-CN" altLang="en-US"/>
        </a:p>
      </dgm:t>
    </dgm:pt>
    <dgm:pt modelId="{3A4EE457-EB61-47C4-A56D-0425093BF45C}" type="sibTrans" cxnId="{86541BF6-766E-4B24-B1B7-BB8676BA5458}">
      <dgm:prSet/>
      <dgm:spPr/>
      <dgm:t>
        <a:bodyPr/>
        <a:lstStyle/>
        <a:p>
          <a:endParaRPr lang="zh-CN" altLang="en-US"/>
        </a:p>
      </dgm:t>
    </dgm:pt>
    <dgm:pt modelId="{80A2105E-4B96-436A-A72C-B3BF9B26B638}">
      <dgm:prSet phldrT="[文本]"/>
      <dgm:spPr/>
      <dgm:t>
        <a:bodyPr/>
        <a:lstStyle/>
        <a:p>
          <a:pPr algn="ctr"/>
          <a:r>
            <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rPr>
            <a:t>需求管理</a:t>
          </a:r>
        </a:p>
      </dgm:t>
    </dgm:pt>
    <dgm:pt modelId="{785B3CB5-CAAA-478C-A118-15085533F7FA}" type="parTrans" cxnId="{9606DB55-B8DA-4C50-824A-467640477EA4}">
      <dgm:prSet/>
      <dgm:spPr/>
      <dgm:t>
        <a:bodyPr/>
        <a:lstStyle/>
        <a:p>
          <a:endParaRPr lang="zh-CN" altLang="en-US"/>
        </a:p>
      </dgm:t>
    </dgm:pt>
    <dgm:pt modelId="{4D4E1DEF-B6FE-4CFC-8928-5E9937E261C1}" type="sibTrans" cxnId="{9606DB55-B8DA-4C50-824A-467640477EA4}">
      <dgm:prSet/>
      <dgm:spPr/>
      <dgm:t>
        <a:bodyPr/>
        <a:lstStyle/>
        <a:p>
          <a:endParaRPr lang="zh-CN" altLang="en-US"/>
        </a:p>
      </dgm:t>
    </dgm:pt>
    <dgm:pt modelId="{5D65F141-7919-4E0F-8482-7367F74B1CDF}">
      <dgm:prSet phldrT="[文本]"/>
      <dgm:spPr/>
      <dgm:t>
        <a:bodyPr/>
        <a:lstStyle/>
        <a:p>
          <a:pPr algn="ctr"/>
          <a:r>
            <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rPr>
            <a:t>产品规划</a:t>
          </a:r>
          <a:endPar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endParaRPr>
        </a:p>
      </dgm:t>
    </dgm:pt>
    <dgm:pt modelId="{B8465C59-E0A3-4C61-BF55-2A19E3E25AE3}" type="parTrans" cxnId="{AF48E0FE-12E6-46E6-B1A6-D98AEBA6A467}">
      <dgm:prSet/>
      <dgm:spPr/>
      <dgm:t>
        <a:bodyPr/>
        <a:lstStyle/>
        <a:p>
          <a:endParaRPr lang="zh-CN" altLang="en-US"/>
        </a:p>
      </dgm:t>
    </dgm:pt>
    <dgm:pt modelId="{7F652AC3-05C9-4874-80A9-393BE83C1BBC}" type="sibTrans" cxnId="{AF48E0FE-12E6-46E6-B1A6-D98AEBA6A467}">
      <dgm:prSet/>
      <dgm:spPr/>
      <dgm:t>
        <a:bodyPr/>
        <a:lstStyle/>
        <a:p>
          <a:endParaRPr lang="zh-CN" altLang="en-US"/>
        </a:p>
      </dgm:t>
    </dgm:pt>
    <dgm:pt modelId="{7D7F9FE7-2F37-459B-9004-7E75871B71C6}">
      <dgm:prSet phldrT="[文本]"/>
      <dgm:spPr/>
      <dgm:t>
        <a:bodyPr/>
        <a:lstStyle/>
        <a:p>
          <a:pPr algn="ctr"/>
          <a:r>
            <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rPr>
            <a:t>产品定义及设计</a:t>
          </a:r>
        </a:p>
      </dgm:t>
    </dgm:pt>
    <dgm:pt modelId="{6BC10CE2-F3EC-41C5-A362-A3084117A8E4}" type="parTrans" cxnId="{4B97E91A-B5DD-47E3-AB8C-E58CCAAD76D3}">
      <dgm:prSet/>
      <dgm:spPr/>
      <dgm:t>
        <a:bodyPr/>
        <a:lstStyle/>
        <a:p>
          <a:endParaRPr lang="zh-CN" altLang="en-US"/>
        </a:p>
      </dgm:t>
    </dgm:pt>
    <dgm:pt modelId="{19D265EA-CE78-4C48-B12A-4AD18036FF65}" type="sibTrans" cxnId="{4B97E91A-B5DD-47E3-AB8C-E58CCAAD76D3}">
      <dgm:prSet/>
      <dgm:spPr/>
      <dgm:t>
        <a:bodyPr/>
        <a:lstStyle/>
        <a:p>
          <a:endParaRPr lang="zh-CN" altLang="en-US"/>
        </a:p>
      </dgm:t>
    </dgm:pt>
    <dgm:pt modelId="{D22D1C0E-3B93-4A80-AB8B-FC188994EDC4}">
      <dgm:prSet phldrT="[文本]"/>
      <dgm:spPr/>
      <dgm:t>
        <a:bodyPr/>
        <a:lstStyle/>
        <a:p>
          <a:pPr algn="ctr"/>
          <a:r>
            <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rPr>
            <a:t>组织协调</a:t>
          </a:r>
        </a:p>
      </dgm:t>
    </dgm:pt>
    <dgm:pt modelId="{4DA98384-44D0-412B-A020-D980984A3AD3}" type="parTrans" cxnId="{0C8AAC08-D916-4FF5-9614-8DBEDA02B32C}">
      <dgm:prSet/>
      <dgm:spPr/>
      <dgm:t>
        <a:bodyPr/>
        <a:lstStyle/>
        <a:p>
          <a:endParaRPr lang="zh-CN" altLang="en-US"/>
        </a:p>
      </dgm:t>
    </dgm:pt>
    <dgm:pt modelId="{ED04D8D4-ABED-4988-9566-F75AD0F0A998}" type="sibTrans" cxnId="{0C8AAC08-D916-4FF5-9614-8DBEDA02B32C}">
      <dgm:prSet/>
      <dgm:spPr/>
      <dgm:t>
        <a:bodyPr/>
        <a:lstStyle/>
        <a:p>
          <a:endParaRPr lang="zh-CN" altLang="en-US"/>
        </a:p>
      </dgm:t>
    </dgm:pt>
    <dgm:pt modelId="{B98933A2-D23D-49FB-82D8-F4258F615C65}">
      <dgm:prSet phldrT="[文本]"/>
      <dgm:spPr/>
      <dgm:t>
        <a:bodyPr/>
        <a:lstStyle/>
        <a:p>
          <a:pPr algn="ctr"/>
          <a:r>
            <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rPr>
            <a:t>文档编写</a:t>
          </a:r>
        </a:p>
      </dgm:t>
    </dgm:pt>
    <dgm:pt modelId="{F35AFBFF-2E5F-4410-8D69-BAD4DA885D39}" type="parTrans" cxnId="{213AB461-0DD5-4CA5-8C42-20BD0289877F}">
      <dgm:prSet/>
      <dgm:spPr/>
      <dgm:t>
        <a:bodyPr/>
        <a:lstStyle/>
        <a:p>
          <a:endParaRPr lang="zh-CN" altLang="en-US"/>
        </a:p>
      </dgm:t>
    </dgm:pt>
    <dgm:pt modelId="{640FECBC-46E7-4570-9250-DB159A11EE64}" type="sibTrans" cxnId="{213AB461-0DD5-4CA5-8C42-20BD0289877F}">
      <dgm:prSet/>
      <dgm:spPr/>
      <dgm:t>
        <a:bodyPr/>
        <a:lstStyle/>
        <a:p>
          <a:endParaRPr lang="zh-CN" altLang="en-US"/>
        </a:p>
      </dgm:t>
    </dgm:pt>
    <dgm:pt modelId="{2E6A9422-407D-4337-B503-2C4C7695FE05}">
      <dgm:prSet phldrT="[文本]"/>
      <dgm:spPr/>
      <dgm:t>
        <a:bodyPr/>
        <a:lstStyle/>
        <a:p>
          <a:pPr algn="ctr"/>
          <a:r>
            <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rPr>
            <a:t>产品培训</a:t>
          </a:r>
        </a:p>
      </dgm:t>
    </dgm:pt>
    <dgm:pt modelId="{D24CFB0E-3C1D-4D7E-AD1F-667FA8356583}" type="parTrans" cxnId="{F29E0FAC-337C-4240-84B9-4604599175DE}">
      <dgm:prSet/>
      <dgm:spPr/>
      <dgm:t>
        <a:bodyPr/>
        <a:lstStyle/>
        <a:p>
          <a:endParaRPr lang="zh-CN" altLang="en-US"/>
        </a:p>
      </dgm:t>
    </dgm:pt>
    <dgm:pt modelId="{E42C8B02-93FF-45C6-B448-63F0D4F69C8A}" type="sibTrans" cxnId="{F29E0FAC-337C-4240-84B9-4604599175DE}">
      <dgm:prSet/>
      <dgm:spPr/>
      <dgm:t>
        <a:bodyPr/>
        <a:lstStyle/>
        <a:p>
          <a:endParaRPr lang="zh-CN" altLang="en-US"/>
        </a:p>
      </dgm:t>
    </dgm:pt>
    <dgm:pt modelId="{1CBA27CB-38BF-4B57-AFF0-D7FDB8775E47}">
      <dgm:prSet phldrT="[文本]"/>
      <dgm:spPr/>
      <dgm:t>
        <a:bodyPr/>
        <a:lstStyle/>
        <a:p>
          <a:pPr algn="ctr"/>
          <a:r>
            <a:rPr lang="zh-CN" altLang="en-US" b="0" cap="none" spc="0" dirty="0" smtClean="0">
              <a:ln w="18415" cmpd="sng">
                <a:solidFill>
                  <a:srgbClr val="FFFFFF"/>
                </a:solidFill>
                <a:prstDash val="solid"/>
              </a:ln>
              <a:solidFill>
                <a:srgbClr val="92D050"/>
              </a:solidFill>
              <a:effectLst>
                <a:glow rad="63500">
                  <a:schemeClr val="accent2">
                    <a:satMod val="175000"/>
                    <a:alpha val="40000"/>
                  </a:schemeClr>
                </a:glow>
                <a:outerShdw blurRad="63500" dir="3600000" algn="tl" rotWithShape="0">
                  <a:srgbClr val="000000">
                    <a:alpha val="70000"/>
                  </a:srgbClr>
                </a:outerShdw>
              </a:effectLst>
            </a:rPr>
            <a:t>产品生命周期管理</a:t>
          </a:r>
        </a:p>
      </dgm:t>
    </dgm:pt>
    <dgm:pt modelId="{AFB621D1-4837-4960-84C1-6AEB6F4C0539}" type="parTrans" cxnId="{3950AE4F-0631-4F26-8EAF-FF9A415118A9}">
      <dgm:prSet/>
      <dgm:spPr/>
      <dgm:t>
        <a:bodyPr/>
        <a:lstStyle/>
        <a:p>
          <a:endParaRPr lang="zh-CN" altLang="en-US"/>
        </a:p>
      </dgm:t>
    </dgm:pt>
    <dgm:pt modelId="{62A0CA15-4D6C-4FFD-AE1A-2AADBC30A590}" type="sibTrans" cxnId="{3950AE4F-0631-4F26-8EAF-FF9A415118A9}">
      <dgm:prSet/>
      <dgm:spPr/>
      <dgm:t>
        <a:bodyPr/>
        <a:lstStyle/>
        <a:p>
          <a:endParaRPr lang="zh-CN" altLang="en-US"/>
        </a:p>
      </dgm:t>
    </dgm:pt>
    <dgm:pt modelId="{60C24703-D405-4FF5-9890-F3DFA20A2651}" type="pres">
      <dgm:prSet presAssocID="{E914FA5A-343A-448E-9FA7-BC2A1ED2036E}" presName="linear" presStyleCnt="0">
        <dgm:presLayoutVars>
          <dgm:dir/>
          <dgm:animLvl val="lvl"/>
          <dgm:resizeHandles val="exact"/>
        </dgm:presLayoutVars>
      </dgm:prSet>
      <dgm:spPr/>
      <dgm:t>
        <a:bodyPr/>
        <a:lstStyle/>
        <a:p>
          <a:endParaRPr lang="zh-CN" altLang="en-US"/>
        </a:p>
      </dgm:t>
    </dgm:pt>
    <dgm:pt modelId="{6B395B44-CE50-45C0-AA53-F4E99FC132A3}" type="pres">
      <dgm:prSet presAssocID="{AA02D76F-CF61-4F29-95BD-D9A09228056F}" presName="parentLin" presStyleCnt="0"/>
      <dgm:spPr/>
    </dgm:pt>
    <dgm:pt modelId="{640DFD1F-CB88-446F-A40C-811D137A7567}" type="pres">
      <dgm:prSet presAssocID="{AA02D76F-CF61-4F29-95BD-D9A09228056F}" presName="parentLeftMargin" presStyleLbl="node1" presStyleIdx="0" presStyleCnt="8"/>
      <dgm:spPr/>
      <dgm:t>
        <a:bodyPr/>
        <a:lstStyle/>
        <a:p>
          <a:endParaRPr lang="zh-CN" altLang="en-US"/>
        </a:p>
      </dgm:t>
    </dgm:pt>
    <dgm:pt modelId="{4F9BBE58-0B2B-4B95-BAAC-874F869B4D21}" type="pres">
      <dgm:prSet presAssocID="{AA02D76F-CF61-4F29-95BD-D9A09228056F}" presName="parentText" presStyleLbl="node1" presStyleIdx="0" presStyleCnt="8">
        <dgm:presLayoutVars>
          <dgm:chMax val="0"/>
          <dgm:bulletEnabled val="1"/>
        </dgm:presLayoutVars>
      </dgm:prSet>
      <dgm:spPr/>
      <dgm:t>
        <a:bodyPr/>
        <a:lstStyle/>
        <a:p>
          <a:endParaRPr lang="zh-CN" altLang="en-US"/>
        </a:p>
      </dgm:t>
    </dgm:pt>
    <dgm:pt modelId="{24F6BFD0-1BDF-459C-B70C-3C9701B2F8CF}" type="pres">
      <dgm:prSet presAssocID="{AA02D76F-CF61-4F29-95BD-D9A09228056F}" presName="negativeSpace" presStyleCnt="0"/>
      <dgm:spPr/>
    </dgm:pt>
    <dgm:pt modelId="{93203104-3938-43AC-A988-3F5859FC2A77}" type="pres">
      <dgm:prSet presAssocID="{AA02D76F-CF61-4F29-95BD-D9A09228056F}" presName="childText" presStyleLbl="conFgAcc1" presStyleIdx="0" presStyleCnt="8">
        <dgm:presLayoutVars>
          <dgm:bulletEnabled val="1"/>
        </dgm:presLayoutVars>
      </dgm:prSet>
      <dgm:spPr/>
    </dgm:pt>
    <dgm:pt modelId="{B08866AD-57D1-46CB-9191-9BE236CF06D8}" type="pres">
      <dgm:prSet presAssocID="{3A4EE457-EB61-47C4-A56D-0425093BF45C}" presName="spaceBetweenRectangles" presStyleCnt="0"/>
      <dgm:spPr/>
    </dgm:pt>
    <dgm:pt modelId="{13B28B0B-4F92-4F32-81E4-8DAD83413452}" type="pres">
      <dgm:prSet presAssocID="{80A2105E-4B96-436A-A72C-B3BF9B26B638}" presName="parentLin" presStyleCnt="0"/>
      <dgm:spPr/>
    </dgm:pt>
    <dgm:pt modelId="{49F1031E-0774-400C-A65A-F2C40593D3E0}" type="pres">
      <dgm:prSet presAssocID="{80A2105E-4B96-436A-A72C-B3BF9B26B638}" presName="parentLeftMargin" presStyleLbl="node1" presStyleIdx="0" presStyleCnt="8"/>
      <dgm:spPr/>
      <dgm:t>
        <a:bodyPr/>
        <a:lstStyle/>
        <a:p>
          <a:endParaRPr lang="zh-CN" altLang="en-US"/>
        </a:p>
      </dgm:t>
    </dgm:pt>
    <dgm:pt modelId="{E6D9D00C-D627-4D16-8F32-20C149D6A8BD}" type="pres">
      <dgm:prSet presAssocID="{80A2105E-4B96-436A-A72C-B3BF9B26B638}" presName="parentText" presStyleLbl="node1" presStyleIdx="1" presStyleCnt="8">
        <dgm:presLayoutVars>
          <dgm:chMax val="0"/>
          <dgm:bulletEnabled val="1"/>
        </dgm:presLayoutVars>
      </dgm:prSet>
      <dgm:spPr/>
      <dgm:t>
        <a:bodyPr/>
        <a:lstStyle/>
        <a:p>
          <a:endParaRPr lang="zh-CN" altLang="en-US"/>
        </a:p>
      </dgm:t>
    </dgm:pt>
    <dgm:pt modelId="{8314A548-5B07-4B4A-AE48-DDA7736E48D4}" type="pres">
      <dgm:prSet presAssocID="{80A2105E-4B96-436A-A72C-B3BF9B26B638}" presName="negativeSpace" presStyleCnt="0"/>
      <dgm:spPr/>
    </dgm:pt>
    <dgm:pt modelId="{B77C751A-8D77-4FF1-A7C9-6FDDE46A11AC}" type="pres">
      <dgm:prSet presAssocID="{80A2105E-4B96-436A-A72C-B3BF9B26B638}" presName="childText" presStyleLbl="conFgAcc1" presStyleIdx="1" presStyleCnt="8">
        <dgm:presLayoutVars>
          <dgm:bulletEnabled val="1"/>
        </dgm:presLayoutVars>
      </dgm:prSet>
      <dgm:spPr/>
    </dgm:pt>
    <dgm:pt modelId="{77407F02-A8F9-4DCE-80B4-2E250E3A9CE8}" type="pres">
      <dgm:prSet presAssocID="{4D4E1DEF-B6FE-4CFC-8928-5E9937E261C1}" presName="spaceBetweenRectangles" presStyleCnt="0"/>
      <dgm:spPr/>
    </dgm:pt>
    <dgm:pt modelId="{A23DA748-F806-404E-BB17-432E156C166E}" type="pres">
      <dgm:prSet presAssocID="{5D65F141-7919-4E0F-8482-7367F74B1CDF}" presName="parentLin" presStyleCnt="0"/>
      <dgm:spPr/>
    </dgm:pt>
    <dgm:pt modelId="{87919CE2-12B7-48B0-837B-1CA070AC3D65}" type="pres">
      <dgm:prSet presAssocID="{5D65F141-7919-4E0F-8482-7367F74B1CDF}" presName="parentLeftMargin" presStyleLbl="node1" presStyleIdx="1" presStyleCnt="8"/>
      <dgm:spPr/>
      <dgm:t>
        <a:bodyPr/>
        <a:lstStyle/>
        <a:p>
          <a:endParaRPr lang="zh-CN" altLang="en-US"/>
        </a:p>
      </dgm:t>
    </dgm:pt>
    <dgm:pt modelId="{05CB9255-B18B-4484-9161-F6016A935E07}" type="pres">
      <dgm:prSet presAssocID="{5D65F141-7919-4E0F-8482-7367F74B1CDF}" presName="parentText" presStyleLbl="node1" presStyleIdx="2" presStyleCnt="8">
        <dgm:presLayoutVars>
          <dgm:chMax val="0"/>
          <dgm:bulletEnabled val="1"/>
        </dgm:presLayoutVars>
      </dgm:prSet>
      <dgm:spPr/>
      <dgm:t>
        <a:bodyPr/>
        <a:lstStyle/>
        <a:p>
          <a:endParaRPr lang="zh-CN" altLang="en-US"/>
        </a:p>
      </dgm:t>
    </dgm:pt>
    <dgm:pt modelId="{33D5CB0D-70CF-46AF-AC5A-BDCB5F5358F2}" type="pres">
      <dgm:prSet presAssocID="{5D65F141-7919-4E0F-8482-7367F74B1CDF}" presName="negativeSpace" presStyleCnt="0"/>
      <dgm:spPr/>
    </dgm:pt>
    <dgm:pt modelId="{FC655100-2BA7-475D-B64C-F29DF02EAD47}" type="pres">
      <dgm:prSet presAssocID="{5D65F141-7919-4E0F-8482-7367F74B1CDF}" presName="childText" presStyleLbl="conFgAcc1" presStyleIdx="2" presStyleCnt="8">
        <dgm:presLayoutVars>
          <dgm:bulletEnabled val="1"/>
        </dgm:presLayoutVars>
      </dgm:prSet>
      <dgm:spPr/>
    </dgm:pt>
    <dgm:pt modelId="{C39006A9-2866-4496-9789-57123A48C9C9}" type="pres">
      <dgm:prSet presAssocID="{7F652AC3-05C9-4874-80A9-393BE83C1BBC}" presName="spaceBetweenRectangles" presStyleCnt="0"/>
      <dgm:spPr/>
    </dgm:pt>
    <dgm:pt modelId="{4894CAB4-A700-432D-8BEB-7BA761D3BC61}" type="pres">
      <dgm:prSet presAssocID="{7D7F9FE7-2F37-459B-9004-7E75871B71C6}" presName="parentLin" presStyleCnt="0"/>
      <dgm:spPr/>
    </dgm:pt>
    <dgm:pt modelId="{DD719030-91D0-4A39-B95E-03BF184F1817}" type="pres">
      <dgm:prSet presAssocID="{7D7F9FE7-2F37-459B-9004-7E75871B71C6}" presName="parentLeftMargin" presStyleLbl="node1" presStyleIdx="2" presStyleCnt="8"/>
      <dgm:spPr/>
      <dgm:t>
        <a:bodyPr/>
        <a:lstStyle/>
        <a:p>
          <a:endParaRPr lang="zh-CN" altLang="en-US"/>
        </a:p>
      </dgm:t>
    </dgm:pt>
    <dgm:pt modelId="{DE0815C7-9670-4EE0-B249-74F323A94C1C}" type="pres">
      <dgm:prSet presAssocID="{7D7F9FE7-2F37-459B-9004-7E75871B71C6}" presName="parentText" presStyleLbl="node1" presStyleIdx="3" presStyleCnt="8">
        <dgm:presLayoutVars>
          <dgm:chMax val="0"/>
          <dgm:bulletEnabled val="1"/>
        </dgm:presLayoutVars>
      </dgm:prSet>
      <dgm:spPr/>
      <dgm:t>
        <a:bodyPr/>
        <a:lstStyle/>
        <a:p>
          <a:endParaRPr lang="zh-CN" altLang="en-US"/>
        </a:p>
      </dgm:t>
    </dgm:pt>
    <dgm:pt modelId="{9A3DD3BA-8B5C-4CA4-A967-0181BCCA3203}" type="pres">
      <dgm:prSet presAssocID="{7D7F9FE7-2F37-459B-9004-7E75871B71C6}" presName="negativeSpace" presStyleCnt="0"/>
      <dgm:spPr/>
    </dgm:pt>
    <dgm:pt modelId="{088AEBA7-010B-4823-B0C6-1C61A9DE19E0}" type="pres">
      <dgm:prSet presAssocID="{7D7F9FE7-2F37-459B-9004-7E75871B71C6}" presName="childText" presStyleLbl="conFgAcc1" presStyleIdx="3" presStyleCnt="8">
        <dgm:presLayoutVars>
          <dgm:bulletEnabled val="1"/>
        </dgm:presLayoutVars>
      </dgm:prSet>
      <dgm:spPr/>
    </dgm:pt>
    <dgm:pt modelId="{8DCBB1AC-D75B-42C3-ACD7-A8CAAA3E9A99}" type="pres">
      <dgm:prSet presAssocID="{19D265EA-CE78-4C48-B12A-4AD18036FF65}" presName="spaceBetweenRectangles" presStyleCnt="0"/>
      <dgm:spPr/>
    </dgm:pt>
    <dgm:pt modelId="{6189AC2F-258F-4A6D-80E4-B8B9B8ECFA49}" type="pres">
      <dgm:prSet presAssocID="{D22D1C0E-3B93-4A80-AB8B-FC188994EDC4}" presName="parentLin" presStyleCnt="0"/>
      <dgm:spPr/>
    </dgm:pt>
    <dgm:pt modelId="{7ACD33C7-D457-4CA3-A677-B4FF058E5CAB}" type="pres">
      <dgm:prSet presAssocID="{D22D1C0E-3B93-4A80-AB8B-FC188994EDC4}" presName="parentLeftMargin" presStyleLbl="node1" presStyleIdx="3" presStyleCnt="8"/>
      <dgm:spPr/>
      <dgm:t>
        <a:bodyPr/>
        <a:lstStyle/>
        <a:p>
          <a:endParaRPr lang="zh-CN" altLang="en-US"/>
        </a:p>
      </dgm:t>
    </dgm:pt>
    <dgm:pt modelId="{5D5D8714-6F76-45B7-B4C4-9F490D4A87FF}" type="pres">
      <dgm:prSet presAssocID="{D22D1C0E-3B93-4A80-AB8B-FC188994EDC4}" presName="parentText" presStyleLbl="node1" presStyleIdx="4" presStyleCnt="8">
        <dgm:presLayoutVars>
          <dgm:chMax val="0"/>
          <dgm:bulletEnabled val="1"/>
        </dgm:presLayoutVars>
      </dgm:prSet>
      <dgm:spPr/>
      <dgm:t>
        <a:bodyPr/>
        <a:lstStyle/>
        <a:p>
          <a:endParaRPr lang="zh-CN" altLang="en-US"/>
        </a:p>
      </dgm:t>
    </dgm:pt>
    <dgm:pt modelId="{233E778B-5DDD-41E6-AEFB-DBCFEF1117A2}" type="pres">
      <dgm:prSet presAssocID="{D22D1C0E-3B93-4A80-AB8B-FC188994EDC4}" presName="negativeSpace" presStyleCnt="0"/>
      <dgm:spPr/>
    </dgm:pt>
    <dgm:pt modelId="{34BBE6E2-D017-4D67-A70E-2FC1EFF7FF02}" type="pres">
      <dgm:prSet presAssocID="{D22D1C0E-3B93-4A80-AB8B-FC188994EDC4}" presName="childText" presStyleLbl="conFgAcc1" presStyleIdx="4" presStyleCnt="8">
        <dgm:presLayoutVars>
          <dgm:bulletEnabled val="1"/>
        </dgm:presLayoutVars>
      </dgm:prSet>
      <dgm:spPr/>
    </dgm:pt>
    <dgm:pt modelId="{5965AAD2-AE36-4AD6-89FC-C438C019A961}" type="pres">
      <dgm:prSet presAssocID="{ED04D8D4-ABED-4988-9566-F75AD0F0A998}" presName="spaceBetweenRectangles" presStyleCnt="0"/>
      <dgm:spPr/>
    </dgm:pt>
    <dgm:pt modelId="{7F9C36AE-5886-42C4-8320-2BDFBFFA92E2}" type="pres">
      <dgm:prSet presAssocID="{B98933A2-D23D-49FB-82D8-F4258F615C65}" presName="parentLin" presStyleCnt="0"/>
      <dgm:spPr/>
    </dgm:pt>
    <dgm:pt modelId="{B5C35233-9647-4D45-8463-B24C3341E161}" type="pres">
      <dgm:prSet presAssocID="{B98933A2-D23D-49FB-82D8-F4258F615C65}" presName="parentLeftMargin" presStyleLbl="node1" presStyleIdx="4" presStyleCnt="8"/>
      <dgm:spPr/>
      <dgm:t>
        <a:bodyPr/>
        <a:lstStyle/>
        <a:p>
          <a:endParaRPr lang="zh-CN" altLang="en-US"/>
        </a:p>
      </dgm:t>
    </dgm:pt>
    <dgm:pt modelId="{0A66F1FF-3761-4C05-922F-3CFDFDD70C59}" type="pres">
      <dgm:prSet presAssocID="{B98933A2-D23D-49FB-82D8-F4258F615C65}" presName="parentText" presStyleLbl="node1" presStyleIdx="5" presStyleCnt="8">
        <dgm:presLayoutVars>
          <dgm:chMax val="0"/>
          <dgm:bulletEnabled val="1"/>
        </dgm:presLayoutVars>
      </dgm:prSet>
      <dgm:spPr/>
      <dgm:t>
        <a:bodyPr/>
        <a:lstStyle/>
        <a:p>
          <a:endParaRPr lang="zh-CN" altLang="en-US"/>
        </a:p>
      </dgm:t>
    </dgm:pt>
    <dgm:pt modelId="{EBFABAAA-6C21-45F8-AEAA-47C9EACC979F}" type="pres">
      <dgm:prSet presAssocID="{B98933A2-D23D-49FB-82D8-F4258F615C65}" presName="negativeSpace" presStyleCnt="0"/>
      <dgm:spPr/>
    </dgm:pt>
    <dgm:pt modelId="{2D93DAE0-0E8E-40E9-ABBE-B038B6C695D3}" type="pres">
      <dgm:prSet presAssocID="{B98933A2-D23D-49FB-82D8-F4258F615C65}" presName="childText" presStyleLbl="conFgAcc1" presStyleIdx="5" presStyleCnt="8">
        <dgm:presLayoutVars>
          <dgm:bulletEnabled val="1"/>
        </dgm:presLayoutVars>
      </dgm:prSet>
      <dgm:spPr/>
    </dgm:pt>
    <dgm:pt modelId="{5C4E656D-F929-4B08-9CF4-C00BFC81C361}" type="pres">
      <dgm:prSet presAssocID="{640FECBC-46E7-4570-9250-DB159A11EE64}" presName="spaceBetweenRectangles" presStyleCnt="0"/>
      <dgm:spPr/>
    </dgm:pt>
    <dgm:pt modelId="{2EE026FD-778C-46BB-9DE3-46003FA5B685}" type="pres">
      <dgm:prSet presAssocID="{2E6A9422-407D-4337-B503-2C4C7695FE05}" presName="parentLin" presStyleCnt="0"/>
      <dgm:spPr/>
    </dgm:pt>
    <dgm:pt modelId="{1BE8777A-A8D9-4B16-8610-08A33792C458}" type="pres">
      <dgm:prSet presAssocID="{2E6A9422-407D-4337-B503-2C4C7695FE05}" presName="parentLeftMargin" presStyleLbl="node1" presStyleIdx="5" presStyleCnt="8"/>
      <dgm:spPr/>
      <dgm:t>
        <a:bodyPr/>
        <a:lstStyle/>
        <a:p>
          <a:endParaRPr lang="zh-CN" altLang="en-US"/>
        </a:p>
      </dgm:t>
    </dgm:pt>
    <dgm:pt modelId="{C4B11BFD-4305-44A6-9740-A7C32D2E5630}" type="pres">
      <dgm:prSet presAssocID="{2E6A9422-407D-4337-B503-2C4C7695FE05}" presName="parentText" presStyleLbl="node1" presStyleIdx="6" presStyleCnt="8">
        <dgm:presLayoutVars>
          <dgm:chMax val="0"/>
          <dgm:bulletEnabled val="1"/>
        </dgm:presLayoutVars>
      </dgm:prSet>
      <dgm:spPr/>
      <dgm:t>
        <a:bodyPr/>
        <a:lstStyle/>
        <a:p>
          <a:endParaRPr lang="zh-CN" altLang="en-US"/>
        </a:p>
      </dgm:t>
    </dgm:pt>
    <dgm:pt modelId="{00423658-72CA-4D7E-93FA-BAB06EC43B41}" type="pres">
      <dgm:prSet presAssocID="{2E6A9422-407D-4337-B503-2C4C7695FE05}" presName="negativeSpace" presStyleCnt="0"/>
      <dgm:spPr/>
    </dgm:pt>
    <dgm:pt modelId="{DC584A79-5D59-454A-8E94-E965E1D6D9DD}" type="pres">
      <dgm:prSet presAssocID="{2E6A9422-407D-4337-B503-2C4C7695FE05}" presName="childText" presStyleLbl="conFgAcc1" presStyleIdx="6" presStyleCnt="8">
        <dgm:presLayoutVars>
          <dgm:bulletEnabled val="1"/>
        </dgm:presLayoutVars>
      </dgm:prSet>
      <dgm:spPr/>
    </dgm:pt>
    <dgm:pt modelId="{01CA1F4D-3D52-46DF-8697-58AB1C6B81F7}" type="pres">
      <dgm:prSet presAssocID="{E42C8B02-93FF-45C6-B448-63F0D4F69C8A}" presName="spaceBetweenRectangles" presStyleCnt="0"/>
      <dgm:spPr/>
    </dgm:pt>
    <dgm:pt modelId="{42CC10E8-51D9-4053-A0B4-F81DBDACCC6B}" type="pres">
      <dgm:prSet presAssocID="{1CBA27CB-38BF-4B57-AFF0-D7FDB8775E47}" presName="parentLin" presStyleCnt="0"/>
      <dgm:spPr/>
    </dgm:pt>
    <dgm:pt modelId="{6FD2BE3A-A65B-4581-B13A-90AB6788C68D}" type="pres">
      <dgm:prSet presAssocID="{1CBA27CB-38BF-4B57-AFF0-D7FDB8775E47}" presName="parentLeftMargin" presStyleLbl="node1" presStyleIdx="6" presStyleCnt="8"/>
      <dgm:spPr/>
      <dgm:t>
        <a:bodyPr/>
        <a:lstStyle/>
        <a:p>
          <a:endParaRPr lang="zh-CN" altLang="en-US"/>
        </a:p>
      </dgm:t>
    </dgm:pt>
    <dgm:pt modelId="{D40CA271-E7BD-4755-B051-6A28062DE008}" type="pres">
      <dgm:prSet presAssocID="{1CBA27CB-38BF-4B57-AFF0-D7FDB8775E47}" presName="parentText" presStyleLbl="node1" presStyleIdx="7" presStyleCnt="8">
        <dgm:presLayoutVars>
          <dgm:chMax val="0"/>
          <dgm:bulletEnabled val="1"/>
        </dgm:presLayoutVars>
      </dgm:prSet>
      <dgm:spPr/>
      <dgm:t>
        <a:bodyPr/>
        <a:lstStyle/>
        <a:p>
          <a:endParaRPr lang="zh-CN" altLang="en-US"/>
        </a:p>
      </dgm:t>
    </dgm:pt>
    <dgm:pt modelId="{A9370DE1-7BE4-4D0F-8EF3-5D358C5AC2B3}" type="pres">
      <dgm:prSet presAssocID="{1CBA27CB-38BF-4B57-AFF0-D7FDB8775E47}" presName="negativeSpace" presStyleCnt="0"/>
      <dgm:spPr/>
    </dgm:pt>
    <dgm:pt modelId="{F2D628F8-E28A-4B66-8CE6-3B23CD3B068E}" type="pres">
      <dgm:prSet presAssocID="{1CBA27CB-38BF-4B57-AFF0-D7FDB8775E47}" presName="childText" presStyleLbl="conFgAcc1" presStyleIdx="7" presStyleCnt="8">
        <dgm:presLayoutVars>
          <dgm:bulletEnabled val="1"/>
        </dgm:presLayoutVars>
      </dgm:prSet>
      <dgm:spPr/>
    </dgm:pt>
  </dgm:ptLst>
  <dgm:cxnLst>
    <dgm:cxn modelId="{A211A8D3-4880-44B8-8DC8-C473BDCC6692}" type="presOf" srcId="{80A2105E-4B96-436A-A72C-B3BF9B26B638}" destId="{49F1031E-0774-400C-A65A-F2C40593D3E0}" srcOrd="0" destOrd="0" presId="urn:microsoft.com/office/officeart/2005/8/layout/list1"/>
    <dgm:cxn modelId="{FC98C4ED-814E-4D6E-8D3D-F097A3433EBC}" type="presOf" srcId="{1CBA27CB-38BF-4B57-AFF0-D7FDB8775E47}" destId="{D40CA271-E7BD-4755-B051-6A28062DE008}" srcOrd="1" destOrd="0" presId="urn:microsoft.com/office/officeart/2005/8/layout/list1"/>
    <dgm:cxn modelId="{AF48E0FE-12E6-46E6-B1A6-D98AEBA6A467}" srcId="{E914FA5A-343A-448E-9FA7-BC2A1ED2036E}" destId="{5D65F141-7919-4E0F-8482-7367F74B1CDF}" srcOrd="2" destOrd="0" parTransId="{B8465C59-E0A3-4C61-BF55-2A19E3E25AE3}" sibTransId="{7F652AC3-05C9-4874-80A9-393BE83C1BBC}"/>
    <dgm:cxn modelId="{4B97E91A-B5DD-47E3-AB8C-E58CCAAD76D3}" srcId="{E914FA5A-343A-448E-9FA7-BC2A1ED2036E}" destId="{7D7F9FE7-2F37-459B-9004-7E75871B71C6}" srcOrd="3" destOrd="0" parTransId="{6BC10CE2-F3EC-41C5-A362-A3084117A8E4}" sibTransId="{19D265EA-CE78-4C48-B12A-4AD18036FF65}"/>
    <dgm:cxn modelId="{88F68A46-B9A9-4C2A-8798-7029DEAD84DA}" type="presOf" srcId="{D22D1C0E-3B93-4A80-AB8B-FC188994EDC4}" destId="{5D5D8714-6F76-45B7-B4C4-9F490D4A87FF}" srcOrd="1" destOrd="0" presId="urn:microsoft.com/office/officeart/2005/8/layout/list1"/>
    <dgm:cxn modelId="{B2F6CF8B-4212-4B71-AD00-722536C9F5FD}" type="presOf" srcId="{E914FA5A-343A-448E-9FA7-BC2A1ED2036E}" destId="{60C24703-D405-4FF5-9890-F3DFA20A2651}" srcOrd="0" destOrd="0" presId="urn:microsoft.com/office/officeart/2005/8/layout/list1"/>
    <dgm:cxn modelId="{D47413F4-A0A7-4A97-8EA5-5837E13C7303}" type="presOf" srcId="{AA02D76F-CF61-4F29-95BD-D9A09228056F}" destId="{640DFD1F-CB88-446F-A40C-811D137A7567}" srcOrd="0" destOrd="0" presId="urn:microsoft.com/office/officeart/2005/8/layout/list1"/>
    <dgm:cxn modelId="{5AB0E7B9-3C1A-43DF-AD7D-DA6F8EF6E88A}" type="presOf" srcId="{5D65F141-7919-4E0F-8482-7367F74B1CDF}" destId="{05CB9255-B18B-4484-9161-F6016A935E07}" srcOrd="1" destOrd="0" presId="urn:microsoft.com/office/officeart/2005/8/layout/list1"/>
    <dgm:cxn modelId="{6EA0BFD7-D773-49BA-ABA2-0F7834F2FD90}" type="presOf" srcId="{B98933A2-D23D-49FB-82D8-F4258F615C65}" destId="{0A66F1FF-3761-4C05-922F-3CFDFDD70C59}" srcOrd="1" destOrd="0" presId="urn:microsoft.com/office/officeart/2005/8/layout/list1"/>
    <dgm:cxn modelId="{3950AE4F-0631-4F26-8EAF-FF9A415118A9}" srcId="{E914FA5A-343A-448E-9FA7-BC2A1ED2036E}" destId="{1CBA27CB-38BF-4B57-AFF0-D7FDB8775E47}" srcOrd="7" destOrd="0" parTransId="{AFB621D1-4837-4960-84C1-6AEB6F4C0539}" sibTransId="{62A0CA15-4D6C-4FFD-AE1A-2AADBC30A590}"/>
    <dgm:cxn modelId="{429113E4-5A43-453A-9471-ED24B48A0B3A}" type="presOf" srcId="{2E6A9422-407D-4337-B503-2C4C7695FE05}" destId="{1BE8777A-A8D9-4B16-8610-08A33792C458}" srcOrd="0" destOrd="0" presId="urn:microsoft.com/office/officeart/2005/8/layout/list1"/>
    <dgm:cxn modelId="{5DE4F730-9592-4C7C-8517-D17D3583C5D6}" type="presOf" srcId="{AA02D76F-CF61-4F29-95BD-D9A09228056F}" destId="{4F9BBE58-0B2B-4B95-BAAC-874F869B4D21}" srcOrd="1" destOrd="0" presId="urn:microsoft.com/office/officeart/2005/8/layout/list1"/>
    <dgm:cxn modelId="{A1309ACC-47D2-4DDA-A00D-F46D400BBC67}" type="presOf" srcId="{D22D1C0E-3B93-4A80-AB8B-FC188994EDC4}" destId="{7ACD33C7-D457-4CA3-A677-B4FF058E5CAB}" srcOrd="0" destOrd="0" presId="urn:microsoft.com/office/officeart/2005/8/layout/list1"/>
    <dgm:cxn modelId="{AA6BB108-D09D-49F5-96BE-C87F68CD395D}" type="presOf" srcId="{5D65F141-7919-4E0F-8482-7367F74B1CDF}" destId="{87919CE2-12B7-48B0-837B-1CA070AC3D65}" srcOrd="0" destOrd="0" presId="urn:microsoft.com/office/officeart/2005/8/layout/list1"/>
    <dgm:cxn modelId="{4C7C5BC2-7018-4CC3-A5D8-D1E44C4145B5}" type="presOf" srcId="{80A2105E-4B96-436A-A72C-B3BF9B26B638}" destId="{E6D9D00C-D627-4D16-8F32-20C149D6A8BD}" srcOrd="1" destOrd="0" presId="urn:microsoft.com/office/officeart/2005/8/layout/list1"/>
    <dgm:cxn modelId="{67A40A99-54F2-4184-A120-621E18886C72}" type="presOf" srcId="{2E6A9422-407D-4337-B503-2C4C7695FE05}" destId="{C4B11BFD-4305-44A6-9740-A7C32D2E5630}" srcOrd="1" destOrd="0" presId="urn:microsoft.com/office/officeart/2005/8/layout/list1"/>
    <dgm:cxn modelId="{317B6F25-B390-4403-9D35-289A84CA8AD1}" type="presOf" srcId="{7D7F9FE7-2F37-459B-9004-7E75871B71C6}" destId="{DD719030-91D0-4A39-B95E-03BF184F1817}" srcOrd="0" destOrd="0" presId="urn:microsoft.com/office/officeart/2005/8/layout/list1"/>
    <dgm:cxn modelId="{9606DB55-B8DA-4C50-824A-467640477EA4}" srcId="{E914FA5A-343A-448E-9FA7-BC2A1ED2036E}" destId="{80A2105E-4B96-436A-A72C-B3BF9B26B638}" srcOrd="1" destOrd="0" parTransId="{785B3CB5-CAAA-478C-A118-15085533F7FA}" sibTransId="{4D4E1DEF-B6FE-4CFC-8928-5E9937E261C1}"/>
    <dgm:cxn modelId="{86541BF6-766E-4B24-B1B7-BB8676BA5458}" srcId="{E914FA5A-343A-448E-9FA7-BC2A1ED2036E}" destId="{AA02D76F-CF61-4F29-95BD-D9A09228056F}" srcOrd="0" destOrd="0" parTransId="{8C1F0181-269D-4791-96CD-68AFC284E4EF}" sibTransId="{3A4EE457-EB61-47C4-A56D-0425093BF45C}"/>
    <dgm:cxn modelId="{213AB461-0DD5-4CA5-8C42-20BD0289877F}" srcId="{E914FA5A-343A-448E-9FA7-BC2A1ED2036E}" destId="{B98933A2-D23D-49FB-82D8-F4258F615C65}" srcOrd="5" destOrd="0" parTransId="{F35AFBFF-2E5F-4410-8D69-BAD4DA885D39}" sibTransId="{640FECBC-46E7-4570-9250-DB159A11EE64}"/>
    <dgm:cxn modelId="{F29E0FAC-337C-4240-84B9-4604599175DE}" srcId="{E914FA5A-343A-448E-9FA7-BC2A1ED2036E}" destId="{2E6A9422-407D-4337-B503-2C4C7695FE05}" srcOrd="6" destOrd="0" parTransId="{D24CFB0E-3C1D-4D7E-AD1F-667FA8356583}" sibTransId="{E42C8B02-93FF-45C6-B448-63F0D4F69C8A}"/>
    <dgm:cxn modelId="{C695B709-08C3-4EE3-A4F0-2F6E6AFE729C}" type="presOf" srcId="{7D7F9FE7-2F37-459B-9004-7E75871B71C6}" destId="{DE0815C7-9670-4EE0-B249-74F323A94C1C}" srcOrd="1" destOrd="0" presId="urn:microsoft.com/office/officeart/2005/8/layout/list1"/>
    <dgm:cxn modelId="{D2CE1DE0-C27E-4BCB-9C89-7B02D7B92FE9}" type="presOf" srcId="{B98933A2-D23D-49FB-82D8-F4258F615C65}" destId="{B5C35233-9647-4D45-8463-B24C3341E161}" srcOrd="0" destOrd="0" presId="urn:microsoft.com/office/officeart/2005/8/layout/list1"/>
    <dgm:cxn modelId="{0C8AAC08-D916-4FF5-9614-8DBEDA02B32C}" srcId="{E914FA5A-343A-448E-9FA7-BC2A1ED2036E}" destId="{D22D1C0E-3B93-4A80-AB8B-FC188994EDC4}" srcOrd="4" destOrd="0" parTransId="{4DA98384-44D0-412B-A020-D980984A3AD3}" sibTransId="{ED04D8D4-ABED-4988-9566-F75AD0F0A998}"/>
    <dgm:cxn modelId="{A3AE752E-3C49-4378-8B96-046CF8480645}" type="presOf" srcId="{1CBA27CB-38BF-4B57-AFF0-D7FDB8775E47}" destId="{6FD2BE3A-A65B-4581-B13A-90AB6788C68D}" srcOrd="0" destOrd="0" presId="urn:microsoft.com/office/officeart/2005/8/layout/list1"/>
    <dgm:cxn modelId="{A06AA4BA-49D7-490B-9674-A16E2D6DDE37}" type="presParOf" srcId="{60C24703-D405-4FF5-9890-F3DFA20A2651}" destId="{6B395B44-CE50-45C0-AA53-F4E99FC132A3}" srcOrd="0" destOrd="0" presId="urn:microsoft.com/office/officeart/2005/8/layout/list1"/>
    <dgm:cxn modelId="{D6E230F6-6958-4570-8557-C142B4701CAA}" type="presParOf" srcId="{6B395B44-CE50-45C0-AA53-F4E99FC132A3}" destId="{640DFD1F-CB88-446F-A40C-811D137A7567}" srcOrd="0" destOrd="0" presId="urn:microsoft.com/office/officeart/2005/8/layout/list1"/>
    <dgm:cxn modelId="{A1F2597F-61AA-4CC5-B7F5-5BED6426FA41}" type="presParOf" srcId="{6B395B44-CE50-45C0-AA53-F4E99FC132A3}" destId="{4F9BBE58-0B2B-4B95-BAAC-874F869B4D21}" srcOrd="1" destOrd="0" presId="urn:microsoft.com/office/officeart/2005/8/layout/list1"/>
    <dgm:cxn modelId="{26BA7DE9-5DD2-4C1F-A550-FFCFA8AC13E4}" type="presParOf" srcId="{60C24703-D405-4FF5-9890-F3DFA20A2651}" destId="{24F6BFD0-1BDF-459C-B70C-3C9701B2F8CF}" srcOrd="1" destOrd="0" presId="urn:microsoft.com/office/officeart/2005/8/layout/list1"/>
    <dgm:cxn modelId="{5DA2D46B-BDC5-43E8-96B6-40D76A4DAE2D}" type="presParOf" srcId="{60C24703-D405-4FF5-9890-F3DFA20A2651}" destId="{93203104-3938-43AC-A988-3F5859FC2A77}" srcOrd="2" destOrd="0" presId="urn:microsoft.com/office/officeart/2005/8/layout/list1"/>
    <dgm:cxn modelId="{7B8AC5C4-DCDB-45CB-958E-CF755BFA7472}" type="presParOf" srcId="{60C24703-D405-4FF5-9890-F3DFA20A2651}" destId="{B08866AD-57D1-46CB-9191-9BE236CF06D8}" srcOrd="3" destOrd="0" presId="urn:microsoft.com/office/officeart/2005/8/layout/list1"/>
    <dgm:cxn modelId="{10698D0A-570C-4B42-8B10-CCE8805EC366}" type="presParOf" srcId="{60C24703-D405-4FF5-9890-F3DFA20A2651}" destId="{13B28B0B-4F92-4F32-81E4-8DAD83413452}" srcOrd="4" destOrd="0" presId="urn:microsoft.com/office/officeart/2005/8/layout/list1"/>
    <dgm:cxn modelId="{85FF2509-D586-461A-816F-885999DC1C59}" type="presParOf" srcId="{13B28B0B-4F92-4F32-81E4-8DAD83413452}" destId="{49F1031E-0774-400C-A65A-F2C40593D3E0}" srcOrd="0" destOrd="0" presId="urn:microsoft.com/office/officeart/2005/8/layout/list1"/>
    <dgm:cxn modelId="{80ACBE5A-9B3F-49ED-AF1A-72094B6384CF}" type="presParOf" srcId="{13B28B0B-4F92-4F32-81E4-8DAD83413452}" destId="{E6D9D00C-D627-4D16-8F32-20C149D6A8BD}" srcOrd="1" destOrd="0" presId="urn:microsoft.com/office/officeart/2005/8/layout/list1"/>
    <dgm:cxn modelId="{96DAC822-61A0-473D-849B-CFC456CAADD5}" type="presParOf" srcId="{60C24703-D405-4FF5-9890-F3DFA20A2651}" destId="{8314A548-5B07-4B4A-AE48-DDA7736E48D4}" srcOrd="5" destOrd="0" presId="urn:microsoft.com/office/officeart/2005/8/layout/list1"/>
    <dgm:cxn modelId="{0D17E728-EFE2-4EDD-9C6B-41219F63D325}" type="presParOf" srcId="{60C24703-D405-4FF5-9890-F3DFA20A2651}" destId="{B77C751A-8D77-4FF1-A7C9-6FDDE46A11AC}" srcOrd="6" destOrd="0" presId="urn:microsoft.com/office/officeart/2005/8/layout/list1"/>
    <dgm:cxn modelId="{E3A16DCB-9B93-4B38-AB5A-4B0F75A3CB27}" type="presParOf" srcId="{60C24703-D405-4FF5-9890-F3DFA20A2651}" destId="{77407F02-A8F9-4DCE-80B4-2E250E3A9CE8}" srcOrd="7" destOrd="0" presId="urn:microsoft.com/office/officeart/2005/8/layout/list1"/>
    <dgm:cxn modelId="{AC0E11DA-1502-4EFB-B874-9CA0AEEE7ABA}" type="presParOf" srcId="{60C24703-D405-4FF5-9890-F3DFA20A2651}" destId="{A23DA748-F806-404E-BB17-432E156C166E}" srcOrd="8" destOrd="0" presId="urn:microsoft.com/office/officeart/2005/8/layout/list1"/>
    <dgm:cxn modelId="{191B9F58-16FD-4991-BA4D-270FA864FBB7}" type="presParOf" srcId="{A23DA748-F806-404E-BB17-432E156C166E}" destId="{87919CE2-12B7-48B0-837B-1CA070AC3D65}" srcOrd="0" destOrd="0" presId="urn:microsoft.com/office/officeart/2005/8/layout/list1"/>
    <dgm:cxn modelId="{0248F4C5-77EB-4C5D-A4E2-2448BE9BD51E}" type="presParOf" srcId="{A23DA748-F806-404E-BB17-432E156C166E}" destId="{05CB9255-B18B-4484-9161-F6016A935E07}" srcOrd="1" destOrd="0" presId="urn:microsoft.com/office/officeart/2005/8/layout/list1"/>
    <dgm:cxn modelId="{39973BF4-494F-4A6A-BD92-2AAE454EA265}" type="presParOf" srcId="{60C24703-D405-4FF5-9890-F3DFA20A2651}" destId="{33D5CB0D-70CF-46AF-AC5A-BDCB5F5358F2}" srcOrd="9" destOrd="0" presId="urn:microsoft.com/office/officeart/2005/8/layout/list1"/>
    <dgm:cxn modelId="{9634C941-2F93-4D53-91FE-7A3A8A1B2D60}" type="presParOf" srcId="{60C24703-D405-4FF5-9890-F3DFA20A2651}" destId="{FC655100-2BA7-475D-B64C-F29DF02EAD47}" srcOrd="10" destOrd="0" presId="urn:microsoft.com/office/officeart/2005/8/layout/list1"/>
    <dgm:cxn modelId="{02D44272-B163-474A-8014-E7859450A9C6}" type="presParOf" srcId="{60C24703-D405-4FF5-9890-F3DFA20A2651}" destId="{C39006A9-2866-4496-9789-57123A48C9C9}" srcOrd="11" destOrd="0" presId="urn:microsoft.com/office/officeart/2005/8/layout/list1"/>
    <dgm:cxn modelId="{D192D8FE-6FE2-4DE0-BD1A-F12DAC919E47}" type="presParOf" srcId="{60C24703-D405-4FF5-9890-F3DFA20A2651}" destId="{4894CAB4-A700-432D-8BEB-7BA761D3BC61}" srcOrd="12" destOrd="0" presId="urn:microsoft.com/office/officeart/2005/8/layout/list1"/>
    <dgm:cxn modelId="{089D381B-ABAE-4AC3-BF51-24D7BDA02332}" type="presParOf" srcId="{4894CAB4-A700-432D-8BEB-7BA761D3BC61}" destId="{DD719030-91D0-4A39-B95E-03BF184F1817}" srcOrd="0" destOrd="0" presId="urn:microsoft.com/office/officeart/2005/8/layout/list1"/>
    <dgm:cxn modelId="{AE51FFAF-C8FC-4CAE-8647-A0CDB2A5683C}" type="presParOf" srcId="{4894CAB4-A700-432D-8BEB-7BA761D3BC61}" destId="{DE0815C7-9670-4EE0-B249-74F323A94C1C}" srcOrd="1" destOrd="0" presId="urn:microsoft.com/office/officeart/2005/8/layout/list1"/>
    <dgm:cxn modelId="{2734CDB0-3452-45FE-9145-169665557D8C}" type="presParOf" srcId="{60C24703-D405-4FF5-9890-F3DFA20A2651}" destId="{9A3DD3BA-8B5C-4CA4-A967-0181BCCA3203}" srcOrd="13" destOrd="0" presId="urn:microsoft.com/office/officeart/2005/8/layout/list1"/>
    <dgm:cxn modelId="{38E51170-ABC1-4AA3-86A6-38725CC4D9BD}" type="presParOf" srcId="{60C24703-D405-4FF5-9890-F3DFA20A2651}" destId="{088AEBA7-010B-4823-B0C6-1C61A9DE19E0}" srcOrd="14" destOrd="0" presId="urn:microsoft.com/office/officeart/2005/8/layout/list1"/>
    <dgm:cxn modelId="{3399F705-F9FF-4942-96B9-72D5645B0D04}" type="presParOf" srcId="{60C24703-D405-4FF5-9890-F3DFA20A2651}" destId="{8DCBB1AC-D75B-42C3-ACD7-A8CAAA3E9A99}" srcOrd="15" destOrd="0" presId="urn:microsoft.com/office/officeart/2005/8/layout/list1"/>
    <dgm:cxn modelId="{27788757-FB3B-4941-B987-3C41930D80A4}" type="presParOf" srcId="{60C24703-D405-4FF5-9890-F3DFA20A2651}" destId="{6189AC2F-258F-4A6D-80E4-B8B9B8ECFA49}" srcOrd="16" destOrd="0" presId="urn:microsoft.com/office/officeart/2005/8/layout/list1"/>
    <dgm:cxn modelId="{F272E067-E3CF-4FDA-AA2F-D7364B4BA611}" type="presParOf" srcId="{6189AC2F-258F-4A6D-80E4-B8B9B8ECFA49}" destId="{7ACD33C7-D457-4CA3-A677-B4FF058E5CAB}" srcOrd="0" destOrd="0" presId="urn:microsoft.com/office/officeart/2005/8/layout/list1"/>
    <dgm:cxn modelId="{168363E8-0B8E-4EFE-8529-9F4BE590DE1D}" type="presParOf" srcId="{6189AC2F-258F-4A6D-80E4-B8B9B8ECFA49}" destId="{5D5D8714-6F76-45B7-B4C4-9F490D4A87FF}" srcOrd="1" destOrd="0" presId="urn:microsoft.com/office/officeart/2005/8/layout/list1"/>
    <dgm:cxn modelId="{52C6366E-A623-427D-B183-524AB6F797C9}" type="presParOf" srcId="{60C24703-D405-4FF5-9890-F3DFA20A2651}" destId="{233E778B-5DDD-41E6-AEFB-DBCFEF1117A2}" srcOrd="17" destOrd="0" presId="urn:microsoft.com/office/officeart/2005/8/layout/list1"/>
    <dgm:cxn modelId="{73DBF87C-BDFE-450A-BD5B-3074B2E25444}" type="presParOf" srcId="{60C24703-D405-4FF5-9890-F3DFA20A2651}" destId="{34BBE6E2-D017-4D67-A70E-2FC1EFF7FF02}" srcOrd="18" destOrd="0" presId="urn:microsoft.com/office/officeart/2005/8/layout/list1"/>
    <dgm:cxn modelId="{7A964E50-71DF-4FF4-B5E0-1F0DD3A2E748}" type="presParOf" srcId="{60C24703-D405-4FF5-9890-F3DFA20A2651}" destId="{5965AAD2-AE36-4AD6-89FC-C438C019A961}" srcOrd="19" destOrd="0" presId="urn:microsoft.com/office/officeart/2005/8/layout/list1"/>
    <dgm:cxn modelId="{1230E16D-BFEE-42EC-A263-49EB42343D75}" type="presParOf" srcId="{60C24703-D405-4FF5-9890-F3DFA20A2651}" destId="{7F9C36AE-5886-42C4-8320-2BDFBFFA92E2}" srcOrd="20" destOrd="0" presId="urn:microsoft.com/office/officeart/2005/8/layout/list1"/>
    <dgm:cxn modelId="{3C5BA19F-5B04-460E-8E0F-A3B939578538}" type="presParOf" srcId="{7F9C36AE-5886-42C4-8320-2BDFBFFA92E2}" destId="{B5C35233-9647-4D45-8463-B24C3341E161}" srcOrd="0" destOrd="0" presId="urn:microsoft.com/office/officeart/2005/8/layout/list1"/>
    <dgm:cxn modelId="{51777796-BBCA-4CCE-875B-E6A923B67619}" type="presParOf" srcId="{7F9C36AE-5886-42C4-8320-2BDFBFFA92E2}" destId="{0A66F1FF-3761-4C05-922F-3CFDFDD70C59}" srcOrd="1" destOrd="0" presId="urn:microsoft.com/office/officeart/2005/8/layout/list1"/>
    <dgm:cxn modelId="{725630DB-0658-40A6-82B8-164F4EFCF1DE}" type="presParOf" srcId="{60C24703-D405-4FF5-9890-F3DFA20A2651}" destId="{EBFABAAA-6C21-45F8-AEAA-47C9EACC979F}" srcOrd="21" destOrd="0" presId="urn:microsoft.com/office/officeart/2005/8/layout/list1"/>
    <dgm:cxn modelId="{A58F3DF5-5B4C-4A66-8016-EC4D550CC483}" type="presParOf" srcId="{60C24703-D405-4FF5-9890-F3DFA20A2651}" destId="{2D93DAE0-0E8E-40E9-ABBE-B038B6C695D3}" srcOrd="22" destOrd="0" presId="urn:microsoft.com/office/officeart/2005/8/layout/list1"/>
    <dgm:cxn modelId="{72E71887-7AE1-4C1E-9BDB-C709DA084847}" type="presParOf" srcId="{60C24703-D405-4FF5-9890-F3DFA20A2651}" destId="{5C4E656D-F929-4B08-9CF4-C00BFC81C361}" srcOrd="23" destOrd="0" presId="urn:microsoft.com/office/officeart/2005/8/layout/list1"/>
    <dgm:cxn modelId="{F957A35F-22C1-4882-B4F6-DEF007235CA9}" type="presParOf" srcId="{60C24703-D405-4FF5-9890-F3DFA20A2651}" destId="{2EE026FD-778C-46BB-9DE3-46003FA5B685}" srcOrd="24" destOrd="0" presId="urn:microsoft.com/office/officeart/2005/8/layout/list1"/>
    <dgm:cxn modelId="{00CD09DD-2FEA-42D1-8973-8FA4781F20CC}" type="presParOf" srcId="{2EE026FD-778C-46BB-9DE3-46003FA5B685}" destId="{1BE8777A-A8D9-4B16-8610-08A33792C458}" srcOrd="0" destOrd="0" presId="urn:microsoft.com/office/officeart/2005/8/layout/list1"/>
    <dgm:cxn modelId="{7C15A995-2021-4C0A-8A71-40D64D3749F3}" type="presParOf" srcId="{2EE026FD-778C-46BB-9DE3-46003FA5B685}" destId="{C4B11BFD-4305-44A6-9740-A7C32D2E5630}" srcOrd="1" destOrd="0" presId="urn:microsoft.com/office/officeart/2005/8/layout/list1"/>
    <dgm:cxn modelId="{C39173A8-AE85-4EC1-B9AB-943307902E41}" type="presParOf" srcId="{60C24703-D405-4FF5-9890-F3DFA20A2651}" destId="{00423658-72CA-4D7E-93FA-BAB06EC43B41}" srcOrd="25" destOrd="0" presId="urn:microsoft.com/office/officeart/2005/8/layout/list1"/>
    <dgm:cxn modelId="{F3DB5C5F-603E-4291-8055-5A26261A3213}" type="presParOf" srcId="{60C24703-D405-4FF5-9890-F3DFA20A2651}" destId="{DC584A79-5D59-454A-8E94-E965E1D6D9DD}" srcOrd="26" destOrd="0" presId="urn:microsoft.com/office/officeart/2005/8/layout/list1"/>
    <dgm:cxn modelId="{07DA3AFF-1A5E-4FE3-B142-A631D76D4CEB}" type="presParOf" srcId="{60C24703-D405-4FF5-9890-F3DFA20A2651}" destId="{01CA1F4D-3D52-46DF-8697-58AB1C6B81F7}" srcOrd="27" destOrd="0" presId="urn:microsoft.com/office/officeart/2005/8/layout/list1"/>
    <dgm:cxn modelId="{70174868-180E-4BCC-B5B7-73B0E75BEB11}" type="presParOf" srcId="{60C24703-D405-4FF5-9890-F3DFA20A2651}" destId="{42CC10E8-51D9-4053-A0B4-F81DBDACCC6B}" srcOrd="28" destOrd="0" presId="urn:microsoft.com/office/officeart/2005/8/layout/list1"/>
    <dgm:cxn modelId="{32E83310-23FF-4B84-95EB-8C51F30359ED}" type="presParOf" srcId="{42CC10E8-51D9-4053-A0B4-F81DBDACCC6B}" destId="{6FD2BE3A-A65B-4581-B13A-90AB6788C68D}" srcOrd="0" destOrd="0" presId="urn:microsoft.com/office/officeart/2005/8/layout/list1"/>
    <dgm:cxn modelId="{01FD4F1A-4A5C-4091-89BC-A6E1B430F7BE}" type="presParOf" srcId="{42CC10E8-51D9-4053-A0B4-F81DBDACCC6B}" destId="{D40CA271-E7BD-4755-B051-6A28062DE008}" srcOrd="1" destOrd="0" presId="urn:microsoft.com/office/officeart/2005/8/layout/list1"/>
    <dgm:cxn modelId="{534EA4F2-E23F-49E3-AEEE-75255C4673E6}" type="presParOf" srcId="{60C24703-D405-4FF5-9890-F3DFA20A2651}" destId="{A9370DE1-7BE4-4D0F-8EF3-5D358C5AC2B3}" srcOrd="29" destOrd="0" presId="urn:microsoft.com/office/officeart/2005/8/layout/list1"/>
    <dgm:cxn modelId="{92BF82C5-F88D-42F8-8D5B-E912D97E9312}" type="presParOf" srcId="{60C24703-D405-4FF5-9890-F3DFA20A2651}" destId="{F2D628F8-E28A-4B66-8CE6-3B23CD3B068E}" srcOrd="30"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2012/12/17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234" y="0"/>
            <a:ext cx="9136766" cy="6863435"/>
          </a:xfrm>
          <a:prstGeom prst="rect">
            <a:avLst/>
          </a:prstGeom>
          <a:noFill/>
          <a:ln w="9525">
            <a:noFill/>
            <a:miter lim="800000"/>
            <a:headEnd/>
            <a:tailEnd/>
          </a:ln>
          <a:effectLst/>
        </p:spPr>
      </p:pic>
      <p:sp>
        <p:nvSpPr>
          <p:cNvPr id="6" name="Rectangle 2"/>
          <p:cNvSpPr>
            <a:spLocks noGrp="1" noChangeArrowheads="1"/>
          </p:cNvSpPr>
          <p:nvPr>
            <p:ph type="ctrTitle"/>
          </p:nvPr>
        </p:nvSpPr>
        <p:spPr>
          <a:xfrm>
            <a:off x="3733800" y="4343400"/>
            <a:ext cx="4800600" cy="381000"/>
          </a:xfrm>
        </p:spPr>
        <p:txBody>
          <a:bodyPr>
            <a:normAutofit fontScale="90000"/>
          </a:bodyPr>
          <a:lstStyle/>
          <a:p>
            <a:r>
              <a:rPr lang="zh-CN" altLang="en-US" sz="3000" b="0" dirty="0" smtClean="0">
                <a:latin typeface="华文行楷" pitchFamily="2" charset="-122"/>
                <a:ea typeface="华文行楷" pitchFamily="2" charset="-122"/>
              </a:rPr>
              <a:t>从</a:t>
            </a:r>
            <a:r>
              <a:rPr lang="zh-CN" altLang="en-US" b="0" dirty="0" smtClean="0">
                <a:solidFill>
                  <a:srgbClr val="FF0000"/>
                </a:solidFill>
                <a:latin typeface="华文行楷" pitchFamily="2" charset="-122"/>
                <a:ea typeface="华文行楷" pitchFamily="2" charset="-122"/>
              </a:rPr>
              <a:t>专业</a:t>
            </a:r>
            <a:r>
              <a:rPr lang="zh-CN" altLang="en-US" sz="3000" b="0" dirty="0" smtClean="0">
                <a:latin typeface="华文行楷" pitchFamily="2" charset="-122"/>
                <a:ea typeface="华文行楷" pitchFamily="2" charset="-122"/>
              </a:rPr>
              <a:t>走向</a:t>
            </a:r>
            <a:r>
              <a:rPr lang="zh-CN" altLang="en-US" sz="4900" b="0" dirty="0" smtClean="0">
                <a:solidFill>
                  <a:srgbClr val="FF0000"/>
                </a:solidFill>
                <a:latin typeface="华文行楷" pitchFamily="2" charset="-122"/>
                <a:ea typeface="华文行楷" pitchFamily="2" charset="-122"/>
              </a:rPr>
              <a:t>管理</a:t>
            </a:r>
            <a:endParaRPr lang="en-US" altLang="zh-CN" sz="3000" b="0" dirty="0">
              <a:solidFill>
                <a:srgbClr val="FF0000"/>
              </a:solidFill>
              <a:latin typeface="华文行楷" pitchFamily="2" charset="-122"/>
              <a:ea typeface="华文行楷" pitchFamily="2" charset="-122"/>
            </a:endParaRPr>
          </a:p>
        </p:txBody>
      </p:sp>
      <p:sp>
        <p:nvSpPr>
          <p:cNvPr id="8" name="矩形 7"/>
          <p:cNvSpPr/>
          <p:nvPr/>
        </p:nvSpPr>
        <p:spPr>
          <a:xfrm>
            <a:off x="4429124" y="2786058"/>
            <a:ext cx="3500462" cy="923330"/>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kumimoji="0" lang="zh-CN" altLang="en-US" sz="5400" b="1" i="0" u="none" strike="noStrike" kern="1200" cap="none" spc="0" normalizeH="0" baseline="0" noProof="0" dirty="0" smtClean="0">
                <a:ln>
                  <a:solidFill>
                    <a:srgbClr val="92D050"/>
                  </a:solidFill>
                  <a:prstDash val="solid"/>
                </a:ln>
                <a:solidFill>
                  <a:srgbClr val="FF0000"/>
                </a:solidFill>
                <a:effectLst>
                  <a:glow rad="101600">
                    <a:schemeClr val="accent2">
                      <a:satMod val="175000"/>
                      <a:alpha val="40000"/>
                    </a:schemeClr>
                  </a:glow>
                  <a:outerShdw blurRad="88000" dist="50800" dir="5040000" algn="tl">
                    <a:schemeClr val="accent4">
                      <a:tint val="80000"/>
                      <a:satMod val="250000"/>
                      <a:alpha val="45000"/>
                    </a:schemeClr>
                  </a:outerShdw>
                </a:effectLst>
                <a:uLnTx/>
                <a:uFillTx/>
                <a:latin typeface="华文行楷" pitchFamily="2" charset="-122"/>
                <a:ea typeface="华文行楷" pitchFamily="2" charset="-122"/>
                <a:cs typeface="+mj-cs"/>
              </a:rPr>
              <a:t>产品经理</a:t>
            </a:r>
            <a:endParaRPr lang="zh-CN" altLang="en-US" sz="5400" b="1" cap="none" spc="0" dirty="0">
              <a:ln>
                <a:solidFill>
                  <a:srgbClr val="92D050"/>
                </a:solidFill>
                <a:prstDash val="solid"/>
              </a:ln>
              <a:solidFill>
                <a:srgbClr val="FF0000"/>
              </a:solidFill>
              <a:effectLst>
                <a:glow rad="101600">
                  <a:schemeClr val="accent2">
                    <a:satMod val="175000"/>
                    <a:alpha val="40000"/>
                  </a:schemeClr>
                </a:glow>
                <a:outerShdw blurRad="88000" dist="50800" dir="5040000" algn="tl">
                  <a:schemeClr val="accent4">
                    <a:tint val="80000"/>
                    <a:satMod val="250000"/>
                    <a:alpha val="45000"/>
                  </a:schemeClr>
                </a:outerShdw>
              </a:effectLst>
            </a:endParaRPr>
          </a:p>
        </p:txBody>
      </p:sp>
      <p:sp>
        <p:nvSpPr>
          <p:cNvPr id="9" name="Rectangle 2"/>
          <p:cNvSpPr txBox="1">
            <a:spLocks noChangeArrowheads="1"/>
          </p:cNvSpPr>
          <p:nvPr/>
        </p:nvSpPr>
        <p:spPr>
          <a:xfrm>
            <a:off x="5000628" y="5072074"/>
            <a:ext cx="3800532" cy="809628"/>
          </a:xfrm>
          <a:prstGeom prst="rect">
            <a:avLst/>
          </a:prstGeom>
        </p:spPr>
        <p:txBody>
          <a:bodyPr vert="horz" lIns="91440" tIns="45720" rIns="91440" bIns="45720" rtlCol="0" anchor="ctr">
            <a:normAutofit fontScale="40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altLang="zh-CN" sz="4800" dirty="0" smtClean="0">
                <a:latin typeface="+mj-lt"/>
                <a:ea typeface="华文行楷" pitchFamily="2" charset="-122"/>
                <a:cs typeface="+mj-cs"/>
              </a:rPr>
              <a:t>@author   </a:t>
            </a:r>
            <a:r>
              <a:rPr lang="en-US" altLang="zh-CN" sz="4800" dirty="0" err="1" smtClean="0">
                <a:latin typeface="+mj-lt"/>
                <a:ea typeface="华文行楷" pitchFamily="2" charset="-122"/>
                <a:cs typeface="+mj-cs"/>
              </a:rPr>
              <a:t>Liangjun_Zhou</a:t>
            </a:r>
            <a:endParaRPr lang="en-US" altLang="zh-CN" sz="4800" dirty="0" smtClean="0">
              <a:latin typeface="+mj-lt"/>
              <a:ea typeface="华文行楷" pitchFamily="2"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lang="en-US" altLang="zh-CN" sz="4800" dirty="0" smtClean="0">
              <a:latin typeface="+mj-lt"/>
              <a:ea typeface="华文行楷" pitchFamily="2" charset="-122"/>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r>
              <a:rPr lang="en-US" altLang="zh-CN" sz="4800" dirty="0" smtClean="0">
                <a:latin typeface="+mj-lt"/>
                <a:ea typeface="华文行楷" pitchFamily="2" charset="-122"/>
                <a:cs typeface="+mj-cs"/>
              </a:rPr>
              <a:t>@date    2012.12.17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zh-CN" sz="3000" b="0" i="0" u="none" strike="noStrike" kern="1200" cap="none" spc="0" normalizeH="0" baseline="0" noProof="0" dirty="0">
              <a:ln>
                <a:noFill/>
              </a:ln>
              <a:solidFill>
                <a:srgbClr val="FF0000"/>
              </a:solidFill>
              <a:effectLst/>
              <a:uLnTx/>
              <a:uFillTx/>
              <a:latin typeface="+mj-lt"/>
              <a:ea typeface="华文行楷"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571472" y="1785926"/>
            <a:ext cx="7286644" cy="3139321"/>
          </a:xfrm>
          <a:prstGeom prst="rect">
            <a:avLst/>
          </a:prstGeom>
          <a:noFill/>
        </p:spPr>
        <p:txBody>
          <a:bodyPr wrap="square" rtlCol="0">
            <a:spAutoFit/>
          </a:bodyPr>
          <a:lstStyle/>
          <a:p>
            <a:r>
              <a:rPr lang="zh-CN" altLang="en-US" dirty="0" smtClean="0"/>
              <a:t>当然上面解决了产品是什么，我们要做什么样一件事的，具体的阐述开来我们做的产品具体包含哪些，主要有：</a:t>
            </a:r>
          </a:p>
          <a:p>
            <a:r>
              <a:rPr lang="en-US" altLang="zh-CN" dirty="0" smtClean="0"/>
              <a:t>1</a:t>
            </a:r>
            <a:r>
              <a:rPr lang="zh-CN" altLang="en-US" dirty="0" smtClean="0"/>
              <a:t>、产品愿景；</a:t>
            </a:r>
          </a:p>
          <a:p>
            <a:r>
              <a:rPr lang="en-US" altLang="zh-CN" dirty="0" smtClean="0"/>
              <a:t>2</a:t>
            </a:r>
            <a:r>
              <a:rPr lang="zh-CN" altLang="en-US" dirty="0" smtClean="0"/>
              <a:t>、目标市场；</a:t>
            </a:r>
          </a:p>
          <a:p>
            <a:r>
              <a:rPr lang="en-US" altLang="zh-CN" dirty="0" smtClean="0"/>
              <a:t>3</a:t>
            </a:r>
            <a:r>
              <a:rPr lang="zh-CN" altLang="en-US" dirty="0" smtClean="0"/>
              <a:t>、市场竞争分析；</a:t>
            </a:r>
          </a:p>
          <a:p>
            <a:r>
              <a:rPr lang="en-US" altLang="zh-CN" dirty="0" smtClean="0"/>
              <a:t>4</a:t>
            </a:r>
            <a:r>
              <a:rPr lang="zh-CN" altLang="en-US" dirty="0" smtClean="0"/>
              <a:t>、功能概要；</a:t>
            </a:r>
          </a:p>
          <a:p>
            <a:r>
              <a:rPr lang="en-US" altLang="zh-CN" dirty="0" smtClean="0"/>
              <a:t>5</a:t>
            </a:r>
            <a:r>
              <a:rPr lang="zh-CN" altLang="en-US" dirty="0" smtClean="0"/>
              <a:t>、产品用例（</a:t>
            </a:r>
            <a:r>
              <a:rPr lang="en-US" altLang="zh-CN" dirty="0" err="1" smtClean="0"/>
              <a:t>UseCase</a:t>
            </a:r>
            <a:r>
              <a:rPr lang="zh-CN" altLang="en-US" dirty="0" smtClean="0"/>
              <a:t>）</a:t>
            </a:r>
          </a:p>
          <a:p>
            <a:r>
              <a:rPr lang="en-US" altLang="zh-CN" dirty="0" smtClean="0"/>
              <a:t>6</a:t>
            </a:r>
            <a:r>
              <a:rPr lang="zh-CN" altLang="en-US" dirty="0" smtClean="0"/>
              <a:t>、系统需求</a:t>
            </a:r>
          </a:p>
          <a:p>
            <a:r>
              <a:rPr lang="en-US" altLang="zh-CN" dirty="0" smtClean="0"/>
              <a:t>7</a:t>
            </a:r>
            <a:r>
              <a:rPr lang="zh-CN" altLang="en-US" dirty="0" smtClean="0"/>
              <a:t>、性能需求</a:t>
            </a:r>
          </a:p>
          <a:p>
            <a:r>
              <a:rPr lang="en-US" altLang="zh-CN" dirty="0" smtClean="0"/>
              <a:t>9</a:t>
            </a:r>
            <a:r>
              <a:rPr lang="zh-CN" altLang="en-US" dirty="0" smtClean="0"/>
              <a:t>、运营需求等</a:t>
            </a:r>
          </a:p>
          <a:p>
            <a:r>
              <a:rPr lang="zh-CN" altLang="en-US" dirty="0" smtClean="0"/>
              <a:t>通常采用产品需求文档（</a:t>
            </a:r>
            <a:r>
              <a:rPr lang="en-US" altLang="zh-CN" dirty="0" smtClean="0"/>
              <a:t>PRD</a:t>
            </a:r>
            <a:r>
              <a:rPr lang="zh-CN" altLang="en-US" dirty="0" smtClean="0"/>
              <a:t>）来进行描述，写</a:t>
            </a:r>
            <a:r>
              <a:rPr lang="en-US" altLang="zh-CN" dirty="0" smtClean="0"/>
              <a:t>PRD </a:t>
            </a:r>
            <a:r>
              <a:rPr lang="zh-CN" altLang="en-US" dirty="0" smtClean="0"/>
              <a:t>会</a:t>
            </a:r>
            <a:r>
              <a:rPr lang="zh-CN" altLang="en-US" dirty="0" smtClean="0"/>
              <a:t>在后面会讲到。</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500034" y="1214422"/>
            <a:ext cx="7286644" cy="1477328"/>
          </a:xfrm>
          <a:prstGeom prst="rect">
            <a:avLst/>
          </a:prstGeom>
          <a:noFill/>
        </p:spPr>
        <p:txBody>
          <a:bodyPr wrap="square" rtlCol="0">
            <a:spAutoFit/>
          </a:bodyPr>
          <a:lstStyle/>
          <a:p>
            <a:r>
              <a:rPr lang="zh-CN" altLang="en-US" b="1" dirty="0" smtClean="0">
                <a:solidFill>
                  <a:srgbClr val="FF0000"/>
                </a:solidFill>
              </a:rPr>
              <a:t>产品设计</a:t>
            </a:r>
            <a:r>
              <a:rPr lang="zh-CN" altLang="en-US" dirty="0" smtClean="0">
                <a:solidFill>
                  <a:srgbClr val="FF0000"/>
                </a:solidFill>
              </a:rPr>
              <a:t>：</a:t>
            </a:r>
            <a:endParaRPr lang="en-US" altLang="zh-CN" dirty="0" smtClean="0">
              <a:solidFill>
                <a:srgbClr val="FF0000"/>
              </a:solidFill>
            </a:endParaRPr>
          </a:p>
          <a:p>
            <a:r>
              <a:rPr lang="zh-CN" altLang="en-US" dirty="0" smtClean="0"/>
              <a:t>产品设计是指设计产品的的整个过程，产品上市后是什么样子的、信息构架、功能设计。特别是</a:t>
            </a:r>
            <a:r>
              <a:rPr lang="en-US" altLang="zh-CN" dirty="0" smtClean="0"/>
              <a:t>IT </a:t>
            </a:r>
            <a:r>
              <a:rPr lang="zh-CN" altLang="en-US" dirty="0" smtClean="0"/>
              <a:t>行业，外观方面：主要以网页或客户端作为产品的面向交互载体。具体的将，还包括用户界面设计（</a:t>
            </a:r>
            <a:r>
              <a:rPr lang="en-US" altLang="zh-CN" dirty="0" smtClean="0"/>
              <a:t>UI</a:t>
            </a:r>
            <a:r>
              <a:rPr lang="zh-CN" altLang="en-US" dirty="0" smtClean="0"/>
              <a:t>，</a:t>
            </a:r>
            <a:r>
              <a:rPr lang="en-US" altLang="zh-CN" dirty="0" smtClean="0"/>
              <a:t>User Interface</a:t>
            </a:r>
            <a:r>
              <a:rPr lang="zh-CN" altLang="en-US" dirty="0" smtClean="0"/>
              <a:t>）和用户交互设计（</a:t>
            </a:r>
            <a:r>
              <a:rPr lang="en-US" altLang="zh-CN" dirty="0" smtClean="0"/>
              <a:t>User Interaction</a:t>
            </a:r>
            <a:r>
              <a:rPr lang="zh-CN" altLang="en-US" dirty="0" smtClean="0"/>
              <a:t>），</a:t>
            </a:r>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571472" y="2643182"/>
            <a:ext cx="6429420" cy="38497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pic>
        <p:nvPicPr>
          <p:cNvPr id="4098" name="Picture 2"/>
          <p:cNvPicPr>
            <a:picLocks noChangeAspect="1" noChangeArrowheads="1"/>
          </p:cNvPicPr>
          <p:nvPr/>
        </p:nvPicPr>
        <p:blipFill>
          <a:blip r:embed="rId3"/>
          <a:srcRect/>
          <a:stretch>
            <a:fillRect/>
          </a:stretch>
        </p:blipFill>
        <p:spPr bwMode="auto">
          <a:xfrm>
            <a:off x="428596" y="1214422"/>
            <a:ext cx="6610350" cy="8477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571472" y="2285992"/>
            <a:ext cx="3733800" cy="2895600"/>
          </a:xfrm>
          <a:prstGeom prst="rect">
            <a:avLst/>
          </a:prstGeom>
          <a:noFill/>
          <a:ln w="9525">
            <a:noFill/>
            <a:miter lim="800000"/>
            <a:headEnd/>
            <a:tailEnd/>
          </a:ln>
          <a:effectLst/>
        </p:spPr>
      </p:pic>
      <p:sp>
        <p:nvSpPr>
          <p:cNvPr id="9" name="TextBox 8"/>
          <p:cNvSpPr txBox="1"/>
          <p:nvPr/>
        </p:nvSpPr>
        <p:spPr>
          <a:xfrm>
            <a:off x="4643438" y="3714752"/>
            <a:ext cx="3857652" cy="1754326"/>
          </a:xfrm>
          <a:prstGeom prst="rect">
            <a:avLst/>
          </a:prstGeom>
          <a:noFill/>
        </p:spPr>
        <p:txBody>
          <a:bodyPr wrap="square" rtlCol="0">
            <a:spAutoFit/>
          </a:bodyPr>
          <a:lstStyle/>
          <a:p>
            <a:r>
              <a:rPr lang="zh-CN" altLang="en-US" dirty="0" smtClean="0"/>
              <a:t>产品设计的过程，也是体验用户体验的过程，例如我们现在要做的产品，大到整个色系、产品风格的把握，小到一个按钮效果都要要产品去一一落实。做成产品产出成果，这是很考验</a:t>
            </a:r>
          </a:p>
          <a:p>
            <a:r>
              <a:rPr lang="zh-CN" altLang="en-US" dirty="0" smtClean="0"/>
              <a:t>一个产品经理功底的。</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428596" y="1500174"/>
            <a:ext cx="7286644" cy="1477328"/>
          </a:xfrm>
          <a:prstGeom prst="rect">
            <a:avLst/>
          </a:prstGeom>
          <a:noFill/>
        </p:spPr>
        <p:txBody>
          <a:bodyPr wrap="square" rtlCol="0">
            <a:spAutoFit/>
          </a:bodyPr>
          <a:lstStyle/>
          <a:p>
            <a:r>
              <a:rPr lang="zh-CN" altLang="en-US" b="1" dirty="0" smtClean="0">
                <a:solidFill>
                  <a:srgbClr val="FF0000"/>
                </a:solidFill>
              </a:rPr>
              <a:t>组织协调</a:t>
            </a:r>
            <a:r>
              <a:rPr lang="zh-CN" altLang="en-US" dirty="0" smtClean="0">
                <a:solidFill>
                  <a:srgbClr val="FF0000"/>
                </a:solidFill>
              </a:rPr>
              <a:t>：</a:t>
            </a:r>
            <a:endParaRPr lang="en-US" altLang="zh-CN" dirty="0" smtClean="0">
              <a:solidFill>
                <a:srgbClr val="FF0000"/>
              </a:solidFill>
            </a:endParaRPr>
          </a:p>
          <a:p>
            <a:r>
              <a:rPr lang="zh-CN" altLang="en-US" dirty="0" smtClean="0"/>
              <a:t>组织协调能力是指：协调来自不同团队的人员（包括工程师、</a:t>
            </a:r>
            <a:r>
              <a:rPr lang="en-US" altLang="zh-CN" dirty="0" smtClean="0"/>
              <a:t>QA</a:t>
            </a:r>
            <a:r>
              <a:rPr lang="zh-CN" altLang="en-US" dirty="0" smtClean="0"/>
              <a:t>、</a:t>
            </a:r>
            <a:r>
              <a:rPr lang="en-US" altLang="zh-CN" dirty="0" smtClean="0"/>
              <a:t>UI </a:t>
            </a:r>
            <a:r>
              <a:rPr lang="zh-CN" altLang="en-US" dirty="0" smtClean="0"/>
              <a:t>设计师、市场、销售、客服等），对资源进行分配，同时控制、激励和协调群体活动过程，使之相互融合，从而实现组织目标的能力。例如：在预定项目工期内按时开发并发布产品。</a:t>
            </a:r>
            <a:endParaRPr lang="zh-CN" altLang="en-US" dirty="0"/>
          </a:p>
        </p:txBody>
      </p:sp>
      <p:sp>
        <p:nvSpPr>
          <p:cNvPr id="7" name="TextBox 6"/>
          <p:cNvSpPr txBox="1"/>
          <p:nvPr/>
        </p:nvSpPr>
        <p:spPr>
          <a:xfrm>
            <a:off x="500034" y="3071810"/>
            <a:ext cx="7286644" cy="2308324"/>
          </a:xfrm>
          <a:prstGeom prst="rect">
            <a:avLst/>
          </a:prstGeom>
          <a:noFill/>
        </p:spPr>
        <p:txBody>
          <a:bodyPr wrap="square" rtlCol="0">
            <a:spAutoFit/>
          </a:bodyPr>
          <a:lstStyle/>
          <a:p>
            <a:r>
              <a:rPr lang="zh-CN" altLang="en-US" dirty="0" smtClean="0"/>
              <a:t>项目协调，通常涉及到如下工作内容：</a:t>
            </a:r>
          </a:p>
          <a:p>
            <a:r>
              <a:rPr lang="en-US" altLang="zh-CN" dirty="0" smtClean="0"/>
              <a:t>1</a:t>
            </a:r>
            <a:r>
              <a:rPr lang="zh-CN" altLang="en-US" dirty="0" smtClean="0"/>
              <a:t>、 制定项目计划；</a:t>
            </a:r>
          </a:p>
          <a:p>
            <a:r>
              <a:rPr lang="en-US" altLang="zh-CN" dirty="0" smtClean="0"/>
              <a:t>2</a:t>
            </a:r>
            <a:r>
              <a:rPr lang="zh-CN" altLang="en-US" dirty="0" smtClean="0"/>
              <a:t>、 进行资源协调</a:t>
            </a:r>
          </a:p>
          <a:p>
            <a:r>
              <a:rPr lang="en-US" altLang="zh-CN" dirty="0" smtClean="0"/>
              <a:t>3</a:t>
            </a:r>
            <a:r>
              <a:rPr lang="zh-CN" altLang="en-US" dirty="0" smtClean="0"/>
              <a:t>、跟踪项目进展</a:t>
            </a:r>
          </a:p>
          <a:p>
            <a:r>
              <a:rPr lang="zh-CN" altLang="en-US" dirty="0" smtClean="0"/>
              <a:t>在大型公司里，通常会有项目经理来处理大部分项目管理工作，产品经理只需提供支持。不过在创业公司里，产品经理通常需要自己进行项目管理。在有些公司，技术负责人也可能做为项目经理，处理大部分项目管理事宜。</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642910" y="1500174"/>
            <a:ext cx="6215106" cy="1569660"/>
          </a:xfrm>
          <a:prstGeom prst="rect">
            <a:avLst/>
          </a:prstGeom>
          <a:noFill/>
        </p:spPr>
        <p:txBody>
          <a:bodyPr wrap="square" rtlCol="0">
            <a:spAutoFit/>
          </a:bodyPr>
          <a:lstStyle/>
          <a:p>
            <a:r>
              <a:rPr lang="zh-CN" altLang="en-US" sz="1600" b="1" dirty="0" smtClean="0">
                <a:solidFill>
                  <a:srgbClr val="FF0000"/>
                </a:solidFill>
              </a:rPr>
              <a:t>文档编写</a:t>
            </a:r>
            <a:r>
              <a:rPr lang="zh-CN" altLang="en-US" sz="1600" dirty="0" smtClean="0">
                <a:solidFill>
                  <a:srgbClr val="FF0000"/>
                </a:solidFill>
              </a:rPr>
              <a:t>：</a:t>
            </a:r>
            <a:endParaRPr lang="en-US" altLang="zh-CN" sz="1600" dirty="0" smtClean="0">
              <a:solidFill>
                <a:srgbClr val="FF0000"/>
              </a:solidFill>
            </a:endParaRPr>
          </a:p>
          <a:p>
            <a:r>
              <a:rPr lang="zh-CN" altLang="en-US" sz="1600" dirty="0" smtClean="0"/>
              <a:t>    产品需求文档</a:t>
            </a:r>
          </a:p>
          <a:p>
            <a:r>
              <a:rPr lang="zh-CN" altLang="en-US" sz="1600" dirty="0" smtClean="0"/>
              <a:t>    产品说明书</a:t>
            </a:r>
          </a:p>
          <a:p>
            <a:r>
              <a:rPr lang="zh-CN" altLang="en-US" sz="1600" dirty="0" smtClean="0"/>
              <a:t>    测试报告</a:t>
            </a:r>
          </a:p>
          <a:p>
            <a:r>
              <a:rPr lang="zh-CN" altLang="en-US" sz="1600" dirty="0" smtClean="0"/>
              <a:t>    用户帮助</a:t>
            </a:r>
          </a:p>
          <a:p>
            <a:r>
              <a:rPr lang="zh-CN" altLang="en-US" sz="1600" dirty="0" smtClean="0"/>
              <a:t>    对外培训</a:t>
            </a:r>
            <a:endParaRPr lang="zh-CN" altLang="en-US" sz="1600" dirty="0"/>
          </a:p>
        </p:txBody>
      </p:sp>
      <p:sp>
        <p:nvSpPr>
          <p:cNvPr id="8" name="TextBox 7"/>
          <p:cNvSpPr txBox="1"/>
          <p:nvPr/>
        </p:nvSpPr>
        <p:spPr>
          <a:xfrm>
            <a:off x="571472" y="3429000"/>
            <a:ext cx="7286644" cy="1477328"/>
          </a:xfrm>
          <a:prstGeom prst="rect">
            <a:avLst/>
          </a:prstGeom>
          <a:noFill/>
        </p:spPr>
        <p:txBody>
          <a:bodyPr wrap="square" rtlCol="0">
            <a:spAutoFit/>
          </a:bodyPr>
          <a:lstStyle/>
          <a:p>
            <a:r>
              <a:rPr lang="zh-CN" altLang="en-US" b="1" dirty="0" smtClean="0">
                <a:solidFill>
                  <a:srgbClr val="FF0000"/>
                </a:solidFill>
              </a:rPr>
              <a:t>产品培训</a:t>
            </a:r>
            <a:r>
              <a:rPr lang="zh-CN" altLang="en-US" dirty="0" smtClean="0">
                <a:solidFill>
                  <a:srgbClr val="FF0000"/>
                </a:solidFill>
              </a:rPr>
              <a:t>：</a:t>
            </a:r>
            <a:endParaRPr lang="en-US" altLang="zh-CN" dirty="0" smtClean="0">
              <a:solidFill>
                <a:srgbClr val="FF0000"/>
              </a:solidFill>
            </a:endParaRPr>
          </a:p>
          <a:p>
            <a:r>
              <a:rPr lang="zh-CN" altLang="en-US" dirty="0" smtClean="0"/>
              <a:t>产品培训主要是面向内部同事，如：销售、市场、媒介、客服等讲解产品的相关的定义、功能、特点目标市场，也可能包括向外界如媒体、行业分析师及用户宣传产品。产品培训是一个产品研发到发布，以及运营中很重要的一个环节。</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428596" y="1500174"/>
            <a:ext cx="7286644" cy="923330"/>
          </a:xfrm>
          <a:prstGeom prst="rect">
            <a:avLst/>
          </a:prstGeom>
          <a:noFill/>
        </p:spPr>
        <p:txBody>
          <a:bodyPr wrap="square" rtlCol="0">
            <a:spAutoFit/>
          </a:bodyPr>
          <a:lstStyle/>
          <a:p>
            <a:r>
              <a:rPr lang="zh-CN" altLang="en-US" b="1" dirty="0" smtClean="0">
                <a:solidFill>
                  <a:srgbClr val="FF0000"/>
                </a:solidFill>
              </a:rPr>
              <a:t>产品生命周期管理</a:t>
            </a:r>
            <a:r>
              <a:rPr lang="zh-CN" altLang="en-US" dirty="0" smtClean="0">
                <a:solidFill>
                  <a:srgbClr val="FF0000"/>
                </a:solidFill>
              </a:rPr>
              <a:t>：</a:t>
            </a:r>
            <a:endParaRPr lang="en-US" altLang="zh-CN" dirty="0" smtClean="0">
              <a:solidFill>
                <a:srgbClr val="FF0000"/>
              </a:solidFill>
            </a:endParaRPr>
          </a:p>
          <a:p>
            <a:r>
              <a:rPr lang="zh-CN" altLang="en-US" dirty="0" smtClean="0"/>
              <a:t>产品生命周期管理：指那些随着产品经历概念化</a:t>
            </a:r>
            <a:r>
              <a:rPr lang="en-US" altLang="zh-CN" dirty="0" smtClean="0"/>
              <a:t>-&gt;</a:t>
            </a:r>
            <a:r>
              <a:rPr lang="zh-CN" altLang="en-US" dirty="0" smtClean="0"/>
              <a:t>发布</a:t>
            </a:r>
            <a:r>
              <a:rPr lang="en-US" altLang="zh-CN" dirty="0" smtClean="0"/>
              <a:t>-&gt;</a:t>
            </a:r>
            <a:r>
              <a:rPr lang="zh-CN" altLang="en-US" dirty="0" smtClean="0"/>
              <a:t>成熟</a:t>
            </a:r>
            <a:r>
              <a:rPr lang="en-US" altLang="zh-CN" dirty="0" smtClean="0"/>
              <a:t>-&gt;</a:t>
            </a:r>
            <a:r>
              <a:rPr lang="zh-CN" altLang="en-US" dirty="0" smtClean="0"/>
              <a:t>退出市场整个生命周期中的产品管理活动。</a:t>
            </a:r>
            <a:endParaRPr lang="zh-CN" altLang="en-US" dirty="0"/>
          </a:p>
        </p:txBody>
      </p:sp>
      <p:pic>
        <p:nvPicPr>
          <p:cNvPr id="5122" name="Picture 2"/>
          <p:cNvPicPr>
            <a:picLocks noChangeAspect="1" noChangeArrowheads="1"/>
          </p:cNvPicPr>
          <p:nvPr/>
        </p:nvPicPr>
        <p:blipFill>
          <a:blip r:embed="rId3"/>
          <a:srcRect/>
          <a:stretch>
            <a:fillRect/>
          </a:stretch>
        </p:blipFill>
        <p:spPr bwMode="auto">
          <a:xfrm>
            <a:off x="428596" y="2428868"/>
            <a:ext cx="6591300" cy="10763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357158" y="3571876"/>
            <a:ext cx="6076950" cy="2838450"/>
          </a:xfrm>
          <a:prstGeom prst="rect">
            <a:avLst/>
          </a:prstGeom>
          <a:noFill/>
          <a:ln w="9525">
            <a:noFill/>
            <a:miter lim="800000"/>
            <a:headEnd/>
            <a:tailEnd/>
          </a:ln>
          <a:effectLst/>
        </p:spPr>
      </p:pic>
      <p:sp>
        <p:nvSpPr>
          <p:cNvPr id="9" name="TextBox 8"/>
          <p:cNvSpPr txBox="1"/>
          <p:nvPr/>
        </p:nvSpPr>
        <p:spPr>
          <a:xfrm>
            <a:off x="6429388" y="3500438"/>
            <a:ext cx="2428860" cy="2862322"/>
          </a:xfrm>
          <a:prstGeom prst="rect">
            <a:avLst/>
          </a:prstGeom>
          <a:noFill/>
        </p:spPr>
        <p:txBody>
          <a:bodyPr wrap="square" rtlCol="0">
            <a:spAutoFit/>
          </a:bodyPr>
          <a:lstStyle/>
          <a:p>
            <a:r>
              <a:rPr lang="zh-CN" altLang="en-US" dirty="0" smtClean="0"/>
              <a:t>作为优秀的产品经理，一定要知道自己产品的生命周期情况。这样才可以根据产品在市场上表现出的生命力，不断的进行产品策略调整。以及合理的做好产品线管理，从而避免单一的产品存在的风险。</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产品经理能力素质</a:t>
            </a:r>
          </a:p>
        </p:txBody>
      </p:sp>
      <p:sp>
        <p:nvSpPr>
          <p:cNvPr id="6" name="TextBox 5"/>
          <p:cNvSpPr txBox="1"/>
          <p:nvPr/>
        </p:nvSpPr>
        <p:spPr>
          <a:xfrm>
            <a:off x="428596" y="1500174"/>
            <a:ext cx="7286644" cy="2862322"/>
          </a:xfrm>
          <a:prstGeom prst="rect">
            <a:avLst/>
          </a:prstGeom>
          <a:noFill/>
        </p:spPr>
        <p:txBody>
          <a:bodyPr wrap="square" rtlCol="0">
            <a:spAutoFit/>
          </a:bodyPr>
          <a:lstStyle/>
          <a:p>
            <a:r>
              <a:rPr lang="zh-CN" altLang="en-US" b="1" dirty="0" smtClean="0">
                <a:solidFill>
                  <a:srgbClr val="FF0000"/>
                </a:solidFill>
              </a:rPr>
              <a:t>沟通能力</a:t>
            </a:r>
            <a:r>
              <a:rPr lang="zh-CN" altLang="en-US" dirty="0" smtClean="0">
                <a:solidFill>
                  <a:srgbClr val="FF0000"/>
                </a:solidFill>
              </a:rPr>
              <a:t>：</a:t>
            </a:r>
            <a:endParaRPr lang="en-US" altLang="zh-CN" dirty="0" smtClean="0">
              <a:solidFill>
                <a:srgbClr val="FF0000"/>
              </a:solidFill>
            </a:endParaRPr>
          </a:p>
          <a:p>
            <a:r>
              <a:rPr lang="zh-CN" altLang="en-US" dirty="0" smtClean="0"/>
              <a:t>优秀的产品经理一定是个成功的沟通者，沟通能力包括口头沟通能力和文字沟通能力。产品经理的一个最主要角色是做为沟通的中心。</a:t>
            </a:r>
            <a:endParaRPr lang="en-US" altLang="zh-CN" dirty="0" smtClean="0"/>
          </a:p>
          <a:p>
            <a:endParaRPr lang="zh-CN" altLang="en-US" dirty="0" smtClean="0"/>
          </a:p>
          <a:p>
            <a:r>
              <a:rPr lang="zh-CN" altLang="en-US" dirty="0" smtClean="0"/>
              <a:t>产品经理的沟通能力不仅体现在和不同工作岗位的人进行有效沟通，同时还体现在如下方面：和不同个性的人沟通。例如，大部分工程师的性格偏内向，而大部分销售和市场人员则很外向</a:t>
            </a:r>
            <a:endParaRPr lang="en-US" altLang="zh-CN" dirty="0" smtClean="0"/>
          </a:p>
          <a:p>
            <a:endParaRPr lang="zh-CN" altLang="en-US" dirty="0" smtClean="0"/>
          </a:p>
          <a:p>
            <a:r>
              <a:rPr lang="zh-CN" altLang="en-US" dirty="0" smtClean="0"/>
              <a:t>和不同工作岗位的人沟通时采用不同的”语言”。如果要进行高效沟通，很重要的一点是说沟通对象关注和易于理解的”语言”。</a:t>
            </a:r>
            <a:endParaRPr lang="zh-CN" altLang="en-US" dirty="0"/>
          </a:p>
        </p:txBody>
      </p:sp>
      <p:pic>
        <p:nvPicPr>
          <p:cNvPr id="6146" name="Picture 2"/>
          <p:cNvPicPr>
            <a:picLocks noChangeAspect="1" noChangeArrowheads="1"/>
          </p:cNvPicPr>
          <p:nvPr/>
        </p:nvPicPr>
        <p:blipFill>
          <a:blip r:embed="rId3"/>
          <a:srcRect/>
          <a:stretch>
            <a:fillRect/>
          </a:stretch>
        </p:blipFill>
        <p:spPr bwMode="auto">
          <a:xfrm>
            <a:off x="571472" y="4286256"/>
            <a:ext cx="6229350" cy="6667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571472" y="5143512"/>
            <a:ext cx="62103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产品经理能力素质</a:t>
            </a:r>
          </a:p>
        </p:txBody>
      </p:sp>
      <p:sp>
        <p:nvSpPr>
          <p:cNvPr id="6" name="TextBox 5"/>
          <p:cNvSpPr txBox="1"/>
          <p:nvPr/>
        </p:nvSpPr>
        <p:spPr>
          <a:xfrm>
            <a:off x="428596" y="1500174"/>
            <a:ext cx="7286644" cy="2585323"/>
          </a:xfrm>
          <a:prstGeom prst="rect">
            <a:avLst/>
          </a:prstGeom>
          <a:noFill/>
        </p:spPr>
        <p:txBody>
          <a:bodyPr wrap="square" rtlCol="0">
            <a:spAutoFit/>
          </a:bodyPr>
          <a:lstStyle/>
          <a:p>
            <a:r>
              <a:rPr lang="zh-CN" altLang="en-US" b="1" dirty="0" smtClean="0">
                <a:solidFill>
                  <a:srgbClr val="FF0000"/>
                </a:solidFill>
              </a:rPr>
              <a:t>学习能力</a:t>
            </a:r>
            <a:r>
              <a:rPr lang="zh-CN" altLang="en-US" dirty="0" smtClean="0">
                <a:solidFill>
                  <a:srgbClr val="FF0000"/>
                </a:solidFill>
              </a:rPr>
              <a:t>：</a:t>
            </a:r>
            <a:endParaRPr lang="en-US" altLang="zh-CN" dirty="0" smtClean="0">
              <a:solidFill>
                <a:srgbClr val="FF0000"/>
              </a:solidFill>
            </a:endParaRPr>
          </a:p>
          <a:p>
            <a:r>
              <a:rPr lang="zh-CN" altLang="en-US" dirty="0" smtClean="0"/>
              <a:t>产品经理不断的涉猎、剔除、换位思考、总结；要谦虚的向人学习、交流、获取经验，这才是产品经理迅速成长的阶梯。如果一直固定自己的世界里抓阄，结局一定是失败无疑。</a:t>
            </a:r>
            <a:endParaRPr lang="en-US" altLang="zh-CN" dirty="0" smtClean="0"/>
          </a:p>
          <a:p>
            <a:endParaRPr lang="zh-CN" altLang="en-US" dirty="0" smtClean="0"/>
          </a:p>
          <a:p>
            <a:r>
              <a:rPr lang="en-US" altLang="zh-CN" dirty="0" smtClean="0"/>
              <a:t>IT </a:t>
            </a:r>
            <a:r>
              <a:rPr lang="zh-CN" altLang="en-US" dirty="0" smtClean="0"/>
              <a:t>产业是一个快速变化的产业，”不变的也许只有变化”，新技术不断涌现，今日的新产品在几个月后就会变成大路货，甚至更快。优秀的产品经理必须能够快速学习，即便是在比较新的领域。具备此能力才能相对容易地在不断变化的市场和技术趋势下管理好产品。</a:t>
            </a:r>
            <a:r>
              <a:rPr lang="en-US" altLang="zh-CN" dirty="0" smtClean="0"/>
              <a:t>.</a:t>
            </a:r>
            <a:endParaRPr lang="zh-CN" altLang="en-US" dirty="0"/>
          </a:p>
        </p:txBody>
      </p:sp>
      <p:pic>
        <p:nvPicPr>
          <p:cNvPr id="7170" name="Picture 2"/>
          <p:cNvPicPr>
            <a:picLocks noChangeAspect="1" noChangeArrowheads="1"/>
          </p:cNvPicPr>
          <p:nvPr/>
        </p:nvPicPr>
        <p:blipFill>
          <a:blip r:embed="rId3"/>
          <a:srcRect/>
          <a:stretch>
            <a:fillRect/>
          </a:stretch>
        </p:blipFill>
        <p:spPr bwMode="auto">
          <a:xfrm>
            <a:off x="771542" y="1500174"/>
            <a:ext cx="6229350" cy="10477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785786" y="2500306"/>
            <a:ext cx="6143625" cy="3990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ox(in)">
                                      <p:cBhvr>
                                        <p:cTn id="17" dur="500"/>
                                        <p:tgtEl>
                                          <p:spTgt spid="7170"/>
                                        </p:tgtEl>
                                      </p:cBhvr>
                                    </p:animEffect>
                                  </p:childTnLst>
                                </p:cTn>
                              </p:par>
                              <p:par>
                                <p:cTn id="18" presetID="4" presetClass="entr" presetSubtype="16" fill="hold" nodeType="withEffect">
                                  <p:stCondLst>
                                    <p:cond delay="0"/>
                                  </p:stCondLst>
                                  <p:childTnLst>
                                    <p:set>
                                      <p:cBhvr>
                                        <p:cTn id="19" dur="1" fill="hold">
                                          <p:stCondLst>
                                            <p:cond delay="0"/>
                                          </p:stCondLst>
                                        </p:cTn>
                                        <p:tgtEl>
                                          <p:spTgt spid="7171"/>
                                        </p:tgtEl>
                                        <p:attrNameLst>
                                          <p:attrName>style.visibility</p:attrName>
                                        </p:attrNameLst>
                                      </p:cBhvr>
                                      <p:to>
                                        <p:strVal val="visible"/>
                                      </p:to>
                                    </p:set>
                                    <p:animEffect transition="in" filter="box(in)">
                                      <p:cBhvr>
                                        <p:cTn id="20"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产品经理能力素质</a:t>
            </a:r>
          </a:p>
        </p:txBody>
      </p:sp>
      <p:sp>
        <p:nvSpPr>
          <p:cNvPr id="6" name="TextBox 5"/>
          <p:cNvSpPr txBox="1"/>
          <p:nvPr/>
        </p:nvSpPr>
        <p:spPr>
          <a:xfrm>
            <a:off x="428596" y="1500174"/>
            <a:ext cx="7286644" cy="2585323"/>
          </a:xfrm>
          <a:prstGeom prst="rect">
            <a:avLst/>
          </a:prstGeom>
          <a:noFill/>
        </p:spPr>
        <p:txBody>
          <a:bodyPr wrap="square" rtlCol="0">
            <a:spAutoFit/>
          </a:bodyPr>
          <a:lstStyle/>
          <a:p>
            <a:r>
              <a:rPr lang="zh-CN" altLang="en-US" b="1" dirty="0" smtClean="0">
                <a:solidFill>
                  <a:srgbClr val="FF0000"/>
                </a:solidFill>
              </a:rPr>
              <a:t>执行能力</a:t>
            </a:r>
            <a:r>
              <a:rPr lang="zh-CN" altLang="en-US" dirty="0" smtClean="0">
                <a:solidFill>
                  <a:srgbClr val="FF0000"/>
                </a:solidFill>
              </a:rPr>
              <a:t>：</a:t>
            </a:r>
            <a:endParaRPr lang="en-US" altLang="zh-CN" dirty="0" smtClean="0">
              <a:solidFill>
                <a:srgbClr val="FF0000"/>
              </a:solidFill>
            </a:endParaRPr>
          </a:p>
          <a:p>
            <a:r>
              <a:rPr lang="zh-CN" altLang="en-US" dirty="0" smtClean="0"/>
              <a:t>成功的产品经理是优秀的领导者，即便是没有明确的授权。产品经理通常需要在多个领域执行领导工作，很多地方也产品经理的这种现象归结为：“无授权领导能力”。</a:t>
            </a:r>
            <a:endParaRPr lang="en-US" altLang="zh-CN" dirty="0" smtClean="0"/>
          </a:p>
          <a:p>
            <a:endParaRPr lang="zh-CN" altLang="en-US" dirty="0" smtClean="0"/>
          </a:p>
          <a:p>
            <a:r>
              <a:rPr lang="zh-CN" altLang="en-US" dirty="0" smtClean="0"/>
              <a:t>无授权领导能力包括领导项目团队、领导产品战略和蓝图指定，以及领导跨团队的产品活动等。但是在大多数情况下，产品经理通常没有得到公司正式的授权。所以是否具有”无授权领导能力”就成为成功与否的关键。</a:t>
            </a:r>
            <a:endParaRPr lang="zh-CN" altLang="en-US" dirty="0"/>
          </a:p>
        </p:txBody>
      </p:sp>
      <p:pic>
        <p:nvPicPr>
          <p:cNvPr id="8194" name="Picture 2"/>
          <p:cNvPicPr>
            <a:picLocks noChangeAspect="1" noChangeArrowheads="1"/>
          </p:cNvPicPr>
          <p:nvPr/>
        </p:nvPicPr>
        <p:blipFill>
          <a:blip r:embed="rId3"/>
          <a:srcRect/>
          <a:stretch>
            <a:fillRect/>
          </a:stretch>
        </p:blipFill>
        <p:spPr bwMode="auto">
          <a:xfrm>
            <a:off x="500034" y="4286256"/>
            <a:ext cx="7538101"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产品经理能力素质</a:t>
            </a:r>
          </a:p>
        </p:txBody>
      </p:sp>
      <p:sp>
        <p:nvSpPr>
          <p:cNvPr id="6" name="TextBox 5"/>
          <p:cNvSpPr txBox="1"/>
          <p:nvPr/>
        </p:nvSpPr>
        <p:spPr>
          <a:xfrm>
            <a:off x="428596" y="1500174"/>
            <a:ext cx="7286644" cy="1754326"/>
          </a:xfrm>
          <a:prstGeom prst="rect">
            <a:avLst/>
          </a:prstGeom>
          <a:noFill/>
        </p:spPr>
        <p:txBody>
          <a:bodyPr wrap="square" rtlCol="0">
            <a:spAutoFit/>
          </a:bodyPr>
          <a:lstStyle/>
          <a:p>
            <a:r>
              <a:rPr lang="zh-CN" altLang="en-US" b="1" dirty="0" smtClean="0">
                <a:solidFill>
                  <a:srgbClr val="FF0000"/>
                </a:solidFill>
              </a:rPr>
              <a:t>热爱产品</a:t>
            </a:r>
            <a:r>
              <a:rPr lang="zh-CN" altLang="en-US" dirty="0" smtClean="0">
                <a:solidFill>
                  <a:srgbClr val="FF0000"/>
                </a:solidFill>
              </a:rPr>
              <a:t>：</a:t>
            </a:r>
            <a:endParaRPr lang="en-US" altLang="zh-CN" dirty="0" smtClean="0">
              <a:solidFill>
                <a:srgbClr val="FF0000"/>
              </a:solidFill>
            </a:endParaRPr>
          </a:p>
          <a:p>
            <a:r>
              <a:rPr lang="zh-CN" altLang="en-US" dirty="0" smtClean="0"/>
              <a:t>优秀的产品经理对产品有一种固定的爱，发自内心的热爱。</a:t>
            </a:r>
          </a:p>
          <a:p>
            <a:r>
              <a:rPr lang="zh-CN" altLang="en-US" dirty="0" smtClean="0"/>
              <a:t>他们孜孜不倦地尝试各种新产品，注册各种产品的测试版，下载产品的试用版并仔细揣摩，一有时间就去网上看各类新的产品。他们醉心于创造优秀的产品</a:t>
            </a:r>
            <a:r>
              <a:rPr lang="en-US" altLang="zh-CN" dirty="0" smtClean="0"/>
              <a:t>–</a:t>
            </a:r>
            <a:r>
              <a:rPr lang="zh-CN" altLang="en-US" dirty="0" smtClean="0"/>
              <a:t>无论是全新的产品或是既</a:t>
            </a:r>
          </a:p>
          <a:p>
            <a:r>
              <a:rPr lang="zh-CN" altLang="en-US" dirty="0" smtClean="0"/>
              <a:t>有产品的改进。</a:t>
            </a:r>
            <a:endParaRPr lang="zh-CN" altLang="en-US" dirty="0"/>
          </a:p>
        </p:txBody>
      </p:sp>
      <p:sp>
        <p:nvSpPr>
          <p:cNvPr id="7" name="TextBox 6"/>
          <p:cNvSpPr txBox="1"/>
          <p:nvPr/>
        </p:nvSpPr>
        <p:spPr>
          <a:xfrm>
            <a:off x="428596" y="3286124"/>
            <a:ext cx="5929354" cy="2308324"/>
          </a:xfrm>
          <a:prstGeom prst="rect">
            <a:avLst/>
          </a:prstGeom>
          <a:noFill/>
        </p:spPr>
        <p:txBody>
          <a:bodyPr wrap="square" rtlCol="0">
            <a:spAutoFit/>
          </a:bodyPr>
          <a:lstStyle/>
          <a:p>
            <a:r>
              <a:rPr lang="zh-CN" altLang="en-US" b="1" dirty="0" smtClean="0">
                <a:solidFill>
                  <a:srgbClr val="FF0000"/>
                </a:solidFill>
              </a:rPr>
              <a:t>注重细节</a:t>
            </a:r>
            <a:r>
              <a:rPr lang="zh-CN" altLang="en-US" dirty="0" smtClean="0">
                <a:solidFill>
                  <a:srgbClr val="FF0000"/>
                </a:solidFill>
              </a:rPr>
              <a:t>：</a:t>
            </a:r>
            <a:endParaRPr lang="en-US" altLang="zh-CN" dirty="0" smtClean="0">
              <a:solidFill>
                <a:srgbClr val="FF0000"/>
              </a:solidFill>
            </a:endParaRPr>
          </a:p>
          <a:p>
            <a:r>
              <a:rPr lang="zh-CN" altLang="en-US" dirty="0" smtClean="0"/>
              <a:t>优秀的产品经理对细节孜孜以求，注重细节是开发优秀产品的最重要先决条件，正所谓”细节决定成败”。</a:t>
            </a:r>
            <a:endParaRPr lang="en-US" altLang="zh-CN" dirty="0" smtClean="0"/>
          </a:p>
          <a:p>
            <a:endParaRPr lang="en-US" altLang="zh-CN" dirty="0" smtClean="0"/>
          </a:p>
          <a:p>
            <a:r>
              <a:rPr lang="zh-CN" altLang="en-US" dirty="0" smtClean="0"/>
              <a:t>成功的产品经理观注细节不仅仅是提到产品性能，同样，这种细节体现在你所做的需求中。报告中、计划中。在内容上，请尽可能的描述到实施细节；在表现上，请尽可能的体现一个产品设计师的</a:t>
            </a:r>
            <a:r>
              <a:rPr lang="en-US" altLang="zh-CN" dirty="0" smtClean="0"/>
              <a:t>UI </a:t>
            </a:r>
            <a:r>
              <a:rPr lang="zh-CN" altLang="en-US" dirty="0" smtClean="0"/>
              <a:t>用户体验设计细节。</a:t>
            </a:r>
            <a:endParaRPr lang="zh-CN" altLang="en-US" dirty="0"/>
          </a:p>
        </p:txBody>
      </p:sp>
      <p:pic>
        <p:nvPicPr>
          <p:cNvPr id="9218" name="Picture 2"/>
          <p:cNvPicPr>
            <a:picLocks noChangeAspect="1" noChangeArrowheads="1"/>
          </p:cNvPicPr>
          <p:nvPr/>
        </p:nvPicPr>
        <p:blipFill>
          <a:blip r:embed="rId3" cstate="print"/>
          <a:srcRect/>
          <a:stretch>
            <a:fillRect/>
          </a:stretch>
        </p:blipFill>
        <p:spPr bwMode="auto">
          <a:xfrm>
            <a:off x="6357950" y="3571876"/>
            <a:ext cx="2428892"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68"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grpSp>
        <p:nvGrpSpPr>
          <p:cNvPr id="4" name="Group 46"/>
          <p:cNvGrpSpPr>
            <a:grpSpLocks/>
          </p:cNvGrpSpPr>
          <p:nvPr/>
        </p:nvGrpSpPr>
        <p:grpSpPr bwMode="auto">
          <a:xfrm>
            <a:off x="2133600" y="1905000"/>
            <a:ext cx="4724400" cy="685800"/>
            <a:chOff x="1296" y="1824"/>
            <a:chExt cx="2976" cy="432"/>
          </a:xfrm>
        </p:grpSpPr>
        <p:sp>
          <p:nvSpPr>
            <p:cNvPr id="5"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endParaRPr lang="zh-CN" altLang="en-US"/>
            </a:p>
          </p:txBody>
        </p:sp>
        <p:sp>
          <p:nvSpPr>
            <p:cNvPr id="6"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p:spPr>
          <p:txBody>
            <a:bodyPr wrap="none" anchor="ctr"/>
            <a:lstStyle/>
            <a:p>
              <a:endParaRPr lang="zh-CN" altLang="en-US"/>
            </a:p>
          </p:txBody>
        </p:sp>
        <p:sp>
          <p:nvSpPr>
            <p:cNvPr id="7" name="Text Box 49"/>
            <p:cNvSpPr txBox="1">
              <a:spLocks noChangeArrowheads="1"/>
            </p:cNvSpPr>
            <p:nvPr/>
          </p:nvSpPr>
          <p:spPr bwMode="gray">
            <a:xfrm>
              <a:off x="1680" y="1934"/>
              <a:ext cx="2160" cy="233"/>
            </a:xfrm>
            <a:prstGeom prst="rect">
              <a:avLst/>
            </a:prstGeom>
            <a:noFill/>
            <a:ln w="9525" algn="ctr">
              <a:noFill/>
              <a:miter lim="800000"/>
              <a:headEnd/>
              <a:tailEnd/>
            </a:ln>
            <a:effectLst/>
          </p:spPr>
          <p:txBody>
            <a:bodyPr>
              <a:spAutoFit/>
            </a:bodyPr>
            <a:lstStyle/>
            <a:p>
              <a:pPr algn="ctr" eaLnBrk="0" hangingPunct="0"/>
              <a:r>
                <a:rPr lang="zh-CN" altLang="en-US" dirty="0" smtClean="0"/>
                <a:t>产品经理定义</a:t>
              </a:r>
              <a:endParaRPr lang="en-US" altLang="zh-CN" dirty="0">
                <a:solidFill>
                  <a:srgbClr val="000000"/>
                </a:solidFill>
                <a:ea typeface="宋体" charset="-122"/>
              </a:endParaRPr>
            </a:p>
          </p:txBody>
        </p:sp>
        <p:sp>
          <p:nvSpPr>
            <p:cNvPr id="8" name="Text Box 50"/>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0" dirty="0">
                  <a:solidFill>
                    <a:schemeClr val="bg1"/>
                  </a:solidFill>
                  <a:ea typeface="宋体" charset="-122"/>
                </a:rPr>
                <a:t>1</a:t>
              </a:r>
            </a:p>
          </p:txBody>
        </p:sp>
      </p:grpSp>
      <p:grpSp>
        <p:nvGrpSpPr>
          <p:cNvPr id="9" name="Group 51"/>
          <p:cNvGrpSpPr>
            <a:grpSpLocks/>
          </p:cNvGrpSpPr>
          <p:nvPr/>
        </p:nvGrpSpPr>
        <p:grpSpPr bwMode="auto">
          <a:xfrm>
            <a:off x="2133600" y="2743200"/>
            <a:ext cx="4724400" cy="685800"/>
            <a:chOff x="1296" y="1824"/>
            <a:chExt cx="2976" cy="432"/>
          </a:xfrm>
        </p:grpSpPr>
        <p:sp>
          <p:nvSpPr>
            <p:cNvPr id="10"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endParaRPr lang="zh-CN" altLang="en-US"/>
            </a:p>
          </p:txBody>
        </p:sp>
        <p:sp>
          <p:nvSpPr>
            <p:cNvPr id="11"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p:spPr>
          <p:txBody>
            <a:bodyPr wrap="none" anchor="ctr"/>
            <a:lstStyle/>
            <a:p>
              <a:endParaRPr lang="zh-CN" altLang="en-US"/>
            </a:p>
          </p:txBody>
        </p:sp>
        <p:sp>
          <p:nvSpPr>
            <p:cNvPr id="12" name="Text Box 54"/>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algn="ctr" eaLnBrk="0" hangingPunct="0"/>
              <a:r>
                <a:rPr lang="zh-CN" altLang="en-US" dirty="0" smtClean="0"/>
                <a:t>产品经理职责</a:t>
              </a:r>
              <a:endParaRPr lang="en-US" altLang="zh-CN" dirty="0">
                <a:solidFill>
                  <a:srgbClr val="000000"/>
                </a:solidFill>
                <a:ea typeface="宋体" charset="-122"/>
              </a:endParaRPr>
            </a:p>
          </p:txBody>
        </p:sp>
        <p:sp>
          <p:nvSpPr>
            <p:cNvPr id="13" name="Text Box 55"/>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0">
                  <a:solidFill>
                    <a:schemeClr val="bg1"/>
                  </a:solidFill>
                  <a:ea typeface="宋体" charset="-122"/>
                </a:rPr>
                <a:t>2</a:t>
              </a:r>
            </a:p>
          </p:txBody>
        </p:sp>
      </p:grpSp>
      <p:grpSp>
        <p:nvGrpSpPr>
          <p:cNvPr id="14" name="Group 56"/>
          <p:cNvGrpSpPr>
            <a:grpSpLocks/>
          </p:cNvGrpSpPr>
          <p:nvPr/>
        </p:nvGrpSpPr>
        <p:grpSpPr bwMode="auto">
          <a:xfrm>
            <a:off x="2133600" y="3581400"/>
            <a:ext cx="4724400" cy="685800"/>
            <a:chOff x="1296" y="1824"/>
            <a:chExt cx="2976" cy="432"/>
          </a:xfrm>
        </p:grpSpPr>
        <p:sp>
          <p:nvSpPr>
            <p:cNvPr id="15"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endParaRPr lang="zh-CN" altLang="en-US"/>
            </a:p>
          </p:txBody>
        </p:sp>
        <p:sp>
          <p:nvSpPr>
            <p:cNvPr id="16"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p:spPr>
          <p:txBody>
            <a:bodyPr wrap="none" anchor="ctr"/>
            <a:lstStyle/>
            <a:p>
              <a:endParaRPr lang="zh-CN" altLang="en-US"/>
            </a:p>
          </p:txBody>
        </p:sp>
        <p:sp>
          <p:nvSpPr>
            <p:cNvPr id="17" name="Text Box 59"/>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algn="ctr" eaLnBrk="0" hangingPunct="0"/>
              <a:endParaRPr lang="en-US" altLang="zh-CN" dirty="0">
                <a:solidFill>
                  <a:srgbClr val="000000"/>
                </a:solidFill>
                <a:ea typeface="宋体" charset="-122"/>
              </a:endParaRPr>
            </a:p>
          </p:txBody>
        </p:sp>
        <p:sp>
          <p:nvSpPr>
            <p:cNvPr id="18" name="Text Box 60"/>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0">
                  <a:solidFill>
                    <a:schemeClr val="bg1"/>
                  </a:solidFill>
                  <a:ea typeface="宋体" charset="-122"/>
                </a:rPr>
                <a:t>3</a:t>
              </a:r>
            </a:p>
          </p:txBody>
        </p:sp>
      </p:grpSp>
      <p:grpSp>
        <p:nvGrpSpPr>
          <p:cNvPr id="19" name="Group 61"/>
          <p:cNvGrpSpPr>
            <a:grpSpLocks/>
          </p:cNvGrpSpPr>
          <p:nvPr/>
        </p:nvGrpSpPr>
        <p:grpSpPr bwMode="auto">
          <a:xfrm>
            <a:off x="2133600" y="4495800"/>
            <a:ext cx="4724400" cy="685800"/>
            <a:chOff x="1296" y="1824"/>
            <a:chExt cx="2976" cy="432"/>
          </a:xfrm>
        </p:grpSpPr>
        <p:sp>
          <p:nvSpPr>
            <p:cNvPr id="20"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headEnd/>
              <a:tailEnd/>
            </a:ln>
            <a:effectLst/>
          </p:spPr>
          <p:txBody>
            <a:bodyPr wrap="none" anchor="ctr"/>
            <a:lstStyle/>
            <a:p>
              <a:endParaRPr lang="zh-CN" altLang="en-US"/>
            </a:p>
          </p:txBody>
        </p:sp>
        <p:sp>
          <p:nvSpPr>
            <p:cNvPr id="21"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p:spPr>
          <p:txBody>
            <a:bodyPr wrap="none" anchor="ctr"/>
            <a:lstStyle/>
            <a:p>
              <a:endParaRPr lang="zh-CN" altLang="en-US"/>
            </a:p>
          </p:txBody>
        </p:sp>
        <p:sp>
          <p:nvSpPr>
            <p:cNvPr id="22" name="Text Box 64"/>
            <p:cNvSpPr txBox="1">
              <a:spLocks noChangeArrowheads="1"/>
            </p:cNvSpPr>
            <p:nvPr/>
          </p:nvSpPr>
          <p:spPr bwMode="gray">
            <a:xfrm>
              <a:off x="1680" y="1934"/>
              <a:ext cx="2160" cy="233"/>
            </a:xfrm>
            <a:prstGeom prst="rect">
              <a:avLst/>
            </a:prstGeom>
            <a:noFill/>
            <a:ln w="9525" algn="ctr">
              <a:noFill/>
              <a:miter lim="800000"/>
              <a:headEnd/>
              <a:tailEnd/>
            </a:ln>
            <a:effectLst/>
          </p:spPr>
          <p:txBody>
            <a:bodyPr>
              <a:spAutoFit/>
            </a:bodyPr>
            <a:lstStyle/>
            <a:p>
              <a:pPr algn="ctr" eaLnBrk="0" hangingPunct="0"/>
              <a:r>
                <a:rPr lang="zh-CN" altLang="en-US" dirty="0" smtClean="0"/>
                <a:t>产品经理进阶发展</a:t>
              </a:r>
              <a:endParaRPr lang="en-US" altLang="zh-CN" dirty="0">
                <a:solidFill>
                  <a:srgbClr val="000000"/>
                </a:solidFill>
                <a:ea typeface="宋体" charset="-122"/>
              </a:endParaRPr>
            </a:p>
          </p:txBody>
        </p:sp>
        <p:sp>
          <p:nvSpPr>
            <p:cNvPr id="23" name="Text Box 65"/>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0">
                  <a:solidFill>
                    <a:schemeClr val="bg1"/>
                  </a:solidFill>
                  <a:ea typeface="宋体" charset="-122"/>
                </a:rPr>
                <a:t>4</a:t>
              </a:r>
            </a:p>
          </p:txBody>
        </p:sp>
      </p:grpSp>
      <p:sp>
        <p:nvSpPr>
          <p:cNvPr id="25" name="矩形 24"/>
          <p:cNvSpPr/>
          <p:nvPr/>
        </p:nvSpPr>
        <p:spPr>
          <a:xfrm>
            <a:off x="3571868" y="3774048"/>
            <a:ext cx="2031325" cy="369332"/>
          </a:xfrm>
          <a:prstGeom prst="rect">
            <a:avLst/>
          </a:prstGeom>
        </p:spPr>
        <p:txBody>
          <a:bodyPr wrap="none">
            <a:spAutoFit/>
          </a:bodyPr>
          <a:lstStyle/>
          <a:p>
            <a:r>
              <a:rPr lang="zh-CN" altLang="en-US" dirty="0" smtClean="0"/>
              <a:t>产品经理能力素质</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产品经理能力素质</a:t>
            </a:r>
          </a:p>
        </p:txBody>
      </p:sp>
      <p:sp>
        <p:nvSpPr>
          <p:cNvPr id="6" name="TextBox 5"/>
          <p:cNvSpPr txBox="1"/>
          <p:nvPr/>
        </p:nvSpPr>
        <p:spPr>
          <a:xfrm>
            <a:off x="428596" y="1500174"/>
            <a:ext cx="7286644" cy="923330"/>
          </a:xfrm>
          <a:prstGeom prst="rect">
            <a:avLst/>
          </a:prstGeom>
          <a:noFill/>
        </p:spPr>
        <p:txBody>
          <a:bodyPr wrap="square" rtlCol="0">
            <a:spAutoFit/>
          </a:bodyPr>
          <a:lstStyle/>
          <a:p>
            <a:r>
              <a:rPr lang="zh-CN" altLang="en-US" b="1" dirty="0" smtClean="0">
                <a:solidFill>
                  <a:srgbClr val="FF0000"/>
                </a:solidFill>
              </a:rPr>
              <a:t>数据敏感</a:t>
            </a:r>
            <a:r>
              <a:rPr lang="zh-CN" altLang="en-US" dirty="0" smtClean="0">
                <a:solidFill>
                  <a:srgbClr val="FF0000"/>
                </a:solidFill>
              </a:rPr>
              <a:t>：</a:t>
            </a:r>
            <a:endParaRPr lang="en-US" altLang="zh-CN" dirty="0" smtClean="0">
              <a:solidFill>
                <a:srgbClr val="FF0000"/>
              </a:solidFill>
            </a:endParaRPr>
          </a:p>
          <a:p>
            <a:r>
              <a:rPr lang="zh-CN" altLang="en-US" dirty="0" smtClean="0"/>
              <a:t>优秀的产品经理对数据敏感</a:t>
            </a:r>
            <a:r>
              <a:rPr lang="en-US" altLang="zh-CN" dirty="0" smtClean="0"/>
              <a:t>,</a:t>
            </a:r>
            <a:r>
              <a:rPr lang="zh-CN" altLang="en-US" dirty="0" smtClean="0"/>
              <a:t>善于从大量数据中挖掘有用的信息</a:t>
            </a:r>
            <a:r>
              <a:rPr lang="en-US" altLang="zh-CN" dirty="0" smtClean="0"/>
              <a:t>,</a:t>
            </a:r>
            <a:r>
              <a:rPr lang="zh-CN" altLang="en-US" dirty="0" smtClean="0"/>
              <a:t>进行数据分析。从而发挥数据的利用率，和商用价值。</a:t>
            </a:r>
            <a:endParaRPr lang="zh-CN" altLang="en-US" dirty="0"/>
          </a:p>
        </p:txBody>
      </p:sp>
      <p:pic>
        <p:nvPicPr>
          <p:cNvPr id="10242" name="Picture 2"/>
          <p:cNvPicPr>
            <a:picLocks noChangeAspect="1" noChangeArrowheads="1"/>
          </p:cNvPicPr>
          <p:nvPr/>
        </p:nvPicPr>
        <p:blipFill>
          <a:blip r:embed="rId3"/>
          <a:srcRect/>
          <a:stretch>
            <a:fillRect/>
          </a:stretch>
        </p:blipFill>
        <p:spPr bwMode="auto">
          <a:xfrm>
            <a:off x="428596" y="2357430"/>
            <a:ext cx="6210300" cy="771525"/>
          </a:xfrm>
          <a:prstGeom prst="rect">
            <a:avLst/>
          </a:prstGeom>
          <a:noFill/>
          <a:ln w="9525">
            <a:noFill/>
            <a:miter lim="800000"/>
            <a:headEnd/>
            <a:tailEnd/>
          </a:ln>
          <a:effectLst/>
        </p:spPr>
      </p:pic>
      <p:pic>
        <p:nvPicPr>
          <p:cNvPr id="10245" name="Picture 5"/>
          <p:cNvPicPr>
            <a:picLocks noChangeAspect="1" noChangeArrowheads="1"/>
          </p:cNvPicPr>
          <p:nvPr/>
        </p:nvPicPr>
        <p:blipFill>
          <a:blip r:embed="rId4"/>
          <a:srcRect/>
          <a:stretch>
            <a:fillRect/>
          </a:stretch>
        </p:blipFill>
        <p:spPr bwMode="auto">
          <a:xfrm>
            <a:off x="428596" y="3143248"/>
            <a:ext cx="7286676" cy="3028961"/>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357158" y="3143248"/>
            <a:ext cx="7500990" cy="341469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245"/>
                                        </p:tgtEl>
                                        <p:attrNameLst>
                                          <p:attrName>ppt_x</p:attrName>
                                        </p:attrNameLst>
                                      </p:cBhvr>
                                      <p:tavLst>
                                        <p:tav tm="0">
                                          <p:val>
                                            <p:strVal val="ppt_x"/>
                                          </p:val>
                                        </p:tav>
                                        <p:tav tm="100000">
                                          <p:val>
                                            <p:strVal val="ppt_x"/>
                                          </p:val>
                                        </p:tav>
                                      </p:tavLst>
                                    </p:anim>
                                    <p:anim calcmode="lin" valueType="num">
                                      <p:cBhvr additive="base">
                                        <p:cTn id="7" dur="500"/>
                                        <p:tgtEl>
                                          <p:spTgt spid="10245"/>
                                        </p:tgtEl>
                                        <p:attrNameLst>
                                          <p:attrName>ppt_y</p:attrName>
                                        </p:attrNameLst>
                                      </p:cBhvr>
                                      <p:tavLst>
                                        <p:tav tm="0">
                                          <p:val>
                                            <p:strVal val="ppt_y"/>
                                          </p:val>
                                        </p:tav>
                                        <p:tav tm="100000">
                                          <p:val>
                                            <p:strVal val="1+ppt_h/2"/>
                                          </p:val>
                                        </p:tav>
                                      </p:tavLst>
                                    </p:anim>
                                    <p:set>
                                      <p:cBhvr>
                                        <p:cTn id="8" dur="1" fill="hold">
                                          <p:stCondLst>
                                            <p:cond delay="499"/>
                                          </p:stCondLst>
                                        </p:cTn>
                                        <p:tgtEl>
                                          <p:spTgt spid="1024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500" fill="hold"/>
                                        <p:tgtEl>
                                          <p:spTgt spid="10246"/>
                                        </p:tgtEl>
                                        <p:attrNameLst>
                                          <p:attrName>ppt_x</p:attrName>
                                        </p:attrNameLst>
                                      </p:cBhvr>
                                      <p:tavLst>
                                        <p:tav tm="0">
                                          <p:val>
                                            <p:strVal val="#ppt_x"/>
                                          </p:val>
                                        </p:tav>
                                        <p:tav tm="100000">
                                          <p:val>
                                            <p:strVal val="#ppt_x"/>
                                          </p:val>
                                        </p:tav>
                                      </p:tavLst>
                                    </p:anim>
                                    <p:anim calcmode="lin" valueType="num">
                                      <p:cBhvr additive="base">
                                        <p:cTn id="14"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产品经理进阶发展</a:t>
            </a:r>
          </a:p>
        </p:txBody>
      </p:sp>
      <p:sp>
        <p:nvSpPr>
          <p:cNvPr id="6" name="TextBox 5"/>
          <p:cNvSpPr txBox="1"/>
          <p:nvPr/>
        </p:nvSpPr>
        <p:spPr>
          <a:xfrm>
            <a:off x="428596" y="1857364"/>
            <a:ext cx="7286644" cy="923330"/>
          </a:xfrm>
          <a:prstGeom prst="rect">
            <a:avLst/>
          </a:prstGeom>
          <a:noFill/>
        </p:spPr>
        <p:txBody>
          <a:bodyPr wrap="square" rtlCol="0">
            <a:spAutoFit/>
          </a:bodyPr>
          <a:lstStyle/>
          <a:p>
            <a:r>
              <a:rPr lang="zh-CN" altLang="en-US" dirty="0" smtClean="0"/>
              <a:t>产品经理其实是从</a:t>
            </a:r>
            <a:r>
              <a:rPr lang="en-US" altLang="zh-CN" dirty="0" smtClean="0"/>
              <a:t>P(</a:t>
            </a:r>
            <a:r>
              <a:rPr lang="en-US" altLang="zh-CN" dirty="0" err="1" smtClean="0"/>
              <a:t>prefessional</a:t>
            </a:r>
            <a:r>
              <a:rPr lang="en-US" altLang="zh-CN" dirty="0" smtClean="0"/>
              <a:t>)</a:t>
            </a:r>
            <a:r>
              <a:rPr lang="zh-CN" altLang="en-US" dirty="0" smtClean="0"/>
              <a:t>到</a:t>
            </a:r>
            <a:r>
              <a:rPr lang="en-US" altLang="zh-CN" dirty="0" smtClean="0"/>
              <a:t>M</a:t>
            </a:r>
            <a:r>
              <a:rPr lang="zh-CN" altLang="en-US" dirty="0" smtClean="0"/>
              <a:t>（</a:t>
            </a:r>
            <a:r>
              <a:rPr lang="en-US" altLang="zh-CN" dirty="0" smtClean="0"/>
              <a:t>management</a:t>
            </a:r>
            <a:r>
              <a:rPr lang="zh-CN" altLang="en-US" dirty="0" smtClean="0"/>
              <a:t>）的过程，谁也没有一上来就是管理，就会管理。所以先把</a:t>
            </a:r>
            <a:r>
              <a:rPr lang="en-US" altLang="zh-CN" dirty="0" smtClean="0"/>
              <a:t>P </a:t>
            </a:r>
            <a:r>
              <a:rPr lang="zh-CN" altLang="en-US" dirty="0" smtClean="0"/>
              <a:t>做好，然后慢慢的抬高全局观、战略感逐渐往</a:t>
            </a:r>
            <a:r>
              <a:rPr lang="en-US" altLang="zh-CN" dirty="0" smtClean="0"/>
              <a:t>M </a:t>
            </a:r>
            <a:r>
              <a:rPr lang="zh-CN" altLang="en-US" dirty="0" smtClean="0"/>
              <a:t>层面混迹。</a:t>
            </a:r>
            <a:endParaRPr lang="zh-CN" altLang="en-US" dirty="0"/>
          </a:p>
        </p:txBody>
      </p:sp>
      <p:pic>
        <p:nvPicPr>
          <p:cNvPr id="11266" name="Picture 2"/>
          <p:cNvPicPr>
            <a:picLocks noChangeAspect="1" noChangeArrowheads="1"/>
          </p:cNvPicPr>
          <p:nvPr/>
        </p:nvPicPr>
        <p:blipFill>
          <a:blip r:embed="rId3" cstate="print"/>
          <a:srcRect/>
          <a:stretch>
            <a:fillRect/>
          </a:stretch>
        </p:blipFill>
        <p:spPr bwMode="auto">
          <a:xfrm>
            <a:off x="428596" y="3143248"/>
            <a:ext cx="3929090" cy="2643205"/>
          </a:xfrm>
          <a:prstGeom prst="rect">
            <a:avLst/>
          </a:prstGeom>
          <a:noFill/>
          <a:ln w="9525">
            <a:noFill/>
            <a:miter lim="800000"/>
            <a:headEnd/>
            <a:tailEnd/>
          </a:ln>
          <a:effectLst/>
        </p:spPr>
      </p:pic>
      <p:sp>
        <p:nvSpPr>
          <p:cNvPr id="9" name="TextBox 8"/>
          <p:cNvSpPr txBox="1"/>
          <p:nvPr/>
        </p:nvSpPr>
        <p:spPr>
          <a:xfrm>
            <a:off x="4500562" y="2857496"/>
            <a:ext cx="4143404" cy="3139321"/>
          </a:xfrm>
          <a:prstGeom prst="rect">
            <a:avLst/>
          </a:prstGeom>
          <a:noFill/>
        </p:spPr>
        <p:txBody>
          <a:bodyPr wrap="square" rtlCol="0">
            <a:spAutoFit/>
          </a:bodyPr>
          <a:lstStyle/>
          <a:p>
            <a:r>
              <a:rPr lang="zh-CN" altLang="en-US" dirty="0" smtClean="0"/>
              <a:t>产品经理的量化点在于：聪明度、逻辑思维能力、沟通协调、文档能力、知识构成等，这些做好了，才可能让你出色的完成：高效的执行、沟通和日常管理工作。</a:t>
            </a:r>
            <a:endParaRPr lang="en-US" altLang="zh-CN" dirty="0" smtClean="0"/>
          </a:p>
          <a:p>
            <a:endParaRPr lang="zh-CN" altLang="en-US" dirty="0" smtClean="0"/>
          </a:p>
          <a:p>
            <a:r>
              <a:rPr lang="zh-CN" altLang="en-US" dirty="0" smtClean="0"/>
              <a:t>产品经理你的心态怎么样，你的格调、眼光、情怀怎么样，将决定了你以后的基调，站的高才能看的远，。当然你人品怎么样，决定了有多少朋友在支持你，成功之路你不是独行。</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产品经理需求技能</a:t>
            </a:r>
          </a:p>
        </p:txBody>
      </p:sp>
      <p:sp>
        <p:nvSpPr>
          <p:cNvPr id="6" name="TextBox 5"/>
          <p:cNvSpPr txBox="1"/>
          <p:nvPr/>
        </p:nvSpPr>
        <p:spPr>
          <a:xfrm>
            <a:off x="571472" y="1500174"/>
            <a:ext cx="7286644" cy="1200329"/>
          </a:xfrm>
          <a:prstGeom prst="rect">
            <a:avLst/>
          </a:prstGeom>
          <a:noFill/>
        </p:spPr>
        <p:txBody>
          <a:bodyPr wrap="square" rtlCol="0">
            <a:spAutoFit/>
          </a:bodyPr>
          <a:lstStyle/>
          <a:p>
            <a:r>
              <a:rPr lang="zh-CN" altLang="en-US" dirty="0" smtClean="0"/>
              <a:t>产品经理的需求技能，包含需求获取、需求筛选、需求分析、需求执行，这一系列过程是对产品经理综合素质的一个考验和全面衡量。如：对知识的要求，对行业市场的理解和经验。而且在这整个过程中，我们如何快速、高效的完成需求工程，也对我们有着越来越高的要求。</a:t>
            </a:r>
            <a:endParaRPr lang="zh-CN" altLang="en-US" dirty="0"/>
          </a:p>
        </p:txBody>
      </p:sp>
      <p:sp>
        <p:nvSpPr>
          <p:cNvPr id="8" name="TextBox 7"/>
          <p:cNvSpPr txBox="1"/>
          <p:nvPr/>
        </p:nvSpPr>
        <p:spPr>
          <a:xfrm>
            <a:off x="642910" y="3000372"/>
            <a:ext cx="7286644" cy="2862322"/>
          </a:xfrm>
          <a:prstGeom prst="rect">
            <a:avLst/>
          </a:prstGeom>
          <a:noFill/>
        </p:spPr>
        <p:txBody>
          <a:bodyPr wrap="square" rtlCol="0">
            <a:spAutoFit/>
          </a:bodyPr>
          <a:lstStyle/>
          <a:p>
            <a:r>
              <a:rPr lang="zh-CN" altLang="en-US" b="1" dirty="0" smtClean="0">
                <a:solidFill>
                  <a:srgbClr val="FF0000"/>
                </a:solidFill>
              </a:rPr>
              <a:t>写需求的八项思路</a:t>
            </a:r>
            <a:endParaRPr lang="en-US" altLang="zh-CN" b="1" dirty="0" smtClean="0">
              <a:solidFill>
                <a:srgbClr val="FF0000"/>
              </a:solidFill>
            </a:endParaRPr>
          </a:p>
          <a:p>
            <a:r>
              <a:rPr lang="en-US" altLang="zh-CN" dirty="0" smtClean="0"/>
              <a:t>1</a:t>
            </a:r>
            <a:r>
              <a:rPr lang="zh-CN" altLang="en-US" dirty="0" smtClean="0"/>
              <a:t>、合理的建立全局观，把握整体框架；</a:t>
            </a:r>
          </a:p>
          <a:p>
            <a:r>
              <a:rPr lang="en-US" altLang="zh-CN" dirty="0" smtClean="0"/>
              <a:t>2</a:t>
            </a:r>
            <a:r>
              <a:rPr lang="zh-CN" altLang="en-US" dirty="0" smtClean="0"/>
              <a:t>、合理的建立业务模型；</a:t>
            </a:r>
          </a:p>
          <a:p>
            <a:r>
              <a:rPr lang="en-US" altLang="zh-CN" dirty="0" smtClean="0"/>
              <a:t>3</a:t>
            </a:r>
            <a:r>
              <a:rPr lang="zh-CN" altLang="en-US" dirty="0" smtClean="0"/>
              <a:t>、合理的拆分系统需求；</a:t>
            </a:r>
          </a:p>
          <a:p>
            <a:r>
              <a:rPr lang="en-US" altLang="zh-CN" dirty="0" smtClean="0"/>
              <a:t>4</a:t>
            </a:r>
            <a:r>
              <a:rPr lang="zh-CN" altLang="en-US" dirty="0" smtClean="0"/>
              <a:t>、合理的预留系统扩展；</a:t>
            </a:r>
          </a:p>
          <a:p>
            <a:r>
              <a:rPr lang="en-US" altLang="zh-CN" dirty="0" smtClean="0"/>
              <a:t>5</a:t>
            </a:r>
            <a:r>
              <a:rPr lang="zh-CN" altLang="en-US" dirty="0" smtClean="0"/>
              <a:t>、合理的处理好业务流，信息流，以及数据流；</a:t>
            </a:r>
          </a:p>
          <a:p>
            <a:r>
              <a:rPr lang="en-US" altLang="zh-CN" dirty="0" smtClean="0"/>
              <a:t>6</a:t>
            </a:r>
            <a:r>
              <a:rPr lang="zh-CN" altLang="en-US" dirty="0" smtClean="0"/>
              <a:t>、合理的遵从：业务原理（逻辑）”→系统实现原理（逻辑），然后      </a:t>
            </a:r>
            <a:endParaRPr lang="en-US" altLang="zh-CN" dirty="0" smtClean="0"/>
          </a:p>
          <a:p>
            <a:r>
              <a:rPr lang="zh-CN" altLang="en-US" dirty="0" smtClean="0"/>
              <a:t>      细分到</a:t>
            </a:r>
            <a:r>
              <a:rPr lang="en-US" altLang="zh-CN" dirty="0" smtClean="0"/>
              <a:t>-</a:t>
            </a:r>
            <a:r>
              <a:rPr lang="zh-CN" altLang="en-US" dirty="0" smtClean="0"/>
              <a:t>模块实现原理（逻辑）、具体到</a:t>
            </a:r>
            <a:r>
              <a:rPr lang="en-US" altLang="zh-CN" dirty="0" smtClean="0"/>
              <a:t>-</a:t>
            </a:r>
            <a:r>
              <a:rPr lang="zh-CN" altLang="en-US" dirty="0" smtClean="0"/>
              <a:t>界面交互原理（逻辑）；</a:t>
            </a:r>
          </a:p>
          <a:p>
            <a:r>
              <a:rPr lang="en-US" altLang="zh-CN" dirty="0" smtClean="0"/>
              <a:t>7</a:t>
            </a:r>
            <a:r>
              <a:rPr lang="zh-CN" altLang="en-US" dirty="0" smtClean="0"/>
              <a:t>、合理的编排需求的优先级次序；</a:t>
            </a:r>
          </a:p>
          <a:p>
            <a:r>
              <a:rPr lang="en-US" altLang="zh-CN" dirty="0" smtClean="0"/>
              <a:t>8</a:t>
            </a:r>
            <a:r>
              <a:rPr lang="zh-CN" altLang="en-US" dirty="0" smtClean="0"/>
              <a:t>、合理的做好需求被</a:t>
            </a:r>
            <a:r>
              <a:rPr lang="en-US" altLang="zh-CN" dirty="0" smtClean="0"/>
              <a:t>KO </a:t>
            </a:r>
            <a:r>
              <a:rPr lang="zh-CN" altLang="en-US" dirty="0" smtClean="0"/>
              <a:t>掉的准备。（</a:t>
            </a:r>
            <a:r>
              <a:rPr lang="en-US" altLang="zh-CN" dirty="0" smtClean="0"/>
              <a:t>O(</a:t>
            </a:r>
            <a:r>
              <a:rPr lang="zh-CN" altLang="en-US" dirty="0" smtClean="0"/>
              <a:t>∩</a:t>
            </a:r>
            <a:r>
              <a:rPr lang="en-US" altLang="zh-CN" dirty="0" smtClean="0"/>
              <a:t>_</a:t>
            </a:r>
            <a:r>
              <a:rPr lang="zh-CN" altLang="en-US" dirty="0" smtClean="0"/>
              <a:t>∩</a:t>
            </a:r>
            <a:r>
              <a:rPr lang="en-US" altLang="zh-CN" dirty="0" smtClean="0"/>
              <a:t>)O~</a:t>
            </a:r>
            <a:r>
              <a:rPr lang="zh-CN" altLang="en-US" dirty="0" smtClean="0"/>
              <a:t>）</a:t>
            </a:r>
            <a:endParaRPr lang="zh-CN" altLang="en-US" dirty="0"/>
          </a:p>
        </p:txBody>
      </p:sp>
      <p:pic>
        <p:nvPicPr>
          <p:cNvPr id="10" name="Picture 2"/>
          <p:cNvPicPr>
            <a:picLocks noChangeAspect="1" noChangeArrowheads="1"/>
          </p:cNvPicPr>
          <p:nvPr/>
        </p:nvPicPr>
        <p:blipFill>
          <a:blip r:embed="rId4"/>
          <a:srcRect/>
          <a:stretch>
            <a:fillRect/>
          </a:stretch>
        </p:blipFill>
        <p:spPr bwMode="auto">
          <a:xfrm>
            <a:off x="642910" y="2857496"/>
            <a:ext cx="7500990" cy="3500462"/>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产品经理需求技能</a:t>
            </a:r>
          </a:p>
        </p:txBody>
      </p:sp>
      <p:sp>
        <p:nvSpPr>
          <p:cNvPr id="8" name="TextBox 7"/>
          <p:cNvSpPr txBox="1"/>
          <p:nvPr/>
        </p:nvSpPr>
        <p:spPr>
          <a:xfrm>
            <a:off x="500034" y="1714488"/>
            <a:ext cx="7786742" cy="3108543"/>
          </a:xfrm>
          <a:prstGeom prst="rect">
            <a:avLst/>
          </a:prstGeom>
          <a:noFill/>
        </p:spPr>
        <p:txBody>
          <a:bodyPr wrap="square" rtlCol="0">
            <a:spAutoFit/>
          </a:bodyPr>
          <a:lstStyle/>
          <a:p>
            <a:r>
              <a:rPr lang="zh-CN" altLang="en-US" b="1" dirty="0" smtClean="0">
                <a:solidFill>
                  <a:srgbClr val="FF0000"/>
                </a:solidFill>
              </a:rPr>
              <a:t>写需求的十点注意</a:t>
            </a:r>
            <a:endParaRPr lang="en-US" altLang="zh-CN" b="1" dirty="0" smtClean="0">
              <a:solidFill>
                <a:srgbClr val="FF0000"/>
              </a:solidFill>
            </a:endParaRPr>
          </a:p>
          <a:p>
            <a:endParaRPr lang="en-US" altLang="zh-CN" b="1" dirty="0" smtClean="0">
              <a:solidFill>
                <a:srgbClr val="FF0000"/>
              </a:solidFill>
            </a:endParaRPr>
          </a:p>
          <a:p>
            <a:r>
              <a:rPr lang="en-US" altLang="zh-CN" sz="1600" dirty="0" smtClean="0"/>
              <a:t>1</a:t>
            </a:r>
            <a:r>
              <a:rPr lang="zh-CN" altLang="en-US" sz="1600" dirty="0" smtClean="0"/>
              <a:t>、写文档，一定不在拘泥于工具，在于思路；但用好工具，会使你的需求加速；</a:t>
            </a:r>
          </a:p>
          <a:p>
            <a:r>
              <a:rPr lang="en-US" altLang="zh-CN" sz="1600" dirty="0" smtClean="0"/>
              <a:t>2</a:t>
            </a:r>
            <a:r>
              <a:rPr lang="zh-CN" altLang="en-US" sz="1600" dirty="0" smtClean="0"/>
              <a:t>、写文档，一定先定义流程，后定义交互原型，原型仅是需求交互的载体；</a:t>
            </a:r>
          </a:p>
          <a:p>
            <a:r>
              <a:rPr lang="en-US" altLang="zh-CN" sz="1600" dirty="0" smtClean="0"/>
              <a:t>3</a:t>
            </a:r>
            <a:r>
              <a:rPr lang="zh-CN" altLang="en-US" sz="1600" dirty="0" smtClean="0"/>
              <a:t>、写文档，一定要划分好优先前后级，核心的、主要的需求先走，其它的可以缓后；</a:t>
            </a:r>
          </a:p>
          <a:p>
            <a:r>
              <a:rPr lang="en-US" altLang="zh-CN" sz="1600" dirty="0" smtClean="0"/>
              <a:t>4</a:t>
            </a:r>
            <a:r>
              <a:rPr lang="zh-CN" altLang="en-US" sz="1600" dirty="0" smtClean="0"/>
              <a:t>、写文档，一定要基于可开发，不能天马行空。（</a:t>
            </a:r>
            <a:r>
              <a:rPr lang="en-US" altLang="zh-CN" sz="1600" dirty="0" smtClean="0"/>
              <a:t>IDEA </a:t>
            </a:r>
            <a:r>
              <a:rPr lang="zh-CN" altLang="en-US" sz="1600" dirty="0" smtClean="0"/>
              <a:t>阶段可以天马行空）；</a:t>
            </a:r>
          </a:p>
          <a:p>
            <a:r>
              <a:rPr lang="en-US" altLang="zh-CN" sz="1600" dirty="0" smtClean="0"/>
              <a:t>5</a:t>
            </a:r>
            <a:r>
              <a:rPr lang="zh-CN" altLang="en-US" sz="1600" dirty="0" smtClean="0"/>
              <a:t>、写文档，一定要规范，目录、层级都清晰，写出来别人是要看的；</a:t>
            </a:r>
          </a:p>
          <a:p>
            <a:r>
              <a:rPr lang="en-US" altLang="zh-CN" sz="1600" dirty="0" smtClean="0"/>
              <a:t>6</a:t>
            </a:r>
            <a:r>
              <a:rPr lang="zh-CN" altLang="en-US" sz="1600" dirty="0" smtClean="0"/>
              <a:t>、写文档，一定要清晰明了，不在于是否写的多，在于是否真正说明了问题；</a:t>
            </a:r>
          </a:p>
          <a:p>
            <a:r>
              <a:rPr lang="en-US" altLang="zh-CN" sz="1600" dirty="0" smtClean="0"/>
              <a:t>7</a:t>
            </a:r>
            <a:r>
              <a:rPr lang="zh-CN" altLang="en-US" sz="1600" dirty="0" smtClean="0"/>
              <a:t>、写文档，一定要学习竞争者的长处，可以把好的东西借鉴过来，吸取精华；</a:t>
            </a:r>
          </a:p>
          <a:p>
            <a:r>
              <a:rPr lang="en-US" altLang="zh-CN" sz="1600" dirty="0" smtClean="0"/>
              <a:t>8</a:t>
            </a:r>
            <a:r>
              <a:rPr lang="zh-CN" altLang="en-US" sz="1600" dirty="0" smtClean="0"/>
              <a:t>、写文档，一定要落实到每个细节，需求都不完善，成品何来完善；</a:t>
            </a:r>
          </a:p>
          <a:p>
            <a:r>
              <a:rPr lang="en-US" altLang="zh-CN" sz="1600" dirty="0" smtClean="0"/>
              <a:t>9</a:t>
            </a:r>
            <a:r>
              <a:rPr lang="zh-CN" altLang="en-US" sz="1600" dirty="0" smtClean="0"/>
              <a:t>、写文档，一定要自己多看，自己给自己找茬，把问题止步于自己；</a:t>
            </a:r>
          </a:p>
          <a:p>
            <a:r>
              <a:rPr lang="en-US" altLang="zh-CN" sz="1600" dirty="0" smtClean="0"/>
              <a:t>10</a:t>
            </a:r>
            <a:r>
              <a:rPr lang="zh-CN" altLang="en-US" sz="1600" dirty="0" smtClean="0"/>
              <a:t>、写文档，一定要注意版本管理，并做好版本修订等工作。</a:t>
            </a:r>
            <a:endParaRPr lang="zh-CN" alt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产品经理需求技能</a:t>
            </a:r>
          </a:p>
        </p:txBody>
      </p:sp>
      <p:sp>
        <p:nvSpPr>
          <p:cNvPr id="8" name="TextBox 7"/>
          <p:cNvSpPr txBox="1"/>
          <p:nvPr/>
        </p:nvSpPr>
        <p:spPr>
          <a:xfrm>
            <a:off x="500034" y="1714488"/>
            <a:ext cx="7786742" cy="2616101"/>
          </a:xfrm>
          <a:prstGeom prst="rect">
            <a:avLst/>
          </a:prstGeom>
          <a:noFill/>
        </p:spPr>
        <p:txBody>
          <a:bodyPr wrap="square" rtlCol="0">
            <a:spAutoFit/>
          </a:bodyPr>
          <a:lstStyle/>
          <a:p>
            <a:r>
              <a:rPr lang="zh-CN" altLang="en-US" b="1" dirty="0" smtClean="0">
                <a:solidFill>
                  <a:srgbClr val="FF0000"/>
                </a:solidFill>
              </a:rPr>
              <a:t>写需求的八个步骤</a:t>
            </a:r>
            <a:endParaRPr lang="en-US" altLang="zh-CN" b="1" dirty="0" smtClean="0">
              <a:solidFill>
                <a:srgbClr val="FF0000"/>
              </a:solidFill>
            </a:endParaRPr>
          </a:p>
          <a:p>
            <a:endParaRPr lang="en-US" altLang="zh-CN" b="1" dirty="0" smtClean="0">
              <a:solidFill>
                <a:srgbClr val="FF0000"/>
              </a:solidFill>
            </a:endParaRPr>
          </a:p>
          <a:p>
            <a:r>
              <a:rPr lang="en-US" altLang="zh-CN" sz="1600" dirty="0" smtClean="0"/>
              <a:t>1</a:t>
            </a:r>
            <a:r>
              <a:rPr lang="zh-CN" altLang="en-US" sz="1600" dirty="0" smtClean="0"/>
              <a:t>、第一步：需求分析（业务模型、业务机制、系统功能、系统逻辑）；</a:t>
            </a:r>
          </a:p>
          <a:p>
            <a:r>
              <a:rPr lang="en-US" altLang="zh-CN" sz="1600" dirty="0" smtClean="0"/>
              <a:t>2</a:t>
            </a:r>
            <a:r>
              <a:rPr lang="zh-CN" altLang="en-US" sz="1600" dirty="0" smtClean="0"/>
              <a:t>、第二步：确定产品定义；</a:t>
            </a:r>
          </a:p>
          <a:p>
            <a:r>
              <a:rPr lang="en-US" altLang="zh-CN" sz="1600" dirty="0" smtClean="0"/>
              <a:t>3</a:t>
            </a:r>
            <a:r>
              <a:rPr lang="zh-CN" altLang="en-US" sz="1600" dirty="0" smtClean="0"/>
              <a:t>、第三步：确定用户目标和用户任务；</a:t>
            </a:r>
          </a:p>
          <a:p>
            <a:r>
              <a:rPr lang="en-US" altLang="zh-CN" sz="1600" dirty="0" smtClean="0"/>
              <a:t>4</a:t>
            </a:r>
            <a:r>
              <a:rPr lang="zh-CN" altLang="en-US" sz="1600" dirty="0" smtClean="0"/>
              <a:t>、第四步，确定产品具体定位；</a:t>
            </a:r>
          </a:p>
          <a:p>
            <a:r>
              <a:rPr lang="en-US" altLang="zh-CN" sz="1600" dirty="0" smtClean="0"/>
              <a:t>5</a:t>
            </a:r>
            <a:r>
              <a:rPr lang="zh-CN" altLang="en-US" sz="1600" dirty="0" smtClean="0"/>
              <a:t>、第五步，确定设计产品用例、流程；</a:t>
            </a:r>
          </a:p>
          <a:p>
            <a:r>
              <a:rPr lang="en-US" altLang="zh-CN" sz="1600" dirty="0" smtClean="0"/>
              <a:t>6</a:t>
            </a:r>
            <a:r>
              <a:rPr lang="zh-CN" altLang="en-US" sz="1600" dirty="0" smtClean="0"/>
              <a:t>、第六步，确定设计产品原型；</a:t>
            </a:r>
          </a:p>
          <a:p>
            <a:r>
              <a:rPr lang="en-US" altLang="zh-CN" sz="1600" dirty="0" smtClean="0"/>
              <a:t>7</a:t>
            </a:r>
            <a:r>
              <a:rPr lang="zh-CN" altLang="en-US" sz="1600" dirty="0" smtClean="0"/>
              <a:t>、第七步，打包需求说明文档；</a:t>
            </a:r>
          </a:p>
          <a:p>
            <a:r>
              <a:rPr lang="en-US" altLang="zh-CN" sz="1600" dirty="0" smtClean="0"/>
              <a:t>8</a:t>
            </a:r>
            <a:r>
              <a:rPr lang="zh-CN" altLang="en-US" sz="1600" dirty="0" smtClean="0"/>
              <a:t>、第八步，最后确定产品优先级（核心的、主要的、扩展的）；</a:t>
            </a:r>
            <a:endParaRPr lang="zh-CN" alt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产品经理需求技能</a:t>
            </a:r>
          </a:p>
        </p:txBody>
      </p:sp>
      <p:sp>
        <p:nvSpPr>
          <p:cNvPr id="8" name="TextBox 7"/>
          <p:cNvSpPr txBox="1"/>
          <p:nvPr/>
        </p:nvSpPr>
        <p:spPr>
          <a:xfrm>
            <a:off x="500034" y="1571612"/>
            <a:ext cx="7786742" cy="4585871"/>
          </a:xfrm>
          <a:prstGeom prst="rect">
            <a:avLst/>
          </a:prstGeom>
          <a:noFill/>
        </p:spPr>
        <p:txBody>
          <a:bodyPr wrap="square" rtlCol="0">
            <a:spAutoFit/>
          </a:bodyPr>
          <a:lstStyle/>
          <a:p>
            <a:r>
              <a:rPr lang="zh-CN" altLang="en-US" b="1" dirty="0" smtClean="0">
                <a:solidFill>
                  <a:srgbClr val="FF0000"/>
                </a:solidFill>
              </a:rPr>
              <a:t>写需求的正确方法</a:t>
            </a:r>
            <a:endParaRPr lang="en-US" altLang="zh-CN" b="1" dirty="0" smtClean="0">
              <a:solidFill>
                <a:srgbClr val="FF0000"/>
              </a:solidFill>
            </a:endParaRPr>
          </a:p>
          <a:p>
            <a:endParaRPr lang="en-US" altLang="zh-CN" b="1" dirty="0" smtClean="0">
              <a:solidFill>
                <a:srgbClr val="FF0000"/>
              </a:solidFill>
            </a:endParaRPr>
          </a:p>
          <a:p>
            <a:r>
              <a:rPr lang="en-US" altLang="zh-CN" sz="1600" b="1" dirty="0" smtClean="0"/>
              <a:t>1</a:t>
            </a:r>
            <a:r>
              <a:rPr lang="zh-CN" altLang="en-US" sz="1600" b="1" dirty="0" smtClean="0"/>
              <a:t>、熟悉项目发生的相关业务行为。</a:t>
            </a:r>
          </a:p>
          <a:p>
            <a:r>
              <a:rPr lang="zh-CN" altLang="en-US" sz="1600" dirty="0" smtClean="0"/>
              <a:t>言下之意，就是说：我们要做的是什么项目，我们这个项目主要是做什么业务，具体业务我们怎么通过更合适的框架、平台去实现它、支撑它。简而言之的要求：</a:t>
            </a:r>
          </a:p>
          <a:p>
            <a:r>
              <a:rPr lang="zh-CN" altLang="en-US" sz="1600" dirty="0" smtClean="0"/>
              <a:t>面向业务（对象），进行业务行为（设计），也是需求的开始，比如：通过</a:t>
            </a:r>
            <a:r>
              <a:rPr lang="en-US" altLang="zh-CN" sz="1600" dirty="0" smtClean="0"/>
              <a:t>use case </a:t>
            </a:r>
            <a:r>
              <a:rPr lang="zh-CN" altLang="en-US" sz="1600" dirty="0" smtClean="0"/>
              <a:t>可以很容易，很清晰的将整个业务员系统直观、规范的表达出来，按照模块建立各个</a:t>
            </a:r>
            <a:r>
              <a:rPr lang="en-US" altLang="zh-CN" sz="1600" dirty="0" smtClean="0"/>
              <a:t>package,</a:t>
            </a:r>
            <a:r>
              <a:rPr lang="zh-CN" altLang="en-US" sz="1600" dirty="0" smtClean="0"/>
              <a:t>从而将复杂的业务通过</a:t>
            </a:r>
            <a:r>
              <a:rPr lang="en-US" altLang="zh-CN" sz="1600" dirty="0" smtClean="0"/>
              <a:t>case </a:t>
            </a:r>
            <a:r>
              <a:rPr lang="zh-CN" altLang="en-US" sz="1600" dirty="0" smtClean="0"/>
              <a:t>直观的表现出来。</a:t>
            </a:r>
            <a:endParaRPr lang="en-US" altLang="zh-CN" sz="1600" dirty="0" smtClean="0"/>
          </a:p>
          <a:p>
            <a:endParaRPr lang="zh-CN" altLang="en-US" sz="1600" dirty="0" smtClean="0"/>
          </a:p>
          <a:p>
            <a:r>
              <a:rPr lang="en-US" altLang="zh-CN" sz="1600" b="1" dirty="0" smtClean="0"/>
              <a:t>2</a:t>
            </a:r>
            <a:r>
              <a:rPr lang="zh-CN" altLang="en-US" sz="1600" b="1" dirty="0" smtClean="0"/>
              <a:t>、将业务，从产品层面肢解开来，做到抽丝剥茧部分与整体统一</a:t>
            </a:r>
          </a:p>
          <a:p>
            <a:r>
              <a:rPr lang="zh-CN" altLang="en-US" sz="1600" dirty="0" smtClean="0"/>
              <a:t>很笼统的说，就是流程问题。流程就是逻辑，你只有制定合理的、符合业务实际情况。符合系统实现（可实现、容易或稳定实现）的流程，才会更好支持日后的业务系统和管理系统服务实际的业务。不管是进销存、还是</a:t>
            </a:r>
            <a:r>
              <a:rPr lang="en-US" altLang="zh-CN" sz="1600" dirty="0" smtClean="0"/>
              <a:t>SAP </a:t>
            </a:r>
            <a:r>
              <a:rPr lang="zh-CN" altLang="en-US" sz="1600" dirty="0" smtClean="0"/>
              <a:t>原理其实都是相通的。</a:t>
            </a:r>
            <a:endParaRPr lang="en-US" altLang="zh-CN" sz="1600" dirty="0" smtClean="0"/>
          </a:p>
          <a:p>
            <a:r>
              <a:rPr lang="en-US" altLang="zh-CN" sz="1600" b="1" dirty="0" smtClean="0"/>
              <a:t> </a:t>
            </a:r>
          </a:p>
          <a:p>
            <a:r>
              <a:rPr lang="en-US" altLang="zh-CN" sz="1600" b="1" dirty="0" smtClean="0"/>
              <a:t>3</a:t>
            </a:r>
            <a:r>
              <a:rPr lang="zh-CN" altLang="en-US" sz="1600" b="1" dirty="0" smtClean="0"/>
              <a:t>、把项目条目化，条理化，目录结构具体规定好。</a:t>
            </a:r>
          </a:p>
          <a:p>
            <a:r>
              <a:rPr lang="zh-CN" altLang="en-US" sz="1600" dirty="0" smtClean="0"/>
              <a:t>有了上面主要的</a:t>
            </a:r>
            <a:r>
              <a:rPr lang="en-US" altLang="zh-CN" sz="1600" dirty="0" smtClean="0"/>
              <a:t>CASE </a:t>
            </a:r>
            <a:r>
              <a:rPr lang="zh-CN" altLang="en-US" sz="1600" dirty="0" smtClean="0"/>
              <a:t>和流程的保障，接下来就应该要从系统的功能方面做条目化的规划制定了。功能怎么排列，设置更符合业务的使用逻辑，怎么样让使用者更容易、直观的入手，怎么样一个很好的</a:t>
            </a:r>
            <a:r>
              <a:rPr lang="en-US" altLang="zh-CN" sz="1600" dirty="0" smtClean="0"/>
              <a:t>B/S </a:t>
            </a:r>
            <a:r>
              <a:rPr lang="zh-CN" altLang="en-US" sz="1600" dirty="0" smtClean="0"/>
              <a:t>或</a:t>
            </a:r>
            <a:r>
              <a:rPr lang="en-US" altLang="zh-CN" sz="1600" dirty="0" smtClean="0"/>
              <a:t>C/S </a:t>
            </a:r>
            <a:r>
              <a:rPr lang="zh-CN" altLang="en-US" sz="1600" dirty="0" smtClean="0"/>
              <a:t>的功能界面呈现到前台。</a:t>
            </a:r>
            <a:endParaRPr lang="zh-CN" alt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产品经理需求技能</a:t>
            </a:r>
          </a:p>
        </p:txBody>
      </p:sp>
      <p:sp>
        <p:nvSpPr>
          <p:cNvPr id="8" name="TextBox 7"/>
          <p:cNvSpPr txBox="1"/>
          <p:nvPr/>
        </p:nvSpPr>
        <p:spPr>
          <a:xfrm>
            <a:off x="500034" y="1714488"/>
            <a:ext cx="7786742" cy="3847207"/>
          </a:xfrm>
          <a:prstGeom prst="rect">
            <a:avLst/>
          </a:prstGeom>
          <a:noFill/>
        </p:spPr>
        <p:txBody>
          <a:bodyPr wrap="square" rtlCol="0">
            <a:spAutoFit/>
          </a:bodyPr>
          <a:lstStyle/>
          <a:p>
            <a:r>
              <a:rPr lang="zh-CN" altLang="en-US" b="1" dirty="0" smtClean="0">
                <a:solidFill>
                  <a:srgbClr val="FF0000"/>
                </a:solidFill>
              </a:rPr>
              <a:t>写需求的正确方法</a:t>
            </a:r>
            <a:endParaRPr lang="en-US" altLang="zh-CN" b="1" dirty="0" smtClean="0">
              <a:solidFill>
                <a:srgbClr val="FF0000"/>
              </a:solidFill>
            </a:endParaRPr>
          </a:p>
          <a:p>
            <a:endParaRPr lang="en-US" altLang="zh-CN" b="1" dirty="0" smtClean="0">
              <a:solidFill>
                <a:srgbClr val="FF0000"/>
              </a:solidFill>
            </a:endParaRPr>
          </a:p>
          <a:p>
            <a:r>
              <a:rPr lang="en-US" altLang="zh-CN" sz="1600" b="1" dirty="0" smtClean="0"/>
              <a:t>4</a:t>
            </a:r>
            <a:r>
              <a:rPr lang="zh-CN" altLang="en-US" sz="1600" b="1" dirty="0" smtClean="0"/>
              <a:t>、前台结构布局，合理规范的将系统脱去朦胧的华纱。</a:t>
            </a:r>
          </a:p>
          <a:p>
            <a:r>
              <a:rPr lang="zh-CN" altLang="en-US" sz="1600" dirty="0" smtClean="0"/>
              <a:t>众所周知开发者和使用者是不知道这个地方应该有哪些功能，到了这一步了有哪些功能，数据提交失败有什么提示，不会使用有什么帮助或提示操作、入口。</a:t>
            </a:r>
          </a:p>
          <a:p>
            <a:r>
              <a:rPr lang="zh-CN" altLang="en-US" sz="1600" dirty="0" smtClean="0"/>
              <a:t>所以做为产品人员我们要充分的考虑到上述到这些东西，对于从业人员来说这也是我们最基本的素要体现。很多人都说，要符合业务系统，要符合使用习惯，要符合浏览或人机传播，口碑，品牌形象习惯，总是就是人性化的去把这个东西设计的更合理，更易用，更有亲和。</a:t>
            </a:r>
            <a:endParaRPr lang="en-US" altLang="zh-CN" sz="1600" dirty="0" smtClean="0"/>
          </a:p>
          <a:p>
            <a:endParaRPr lang="zh-CN" altLang="en-US" sz="1600" dirty="0" smtClean="0"/>
          </a:p>
          <a:p>
            <a:r>
              <a:rPr lang="en-US" altLang="zh-CN" sz="1600" b="1" dirty="0" smtClean="0"/>
              <a:t>5</a:t>
            </a:r>
            <a:r>
              <a:rPr lang="zh-CN" altLang="en-US" sz="1600" b="1" dirty="0" smtClean="0"/>
              <a:t>、穿针织网，把需求综合起来，整理成最终的产品需求文档</a:t>
            </a:r>
          </a:p>
          <a:p>
            <a:r>
              <a:rPr lang="zh-CN" altLang="en-US" sz="1600" dirty="0" smtClean="0"/>
              <a:t>该做的做了，然后开始做到一个文档里，写明项目名称，把</a:t>
            </a:r>
            <a:r>
              <a:rPr lang="en-US" altLang="zh-CN" sz="1600" dirty="0" smtClean="0"/>
              <a:t>CASE/l </a:t>
            </a:r>
            <a:r>
              <a:rPr lang="zh-CN" altLang="en-US" sz="1600" dirty="0" smtClean="0"/>
              <a:t>流程、目录放近去，把项目背景、需求的各个约束、规则的界定、文字的补充说明交代清楚，同时把模块的字段，状态，对应该操作。所以模块设计的页面地址整理好，一份色香味齐全的文档就出炉了。</a:t>
            </a:r>
            <a:endParaRPr lang="zh-CN" altLang="en-US" sz="1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产品经理工具技能</a:t>
            </a:r>
          </a:p>
        </p:txBody>
      </p:sp>
      <p:sp>
        <p:nvSpPr>
          <p:cNvPr id="8" name="TextBox 7"/>
          <p:cNvSpPr txBox="1"/>
          <p:nvPr/>
        </p:nvSpPr>
        <p:spPr>
          <a:xfrm>
            <a:off x="357158" y="1142984"/>
            <a:ext cx="4071966" cy="4247317"/>
          </a:xfrm>
          <a:prstGeom prst="rect">
            <a:avLst/>
          </a:prstGeom>
          <a:noFill/>
        </p:spPr>
        <p:txBody>
          <a:bodyPr wrap="square" rtlCol="0">
            <a:spAutoFit/>
          </a:bodyPr>
          <a:lstStyle/>
          <a:p>
            <a:r>
              <a:rPr lang="zh-CN" altLang="en-US" b="1" dirty="0" smtClean="0"/>
              <a:t>流程用具</a:t>
            </a:r>
            <a:endParaRPr lang="en-US" altLang="zh-CN" b="1" dirty="0" smtClean="0"/>
          </a:p>
          <a:p>
            <a:r>
              <a:rPr lang="zh-CN" altLang="en-US" dirty="0" smtClean="0">
                <a:solidFill>
                  <a:srgbClr val="FF0000"/>
                </a:solidFill>
              </a:rPr>
              <a:t>优势：</a:t>
            </a:r>
          </a:p>
          <a:p>
            <a:r>
              <a:rPr lang="zh-CN" altLang="en-US" dirty="0" smtClean="0"/>
              <a:t>一、专业，本身就是为流程而身；</a:t>
            </a:r>
          </a:p>
          <a:p>
            <a:r>
              <a:rPr lang="zh-CN" altLang="en-US" dirty="0" smtClean="0"/>
              <a:t>二、高效，软件提成了一系列的流程环境，不论你做什么都易如反掌；</a:t>
            </a:r>
          </a:p>
          <a:p>
            <a:r>
              <a:rPr lang="zh-CN" altLang="en-US" dirty="0" smtClean="0"/>
              <a:t>三、可扩展，通过添加一些</a:t>
            </a:r>
            <a:r>
              <a:rPr lang="en-US" altLang="zh-CN" dirty="0" err="1" smtClean="0"/>
              <a:t>visio</a:t>
            </a:r>
            <a:r>
              <a:rPr lang="en-US" altLang="zh-CN" dirty="0" smtClean="0"/>
              <a:t> </a:t>
            </a:r>
            <a:r>
              <a:rPr lang="zh-CN" altLang="en-US" dirty="0" smtClean="0"/>
              <a:t>模具</a:t>
            </a:r>
            <a:r>
              <a:rPr lang="en-US" altLang="zh-CN" dirty="0" smtClean="0"/>
              <a:t>,</a:t>
            </a:r>
            <a:r>
              <a:rPr lang="zh-CN" altLang="en-US" dirty="0" smtClean="0"/>
              <a:t>可以满足用户个人日益增长的需求。</a:t>
            </a:r>
            <a:endParaRPr lang="en-US" altLang="zh-CN" dirty="0" smtClean="0"/>
          </a:p>
          <a:p>
            <a:endParaRPr lang="zh-CN" altLang="en-US" dirty="0" smtClean="0"/>
          </a:p>
          <a:p>
            <a:r>
              <a:rPr lang="zh-CN" altLang="en-US" dirty="0" smtClean="0">
                <a:solidFill>
                  <a:srgbClr val="FF0000"/>
                </a:solidFill>
              </a:rPr>
              <a:t>劣势：</a:t>
            </a:r>
          </a:p>
          <a:p>
            <a:r>
              <a:rPr lang="zh-CN" altLang="en-US" dirty="0" smtClean="0"/>
              <a:t>一、文件导出支持格式少，如不能直接导出为</a:t>
            </a:r>
            <a:r>
              <a:rPr lang="en-US" altLang="zh-CN" dirty="0" err="1" smtClean="0"/>
              <a:t>pdf</a:t>
            </a:r>
            <a:r>
              <a:rPr lang="zh-CN" altLang="en-US" dirty="0" smtClean="0"/>
              <a:t>；</a:t>
            </a:r>
          </a:p>
          <a:p>
            <a:r>
              <a:rPr lang="zh-CN" altLang="en-US" dirty="0" smtClean="0"/>
              <a:t>二、打开方式局限，如果另外一台机器没有</a:t>
            </a:r>
            <a:r>
              <a:rPr lang="en-US" altLang="zh-CN" dirty="0" err="1" smtClean="0"/>
              <a:t>visio</a:t>
            </a:r>
            <a:r>
              <a:rPr lang="en-US" altLang="zh-CN" dirty="0" smtClean="0"/>
              <a:t> </a:t>
            </a:r>
            <a:r>
              <a:rPr lang="zh-CN" altLang="en-US" dirty="0" smtClean="0"/>
              <a:t>环境，只能借助额外的工具阅读。</a:t>
            </a:r>
          </a:p>
          <a:p>
            <a:r>
              <a:rPr lang="zh-CN" altLang="en-US" dirty="0" smtClean="0"/>
              <a:t>三、软件本身不带一些很炫的模具效果。</a:t>
            </a:r>
            <a:endParaRPr lang="en-US" altLang="zh-CN" b="1" dirty="0" smtClean="0">
              <a:solidFill>
                <a:srgbClr val="FF0000"/>
              </a:solidFill>
            </a:endParaRPr>
          </a:p>
        </p:txBody>
      </p:sp>
      <p:pic>
        <p:nvPicPr>
          <p:cNvPr id="13314" name="Picture 2"/>
          <p:cNvPicPr>
            <a:picLocks noChangeAspect="1" noChangeArrowheads="1"/>
          </p:cNvPicPr>
          <p:nvPr/>
        </p:nvPicPr>
        <p:blipFill>
          <a:blip r:embed="rId3"/>
          <a:srcRect/>
          <a:stretch>
            <a:fillRect/>
          </a:stretch>
        </p:blipFill>
        <p:spPr bwMode="auto">
          <a:xfrm>
            <a:off x="4486275" y="2571744"/>
            <a:ext cx="4657725" cy="247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产品经理工具技能</a:t>
            </a:r>
          </a:p>
        </p:txBody>
      </p:sp>
      <p:sp>
        <p:nvSpPr>
          <p:cNvPr id="8" name="TextBox 7"/>
          <p:cNvSpPr txBox="1"/>
          <p:nvPr/>
        </p:nvSpPr>
        <p:spPr>
          <a:xfrm>
            <a:off x="428596" y="1500174"/>
            <a:ext cx="4071966" cy="4524315"/>
          </a:xfrm>
          <a:prstGeom prst="rect">
            <a:avLst/>
          </a:prstGeom>
          <a:noFill/>
        </p:spPr>
        <p:txBody>
          <a:bodyPr wrap="square" rtlCol="0">
            <a:spAutoFit/>
          </a:bodyPr>
          <a:lstStyle/>
          <a:p>
            <a:r>
              <a:rPr lang="zh-CN" altLang="en-US" b="1" dirty="0" smtClean="0">
                <a:solidFill>
                  <a:srgbClr val="FF0000"/>
                </a:solidFill>
              </a:rPr>
              <a:t>用例工具</a:t>
            </a:r>
            <a:endParaRPr lang="en-US" altLang="zh-CN" b="1" dirty="0" smtClean="0">
              <a:solidFill>
                <a:srgbClr val="FF0000"/>
              </a:solidFill>
            </a:endParaRPr>
          </a:p>
          <a:p>
            <a:r>
              <a:rPr lang="en-US" altLang="zh-CN" dirty="0" smtClean="0"/>
              <a:t>Rational-Rose </a:t>
            </a:r>
            <a:r>
              <a:rPr lang="zh-CN" altLang="en-US" dirty="0" smtClean="0"/>
              <a:t>确切的来说是面向对象的建模工具 ，通过</a:t>
            </a:r>
            <a:r>
              <a:rPr lang="en-US" altLang="zh-CN" dirty="0" smtClean="0"/>
              <a:t>Rational-Rose</a:t>
            </a:r>
            <a:r>
              <a:rPr lang="zh-CN" altLang="en-US" dirty="0" smtClean="0"/>
              <a:t>，我们很标准、清晰的把一些繁琐的业务实现原理、对象协调流程通过图示表达出来。 </a:t>
            </a:r>
            <a:endParaRPr lang="en-US" altLang="zh-CN" dirty="0" smtClean="0"/>
          </a:p>
          <a:p>
            <a:endParaRPr lang="en-US" altLang="zh-CN" dirty="0" smtClean="0"/>
          </a:p>
          <a:p>
            <a:r>
              <a:rPr lang="zh-CN" altLang="en-US" dirty="0" smtClean="0"/>
              <a:t>产品经理应用</a:t>
            </a:r>
            <a:r>
              <a:rPr lang="en-US" altLang="zh-CN" dirty="0" smtClean="0"/>
              <a:t>Rational-Rose</a:t>
            </a:r>
            <a:r>
              <a:rPr lang="zh-CN" altLang="en-US" dirty="0" smtClean="0"/>
              <a:t>，可以很方便的把用户行为、多系统协作具体联系起来，而不用用很大一推文字区表达和阐述。一来提高工作的效率，二来也更好的让工程师获得了解。</a:t>
            </a:r>
            <a:endParaRPr lang="en-US" altLang="zh-CN" dirty="0" smtClean="0"/>
          </a:p>
          <a:p>
            <a:endParaRPr lang="en-US" altLang="zh-CN" dirty="0" smtClean="0"/>
          </a:p>
          <a:p>
            <a:r>
              <a:rPr lang="en-US" altLang="zh-CN" dirty="0" smtClean="0"/>
              <a:t>Rational-Rose </a:t>
            </a:r>
            <a:r>
              <a:rPr lang="zh-CN" altLang="en-US" dirty="0" smtClean="0"/>
              <a:t>提供了：</a:t>
            </a:r>
          </a:p>
          <a:p>
            <a:r>
              <a:rPr lang="zh-CN" altLang="en-US" dirty="0" smtClean="0"/>
              <a:t>用例图；类图；序列图；状态图；活动图；组件图；部署图；</a:t>
            </a:r>
            <a:endParaRPr lang="en-US" altLang="zh-CN" b="1" dirty="0" smtClean="0">
              <a:solidFill>
                <a:srgbClr val="FF0000"/>
              </a:solidFill>
            </a:endParaRPr>
          </a:p>
        </p:txBody>
      </p:sp>
      <p:pic>
        <p:nvPicPr>
          <p:cNvPr id="14338" name="Picture 2"/>
          <p:cNvPicPr>
            <a:picLocks noChangeAspect="1" noChangeArrowheads="1"/>
          </p:cNvPicPr>
          <p:nvPr/>
        </p:nvPicPr>
        <p:blipFill>
          <a:blip r:embed="rId3"/>
          <a:srcRect/>
          <a:stretch>
            <a:fillRect/>
          </a:stretch>
        </p:blipFill>
        <p:spPr bwMode="auto">
          <a:xfrm>
            <a:off x="4572000" y="2285992"/>
            <a:ext cx="4143404" cy="2628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产品经理工具技能</a:t>
            </a:r>
          </a:p>
        </p:txBody>
      </p:sp>
      <p:sp>
        <p:nvSpPr>
          <p:cNvPr id="8" name="TextBox 7"/>
          <p:cNvSpPr txBox="1"/>
          <p:nvPr/>
        </p:nvSpPr>
        <p:spPr>
          <a:xfrm>
            <a:off x="428596" y="1928802"/>
            <a:ext cx="4071966" cy="2862322"/>
          </a:xfrm>
          <a:prstGeom prst="rect">
            <a:avLst/>
          </a:prstGeom>
          <a:noFill/>
        </p:spPr>
        <p:txBody>
          <a:bodyPr wrap="square" rtlCol="0">
            <a:spAutoFit/>
          </a:bodyPr>
          <a:lstStyle/>
          <a:p>
            <a:r>
              <a:rPr lang="zh-CN" altLang="en-US" b="1" dirty="0" smtClean="0">
                <a:solidFill>
                  <a:srgbClr val="FF0000"/>
                </a:solidFill>
              </a:rPr>
              <a:t>原型工具</a:t>
            </a:r>
            <a:endParaRPr lang="en-US" altLang="zh-CN" b="1" dirty="0" smtClean="0">
              <a:solidFill>
                <a:srgbClr val="FF0000"/>
              </a:solidFill>
            </a:endParaRPr>
          </a:p>
          <a:p>
            <a:r>
              <a:rPr lang="zh-CN" altLang="en-US" dirty="0" smtClean="0"/>
              <a:t>一、</a:t>
            </a:r>
            <a:r>
              <a:rPr lang="en-US" altLang="zh-CN" dirty="0" err="1" smtClean="0"/>
              <a:t>Axure</a:t>
            </a:r>
            <a:r>
              <a:rPr lang="en-US" altLang="zh-CN" dirty="0" smtClean="0"/>
              <a:t> </a:t>
            </a:r>
            <a:r>
              <a:rPr lang="zh-CN" altLang="en-US" dirty="0" smtClean="0"/>
              <a:t>这个软件功能强大，可以做出很多交互效果，直接通过拖拽画出原型、生成网页；</a:t>
            </a:r>
          </a:p>
          <a:p>
            <a:r>
              <a:rPr lang="zh-CN" altLang="en-US" dirty="0" smtClean="0"/>
              <a:t>二、</a:t>
            </a:r>
            <a:r>
              <a:rPr lang="en-US" altLang="zh-CN" dirty="0" err="1" smtClean="0"/>
              <a:t>Axure</a:t>
            </a:r>
            <a:r>
              <a:rPr lang="en-US" altLang="zh-CN" dirty="0" smtClean="0"/>
              <a:t> </a:t>
            </a:r>
            <a:r>
              <a:rPr lang="zh-CN" altLang="en-US" dirty="0" smtClean="0"/>
              <a:t>这个软件效果高，只有遵循一些可用性原创，很快模拟出高保真页面原型。</a:t>
            </a:r>
          </a:p>
          <a:p>
            <a:r>
              <a:rPr lang="zh-CN" altLang="en-US" dirty="0" smtClean="0"/>
              <a:t>三、</a:t>
            </a:r>
            <a:r>
              <a:rPr lang="en-US" altLang="zh-CN" dirty="0" err="1" smtClean="0"/>
              <a:t>Axure</a:t>
            </a:r>
            <a:r>
              <a:rPr lang="en-US" altLang="zh-CN" dirty="0" smtClean="0"/>
              <a:t> </a:t>
            </a:r>
            <a:r>
              <a:rPr lang="zh-CN" altLang="en-US" dirty="0" smtClean="0"/>
              <a:t>这个软件，上手容易，稍微看看一些教学</a:t>
            </a:r>
            <a:r>
              <a:rPr lang="en-US" altLang="zh-CN" dirty="0" smtClean="0"/>
              <a:t>Demo</a:t>
            </a:r>
            <a:r>
              <a:rPr lang="zh-CN" altLang="en-US" dirty="0" smtClean="0"/>
              <a:t>，你也能达到专家级的水平。</a:t>
            </a:r>
            <a:endParaRPr lang="en-US" altLang="zh-CN" b="1" dirty="0" smtClean="0">
              <a:solidFill>
                <a:srgbClr val="FF0000"/>
              </a:solidFill>
            </a:endParaRPr>
          </a:p>
        </p:txBody>
      </p:sp>
      <p:pic>
        <p:nvPicPr>
          <p:cNvPr id="15362" name="Picture 2"/>
          <p:cNvPicPr>
            <a:picLocks noChangeAspect="1" noChangeArrowheads="1"/>
          </p:cNvPicPr>
          <p:nvPr/>
        </p:nvPicPr>
        <p:blipFill>
          <a:blip r:embed="rId3"/>
          <a:srcRect/>
          <a:stretch>
            <a:fillRect/>
          </a:stretch>
        </p:blipFill>
        <p:spPr bwMode="auto">
          <a:xfrm>
            <a:off x="4572000" y="2428868"/>
            <a:ext cx="4343400" cy="215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68"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lvl="0" algn="ctr">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grpSp>
        <p:nvGrpSpPr>
          <p:cNvPr id="2" name="Group 46"/>
          <p:cNvGrpSpPr>
            <a:grpSpLocks/>
          </p:cNvGrpSpPr>
          <p:nvPr/>
        </p:nvGrpSpPr>
        <p:grpSpPr bwMode="auto">
          <a:xfrm>
            <a:off x="2133600" y="2424122"/>
            <a:ext cx="4724400" cy="685800"/>
            <a:chOff x="1296" y="1824"/>
            <a:chExt cx="2976" cy="432"/>
          </a:xfrm>
        </p:grpSpPr>
        <p:sp>
          <p:nvSpPr>
            <p:cNvPr id="5"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endParaRPr lang="zh-CN" altLang="en-US"/>
            </a:p>
          </p:txBody>
        </p:sp>
        <p:sp>
          <p:nvSpPr>
            <p:cNvPr id="6"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p:spPr>
          <p:txBody>
            <a:bodyPr wrap="none" anchor="ctr"/>
            <a:lstStyle/>
            <a:p>
              <a:endParaRPr lang="zh-CN" altLang="en-US"/>
            </a:p>
          </p:txBody>
        </p:sp>
        <p:sp>
          <p:nvSpPr>
            <p:cNvPr id="7" name="Text Box 49"/>
            <p:cNvSpPr txBox="1">
              <a:spLocks noChangeArrowheads="1"/>
            </p:cNvSpPr>
            <p:nvPr/>
          </p:nvSpPr>
          <p:spPr bwMode="gray">
            <a:xfrm>
              <a:off x="1680" y="1934"/>
              <a:ext cx="2160" cy="233"/>
            </a:xfrm>
            <a:prstGeom prst="rect">
              <a:avLst/>
            </a:prstGeom>
            <a:noFill/>
            <a:ln w="9525" algn="ctr">
              <a:noFill/>
              <a:miter lim="800000"/>
              <a:headEnd/>
              <a:tailEnd/>
            </a:ln>
            <a:effectLst/>
          </p:spPr>
          <p:txBody>
            <a:bodyPr>
              <a:spAutoFit/>
            </a:bodyPr>
            <a:lstStyle/>
            <a:p>
              <a:pPr algn="ctr" eaLnBrk="0" hangingPunct="0"/>
              <a:r>
                <a:rPr lang="zh-CN" altLang="en-US" dirty="0" smtClean="0"/>
                <a:t>产品经理需求技能</a:t>
              </a:r>
              <a:endParaRPr lang="en-US" altLang="zh-CN" dirty="0">
                <a:solidFill>
                  <a:srgbClr val="000000"/>
                </a:solidFill>
                <a:ea typeface="宋体" charset="-122"/>
              </a:endParaRPr>
            </a:p>
          </p:txBody>
        </p:sp>
        <p:sp>
          <p:nvSpPr>
            <p:cNvPr id="8" name="Text Box 50"/>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0" dirty="0">
                  <a:solidFill>
                    <a:schemeClr val="bg1"/>
                  </a:solidFill>
                  <a:ea typeface="宋体" charset="-122"/>
                </a:rPr>
                <a:t>1</a:t>
              </a:r>
            </a:p>
          </p:txBody>
        </p:sp>
      </p:grpSp>
      <p:grpSp>
        <p:nvGrpSpPr>
          <p:cNvPr id="4" name="Group 51"/>
          <p:cNvGrpSpPr>
            <a:grpSpLocks/>
          </p:cNvGrpSpPr>
          <p:nvPr/>
        </p:nvGrpSpPr>
        <p:grpSpPr bwMode="auto">
          <a:xfrm>
            <a:off x="2133600" y="3262322"/>
            <a:ext cx="4724400" cy="685800"/>
            <a:chOff x="1296" y="1824"/>
            <a:chExt cx="2976" cy="432"/>
          </a:xfrm>
        </p:grpSpPr>
        <p:sp>
          <p:nvSpPr>
            <p:cNvPr id="10"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endParaRPr lang="zh-CN" altLang="en-US"/>
            </a:p>
          </p:txBody>
        </p:sp>
        <p:sp>
          <p:nvSpPr>
            <p:cNvPr id="11"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p:spPr>
          <p:txBody>
            <a:bodyPr wrap="none" anchor="ctr"/>
            <a:lstStyle/>
            <a:p>
              <a:endParaRPr lang="zh-CN" altLang="en-US"/>
            </a:p>
          </p:txBody>
        </p:sp>
        <p:sp>
          <p:nvSpPr>
            <p:cNvPr id="12" name="Text Box 54"/>
            <p:cNvSpPr txBox="1">
              <a:spLocks noChangeArrowheads="1"/>
            </p:cNvSpPr>
            <p:nvPr/>
          </p:nvSpPr>
          <p:spPr bwMode="gray">
            <a:xfrm>
              <a:off x="1680" y="1934"/>
              <a:ext cx="2160" cy="233"/>
            </a:xfrm>
            <a:prstGeom prst="rect">
              <a:avLst/>
            </a:prstGeom>
            <a:noFill/>
            <a:ln w="9525" algn="ctr">
              <a:noFill/>
              <a:miter lim="800000"/>
              <a:headEnd/>
              <a:tailEnd/>
            </a:ln>
            <a:effectLst/>
          </p:spPr>
          <p:txBody>
            <a:bodyPr>
              <a:spAutoFit/>
            </a:bodyPr>
            <a:lstStyle/>
            <a:p>
              <a:pPr algn="ctr" eaLnBrk="0" hangingPunct="0"/>
              <a:r>
                <a:rPr lang="zh-CN" altLang="en-US" dirty="0" smtClean="0"/>
                <a:t>产品经理工具技能</a:t>
              </a:r>
              <a:endParaRPr lang="en-US" altLang="zh-CN" dirty="0">
                <a:solidFill>
                  <a:srgbClr val="000000"/>
                </a:solidFill>
                <a:ea typeface="宋体" charset="-122"/>
              </a:endParaRPr>
            </a:p>
          </p:txBody>
        </p:sp>
        <p:sp>
          <p:nvSpPr>
            <p:cNvPr id="13" name="Text Box 55"/>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0">
                  <a:solidFill>
                    <a:schemeClr val="bg1"/>
                  </a:solidFill>
                  <a:ea typeface="宋体" charset="-122"/>
                </a:rPr>
                <a:t>2</a:t>
              </a:r>
            </a:p>
          </p:txBody>
        </p:sp>
      </p:grpSp>
      <p:grpSp>
        <p:nvGrpSpPr>
          <p:cNvPr id="9" name="Group 56"/>
          <p:cNvGrpSpPr>
            <a:grpSpLocks/>
          </p:cNvGrpSpPr>
          <p:nvPr/>
        </p:nvGrpSpPr>
        <p:grpSpPr bwMode="auto">
          <a:xfrm>
            <a:off x="2133600" y="4100522"/>
            <a:ext cx="4724400" cy="685800"/>
            <a:chOff x="1296" y="1824"/>
            <a:chExt cx="2976" cy="432"/>
          </a:xfrm>
        </p:grpSpPr>
        <p:sp>
          <p:nvSpPr>
            <p:cNvPr id="15"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endParaRPr lang="zh-CN" altLang="en-US"/>
            </a:p>
          </p:txBody>
        </p:sp>
        <p:sp>
          <p:nvSpPr>
            <p:cNvPr id="16"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p:spPr>
          <p:txBody>
            <a:bodyPr wrap="none" anchor="ctr"/>
            <a:lstStyle/>
            <a:p>
              <a:endParaRPr lang="zh-CN" altLang="en-US"/>
            </a:p>
          </p:txBody>
        </p:sp>
        <p:sp>
          <p:nvSpPr>
            <p:cNvPr id="17" name="Text Box 59"/>
            <p:cNvSpPr txBox="1">
              <a:spLocks noChangeArrowheads="1"/>
            </p:cNvSpPr>
            <p:nvPr/>
          </p:nvSpPr>
          <p:spPr bwMode="gray">
            <a:xfrm>
              <a:off x="1680" y="1934"/>
              <a:ext cx="2160" cy="231"/>
            </a:xfrm>
            <a:prstGeom prst="rect">
              <a:avLst/>
            </a:prstGeom>
            <a:noFill/>
            <a:ln w="9525" algn="ctr">
              <a:noFill/>
              <a:miter lim="800000"/>
              <a:headEnd/>
              <a:tailEnd/>
            </a:ln>
            <a:effectLst/>
          </p:spPr>
          <p:txBody>
            <a:bodyPr>
              <a:spAutoFit/>
            </a:bodyPr>
            <a:lstStyle/>
            <a:p>
              <a:pPr algn="ctr" eaLnBrk="0" hangingPunct="0"/>
              <a:endParaRPr lang="en-US" altLang="zh-CN" dirty="0">
                <a:solidFill>
                  <a:srgbClr val="000000"/>
                </a:solidFill>
                <a:ea typeface="宋体" charset="-122"/>
              </a:endParaRPr>
            </a:p>
          </p:txBody>
        </p:sp>
        <p:sp>
          <p:nvSpPr>
            <p:cNvPr id="18" name="Text Box 60"/>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0">
                  <a:solidFill>
                    <a:schemeClr val="bg1"/>
                  </a:solidFill>
                  <a:ea typeface="宋体" charset="-122"/>
                </a:rPr>
                <a:t>3</a:t>
              </a:r>
            </a:p>
          </p:txBody>
        </p:sp>
      </p:grpSp>
      <p:sp>
        <p:nvSpPr>
          <p:cNvPr id="25" name="矩形 24"/>
          <p:cNvSpPr/>
          <p:nvPr/>
        </p:nvSpPr>
        <p:spPr>
          <a:xfrm>
            <a:off x="3643306" y="4286256"/>
            <a:ext cx="1569660" cy="369332"/>
          </a:xfrm>
          <a:prstGeom prst="rect">
            <a:avLst/>
          </a:prstGeom>
        </p:spPr>
        <p:txBody>
          <a:bodyPr wrap="none">
            <a:spAutoFit/>
          </a:bodyPr>
          <a:lstStyle/>
          <a:p>
            <a:r>
              <a:rPr lang="zh-CN" altLang="en-US" dirty="0" smtClean="0"/>
              <a:t>用户体验设计</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产品经理工具技能</a:t>
            </a:r>
          </a:p>
        </p:txBody>
      </p:sp>
      <p:sp>
        <p:nvSpPr>
          <p:cNvPr id="8" name="TextBox 7"/>
          <p:cNvSpPr txBox="1"/>
          <p:nvPr/>
        </p:nvSpPr>
        <p:spPr>
          <a:xfrm>
            <a:off x="428596" y="1500174"/>
            <a:ext cx="4071966" cy="4524315"/>
          </a:xfrm>
          <a:prstGeom prst="rect">
            <a:avLst/>
          </a:prstGeom>
          <a:noFill/>
        </p:spPr>
        <p:txBody>
          <a:bodyPr wrap="square" rtlCol="0">
            <a:spAutoFit/>
          </a:bodyPr>
          <a:lstStyle/>
          <a:p>
            <a:r>
              <a:rPr lang="zh-CN" altLang="en-US" b="1" dirty="0" smtClean="0">
                <a:solidFill>
                  <a:srgbClr val="FF0000"/>
                </a:solidFill>
              </a:rPr>
              <a:t>演示工具</a:t>
            </a:r>
            <a:endParaRPr lang="en-US" altLang="zh-CN" b="1" dirty="0" smtClean="0">
              <a:solidFill>
                <a:srgbClr val="FF0000"/>
              </a:solidFill>
            </a:endParaRPr>
          </a:p>
          <a:p>
            <a:r>
              <a:rPr lang="zh-CN" altLang="en-US" dirty="0" smtClean="0"/>
              <a:t>产品经理技能</a:t>
            </a:r>
            <a:r>
              <a:rPr lang="en-US" altLang="zh-CN" dirty="0" smtClean="0"/>
              <a:t>-</a:t>
            </a:r>
            <a:r>
              <a:rPr lang="zh-CN" altLang="en-US" dirty="0" smtClean="0"/>
              <a:t>产品演示</a:t>
            </a:r>
            <a:r>
              <a:rPr lang="en-US" altLang="zh-CN" dirty="0" smtClean="0"/>
              <a:t>,</a:t>
            </a:r>
            <a:r>
              <a:rPr lang="zh-CN" altLang="en-US" dirty="0" smtClean="0"/>
              <a:t>是日常中必备的一项技能，我用</a:t>
            </a:r>
            <a:r>
              <a:rPr lang="en-US" altLang="zh-CN" dirty="0" smtClean="0"/>
              <a:t>demo-builder </a:t>
            </a:r>
            <a:r>
              <a:rPr lang="zh-CN" altLang="en-US" dirty="0" smtClean="0"/>
              <a:t>给大家演示了一些涉及的常用技巧。一般情况下，新产品的发布与演示，以及帮助操作需要做手把手演示。这样很多很傻瓜的用户也能跟着演示一步步的去做、去完成。</a:t>
            </a:r>
            <a:endParaRPr lang="en-US" altLang="zh-CN" dirty="0" smtClean="0"/>
          </a:p>
          <a:p>
            <a:r>
              <a:rPr lang="en-US" altLang="zh-CN" dirty="0" smtClean="0"/>
              <a:t>demo-builder </a:t>
            </a:r>
            <a:r>
              <a:rPr lang="zh-CN" altLang="en-US" dirty="0" smtClean="0"/>
              <a:t>本身这个软件没有什么技术含量，在做演示产品的过程中，你可以选择截图自己去场景拼接，或者直接录制屏幕，在事后回放的过程中进行编辑，剪辑。那需要注意的是，一定要保证生成出来的文件比较小，这样用户下载的时候可以很方便的去查，文件大的，可以做</a:t>
            </a:r>
            <a:r>
              <a:rPr lang="en-US" altLang="zh-CN" dirty="0" smtClean="0"/>
              <a:t>loading</a:t>
            </a:r>
            <a:r>
              <a:rPr lang="zh-CN" altLang="en-US" dirty="0" smtClean="0"/>
              <a:t>。</a:t>
            </a:r>
            <a:endParaRPr lang="en-US" altLang="zh-CN" b="1" dirty="0" smtClean="0">
              <a:solidFill>
                <a:srgbClr val="FF0000"/>
              </a:solidFill>
            </a:endParaRPr>
          </a:p>
        </p:txBody>
      </p:sp>
      <p:pic>
        <p:nvPicPr>
          <p:cNvPr id="16386" name="Picture 2"/>
          <p:cNvPicPr>
            <a:picLocks noChangeAspect="1" noChangeArrowheads="1"/>
          </p:cNvPicPr>
          <p:nvPr/>
        </p:nvPicPr>
        <p:blipFill>
          <a:blip r:embed="rId3"/>
          <a:srcRect/>
          <a:stretch>
            <a:fillRect/>
          </a:stretch>
        </p:blipFill>
        <p:spPr bwMode="auto">
          <a:xfrm>
            <a:off x="4495293" y="2214554"/>
            <a:ext cx="4648707"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产品经理工具技能</a:t>
            </a:r>
          </a:p>
        </p:txBody>
      </p:sp>
      <p:sp>
        <p:nvSpPr>
          <p:cNvPr id="8" name="TextBox 7"/>
          <p:cNvSpPr txBox="1"/>
          <p:nvPr/>
        </p:nvSpPr>
        <p:spPr>
          <a:xfrm>
            <a:off x="428596" y="2214554"/>
            <a:ext cx="4071966" cy="2308324"/>
          </a:xfrm>
          <a:prstGeom prst="rect">
            <a:avLst/>
          </a:prstGeom>
          <a:noFill/>
        </p:spPr>
        <p:txBody>
          <a:bodyPr wrap="square" rtlCol="0">
            <a:spAutoFit/>
          </a:bodyPr>
          <a:lstStyle/>
          <a:p>
            <a:r>
              <a:rPr lang="zh-CN" altLang="en-US" b="1" dirty="0" smtClean="0">
                <a:solidFill>
                  <a:srgbClr val="FF0000"/>
                </a:solidFill>
              </a:rPr>
              <a:t>测试工具</a:t>
            </a:r>
          </a:p>
          <a:p>
            <a:r>
              <a:rPr lang="en-US" altLang="zh-CN" dirty="0" err="1" smtClean="0"/>
              <a:t>TestDirector</a:t>
            </a:r>
            <a:r>
              <a:rPr lang="en-US" altLang="zh-CN" dirty="0" smtClean="0"/>
              <a:t> </a:t>
            </a:r>
            <a:r>
              <a:rPr lang="zh-CN" altLang="en-US" dirty="0" smtClean="0"/>
              <a:t>是</a:t>
            </a:r>
            <a:r>
              <a:rPr lang="en-US" altLang="zh-CN" dirty="0" smtClean="0"/>
              <a:t>Mercury Interactive </a:t>
            </a:r>
            <a:r>
              <a:rPr lang="zh-CN" altLang="en-US" dirty="0" smtClean="0"/>
              <a:t>公司推出的基于</a:t>
            </a:r>
            <a:r>
              <a:rPr lang="en-US" altLang="zh-CN" dirty="0" smtClean="0"/>
              <a:t>WEB </a:t>
            </a:r>
            <a:r>
              <a:rPr lang="zh-CN" altLang="en-US" dirty="0" smtClean="0"/>
              <a:t>的测试管理工具。它能够指导进行测试需求定义、测试计划、测试执行和缺陷跟踪，即整个测试过程的各个阶段。通过整合所有任务到软件测试中，来使整个测试管理工作更有效，并确保客户收到更高质量的产品。</a:t>
            </a:r>
            <a:endParaRPr lang="en-US" altLang="zh-CN" b="1" dirty="0" smtClean="0">
              <a:solidFill>
                <a:srgbClr val="FF0000"/>
              </a:solidFill>
            </a:endParaRPr>
          </a:p>
        </p:txBody>
      </p:sp>
      <p:pic>
        <p:nvPicPr>
          <p:cNvPr id="17410" name="Picture 2"/>
          <p:cNvPicPr>
            <a:picLocks noChangeAspect="1" noChangeArrowheads="1"/>
          </p:cNvPicPr>
          <p:nvPr/>
        </p:nvPicPr>
        <p:blipFill>
          <a:blip r:embed="rId3"/>
          <a:srcRect/>
          <a:stretch>
            <a:fillRect/>
          </a:stretch>
        </p:blipFill>
        <p:spPr bwMode="auto">
          <a:xfrm>
            <a:off x="4500562" y="1785926"/>
            <a:ext cx="4371968" cy="37750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产品经理工具技能</a:t>
            </a:r>
          </a:p>
        </p:txBody>
      </p:sp>
      <p:sp>
        <p:nvSpPr>
          <p:cNvPr id="8" name="TextBox 7"/>
          <p:cNvSpPr txBox="1"/>
          <p:nvPr/>
        </p:nvSpPr>
        <p:spPr>
          <a:xfrm>
            <a:off x="714348" y="1785926"/>
            <a:ext cx="1785950" cy="369332"/>
          </a:xfrm>
          <a:prstGeom prst="rect">
            <a:avLst/>
          </a:prstGeom>
          <a:noFill/>
        </p:spPr>
        <p:txBody>
          <a:bodyPr wrap="square" rtlCol="0">
            <a:spAutoFit/>
          </a:bodyPr>
          <a:lstStyle/>
          <a:p>
            <a:r>
              <a:rPr lang="zh-CN" altLang="en-US" b="1" dirty="0" smtClean="0">
                <a:solidFill>
                  <a:srgbClr val="FF0000"/>
                </a:solidFill>
              </a:rPr>
              <a:t>日常工具</a:t>
            </a:r>
            <a:endParaRPr lang="en-US" altLang="zh-CN" b="1" dirty="0" smtClean="0">
              <a:solidFill>
                <a:srgbClr val="FF0000"/>
              </a:solidFill>
            </a:endParaRPr>
          </a:p>
        </p:txBody>
      </p:sp>
      <p:pic>
        <p:nvPicPr>
          <p:cNvPr id="18434" name="Picture 2"/>
          <p:cNvPicPr>
            <a:picLocks noChangeAspect="1" noChangeArrowheads="1"/>
          </p:cNvPicPr>
          <p:nvPr/>
        </p:nvPicPr>
        <p:blipFill>
          <a:blip r:embed="rId3"/>
          <a:srcRect/>
          <a:stretch>
            <a:fillRect/>
          </a:stretch>
        </p:blipFill>
        <p:spPr bwMode="auto">
          <a:xfrm>
            <a:off x="2000231" y="2285992"/>
            <a:ext cx="4966565"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用户体验设计</a:t>
            </a:r>
          </a:p>
        </p:txBody>
      </p:sp>
      <p:sp>
        <p:nvSpPr>
          <p:cNvPr id="8" name="TextBox 7"/>
          <p:cNvSpPr txBox="1"/>
          <p:nvPr/>
        </p:nvSpPr>
        <p:spPr>
          <a:xfrm>
            <a:off x="1071538" y="2428868"/>
            <a:ext cx="5572164" cy="369332"/>
          </a:xfrm>
          <a:prstGeom prst="rect">
            <a:avLst/>
          </a:prstGeom>
          <a:noFill/>
        </p:spPr>
        <p:txBody>
          <a:bodyPr wrap="square" rtlCol="0">
            <a:spAutoFit/>
          </a:bodyPr>
          <a:lstStyle/>
          <a:p>
            <a:r>
              <a:rPr lang="zh-CN" altLang="en-US" dirty="0" smtClean="0"/>
              <a:t>一切以用户为中心的设计理想。用户体验模型</a:t>
            </a:r>
            <a:r>
              <a:rPr lang="en-US" altLang="zh-CN" dirty="0" smtClean="0"/>
              <a:t>(UEM)</a:t>
            </a:r>
            <a:r>
              <a:rPr lang="zh-CN" altLang="en-US" dirty="0" smtClean="0"/>
              <a:t>，</a:t>
            </a:r>
            <a:endParaRPr lang="en-US" altLang="zh-CN" b="1" dirty="0" smtClean="0">
              <a:solidFill>
                <a:srgbClr val="FF0000"/>
              </a:solidFill>
            </a:endParaRPr>
          </a:p>
        </p:txBody>
      </p:sp>
      <p:pic>
        <p:nvPicPr>
          <p:cNvPr id="19458" name="Picture 2"/>
          <p:cNvPicPr>
            <a:picLocks noChangeAspect="1" noChangeArrowheads="1"/>
          </p:cNvPicPr>
          <p:nvPr/>
        </p:nvPicPr>
        <p:blipFill>
          <a:blip r:embed="rId3"/>
          <a:srcRect/>
          <a:stretch>
            <a:fillRect/>
          </a:stretch>
        </p:blipFill>
        <p:spPr bwMode="auto">
          <a:xfrm>
            <a:off x="928662" y="3357562"/>
            <a:ext cx="6038850" cy="125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32" name="矩形 31"/>
          <p:cNvSpPr/>
          <p:nvPr/>
        </p:nvSpPr>
        <p:spPr>
          <a:xfrm>
            <a:off x="2714612" y="714356"/>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用户体验设计</a:t>
            </a:r>
          </a:p>
        </p:txBody>
      </p:sp>
      <p:pic>
        <p:nvPicPr>
          <p:cNvPr id="19459" name="Picture 3"/>
          <p:cNvPicPr>
            <a:picLocks noChangeAspect="1" noChangeArrowheads="1"/>
          </p:cNvPicPr>
          <p:nvPr/>
        </p:nvPicPr>
        <p:blipFill>
          <a:blip r:embed="rId3"/>
          <a:srcRect/>
          <a:stretch>
            <a:fillRect/>
          </a:stretch>
        </p:blipFill>
        <p:spPr bwMode="auto">
          <a:xfrm>
            <a:off x="1285852" y="1071546"/>
            <a:ext cx="5715040" cy="542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8" name="TextBox 7"/>
          <p:cNvSpPr txBox="1"/>
          <p:nvPr/>
        </p:nvSpPr>
        <p:spPr>
          <a:xfrm>
            <a:off x="1214414" y="1857364"/>
            <a:ext cx="4071966" cy="3139321"/>
          </a:xfrm>
          <a:prstGeom prst="rect">
            <a:avLst/>
          </a:prstGeom>
          <a:noFill/>
        </p:spPr>
        <p:txBody>
          <a:bodyPr wrap="square" rtlCol="0">
            <a:spAutoFit/>
          </a:bodyPr>
          <a:lstStyle/>
          <a:p>
            <a:r>
              <a:rPr lang="zh-CN" altLang="en-US" b="1" dirty="0" smtClean="0">
                <a:solidFill>
                  <a:srgbClr val="FF0000"/>
                </a:solidFill>
              </a:rPr>
              <a:t>用户体验九大注意事项：</a:t>
            </a:r>
            <a:endParaRPr lang="en-US" altLang="zh-CN" b="1" dirty="0" smtClean="0">
              <a:solidFill>
                <a:srgbClr val="FF0000"/>
              </a:solidFill>
            </a:endParaRPr>
          </a:p>
          <a:p>
            <a:endParaRPr lang="en-US" altLang="zh-CN" b="1" dirty="0" smtClean="0">
              <a:solidFill>
                <a:srgbClr val="FF0000"/>
              </a:solidFill>
            </a:endParaRPr>
          </a:p>
          <a:p>
            <a:r>
              <a:rPr lang="zh-CN" altLang="en-US" dirty="0" smtClean="0"/>
              <a:t>一、整体视觉设计怎么样？</a:t>
            </a:r>
          </a:p>
          <a:p>
            <a:r>
              <a:rPr lang="zh-CN" altLang="en-US" dirty="0" smtClean="0"/>
              <a:t>二、功能可用性怎么样？</a:t>
            </a:r>
          </a:p>
          <a:p>
            <a:r>
              <a:rPr lang="zh-CN" altLang="en-US" dirty="0" smtClean="0"/>
              <a:t>三、层级入口设计怎么样？</a:t>
            </a:r>
          </a:p>
          <a:p>
            <a:r>
              <a:rPr lang="zh-CN" altLang="en-US" dirty="0" smtClean="0"/>
              <a:t>四、任务流程可用性怎么样？</a:t>
            </a:r>
          </a:p>
          <a:p>
            <a:r>
              <a:rPr lang="zh-CN" altLang="en-US" dirty="0" smtClean="0"/>
              <a:t>五、内容可用性怎么样？</a:t>
            </a:r>
          </a:p>
          <a:p>
            <a:r>
              <a:rPr lang="zh-CN" altLang="en-US" dirty="0" smtClean="0"/>
              <a:t>六、内容可查找想怎么样？</a:t>
            </a:r>
          </a:p>
          <a:p>
            <a:r>
              <a:rPr lang="zh-CN" altLang="en-US" dirty="0" smtClean="0"/>
              <a:t>七、交互合理性怎么样？</a:t>
            </a:r>
          </a:p>
          <a:p>
            <a:r>
              <a:rPr lang="zh-CN" altLang="en-US" dirty="0" smtClean="0"/>
              <a:t>八、响应速度怎么样？</a:t>
            </a:r>
          </a:p>
          <a:p>
            <a:r>
              <a:rPr lang="zh-CN" altLang="en-US" dirty="0" smtClean="0"/>
              <a:t>九、文字帮助、反馈、引导怎么样？</a:t>
            </a:r>
            <a:endParaRPr lang="en-US" altLang="zh-CN" b="1" dirty="0" smtClean="0">
              <a:solidFill>
                <a:srgbClr val="FF0000"/>
              </a:solidFill>
            </a:endParaRPr>
          </a:p>
        </p:txBody>
      </p:sp>
      <p:sp>
        <p:nvSpPr>
          <p:cNvPr id="7" name="矩形 6"/>
          <p:cNvSpPr/>
          <p:nvPr/>
        </p:nvSpPr>
        <p:spPr>
          <a:xfrm>
            <a:off x="2714612" y="785794"/>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用户体验设计</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Autofit/>
          </a:bodyPr>
          <a:lstStyle/>
          <a:p>
            <a:pPr algn="ctr">
              <a:lnSpc>
                <a:spcPct val="90000"/>
              </a:lnSpc>
              <a:spcBef>
                <a:spcPct val="0"/>
              </a:spcBef>
            </a:pPr>
            <a:r>
              <a:rPr lang="zh-CN" altLang="en-US" sz="3700" dirty="0" smtClean="0">
                <a:solidFill>
                  <a:schemeClr val="accent1"/>
                </a:solidFill>
                <a:latin typeface="华文行楷" pitchFamily="2" charset="-122"/>
                <a:ea typeface="华文行楷" pitchFamily="2" charset="-122"/>
                <a:cs typeface="+mj-cs"/>
              </a:rPr>
              <a:t>技能篇</a:t>
            </a:r>
            <a:endParaRPr lang="en-US" altLang="zh-CN" sz="3700" dirty="0">
              <a:solidFill>
                <a:schemeClr val="accent1"/>
              </a:solidFill>
              <a:latin typeface="华文行楷" pitchFamily="2" charset="-122"/>
              <a:ea typeface="华文行楷" pitchFamily="2" charset="-122"/>
              <a:cs typeface="+mj-cs"/>
            </a:endParaRPr>
          </a:p>
        </p:txBody>
      </p:sp>
      <p:sp>
        <p:nvSpPr>
          <p:cNvPr id="8" name="TextBox 7"/>
          <p:cNvSpPr txBox="1"/>
          <p:nvPr/>
        </p:nvSpPr>
        <p:spPr>
          <a:xfrm>
            <a:off x="1214414" y="1857364"/>
            <a:ext cx="5000660" cy="2308324"/>
          </a:xfrm>
          <a:prstGeom prst="rect">
            <a:avLst/>
          </a:prstGeom>
          <a:noFill/>
        </p:spPr>
        <p:txBody>
          <a:bodyPr wrap="square" rtlCol="0">
            <a:spAutoFit/>
          </a:bodyPr>
          <a:lstStyle/>
          <a:p>
            <a:r>
              <a:rPr lang="zh-CN" altLang="en-US" b="1" dirty="0" smtClean="0">
                <a:solidFill>
                  <a:srgbClr val="FF0000"/>
                </a:solidFill>
              </a:rPr>
              <a:t>用户体验常见六大问题：</a:t>
            </a:r>
            <a:endParaRPr lang="en-US" altLang="zh-CN" b="1" dirty="0" smtClean="0">
              <a:solidFill>
                <a:srgbClr val="FF0000"/>
              </a:solidFill>
            </a:endParaRPr>
          </a:p>
          <a:p>
            <a:endParaRPr lang="en-US" altLang="zh-CN" b="1" dirty="0" smtClean="0">
              <a:solidFill>
                <a:srgbClr val="FF0000"/>
              </a:solidFill>
            </a:endParaRPr>
          </a:p>
          <a:p>
            <a:r>
              <a:rPr lang="zh-CN" altLang="en-US" dirty="0" smtClean="0"/>
              <a:t>一、用户来了很迷茫，不知道你这能干什么；</a:t>
            </a:r>
          </a:p>
          <a:p>
            <a:r>
              <a:rPr lang="zh-CN" altLang="en-US" dirty="0" smtClean="0"/>
              <a:t>二、用户来了很迷茫，不知道他去哪能操作；</a:t>
            </a:r>
          </a:p>
          <a:p>
            <a:r>
              <a:rPr lang="zh-CN" altLang="en-US" dirty="0" smtClean="0"/>
              <a:t>三、用户来了很迷茫，不知道他具体怎么操作；</a:t>
            </a:r>
          </a:p>
          <a:p>
            <a:r>
              <a:rPr lang="zh-CN" altLang="en-US" dirty="0" smtClean="0"/>
              <a:t>四、用户来了很苦恼，想做某个任务不可用；</a:t>
            </a:r>
          </a:p>
          <a:p>
            <a:r>
              <a:rPr lang="zh-CN" altLang="en-US" dirty="0" smtClean="0"/>
              <a:t>五、用户来了很苦恼，想操作某个功能不可用；</a:t>
            </a:r>
          </a:p>
          <a:p>
            <a:r>
              <a:rPr lang="zh-CN" altLang="en-US" dirty="0" smtClean="0"/>
              <a:t>六、用户来了很苦恼，基本疑问得不到帮助指引；</a:t>
            </a:r>
            <a:endParaRPr lang="en-US" altLang="zh-CN" b="1" dirty="0" smtClean="0">
              <a:solidFill>
                <a:srgbClr val="FF0000"/>
              </a:solidFill>
            </a:endParaRPr>
          </a:p>
        </p:txBody>
      </p:sp>
      <p:sp>
        <p:nvSpPr>
          <p:cNvPr id="7" name="矩形 6"/>
          <p:cNvSpPr/>
          <p:nvPr/>
        </p:nvSpPr>
        <p:spPr>
          <a:xfrm>
            <a:off x="2714612" y="785794"/>
            <a:ext cx="3000396"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用户体验设计</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234" y="0"/>
            <a:ext cx="9136766" cy="6863435"/>
          </a:xfrm>
          <a:prstGeom prst="rect">
            <a:avLst/>
          </a:prstGeom>
          <a:noFill/>
          <a:ln w="9525">
            <a:noFill/>
            <a:miter lim="800000"/>
            <a:headEnd/>
            <a:tailEnd/>
          </a:ln>
          <a:effectLst/>
        </p:spPr>
      </p:pic>
      <p:sp>
        <p:nvSpPr>
          <p:cNvPr id="7" name="WordArt 5"/>
          <p:cNvSpPr>
            <a:spLocks noChangeArrowheads="1" noChangeShapeType="1" noTextEdit="1"/>
          </p:cNvSpPr>
          <p:nvPr/>
        </p:nvSpPr>
        <p:spPr bwMode="gray">
          <a:xfrm>
            <a:off x="4114800" y="4114800"/>
            <a:ext cx="4343400" cy="533400"/>
          </a:xfrm>
          <a:prstGeom prst="rect">
            <a:avLst/>
          </a:prstGeom>
        </p:spPr>
        <p:txBody>
          <a:bodyPr wrap="none" fromWordArt="1">
            <a:prstTxWarp prst="textDeflate">
              <a:avLst>
                <a:gd name="adj" fmla="val 0"/>
              </a:avLst>
            </a:prstTxWarp>
          </a:bodyPr>
          <a:lstStyle/>
          <a:p>
            <a:pPr algn="ctr"/>
            <a:r>
              <a:rPr lang="en-US" altLang="zh-CN" sz="3600"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rPr>
              <a:t>Thank You !</a:t>
            </a:r>
            <a:endParaRPr lang="zh-CN" altLang="en-US" sz="3600"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1" name="TextBox 30"/>
          <p:cNvSpPr txBox="1"/>
          <p:nvPr/>
        </p:nvSpPr>
        <p:spPr>
          <a:xfrm>
            <a:off x="428596" y="1928802"/>
            <a:ext cx="7429520" cy="1200329"/>
          </a:xfrm>
          <a:prstGeom prst="rect">
            <a:avLst/>
          </a:prstGeom>
          <a:noFill/>
        </p:spPr>
        <p:txBody>
          <a:bodyPr wrap="square" rtlCol="0">
            <a:spAutoFit/>
          </a:bodyPr>
          <a:lstStyle/>
          <a:p>
            <a:r>
              <a:rPr lang="zh-CN" altLang="en-US" dirty="0" smtClean="0">
                <a:solidFill>
                  <a:srgbClr val="FF0000"/>
                </a:solidFill>
                <a:latin typeface="宋体" pitchFamily="2" charset="-122"/>
                <a:ea typeface="宋体" pitchFamily="2" charset="-122"/>
              </a:rPr>
              <a:t>产品经理</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Product Manager</a:t>
            </a:r>
            <a:r>
              <a:rPr lang="zh-CN" altLang="en-US" dirty="0" smtClean="0">
                <a:latin typeface="宋体" pitchFamily="2" charset="-122"/>
                <a:ea typeface="宋体" pitchFamily="2" charset="-122"/>
              </a:rPr>
              <a:t>），通常是指：担负某类产品研发、运营、管理的经理人。他们的工作纵深从：前期市场调查、产品的创意、策划实施、产品研发、产品上市、市场推广</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一直到产品生命周期的结束的全过程。</a:t>
            </a:r>
            <a:endParaRPr lang="zh-CN" altLang="en-US" dirty="0">
              <a:latin typeface="宋体" pitchFamily="2" charset="-122"/>
              <a:ea typeface="宋体" pitchFamily="2" charset="-122"/>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spc="0"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产品经理定义</a:t>
            </a:r>
            <a:endParaRPr lang="zh-CN" altLang="en-US" sz="2400" b="1" cap="all" spc="0" dirty="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4" name="TextBox 33"/>
          <p:cNvSpPr txBox="1"/>
          <p:nvPr/>
        </p:nvSpPr>
        <p:spPr>
          <a:xfrm>
            <a:off x="428596" y="3643314"/>
            <a:ext cx="7429520" cy="1200329"/>
          </a:xfrm>
          <a:prstGeom prst="rect">
            <a:avLst/>
          </a:prstGeom>
          <a:noFill/>
        </p:spPr>
        <p:txBody>
          <a:bodyPr wrap="square" rtlCol="0">
            <a:spAutoFit/>
          </a:bodyPr>
          <a:lstStyle/>
          <a:p>
            <a:r>
              <a:rPr lang="zh-CN" altLang="en-US" dirty="0" smtClean="0">
                <a:latin typeface="宋体" pitchFamily="2" charset="-122"/>
                <a:ea typeface="宋体" pitchFamily="2" charset="-122"/>
              </a:rPr>
              <a:t>但值不能混淆的概念是：产品经理不等同于产品管理。大多数时候产品经理行驶的是执行权，尽管在产品生不同的生命周期中，产品经理要带动、协调不同的部门、不同的对象。换个层面来讲，产品经理只有对产品的支配权，没有对人的支配权，所谓的行政权。</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graphicFrame>
        <p:nvGraphicFramePr>
          <p:cNvPr id="54" name="图示 53"/>
          <p:cNvGraphicFramePr/>
          <p:nvPr/>
        </p:nvGraphicFramePr>
        <p:xfrm>
          <a:off x="1357290" y="1500174"/>
          <a:ext cx="6286544" cy="4921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428596" y="1500174"/>
            <a:ext cx="7286644" cy="923330"/>
          </a:xfrm>
          <a:prstGeom prst="rect">
            <a:avLst/>
          </a:prstGeom>
          <a:noFill/>
        </p:spPr>
        <p:txBody>
          <a:bodyPr wrap="square" rtlCol="0">
            <a:spAutoFit/>
          </a:bodyPr>
          <a:lstStyle/>
          <a:p>
            <a:r>
              <a:rPr lang="zh-CN" altLang="en-US" dirty="0" smtClean="0">
                <a:solidFill>
                  <a:srgbClr val="FF0000"/>
                </a:solidFill>
              </a:rPr>
              <a:t>市场调研：</a:t>
            </a:r>
            <a:endParaRPr lang="en-US" altLang="zh-CN" dirty="0" smtClean="0">
              <a:solidFill>
                <a:srgbClr val="FF0000"/>
              </a:solidFill>
            </a:endParaRPr>
          </a:p>
          <a:p>
            <a:r>
              <a:rPr lang="zh-CN" altLang="en-US" dirty="0" smtClean="0"/>
              <a:t>是指研究市场以了解客户需求、竞争状况及市场力（</a:t>
            </a:r>
            <a:r>
              <a:rPr lang="en-US" altLang="zh-CN" dirty="0" smtClean="0"/>
              <a:t>market forces</a:t>
            </a:r>
            <a:r>
              <a:rPr lang="zh-CN" altLang="en-US" dirty="0" smtClean="0"/>
              <a:t>），其最终目标是发现创新或改进产品的潜在机会。</a:t>
            </a:r>
            <a:endParaRPr lang="zh-CN" altLang="en-US" dirty="0"/>
          </a:p>
        </p:txBody>
      </p:sp>
      <p:sp>
        <p:nvSpPr>
          <p:cNvPr id="7" name="TextBox 6"/>
          <p:cNvSpPr txBox="1"/>
          <p:nvPr/>
        </p:nvSpPr>
        <p:spPr>
          <a:xfrm>
            <a:off x="500034" y="2714620"/>
            <a:ext cx="7286644" cy="1754326"/>
          </a:xfrm>
          <a:prstGeom prst="rect">
            <a:avLst/>
          </a:prstGeom>
          <a:noFill/>
        </p:spPr>
        <p:txBody>
          <a:bodyPr wrap="square" rtlCol="0">
            <a:spAutoFit/>
          </a:bodyPr>
          <a:lstStyle/>
          <a:p>
            <a:r>
              <a:rPr lang="zh-CN" altLang="en-US" dirty="0" smtClean="0"/>
              <a:t>通常一般采用的方法有：</a:t>
            </a:r>
            <a:endParaRPr lang="en-US" altLang="zh-CN" dirty="0" smtClean="0"/>
          </a:p>
          <a:p>
            <a:r>
              <a:rPr lang="en-US" altLang="zh-CN" dirty="0" smtClean="0"/>
              <a:t>1</a:t>
            </a:r>
            <a:r>
              <a:rPr lang="zh-CN" altLang="en-US" dirty="0" smtClean="0"/>
              <a:t>、与用户交流</a:t>
            </a:r>
          </a:p>
          <a:p>
            <a:r>
              <a:rPr lang="en-US" altLang="zh-CN" dirty="0" smtClean="0"/>
              <a:t>2</a:t>
            </a:r>
            <a:r>
              <a:rPr lang="zh-CN" altLang="en-US" dirty="0" smtClean="0"/>
              <a:t>、与直接面对客户的一线同事如销售、客服、技术支持等交流</a:t>
            </a:r>
          </a:p>
          <a:p>
            <a:r>
              <a:rPr lang="en-US" altLang="zh-CN" dirty="0" smtClean="0"/>
              <a:t>3</a:t>
            </a:r>
            <a:r>
              <a:rPr lang="zh-CN" altLang="en-US" dirty="0" smtClean="0"/>
              <a:t>、市场研究报告分析</a:t>
            </a:r>
          </a:p>
          <a:p>
            <a:r>
              <a:rPr lang="en-US" altLang="zh-CN" dirty="0" smtClean="0"/>
              <a:t>4</a:t>
            </a:r>
            <a:r>
              <a:rPr lang="zh-CN" altLang="en-US" dirty="0" smtClean="0"/>
              <a:t>、竞争对手产品分析</a:t>
            </a:r>
          </a:p>
          <a:p>
            <a:r>
              <a:rPr lang="en-US" altLang="zh-CN" dirty="0" smtClean="0"/>
              <a:t>5</a:t>
            </a:r>
            <a:r>
              <a:rPr lang="zh-CN" altLang="en-US" dirty="0" smtClean="0"/>
              <a:t>、用户数据分析</a:t>
            </a:r>
            <a:endParaRPr lang="zh-CN" altLang="en-US" dirty="0"/>
          </a:p>
        </p:txBody>
      </p:sp>
      <p:sp>
        <p:nvSpPr>
          <p:cNvPr id="8" name="TextBox 7"/>
          <p:cNvSpPr txBox="1"/>
          <p:nvPr/>
        </p:nvSpPr>
        <p:spPr>
          <a:xfrm>
            <a:off x="500034" y="4786322"/>
            <a:ext cx="7286644" cy="1200329"/>
          </a:xfrm>
          <a:prstGeom prst="rect">
            <a:avLst/>
          </a:prstGeom>
          <a:noFill/>
        </p:spPr>
        <p:txBody>
          <a:bodyPr wrap="square" rtlCol="0">
            <a:spAutoFit/>
          </a:bodyPr>
          <a:lstStyle/>
          <a:p>
            <a:r>
              <a:rPr lang="zh-CN" altLang="en-US" dirty="0" smtClean="0"/>
              <a:t>市场调研可以让你知道，市场目前是什么样一个状况，有没有必要性做？风险系数有多高？所以市场调研的准备，将直接影响到项目可行性。市场调研的成果，另外一个方面也就形成商业机会、帮助企业改进产品战略，从而更好的占有市场。</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428596" y="1857364"/>
            <a:ext cx="7572428" cy="923330"/>
          </a:xfrm>
          <a:prstGeom prst="rect">
            <a:avLst/>
          </a:prstGeom>
          <a:noFill/>
        </p:spPr>
        <p:txBody>
          <a:bodyPr wrap="square" rtlCol="0">
            <a:spAutoFit/>
          </a:bodyPr>
          <a:lstStyle/>
          <a:p>
            <a:r>
              <a:rPr lang="zh-CN" altLang="en-US" dirty="0" smtClean="0">
                <a:solidFill>
                  <a:srgbClr val="FF0000"/>
                </a:solidFill>
              </a:rPr>
              <a:t>需求管理：</a:t>
            </a:r>
            <a:endParaRPr lang="en-US" altLang="zh-CN" dirty="0" smtClean="0">
              <a:solidFill>
                <a:srgbClr val="FF0000"/>
              </a:solidFill>
            </a:endParaRPr>
          </a:p>
          <a:p>
            <a:r>
              <a:rPr lang="zh-CN" altLang="en-US" dirty="0" smtClean="0"/>
              <a:t>是指产品经理在执行需求过程中的一系列管理工作。</a:t>
            </a:r>
            <a:endParaRPr lang="en-US" altLang="zh-CN" dirty="0" smtClean="0"/>
          </a:p>
          <a:p>
            <a:r>
              <a:rPr lang="zh-CN" altLang="en-US" dirty="0" smtClean="0"/>
              <a:t>通常包含：需求来源管理、需求版本管理、需求分配管理、需求跟踪管理</a:t>
            </a:r>
          </a:p>
        </p:txBody>
      </p:sp>
      <p:sp>
        <p:nvSpPr>
          <p:cNvPr id="7" name="TextBox 6"/>
          <p:cNvSpPr txBox="1"/>
          <p:nvPr/>
        </p:nvSpPr>
        <p:spPr>
          <a:xfrm>
            <a:off x="428596" y="3286124"/>
            <a:ext cx="2500330" cy="2308324"/>
          </a:xfrm>
          <a:prstGeom prst="rect">
            <a:avLst/>
          </a:prstGeom>
          <a:noFill/>
        </p:spPr>
        <p:txBody>
          <a:bodyPr wrap="square" rtlCol="0">
            <a:spAutoFit/>
          </a:bodyPr>
          <a:lstStyle/>
          <a:p>
            <a:r>
              <a:rPr lang="zh-CN" altLang="en-US" dirty="0" smtClean="0"/>
              <a:t>需求来源管理有：</a:t>
            </a:r>
            <a:endParaRPr lang="en-US" altLang="zh-CN" dirty="0" smtClean="0"/>
          </a:p>
          <a:p>
            <a:endParaRPr lang="zh-CN" altLang="en-US" dirty="0" smtClean="0"/>
          </a:p>
          <a:p>
            <a:pPr marL="342900" indent="-342900" algn="ctr">
              <a:buFont typeface="+mj-ea"/>
              <a:buAutoNum type="circleNumDbPlain"/>
            </a:pPr>
            <a:r>
              <a:rPr lang="zh-CN" altLang="en-US" dirty="0" smtClean="0"/>
              <a:t>市场需求</a:t>
            </a:r>
            <a:endParaRPr lang="en-US" altLang="zh-CN" dirty="0" smtClean="0"/>
          </a:p>
          <a:p>
            <a:pPr marL="342900" indent="-342900" algn="ctr">
              <a:buFont typeface="+mj-ea"/>
              <a:buAutoNum type="circleNumDbPlain"/>
            </a:pPr>
            <a:r>
              <a:rPr lang="zh-CN" altLang="en-US" dirty="0" smtClean="0"/>
              <a:t>高层需求</a:t>
            </a:r>
            <a:endParaRPr lang="en-US" altLang="zh-CN" dirty="0" smtClean="0"/>
          </a:p>
          <a:p>
            <a:pPr marL="342900" indent="-342900" algn="ctr">
              <a:buFont typeface="+mj-ea"/>
              <a:buAutoNum type="circleNumDbPlain"/>
            </a:pPr>
            <a:r>
              <a:rPr lang="zh-CN" altLang="en-US" dirty="0" smtClean="0"/>
              <a:t>用户需求</a:t>
            </a:r>
            <a:endParaRPr lang="en-US" altLang="zh-CN" dirty="0" smtClean="0"/>
          </a:p>
          <a:p>
            <a:pPr marL="342900" indent="-342900" algn="ctr">
              <a:buFont typeface="+mj-ea"/>
              <a:buAutoNum type="circleNumDbPlain"/>
            </a:pPr>
            <a:r>
              <a:rPr lang="zh-CN" altLang="en-US" dirty="0" smtClean="0"/>
              <a:t>运营需求</a:t>
            </a:r>
            <a:endParaRPr lang="en-US" altLang="zh-CN" dirty="0" smtClean="0"/>
          </a:p>
          <a:p>
            <a:pPr marL="342900" indent="-342900" algn="ctr">
              <a:buFont typeface="+mj-ea"/>
              <a:buAutoNum type="circleNumDbPlain"/>
            </a:pPr>
            <a:r>
              <a:rPr lang="zh-CN" altLang="en-US" dirty="0" smtClean="0"/>
              <a:t>其它需求</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428596" y="1500174"/>
            <a:ext cx="7286644" cy="1200329"/>
          </a:xfrm>
          <a:prstGeom prst="rect">
            <a:avLst/>
          </a:prstGeom>
          <a:noFill/>
        </p:spPr>
        <p:txBody>
          <a:bodyPr wrap="square" rtlCol="0">
            <a:spAutoFit/>
          </a:bodyPr>
          <a:lstStyle/>
          <a:p>
            <a:r>
              <a:rPr lang="zh-CN" altLang="en-US" dirty="0" smtClean="0">
                <a:solidFill>
                  <a:srgbClr val="FF0000"/>
                </a:solidFill>
              </a:rPr>
              <a:t>产品规划：</a:t>
            </a:r>
            <a:endParaRPr lang="en-US" altLang="zh-CN" dirty="0" smtClean="0">
              <a:solidFill>
                <a:srgbClr val="FF0000"/>
              </a:solidFill>
            </a:endParaRPr>
          </a:p>
          <a:p>
            <a:r>
              <a:rPr lang="zh-CN" altLang="en-US" dirty="0" smtClean="0"/>
              <a:t>是指在通过市场和竞争分析，根据公司自身的情况和发展方向，制定产品规划、产品规格设计、更新产品组合等。制定出产品的远景目标（</a:t>
            </a:r>
            <a:r>
              <a:rPr lang="en-US" altLang="zh-CN" dirty="0" smtClean="0"/>
              <a:t>Vision</a:t>
            </a:r>
            <a:r>
              <a:rPr lang="zh-CN" altLang="en-US" dirty="0" smtClean="0"/>
              <a:t>）以及实施该远景目标的战略、战术。</a:t>
            </a:r>
            <a:endParaRPr lang="zh-CN" altLang="en-US" dirty="0"/>
          </a:p>
        </p:txBody>
      </p:sp>
      <p:sp>
        <p:nvSpPr>
          <p:cNvPr id="7" name="TextBox 6"/>
          <p:cNvSpPr txBox="1"/>
          <p:nvPr/>
        </p:nvSpPr>
        <p:spPr>
          <a:xfrm>
            <a:off x="500034" y="3071810"/>
            <a:ext cx="7286644" cy="2585323"/>
          </a:xfrm>
          <a:prstGeom prst="rect">
            <a:avLst/>
          </a:prstGeom>
          <a:noFill/>
        </p:spPr>
        <p:txBody>
          <a:bodyPr wrap="square" rtlCol="0">
            <a:spAutoFit/>
          </a:bodyPr>
          <a:lstStyle/>
          <a:p>
            <a:r>
              <a:rPr lang="zh-CN" altLang="en-US" dirty="0" smtClean="0"/>
              <a:t>产品规划，是制定产品发展战略方向的过程，通常包含：</a:t>
            </a:r>
            <a:endParaRPr lang="en-US" altLang="zh-CN" dirty="0" smtClean="0"/>
          </a:p>
          <a:p>
            <a:endParaRPr lang="en-US" altLang="zh-CN" dirty="0" smtClean="0"/>
          </a:p>
          <a:p>
            <a:pPr>
              <a:buFont typeface="Wingdings" pitchFamily="2" charset="2"/>
              <a:buChar char="Ø"/>
            </a:pPr>
            <a:r>
              <a:rPr lang="zh-CN" altLang="en-US" dirty="0" smtClean="0"/>
              <a:t>用户目标</a:t>
            </a:r>
            <a:endParaRPr lang="en-US" altLang="zh-CN" dirty="0" smtClean="0"/>
          </a:p>
          <a:p>
            <a:pPr>
              <a:buFont typeface="Wingdings" pitchFamily="2" charset="2"/>
              <a:buChar char="Ø"/>
            </a:pPr>
            <a:r>
              <a:rPr lang="zh-CN" altLang="en-US" dirty="0" smtClean="0"/>
              <a:t>商业目标</a:t>
            </a:r>
            <a:endParaRPr lang="en-US" altLang="zh-CN" dirty="0" smtClean="0"/>
          </a:p>
          <a:p>
            <a:pPr>
              <a:buFont typeface="Wingdings" pitchFamily="2" charset="2"/>
              <a:buChar char="Ø"/>
            </a:pPr>
            <a:r>
              <a:rPr lang="zh-CN" altLang="en-US" dirty="0" smtClean="0"/>
              <a:t>关键差异</a:t>
            </a:r>
            <a:endParaRPr lang="en-US" altLang="zh-CN" dirty="0" smtClean="0"/>
          </a:p>
          <a:p>
            <a:pPr>
              <a:buFont typeface="Wingdings" pitchFamily="2" charset="2"/>
              <a:buChar char="Ø"/>
            </a:pPr>
            <a:r>
              <a:rPr lang="zh-CN" altLang="en-US" dirty="0" smtClean="0"/>
              <a:t>盈利模式</a:t>
            </a:r>
            <a:endParaRPr lang="en-US" altLang="zh-CN" dirty="0" smtClean="0"/>
          </a:p>
          <a:p>
            <a:pPr>
              <a:buFont typeface="Wingdings" pitchFamily="2" charset="2"/>
              <a:buChar char="Ø"/>
            </a:pPr>
            <a:r>
              <a:rPr lang="zh-CN" altLang="en-US" dirty="0" smtClean="0"/>
              <a:t>效益目标</a:t>
            </a:r>
            <a:endParaRPr lang="en-US" altLang="zh-CN" dirty="0" smtClean="0"/>
          </a:p>
          <a:p>
            <a:pPr>
              <a:buFont typeface="Wingdings" pitchFamily="2" charset="2"/>
              <a:buChar char="Ø"/>
            </a:pPr>
            <a:r>
              <a:rPr lang="zh-CN" altLang="en-US" dirty="0" smtClean="0"/>
              <a:t>品牌定价</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936" y="0"/>
            <a:ext cx="9172936" cy="6858000"/>
          </a:xfrm>
          <a:prstGeom prst="rect">
            <a:avLst/>
          </a:prstGeom>
          <a:noFill/>
          <a:ln w="9525">
            <a:noFill/>
            <a:miter lim="800000"/>
            <a:headEnd/>
            <a:tailEnd/>
          </a:ln>
          <a:effectLst/>
        </p:spPr>
      </p:pic>
      <p:sp>
        <p:nvSpPr>
          <p:cNvPr id="3" name="Rectangle 2"/>
          <p:cNvSpPr txBox="1">
            <a:spLocks noChangeArrowheads="1"/>
          </p:cNvSpPr>
          <p:nvPr/>
        </p:nvSpPr>
        <p:spPr>
          <a:xfrm>
            <a:off x="642910" y="357166"/>
            <a:ext cx="3082925" cy="5635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dirty="0" smtClean="0">
                <a:ln>
                  <a:noFill/>
                </a:ln>
                <a:solidFill>
                  <a:schemeClr val="accent1"/>
                </a:solidFill>
                <a:effectLst/>
                <a:uLnTx/>
                <a:uFillTx/>
                <a:latin typeface="华文行楷" pitchFamily="2" charset="-122"/>
                <a:ea typeface="华文行楷" pitchFamily="2" charset="-122"/>
                <a:cs typeface="+mj-cs"/>
              </a:rPr>
              <a:t>认识篇</a:t>
            </a:r>
            <a:endParaRPr kumimoji="0" lang="en-US" altLang="zh-CN" sz="4400" b="0" i="0" u="none" strike="noStrike" kern="1200" cap="none" spc="0" normalizeH="0" baseline="0" noProof="0" dirty="0">
              <a:ln>
                <a:noFill/>
              </a:ln>
              <a:solidFill>
                <a:schemeClr val="accent1"/>
              </a:solidFill>
              <a:effectLst/>
              <a:uLnTx/>
              <a:uFillTx/>
              <a:latin typeface="华文行楷" pitchFamily="2" charset="-122"/>
              <a:ea typeface="华文行楷" pitchFamily="2" charset="-122"/>
              <a:cs typeface="+mj-cs"/>
            </a:endParaRPr>
          </a:p>
        </p:txBody>
      </p:sp>
      <p:sp>
        <p:nvSpPr>
          <p:cNvPr id="32" name="矩形 31"/>
          <p:cNvSpPr/>
          <p:nvPr/>
        </p:nvSpPr>
        <p:spPr>
          <a:xfrm>
            <a:off x="2928926" y="642918"/>
            <a:ext cx="2196510" cy="461665"/>
          </a:xfrm>
          <a:prstGeom prst="rect">
            <a:avLst/>
          </a:prstGeom>
          <a:noFill/>
        </p:spPr>
        <p:txBody>
          <a:bodyPr wrap="square" lIns="91440" tIns="45720" rIns="91440" bIns="45720">
            <a:spAutoFit/>
          </a:bodyPr>
          <a:lstStyle/>
          <a:p>
            <a:pPr algn="ctr"/>
            <a:r>
              <a:rPr lang="zh-CN" altLang="en-US" sz="2400" b="1" cap="all" dirty="0" smtClean="0">
                <a:ln w="9000" cmpd="sng">
                  <a:solidFill>
                    <a:srgbClr val="FFC000"/>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华文行楷" pitchFamily="2" charset="-122"/>
                <a:ea typeface="华文行楷" pitchFamily="2" charset="-122"/>
              </a:rPr>
              <a:t>产品经理职责</a:t>
            </a:r>
          </a:p>
        </p:txBody>
      </p:sp>
      <p:sp>
        <p:nvSpPr>
          <p:cNvPr id="6" name="TextBox 5"/>
          <p:cNvSpPr txBox="1"/>
          <p:nvPr/>
        </p:nvSpPr>
        <p:spPr>
          <a:xfrm>
            <a:off x="428596" y="1500174"/>
            <a:ext cx="7286644" cy="369332"/>
          </a:xfrm>
          <a:prstGeom prst="rect">
            <a:avLst/>
          </a:prstGeom>
          <a:noFill/>
        </p:spPr>
        <p:txBody>
          <a:bodyPr wrap="square" rtlCol="0">
            <a:spAutoFit/>
          </a:bodyPr>
          <a:lstStyle/>
          <a:p>
            <a:r>
              <a:rPr lang="zh-CN" altLang="en-US" b="1" dirty="0" smtClean="0">
                <a:solidFill>
                  <a:srgbClr val="FF0000"/>
                </a:solidFill>
              </a:rPr>
              <a:t>产品定义</a:t>
            </a:r>
            <a:r>
              <a:rPr lang="zh-CN" altLang="en-US" dirty="0" smtClean="0">
                <a:solidFill>
                  <a:srgbClr val="FF0000"/>
                </a:solidFill>
              </a:rPr>
              <a:t>：</a:t>
            </a:r>
            <a:r>
              <a:rPr lang="zh-CN" altLang="en-US" dirty="0" smtClean="0"/>
              <a:t>主要解决了是什么的问题。</a:t>
            </a:r>
            <a:endParaRPr lang="zh-CN" altLang="en-US" dirty="0"/>
          </a:p>
        </p:txBody>
      </p:sp>
      <p:pic>
        <p:nvPicPr>
          <p:cNvPr id="2050" name="Picture 2"/>
          <p:cNvPicPr>
            <a:picLocks noChangeAspect="1" noChangeArrowheads="1"/>
          </p:cNvPicPr>
          <p:nvPr/>
        </p:nvPicPr>
        <p:blipFill>
          <a:blip r:embed="rId3"/>
          <a:srcRect/>
          <a:stretch>
            <a:fillRect/>
          </a:stretch>
        </p:blipFill>
        <p:spPr bwMode="auto">
          <a:xfrm>
            <a:off x="500033" y="2143116"/>
            <a:ext cx="7284835"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211</TotalTime>
  <Words>3660</Words>
  <PresentationFormat>全屏显示(4:3)</PresentationFormat>
  <Paragraphs>287</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从专业走向管理</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从专业走向管理</dc:title>
  <dc:creator>Administrator</dc:creator>
  <cp:lastModifiedBy>AutoBVT</cp:lastModifiedBy>
  <cp:revision>33</cp:revision>
  <dcterms:created xsi:type="dcterms:W3CDTF">2012-12-17T02:33:38Z</dcterms:created>
  <dcterms:modified xsi:type="dcterms:W3CDTF">2012-12-17T10:43:17Z</dcterms:modified>
</cp:coreProperties>
</file>