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6" r:id="rId11"/>
    <p:sldId id="280" r:id="rId12"/>
    <p:sldId id="287" r:id="rId13"/>
    <p:sldId id="288" r:id="rId14"/>
    <p:sldId id="289" r:id="rId15"/>
    <p:sldId id="266" r:id="rId16"/>
    <p:sldId id="271" r:id="rId17"/>
    <p:sldId id="272" r:id="rId18"/>
  </p:sldIdLst>
  <p:sldSz cx="9144000" cy="5143500" type="screen16x9"/>
  <p:notesSz cx="6858000" cy="9144000"/>
  <p:embeddedFontLst>
    <p:embeddedFont>
      <p:font typeface="Verdana" pitchFamily="34" charset="0"/>
      <p:regular r:id="rId20"/>
      <p:bold r:id="rId21"/>
      <p:italic r:id="rId22"/>
      <p:boldItalic r:id="rId23"/>
    </p:embeddedFont>
    <p:embeddedFont>
      <p:font typeface="微软雅黑" pitchFamily="34" charset="-122"/>
      <p:regular r:id="rId24"/>
      <p:bold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79190" autoAdjust="0"/>
  </p:normalViewPr>
  <p:slideViewPr>
    <p:cSldViewPr>
      <p:cViewPr varScale="1">
        <p:scale>
          <a:sx n="74" d="100"/>
          <a:sy n="74" d="100"/>
        </p:scale>
        <p:origin x="-123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F6EA9-BA26-4535-B9B9-05CA7275D85D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B8388-3E8E-4BE2-95EE-D7E3770BF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4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8388-3E8E-4BE2-95EE-D7E3770BF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2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难道眼镜所见的景物，非要通过一个额外的显示窗口才能拍摄和录像吗？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8388-3E8E-4BE2-95EE-D7E3770BF3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['</a:t>
            </a:r>
            <a:r>
              <a:rPr lang="en-US" altLang="zh-CN" dirty="0" err="1" smtClean="0"/>
              <a:t>gæləksɪ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8388-3E8E-4BE2-95EE-D7E3770BF3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9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成功原因：细分了市场</a:t>
            </a:r>
            <a:endParaRPr lang="en-US" altLang="zh-CN" dirty="0" smtClean="0"/>
          </a:p>
          <a:p>
            <a:r>
              <a:rPr lang="zh-CN" altLang="en-US" dirty="0" smtClean="0"/>
              <a:t>智能手机和平板电脑之间的缝隙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准平板电脑，举例（既有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手机，又有平板电脑），说明，两者之间的功能划分比较清楚。没有一件产品将两者的优点结合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8388-3E8E-4BE2-95EE-D7E3770BF3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软件：让非专业专业化，让阳春白雪变成下里巴人。</a:t>
            </a:r>
            <a:endParaRPr lang="en-US" altLang="zh-CN" dirty="0" smtClean="0"/>
          </a:p>
          <a:p>
            <a:r>
              <a:rPr lang="zh-CN" altLang="en-US" dirty="0" smtClean="0"/>
              <a:t>服务存在而非应用存在的最大价值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8388-3E8E-4BE2-95EE-D7E3770BF3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Yy</a:t>
            </a:r>
            <a:r>
              <a:rPr lang="zh-CN" altLang="en-US" dirty="0" smtClean="0"/>
              <a:t>取得这么好的业绩，离不开活跃的用户数。短短几年培养这么多用户数，而除了技术和运营上的创新和积淀外，还包括盈利模式上的创新。以</a:t>
            </a:r>
            <a:r>
              <a:rPr lang="en-US" altLang="zh-CN" dirty="0" err="1" smtClean="0"/>
              <a:t>yy</a:t>
            </a:r>
            <a:r>
              <a:rPr lang="zh-CN" altLang="en-US" dirty="0" smtClean="0"/>
              <a:t>音乐为例。</a:t>
            </a:r>
            <a:endParaRPr lang="en-US" altLang="zh-CN" dirty="0" smtClean="0"/>
          </a:p>
          <a:p>
            <a:r>
              <a:rPr lang="zh-CN" altLang="en-US" dirty="0" smtClean="0"/>
              <a:t>采取增值服务模式，那些按月付费并参与了</a:t>
            </a:r>
            <a:r>
              <a:rPr lang="en-US" altLang="zh-CN" dirty="0" smtClean="0"/>
              <a:t>VIP</a:t>
            </a:r>
            <a:r>
              <a:rPr lang="zh-CN" altLang="en-US" dirty="0" smtClean="0"/>
              <a:t>会员服务的</a:t>
            </a:r>
            <a:r>
              <a:rPr lang="en-US" altLang="zh-CN" dirty="0" smtClean="0"/>
              <a:t>YY</a:t>
            </a:r>
            <a:r>
              <a:rPr lang="zh-CN" altLang="en-US" dirty="0" smtClean="0"/>
              <a:t>语音用户可以获得会员的特权，包括使用含有额外视频流量的内测频道，优先进入某些实时的现场演出，</a:t>
            </a:r>
            <a:r>
              <a:rPr lang="en-US" altLang="zh-CN" dirty="0" smtClean="0"/>
              <a:t>VIP</a:t>
            </a:r>
            <a:r>
              <a:rPr lang="zh-CN" altLang="en-US" dirty="0" smtClean="0"/>
              <a:t>会员专属的头像、铃声、字体和表情等等。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　　另外，</a:t>
            </a:r>
            <a:r>
              <a:rPr lang="en-US" altLang="zh-CN" dirty="0" smtClean="0"/>
              <a:t>YY</a:t>
            </a:r>
            <a:r>
              <a:rPr lang="zh-CN" altLang="en-US" dirty="0" smtClean="0"/>
              <a:t>音乐还提供在线直播音乐表演服务，这些现场演出包含了多种方式，包括卡拉</a:t>
            </a:r>
            <a:r>
              <a:rPr lang="en-US" altLang="zh-CN" dirty="0" smtClean="0"/>
              <a:t>OK</a:t>
            </a:r>
            <a:r>
              <a:rPr lang="zh-CN" altLang="en-US" dirty="0" smtClean="0"/>
              <a:t>、歌唱比赛和歌友会。</a:t>
            </a:r>
            <a:r>
              <a:rPr lang="en-US" altLang="zh-CN" dirty="0" smtClean="0"/>
              <a:t>YY</a:t>
            </a:r>
            <a:r>
              <a:rPr lang="zh-CN" altLang="en-US" dirty="0" smtClean="0"/>
              <a:t>音乐令用户足不出户便能在网上实现</a:t>
            </a:r>
            <a:r>
              <a:rPr lang="en-US" altLang="zh-CN" dirty="0" smtClean="0"/>
              <a:t>K</a:t>
            </a:r>
            <a:r>
              <a:rPr lang="zh-CN" altLang="en-US" dirty="0" smtClean="0"/>
              <a:t>歌交流或者参与现场演出。，比如粉丝线上集会、歌手见面会，以及安排不同</a:t>
            </a:r>
            <a:r>
              <a:rPr lang="en-US" altLang="zh-CN" dirty="0" smtClean="0"/>
              <a:t>YY</a:t>
            </a:r>
            <a:r>
              <a:rPr lang="zh-CN" altLang="en-US" dirty="0" smtClean="0"/>
              <a:t>语音频道的歌手一起进行演出或比赛。</a:t>
            </a:r>
            <a:r>
              <a:rPr lang="zh-CN" altLang="en-US" b="1" dirty="0" smtClean="0"/>
              <a:t>同时，在用户观看演出时，还可以通过购买虚拟实物赠送给表演者，表演者随后可以将这些虚拟玫瑰变现为真金白银，这也成为</a:t>
            </a:r>
            <a:r>
              <a:rPr lang="en-US" altLang="zh-CN" b="1" dirty="0" smtClean="0"/>
              <a:t>YY</a:t>
            </a:r>
            <a:r>
              <a:rPr lang="zh-CN" altLang="en-US" b="1" dirty="0" smtClean="0"/>
              <a:t>盈利的一种来源。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音乐丰富了在线音乐的表现形式；让音乐平民化；利于网民形成付费消费习惯；</a:t>
            </a:r>
            <a:r>
              <a:rPr lang="zh-CN" altLang="en-US" dirty="0" smtClean="0"/>
              <a:t>已成为在线音乐表演的直播平台，为草根歌手、名人及专业演出人员提供了实时演出的舞台。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8388-3E8E-4BE2-95EE-D7E3770BF3D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创业者可以通过这个平台向公众募资，而不需要自有资金或是向富人和财团融资。</a:t>
            </a:r>
            <a:endParaRPr lang="en-US" altLang="zh-CN" dirty="0" smtClean="0"/>
          </a:p>
          <a:p>
            <a:r>
              <a:rPr lang="en-US" altLang="zh-CN" dirty="0" smtClean="0"/>
              <a:t> project guidelines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新漫画，第一期的创作和宣传费用预计需要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美元，因此，她给网站写了一封介绍信，希望有人能够提供小额捐款。捐款者可以得到的回报是，捐</a:t>
            </a:r>
            <a:r>
              <a:rPr lang="en-US" altLang="zh-CN" dirty="0" smtClean="0"/>
              <a:t>5</a:t>
            </a:r>
            <a:r>
              <a:rPr lang="zh-CN" altLang="en-US" dirty="0" smtClean="0"/>
              <a:t>美元可以得到一册带有作者签名的漫画书，捐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美元可以得到一个带有以漫画故事中主人公为饰物的包。当然，只有收到的捐款超过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美元，她的许诺才会兑现。结果是，她在很短的时间里就拥有了这笔捐款。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8388-3E8E-4BE2-95EE-D7E3770BF3D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创业者可以通过这个平台向公众募资，而不需要自有资金或是向富人和财团融资。</a:t>
            </a:r>
            <a:endParaRPr lang="en-US" altLang="zh-CN" dirty="0" smtClean="0"/>
          </a:p>
          <a:p>
            <a:r>
              <a:rPr lang="en-US" altLang="zh-CN" dirty="0" smtClean="0"/>
              <a:t> project guidelines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新漫画，第一期的创作和宣传费用预计需要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美元，因此，她给网站写了一封介绍信，希望有人能够提供小额捐款。捐款者可以得到的回报是，捐</a:t>
            </a:r>
            <a:r>
              <a:rPr lang="en-US" altLang="zh-CN" dirty="0" smtClean="0"/>
              <a:t>5</a:t>
            </a:r>
            <a:r>
              <a:rPr lang="zh-CN" altLang="en-US" dirty="0" smtClean="0"/>
              <a:t>美元可以得到一册带有作者签名的漫画书，捐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美元可以得到一个带有以漫画故事中主人公为饰物的包。当然，只有收到的捐款超过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美元，她的许诺才会兑现。结果是，她在很短的时间里就拥有了这笔捐款。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8388-3E8E-4BE2-95EE-D7E3770BF3D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创业者可以通过这个平台向公众募资，而不需要自有资金或是向富人和财团融资。</a:t>
            </a:r>
            <a:endParaRPr lang="en-US" altLang="zh-CN" dirty="0" smtClean="0"/>
          </a:p>
          <a:p>
            <a:r>
              <a:rPr lang="en-US" altLang="zh-CN" dirty="0" smtClean="0"/>
              <a:t> project guidelines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新漫画，第一期的创作和宣传费用预计需要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美元，因此，她给网站写了一封介绍信，希望有人能够提供小额捐款。捐款者可以得到的回报是，捐</a:t>
            </a:r>
            <a:r>
              <a:rPr lang="en-US" altLang="zh-CN" dirty="0" smtClean="0"/>
              <a:t>5</a:t>
            </a:r>
            <a:r>
              <a:rPr lang="zh-CN" altLang="en-US" dirty="0" smtClean="0"/>
              <a:t>美元可以得到一册带有作者签名的漫画书，捐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美元可以得到一个带有以漫画故事中主人公为饰物的包。当然，只有收到的捐款超过</a:t>
            </a:r>
            <a:r>
              <a:rPr lang="en-US" altLang="zh-CN" dirty="0" smtClean="0"/>
              <a:t>1500</a:t>
            </a:r>
            <a:r>
              <a:rPr lang="zh-CN" altLang="en-US" smtClean="0"/>
              <a:t>美元，她的许诺才会兑现。结果是，她在很短的时间里就拥有了这笔捐款。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8388-3E8E-4BE2-95EE-D7E3770BF3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0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ptbz.com/kejian/" TargetMode="External"/><Relationship Id="rId5" Type="http://schemas.openxmlformats.org/officeDocument/2006/relationships/hyperlink" Target="http://www.pptbz.com/pptpic/" TargetMode="External"/><Relationship Id="rId4" Type="http://schemas.openxmlformats.org/officeDocument/2006/relationships/hyperlink" Target="http://www.pptbz.com/pptshuca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35895;&#27468;&#30524;&#38236;&#27010;&#24565;&#23637;&#31034;%20Project%20Glass%20-%20One%20day.flv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enshimao\Desktop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35646"/>
            <a:ext cx="117792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33650" y="-3484"/>
            <a:ext cx="7910349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44008" y="-236562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 smtClean="0">
                <a:solidFill>
                  <a:srgbClr val="0070C0">
                    <a:alpha val="6000"/>
                  </a:srgbClr>
                </a:solidFill>
              </a:rPr>
              <a:t>设</a:t>
            </a:r>
            <a:endParaRPr lang="zh-CN" altLang="en-US" sz="19900" dirty="0">
              <a:solidFill>
                <a:srgbClr val="0070C0">
                  <a:alpha val="6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87881" y="2009328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 smtClean="0">
                <a:solidFill>
                  <a:srgbClr val="0070C0">
                    <a:alpha val="6000"/>
                  </a:srgbClr>
                </a:solidFill>
              </a:rPr>
              <a:t>计</a:t>
            </a:r>
            <a:endParaRPr lang="zh-CN" altLang="en-US" sz="19900" dirty="0">
              <a:solidFill>
                <a:srgbClr val="0070C0">
                  <a:alpha val="6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2130202"/>
            <a:ext cx="466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大产品</a:t>
            </a:r>
            <a:endParaRPr lang="zh-CN" altLang="en-US" sz="54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50986" y="867620"/>
            <a:ext cx="1532525" cy="889719"/>
            <a:chOff x="1403648" y="1298493"/>
            <a:chExt cx="1532525" cy="889719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51442" y="129849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" name="直接连接符 13"/>
          <p:cNvCxnSpPr>
            <a:stCxn id="8" idx="3"/>
          </p:cNvCxnSpPr>
          <p:nvPr/>
        </p:nvCxnSpPr>
        <p:spPr>
          <a:xfrm flipV="1">
            <a:off x="5991890" y="2585737"/>
            <a:ext cx="2684566" cy="613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3808" y="152792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62103" y="2691796"/>
            <a:ext cx="1532525" cy="889719"/>
            <a:chOff x="1403648" y="1298493"/>
            <a:chExt cx="1532525" cy="889719"/>
          </a:xfrm>
        </p:grpSpPr>
        <p:sp>
          <p:nvSpPr>
            <p:cNvPr id="21" name="TextBox 20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51442" y="129849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331640" y="3205149"/>
            <a:ext cx="1532525" cy="889719"/>
            <a:chOff x="1403648" y="1298493"/>
            <a:chExt cx="1532525" cy="889719"/>
          </a:xfrm>
        </p:grpSpPr>
        <p:sp>
          <p:nvSpPr>
            <p:cNvPr id="25" name="TextBox 24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51442" y="129849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56048" y="1464880"/>
            <a:ext cx="1532525" cy="889719"/>
            <a:chOff x="1403648" y="1298493"/>
            <a:chExt cx="1532525" cy="889719"/>
          </a:xfrm>
        </p:grpSpPr>
        <p:sp>
          <p:nvSpPr>
            <p:cNvPr id="29" name="TextBox 28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51442" y="129849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40649" y="3910202"/>
            <a:ext cx="1532525" cy="889719"/>
            <a:chOff x="1403648" y="1298493"/>
            <a:chExt cx="1532525" cy="889719"/>
          </a:xfrm>
        </p:grpSpPr>
        <p:sp>
          <p:nvSpPr>
            <p:cNvPr id="33" name="TextBox 32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51442" y="1298493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18" y="2074589"/>
            <a:ext cx="406612" cy="491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50" y="4252761"/>
            <a:ext cx="549913" cy="2465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45" y="1698542"/>
            <a:ext cx="798017" cy="3760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04" y="3796166"/>
            <a:ext cx="557460" cy="456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425" y="2129130"/>
            <a:ext cx="396138" cy="4370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24" y="1124657"/>
            <a:ext cx="745908" cy="4322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24" y="1564748"/>
            <a:ext cx="745908" cy="9869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61" y="1124657"/>
            <a:ext cx="789002" cy="65138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15" y="1124657"/>
            <a:ext cx="1292629" cy="61574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16" y="1743367"/>
            <a:ext cx="1287288" cy="83046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24" y="2624408"/>
            <a:ext cx="2834140" cy="116148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173" y="3829219"/>
            <a:ext cx="856831" cy="6701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24" y="3796166"/>
            <a:ext cx="1393980" cy="7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7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3563888" y="1111052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563888" y="1684104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TOP4·YY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0" b="13658"/>
          <a:stretch/>
        </p:blipFill>
        <p:spPr>
          <a:xfrm>
            <a:off x="1475656" y="1527283"/>
            <a:ext cx="1949597" cy="208893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6147" r="28007" b="10381"/>
          <a:stretch/>
        </p:blipFill>
        <p:spPr>
          <a:xfrm>
            <a:off x="4443117" y="-54919"/>
            <a:ext cx="704946" cy="7441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63888" y="1225917"/>
            <a:ext cx="218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赢</a:t>
            </a:r>
            <a:r>
              <a:rPr lang="zh-CN" altLang="en-US" b="1" dirty="0" smtClean="0">
                <a:solidFill>
                  <a:srgbClr val="0070C0"/>
                </a:solidFill>
              </a:rPr>
              <a:t>利</a:t>
            </a:r>
            <a:r>
              <a:rPr lang="zh-CN" altLang="en-US" b="1" dirty="0">
                <a:solidFill>
                  <a:srgbClr val="0070C0"/>
                </a:solidFill>
              </a:rPr>
              <a:t>模式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4496" y="1851670"/>
            <a:ext cx="55495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</a:t>
            </a:r>
            <a:r>
              <a:rPr lang="zh-CN" altLang="en-US" dirty="0" smtClean="0"/>
              <a:t>今年上半年</a:t>
            </a:r>
            <a:r>
              <a:rPr lang="zh-CN" altLang="en-US" dirty="0"/>
              <a:t>，公司净收入</a:t>
            </a:r>
            <a:r>
              <a:rPr lang="en-US" altLang="zh-CN" dirty="0"/>
              <a:t>5110</a:t>
            </a:r>
            <a:r>
              <a:rPr lang="zh-CN" altLang="en-US" dirty="0"/>
              <a:t>万美元，实现净利润</a:t>
            </a:r>
            <a:r>
              <a:rPr lang="en-US" altLang="zh-CN" dirty="0"/>
              <a:t>330</a:t>
            </a:r>
            <a:r>
              <a:rPr lang="zh-CN" altLang="en-US" dirty="0"/>
              <a:t>万美元</a:t>
            </a:r>
            <a:r>
              <a:rPr lang="zh-CN" altLang="en-US" dirty="0" smtClean="0"/>
              <a:t>。在总收入中</a:t>
            </a:r>
            <a:r>
              <a:rPr lang="zh-CN" altLang="en-US" dirty="0"/>
              <a:t>，在线游戏占</a:t>
            </a:r>
            <a:r>
              <a:rPr lang="en-US" altLang="zh-CN" dirty="0"/>
              <a:t>46.4%</a:t>
            </a:r>
            <a:r>
              <a:rPr lang="zh-CN" altLang="en-US" dirty="0"/>
              <a:t>，</a:t>
            </a:r>
            <a:r>
              <a:rPr lang="en-US" altLang="zh-CN" dirty="0"/>
              <a:t>YY</a:t>
            </a:r>
            <a:r>
              <a:rPr lang="zh-CN" altLang="en-US" dirty="0"/>
              <a:t>音乐占</a:t>
            </a:r>
            <a:r>
              <a:rPr lang="en-US" altLang="zh-CN" dirty="0"/>
              <a:t>28.6%</a:t>
            </a:r>
            <a:r>
              <a:rPr lang="zh-CN" altLang="en-US" dirty="0"/>
              <a:t>，其他收入占</a:t>
            </a:r>
            <a:r>
              <a:rPr lang="en-US" altLang="zh-CN" dirty="0"/>
              <a:t>9.5%</a:t>
            </a:r>
            <a:r>
              <a:rPr lang="zh-CN" altLang="en-US" dirty="0"/>
              <a:t>，在线广告占</a:t>
            </a:r>
            <a:r>
              <a:rPr lang="en-US" altLang="zh-CN" dirty="0"/>
              <a:t>15.5%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/>
              <a:t>截至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日，</a:t>
            </a:r>
            <a:r>
              <a:rPr lang="en-US" altLang="zh-CN" dirty="0"/>
              <a:t>YY</a:t>
            </a:r>
            <a:r>
              <a:rPr lang="zh-CN" altLang="en-US" dirty="0"/>
              <a:t>语音注册用户数为</a:t>
            </a:r>
            <a:r>
              <a:rPr lang="en-US" altLang="zh-CN" dirty="0"/>
              <a:t>4.005</a:t>
            </a:r>
            <a:r>
              <a:rPr lang="zh-CN" altLang="en-US" dirty="0"/>
              <a:t>亿，高峰同时在线人数</a:t>
            </a:r>
            <a:r>
              <a:rPr lang="en-US" altLang="zh-CN" dirty="0"/>
              <a:t>1000</a:t>
            </a:r>
            <a:r>
              <a:rPr lang="zh-CN" altLang="en-US" dirty="0"/>
              <a:t>万人，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月活跃用户近</a:t>
            </a:r>
            <a:r>
              <a:rPr lang="en-US" altLang="zh-CN" dirty="0"/>
              <a:t>7050</a:t>
            </a:r>
            <a:r>
              <a:rPr lang="zh-CN" altLang="en-US" dirty="0"/>
              <a:t>万人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en-US" altLang="zh-CN" dirty="0" err="1" smtClean="0"/>
              <a:t>yy</a:t>
            </a:r>
            <a:r>
              <a:rPr lang="zh-CN" altLang="en-US" dirty="0" smtClean="0"/>
              <a:t>音乐是</a:t>
            </a:r>
            <a:r>
              <a:rPr lang="en-US" altLang="zh-CN" dirty="0" err="1" smtClean="0"/>
              <a:t>yy</a:t>
            </a:r>
            <a:r>
              <a:rPr lang="zh-CN" altLang="en-US" dirty="0" smtClean="0"/>
              <a:t>语言平台中的一个频道，其盈利模式包括：</a:t>
            </a:r>
            <a:r>
              <a:rPr lang="zh-CN" altLang="en-US" dirty="0"/>
              <a:t>增值服务模式、在线直播音乐表演</a:t>
            </a:r>
            <a:r>
              <a:rPr lang="zh-CN" altLang="en-US" dirty="0" smtClean="0"/>
              <a:t>服务、</a:t>
            </a:r>
            <a:r>
              <a:rPr lang="en-US" altLang="zh-CN" dirty="0"/>
              <a:t>YY</a:t>
            </a:r>
            <a:r>
              <a:rPr lang="zh-CN" altLang="en-US" dirty="0"/>
              <a:t>语音还支持并组织了许多大型线上音乐活动</a:t>
            </a:r>
            <a:r>
              <a:rPr lang="zh-CN" altLang="en-US" dirty="0" smtClean="0"/>
              <a:t>。用户在观看演出时，可以通过购买虚拟实物赠送给表演者。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1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5253365" y="1070193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364088" y="2573920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3144" y="1950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上榜理由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TOP5 ·</a:t>
            </a:r>
            <a:r>
              <a:rPr lang="en-US" altLang="zh-CN" sz="2800" b="1" dirty="0" err="1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KickStarter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2120" y="285978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</a:rPr>
              <a:t>商业模式创新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94" y="172211"/>
            <a:ext cx="2186390" cy="413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08" y="1076446"/>
            <a:ext cx="3872336" cy="36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896036" y="725964"/>
            <a:ext cx="0" cy="437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896036" y="1218298"/>
            <a:ext cx="1756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TOP5 ·</a:t>
            </a:r>
            <a:r>
              <a:rPr lang="en-US" altLang="zh-CN" sz="2800" b="1" dirty="0" err="1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KickStarter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94" y="172211"/>
            <a:ext cx="2186390" cy="4139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55" y="957405"/>
            <a:ext cx="3255381" cy="40310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6986" y="8029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商业模式创新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75500" y="1347614"/>
            <a:ext cx="4060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</a:t>
            </a:r>
            <a:r>
              <a:rPr lang="en-US" altLang="zh-CN" dirty="0" err="1" smtClean="0"/>
              <a:t>kickStarter</a:t>
            </a:r>
            <a:r>
              <a:rPr lang="zh-CN" altLang="en-US" dirty="0" smtClean="0"/>
              <a:t>是为创业者准备的众酬平台。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/>
              <a:t>创作</a:t>
            </a:r>
            <a:r>
              <a:rPr lang="zh-CN" altLang="en-US" dirty="0" smtClean="0"/>
              <a:t>者向网站提交项目申请，审核通过后，展示在网站上。投资者通过对项目的了解，决定是否捐赠指定数额的资金。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创作者在提交项目申请时，会说明项目完成所需的资金量。在指定时间内，若捐赠金额达到或超过这个量，捐赠者的账号会被扣钱，否则，该项目失败，不会被扣钱。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9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896036" y="725964"/>
            <a:ext cx="0" cy="437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896036" y="1218298"/>
            <a:ext cx="1756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TOP5 ·</a:t>
            </a:r>
            <a:r>
              <a:rPr lang="en-US" altLang="zh-CN" sz="2800" b="1" dirty="0" err="1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KickStarter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94" y="172211"/>
            <a:ext cx="2186390" cy="4139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55" y="957405"/>
            <a:ext cx="3255381" cy="40310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6986" y="8029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商业模式创新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75500" y="1347614"/>
            <a:ext cx="4060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</a:t>
            </a:r>
            <a:r>
              <a:rPr lang="zh-CN" altLang="en-US" dirty="0" smtClean="0"/>
              <a:t>自从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月网站上线以来，累计有超过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万用户捐赠了超过</a:t>
            </a:r>
            <a:r>
              <a:rPr lang="en-US" altLang="zh-CN" dirty="0" smtClean="0"/>
              <a:t>35</a:t>
            </a:r>
            <a:r>
              <a:rPr lang="zh-CN" altLang="en-US" dirty="0" smtClean="0"/>
              <a:t>亿美元，完成了超过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万个项目。</a:t>
            </a:r>
            <a:endParaRPr lang="en-US" altLang="zh-CN" dirty="0" smtClean="0"/>
          </a:p>
          <a:p>
            <a:r>
              <a:rPr lang="en-US" altLang="zh-CN" dirty="0"/>
              <a:t>·2010</a:t>
            </a:r>
            <a:r>
              <a:rPr lang="zh-CN" altLang="en-US" dirty="0"/>
              <a:t>年，时代周刊评该网站为</a:t>
            </a:r>
            <a:r>
              <a:rPr lang="en-US" altLang="zh-CN" dirty="0"/>
              <a:t>2010</a:t>
            </a:r>
            <a:r>
              <a:rPr lang="zh-CN" altLang="en-US" dirty="0"/>
              <a:t>年最佳发明</a:t>
            </a:r>
            <a:r>
              <a:rPr lang="zh-CN" altLang="en-US" dirty="0" smtClean="0"/>
              <a:t>之一。</a:t>
            </a:r>
            <a:r>
              <a:rPr lang="en-US" altLang="zh-CN" dirty="0" smtClean="0"/>
              <a:t>2011</a:t>
            </a:r>
            <a:r>
              <a:rPr lang="zh-CN" altLang="en-US" dirty="0"/>
              <a:t>年，时代周刊授予该网站</a:t>
            </a:r>
            <a:r>
              <a:rPr lang="en-US" altLang="zh-CN" dirty="0"/>
              <a:t>2011</a:t>
            </a:r>
            <a:r>
              <a:rPr lang="zh-CN" altLang="en-US" dirty="0"/>
              <a:t>年最佳网站</a:t>
            </a:r>
            <a:r>
              <a:rPr lang="zh-CN" altLang="en-US" dirty="0" smtClean="0"/>
              <a:t>称号。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3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TOP5 ·</a:t>
            </a:r>
            <a:r>
              <a:rPr lang="en-US" altLang="zh-CN" sz="2800" b="1" dirty="0" err="1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KickStarter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94" y="172211"/>
            <a:ext cx="2186390" cy="41399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55" y="659491"/>
            <a:ext cx="6904762" cy="21523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14" y="701421"/>
            <a:ext cx="7660260" cy="41428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50" y="659491"/>
            <a:ext cx="7646116" cy="39501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90827"/>
            <a:ext cx="2647619" cy="43904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84" y="725964"/>
            <a:ext cx="260000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henshimao\Desktop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28267"/>
            <a:ext cx="117792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233651" y="0"/>
            <a:ext cx="7910349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36296" y="0"/>
            <a:ext cx="190770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www.aippt.cn</a:t>
            </a:r>
            <a:endParaRPr lang="zh-CN" altLang="en-US" sz="1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6">
                  <a:lumMod val="7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4008" y="-236562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 smtClean="0">
                <a:solidFill>
                  <a:srgbClr val="0070C0">
                    <a:alpha val="6000"/>
                  </a:srgbClr>
                </a:solidFill>
              </a:rPr>
              <a:t>设</a:t>
            </a:r>
            <a:endParaRPr lang="zh-CN" altLang="en-US" sz="19900" dirty="0">
              <a:solidFill>
                <a:srgbClr val="0070C0">
                  <a:alpha val="6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7881" y="2009328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 smtClean="0">
                <a:solidFill>
                  <a:srgbClr val="0070C0">
                    <a:alpha val="6000"/>
                  </a:srgbClr>
                </a:solidFill>
              </a:rPr>
              <a:t>计</a:t>
            </a:r>
            <a:endParaRPr lang="zh-CN" altLang="en-US" sz="19900" dirty="0">
              <a:solidFill>
                <a:srgbClr val="0070C0">
                  <a:alpha val="6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13020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谢谢大家</a:t>
            </a:r>
            <a:endParaRPr lang="zh-CN" altLang="en-US" sz="54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03648" y="1790669"/>
            <a:ext cx="1256388" cy="411530"/>
            <a:chOff x="1403648" y="1776682"/>
            <a:chExt cx="1256388" cy="411530"/>
          </a:xfrm>
        </p:grpSpPr>
        <p:sp>
          <p:nvSpPr>
            <p:cNvPr id="11" name="TextBox 10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72778" y="177668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完</a:t>
              </a:r>
            </a:p>
          </p:txBody>
        </p: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4286295" y="2585737"/>
            <a:ext cx="4390161" cy="613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henshimao\Desktop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28267"/>
            <a:ext cx="117792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233651" y="0"/>
            <a:ext cx="7910349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44008" y="-236562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 smtClean="0">
                <a:solidFill>
                  <a:srgbClr val="0070C0">
                    <a:alpha val="6000"/>
                  </a:srgbClr>
                </a:solidFill>
              </a:rPr>
              <a:t>设</a:t>
            </a:r>
            <a:endParaRPr lang="zh-CN" altLang="en-US" sz="19900" dirty="0">
              <a:solidFill>
                <a:srgbClr val="0070C0">
                  <a:alpha val="6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7881" y="2009328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dirty="0" smtClean="0">
                <a:solidFill>
                  <a:srgbClr val="0070C0">
                    <a:alpha val="6000"/>
                  </a:srgbClr>
                </a:solidFill>
              </a:rPr>
              <a:t>计</a:t>
            </a:r>
            <a:endParaRPr lang="zh-CN" altLang="en-US" sz="19900" dirty="0">
              <a:solidFill>
                <a:srgbClr val="0070C0">
                  <a:alpha val="6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3651" y="2009819"/>
            <a:ext cx="3698389" cy="1152128"/>
          </a:xfrm>
          <a:prstGeom prst="rect">
            <a:avLst/>
          </a:prstGeom>
          <a:solidFill>
            <a:schemeClr val="tx1">
              <a:lumMod val="50000"/>
              <a:lumOff val="5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718169" y="1117382"/>
            <a:ext cx="6984268" cy="3182560"/>
            <a:chOff x="1159156" y="1395824"/>
            <a:chExt cx="6984268" cy="3182560"/>
          </a:xfrm>
        </p:grpSpPr>
        <p:sp>
          <p:nvSpPr>
            <p:cNvPr id="9" name="圆角矩形 8"/>
            <p:cNvSpPr/>
            <p:nvPr/>
          </p:nvSpPr>
          <p:spPr>
            <a:xfrm>
              <a:off x="1159156" y="1395824"/>
              <a:ext cx="6984268" cy="3074828"/>
            </a:xfrm>
            <a:prstGeom prst="roundRect">
              <a:avLst>
                <a:gd name="adj" fmla="val 6324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03443" y="169461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/>
                <a:t>钱力明</a:t>
              </a:r>
              <a:endParaRPr lang="zh-CN" alt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1446" y="2079588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网名绅士猫，浙江宁波人</a:t>
              </a:r>
              <a:endParaRPr lang="zh-CN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1446" y="2350797"/>
              <a:ext cx="4406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+mj-ea"/>
                  <a:ea typeface="+mj-ea"/>
                </a:rPr>
                <a:t>自由设计师，</a:t>
              </a:r>
              <a:r>
                <a:rPr lang="en-US" altLang="zh-CN" sz="1600" dirty="0" smtClean="0">
                  <a:latin typeface="+mj-ea"/>
                  <a:ea typeface="+mj-ea"/>
                </a:rPr>
                <a:t>AIPPT</a:t>
              </a:r>
              <a:r>
                <a:rPr lang="zh-CN" altLang="en-US" sz="1600" dirty="0" smtClean="0">
                  <a:latin typeface="+mj-ea"/>
                  <a:ea typeface="+mj-ea"/>
                </a:rPr>
                <a:t>论坛讲师，锐普</a:t>
              </a:r>
              <a:r>
                <a:rPr lang="en-US" altLang="zh-CN" sz="1600" dirty="0" smtClean="0">
                  <a:latin typeface="+mj-ea"/>
                  <a:ea typeface="+mj-ea"/>
                </a:rPr>
                <a:t>PPT</a:t>
              </a:r>
              <a:r>
                <a:rPr lang="zh-CN" altLang="en-US" sz="1600" dirty="0" smtClean="0">
                  <a:latin typeface="+mj-ea"/>
                  <a:ea typeface="+mj-ea"/>
                </a:rPr>
                <a:t>高手级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1446" y="2622007"/>
              <a:ext cx="4505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j-ea"/>
                  <a:ea typeface="+mj-ea"/>
                </a:rPr>
                <a:t>不喜欢用模板做</a:t>
              </a:r>
              <a:r>
                <a:rPr lang="en-US" altLang="zh-CN" sz="1600" dirty="0" smtClean="0">
                  <a:latin typeface="+mj-ea"/>
                  <a:ea typeface="+mj-ea"/>
                </a:rPr>
                <a:t>PPT</a:t>
              </a:r>
              <a:r>
                <a:rPr lang="zh-CN" altLang="en-US" sz="1600" dirty="0" smtClean="0">
                  <a:latin typeface="+mj-ea"/>
                  <a:ea typeface="+mj-ea"/>
                </a:rPr>
                <a:t>，喜欢根据实际情况设计属于该文稿独一无二的</a:t>
              </a:r>
              <a:r>
                <a:rPr lang="en-US" altLang="zh-CN" sz="1600" dirty="0" smtClean="0">
                  <a:latin typeface="+mj-ea"/>
                  <a:ea typeface="+mj-ea"/>
                </a:rPr>
                <a:t>PPT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485994" y="2079588"/>
              <a:ext cx="79208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85994" y="3217540"/>
              <a:ext cx="434242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03465" y="3283958"/>
              <a:ext cx="3211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微博：</a:t>
              </a: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weibo.com/</a:t>
              </a:r>
              <a:r>
                <a:rPr lang="en-US" altLang="zh-CN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mygmcat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2599" y="3568490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QQ 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：</a:t>
              </a: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445363883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1446" y="3853022"/>
              <a:ext cx="4014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个人网站：</a:t>
              </a: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cat-vision.diandian.com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20206770">
              <a:off x="2496484" y="3493590"/>
              <a:ext cx="990492" cy="1084794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77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Picture 2" descr="J:\关于工作\PPT制作必备\ps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548" y="1568636"/>
              <a:ext cx="1818332" cy="2729204"/>
            </a:xfrm>
            <a:prstGeom prst="roundRect">
              <a:avLst>
                <a:gd name="adj" fmla="val 8976"/>
              </a:avLst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6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519113"/>
            <a:ext cx="2200275" cy="55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1979613" y="1762125"/>
            <a:ext cx="554355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hlinkClick r:id="rId3"/>
              </a:rPr>
              <a:t>PPT</a:t>
            </a:r>
            <a:r>
              <a:rPr lang="zh-CN" altLang="en-US">
                <a:hlinkClick r:id="rId3"/>
              </a:rPr>
              <a:t>模板下载 </a:t>
            </a:r>
            <a:r>
              <a:rPr lang="en-US" altLang="zh-CN">
                <a:hlinkClick r:id="rId3"/>
              </a:rPr>
              <a:t>http://www.pptbz.com/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hlinkClick r:id="rId4"/>
              </a:rPr>
              <a:t>PPT</a:t>
            </a:r>
            <a:r>
              <a:rPr lang="zh-CN" altLang="en-US">
                <a:hlinkClick r:id="rId4"/>
              </a:rPr>
              <a:t>素材下载  </a:t>
            </a:r>
            <a:r>
              <a:rPr lang="en-US" altLang="zh-CN">
                <a:hlinkClick r:id="rId4"/>
              </a:rPr>
              <a:t>http://www.pptbz.com/pptshucai/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hlinkClick r:id="rId5"/>
              </a:rPr>
              <a:t>PPT</a:t>
            </a:r>
            <a:r>
              <a:rPr lang="zh-CN" altLang="en-US">
                <a:hlinkClick r:id="rId5"/>
              </a:rPr>
              <a:t>背景图片 </a:t>
            </a:r>
            <a:r>
              <a:rPr lang="en-US" altLang="zh-CN">
                <a:hlinkClick r:id="rId5"/>
              </a:rPr>
              <a:t>http://www.pptbz.com/pptpic/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hlinkClick r:id="rId6"/>
              </a:rPr>
              <a:t>PPT</a:t>
            </a:r>
            <a:r>
              <a:rPr lang="zh-CN" altLang="en-US">
                <a:hlinkClick r:id="rId6"/>
              </a:rPr>
              <a:t>课件下载 </a:t>
            </a:r>
            <a:r>
              <a:rPr lang="en-US" altLang="zh-CN">
                <a:hlinkClick r:id="rId6"/>
              </a:rPr>
              <a:t>http://www.pptbz.com/kejian/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5253365" y="1070193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364088" y="2573920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3144" y="1950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上榜理由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TOP1·G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800" b="1" dirty="0" smtClean="0">
                <a:solidFill>
                  <a:srgbClr val="FFC00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800" b="1" dirty="0" smtClean="0">
                <a:solidFill>
                  <a:srgbClr val="00B05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/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GLASS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33" y="1483781"/>
            <a:ext cx="3888432" cy="299033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652120" y="285978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想象力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8" b="38124"/>
          <a:stretch/>
        </p:blipFill>
        <p:spPr>
          <a:xfrm>
            <a:off x="6444208" y="26490"/>
            <a:ext cx="1871976" cy="6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5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5253365" y="1070193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264056" y="1510794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TOP1·G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800" b="1" dirty="0" smtClean="0">
                <a:solidFill>
                  <a:srgbClr val="FFC00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800" b="1" dirty="0" smtClean="0">
                <a:solidFill>
                  <a:srgbClr val="00B05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/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GLASS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24" y="892773"/>
            <a:ext cx="3907932" cy="3934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4088" y="1070193"/>
            <a:ext cx="125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产品介绍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4056" y="1707654"/>
            <a:ext cx="3879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Goole</a:t>
            </a:r>
            <a:r>
              <a:rPr lang="en-US" altLang="zh-CN" dirty="0" smtClean="0"/>
              <a:t> glass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月份发布的一款具备和智能手机一样功能的眼镜。</a:t>
            </a:r>
            <a:endParaRPr lang="en-US" altLang="zh-CN" dirty="0" smtClean="0"/>
          </a:p>
          <a:p>
            <a:r>
              <a:rPr lang="zh-CN" altLang="en-US" dirty="0" smtClean="0"/>
              <a:t>可以通过声音控制拍照、视频通话、上网冲浪、文字处理、电子邮件等功能。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file"/>
              </a:rPr>
              <a:t>视频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8" b="38124"/>
          <a:stretch/>
        </p:blipFill>
        <p:spPr>
          <a:xfrm>
            <a:off x="6444208" y="26490"/>
            <a:ext cx="1871976" cy="6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5253365" y="1070193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264056" y="1510794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TOP1·G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800" b="1" dirty="0" smtClean="0">
                <a:solidFill>
                  <a:srgbClr val="FFC00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800" b="1" dirty="0" smtClean="0">
                <a:solidFill>
                  <a:srgbClr val="00B05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/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GLASS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4056" y="1707654"/>
            <a:ext cx="3879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glass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向世人展示了自己惊人的想象力和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系统的灵活性。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创新</a:t>
            </a:r>
            <a:r>
              <a:rPr lang="zh-CN" altLang="en-US" dirty="0"/>
              <a:t>应用透视成像、直接视觉取景等技术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从新定义移动设备，将它从手持设备的局限中扩展开来。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期待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真正推向消费市场时，会有一个怎样颠覆的新产业问世。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27" y="725965"/>
            <a:ext cx="3922629" cy="44175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64056" y="1080004"/>
            <a:ext cx="13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产品价值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8" b="38124"/>
          <a:stretch/>
        </p:blipFill>
        <p:spPr>
          <a:xfrm>
            <a:off x="6444208" y="26490"/>
            <a:ext cx="1871976" cy="6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5253365" y="1070193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364088" y="2573920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3144" y="1950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上榜理由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TOP2·Galaxy</a:t>
            </a:r>
            <a:r>
              <a:rPr lang="en-US" altLang="zh-CN" dirty="0" smtClean="0"/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Note 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285978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定位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7" y="748757"/>
            <a:ext cx="3772988" cy="422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29151" r="10531" b="30165"/>
          <a:stretch/>
        </p:blipFill>
        <p:spPr>
          <a:xfrm>
            <a:off x="5918765" y="0"/>
            <a:ext cx="1948407" cy="7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5364088" y="1111052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533200" y="1658067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TOP2·Galaxy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Note 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3200" y="1141462"/>
            <a:ext cx="13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市场定位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29151" r="10531" b="30165"/>
          <a:stretch/>
        </p:blipFill>
        <p:spPr>
          <a:xfrm>
            <a:off x="5918765" y="0"/>
            <a:ext cx="1948407" cy="7014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92" y="809844"/>
            <a:ext cx="3861652" cy="38501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33200" y="1851670"/>
            <a:ext cx="3359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</a:t>
            </a:r>
            <a:r>
              <a:rPr lang="zh-CN" altLang="en-US" dirty="0" smtClean="0"/>
              <a:t>智能手机和平板之间的缝隙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“准平板”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屏幕尺寸与普通平板电脑相近，但又支持</a:t>
            </a:r>
            <a:r>
              <a:rPr lang="en-US" altLang="zh-CN" dirty="0" smtClean="0"/>
              <a:t>3G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等由手机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卡支持的上网功能，还提供专用的触控笔强化其办公能力。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83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5253365" y="1070193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364088" y="2573920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3144" y="1950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上榜理由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TOP3·Instagram 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92" y="0"/>
            <a:ext cx="567680" cy="6862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52120" y="285978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</a:rPr>
              <a:t>移动体验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" t="22711" r="3885" b="22161"/>
          <a:stretch/>
        </p:blipFill>
        <p:spPr>
          <a:xfrm>
            <a:off x="1341427" y="1794076"/>
            <a:ext cx="3911938" cy="21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5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5364088" y="1111052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533200" y="1658067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TOP3·Instagram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1670" y="1141462"/>
            <a:ext cx="13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移动体验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37" y="1111052"/>
            <a:ext cx="3787907" cy="378790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92" y="0"/>
            <a:ext cx="567680" cy="6862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76292" y="1851670"/>
            <a:ext cx="3344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·</a:t>
            </a:r>
            <a:r>
              <a:rPr lang="en-US" altLang="zh-CN" dirty="0" err="1" smtClean="0"/>
              <a:t>Instagram</a:t>
            </a:r>
            <a:r>
              <a:rPr lang="zh-CN" altLang="en-US" dirty="0" smtClean="0"/>
              <a:t>是一款支持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Andorid</a:t>
            </a:r>
            <a:r>
              <a:rPr lang="zh-CN" altLang="en-US" dirty="0" smtClean="0"/>
              <a:t>平台的应用。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提供拍照、照片处理等功能。这些功能让非专业用户拍出貌似专业的效果。</a:t>
            </a:r>
            <a:endParaRPr lang="en-US" altLang="zh-CN" dirty="0" smtClean="0"/>
          </a:p>
          <a:p>
            <a:r>
              <a:rPr lang="en-US" altLang="zh-CN" dirty="0" smtClean="0"/>
              <a:t>·</a:t>
            </a:r>
            <a:r>
              <a:rPr lang="zh-CN" altLang="en-US" dirty="0" smtClean="0"/>
              <a:t>融入</a:t>
            </a:r>
            <a:r>
              <a:rPr lang="zh-CN" altLang="en-US" dirty="0" smtClean="0"/>
              <a:t>社</a:t>
            </a:r>
            <a:r>
              <a:rPr lang="zh-CN" altLang="en-US" dirty="0"/>
              <a:t>交</a:t>
            </a:r>
            <a:r>
              <a:rPr lang="zh-CN" altLang="en-US" dirty="0" smtClean="0"/>
              <a:t>化</a:t>
            </a:r>
            <a:r>
              <a:rPr lang="zh-CN" altLang="en-US" dirty="0" smtClean="0"/>
              <a:t>元素，一键分享到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、</a:t>
            </a:r>
            <a:r>
              <a:rPr lang="zh-CN" altLang="en-US" dirty="0"/>
              <a:t>新</a:t>
            </a:r>
            <a:r>
              <a:rPr lang="zh-CN" altLang="en-US" dirty="0" smtClean="0"/>
              <a:t>浪微博；包括照片的回复、收藏、分享。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6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331640" cy="5143500"/>
          </a:xfrm>
          <a:prstGeom prst="rect">
            <a:avLst/>
          </a:prstGeom>
          <a:pattFill prst="pct25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000" y="143996"/>
            <a:ext cx="1216008" cy="411530"/>
            <a:chOff x="1403648" y="1776682"/>
            <a:chExt cx="1216008" cy="411530"/>
          </a:xfrm>
        </p:grpSpPr>
        <p:sp>
          <p:nvSpPr>
            <p:cNvPr id="6" name="TextBox 5"/>
            <p:cNvSpPr txBox="1"/>
            <p:nvPr/>
          </p:nvSpPr>
          <p:spPr>
            <a:xfrm>
              <a:off x="1403648" y="18188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03632" y="1779597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innerShdw blurRad="635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2778" y="1776682"/>
              <a:ext cx="184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658049" y="1101255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703854" y="2578260"/>
            <a:ext cx="1359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03854" y="1950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上榜理由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000" y="725964"/>
            <a:ext cx="126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2012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64" y="1510794"/>
            <a:ext cx="1015663" cy="29363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54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04772" y="701421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03747" y="10925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TOP4·YY </a:t>
            </a:r>
            <a:endParaRPr lang="zh-CN" altLang="en-US" sz="2800" b="1" dirty="0">
              <a:solidFill>
                <a:srgbClr val="0070C0"/>
              </a:solidFill>
              <a:effectLst>
                <a:innerShdw blurRad="114300">
                  <a:prstClr val="black">
                    <a:alpha val="43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88914" y="285978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</a:rPr>
              <a:t>赢利模式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6147" r="28007" b="10381"/>
          <a:stretch/>
        </p:blipFill>
        <p:spPr>
          <a:xfrm>
            <a:off x="4283968" y="-29482"/>
            <a:ext cx="704946" cy="7441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0" b="13658"/>
          <a:stretch/>
        </p:blipFill>
        <p:spPr>
          <a:xfrm>
            <a:off x="1904773" y="1510794"/>
            <a:ext cx="1949597" cy="20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1320</Words>
  <Application>Microsoft Office PowerPoint</Application>
  <PresentationFormat>全屏显示(16:9)</PresentationFormat>
  <Paragraphs>133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Verdana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shenshimao</dc:creator>
  <cp:lastModifiedBy>xiakai</cp:lastModifiedBy>
  <cp:revision>94</cp:revision>
  <dcterms:created xsi:type="dcterms:W3CDTF">2012-12-04T07:20:39Z</dcterms:created>
  <dcterms:modified xsi:type="dcterms:W3CDTF">2012-12-17T10:26:17Z</dcterms:modified>
</cp:coreProperties>
</file>