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77" r:id="rId3"/>
    <p:sldId id="303" r:id="rId4"/>
    <p:sldId id="304" r:id="rId5"/>
    <p:sldId id="305" r:id="rId6"/>
    <p:sldId id="306" r:id="rId7"/>
    <p:sldId id="307" r:id="rId8"/>
    <p:sldId id="308" r:id="rId9"/>
    <p:sldId id="309" r:id="rId10"/>
    <p:sldId id="310" r:id="rId11"/>
    <p:sldId id="289" r:id="rId12"/>
    <p:sldId id="294" r:id="rId13"/>
    <p:sldId id="301" r:id="rId14"/>
    <p:sldId id="300" r:id="rId15"/>
    <p:sldId id="311" r:id="rId16"/>
    <p:sldId id="312" r:id="rId17"/>
    <p:sldId id="315" r:id="rId18"/>
    <p:sldId id="322" r:id="rId19"/>
    <p:sldId id="319" r:id="rId20"/>
    <p:sldId id="320" r:id="rId21"/>
    <p:sldId id="321" r:id="rId22"/>
    <p:sldId id="318" r:id="rId23"/>
    <p:sldId id="317" r:id="rId24"/>
    <p:sldId id="276" r:id="rId25"/>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99"/>
    <a:srgbClr val="5F5F5F"/>
    <a:srgbClr val="808080"/>
    <a:srgbClr val="CC0000"/>
    <a:srgbClr val="78A4BC"/>
    <a:srgbClr val="9DBDB2"/>
    <a:srgbClr val="77A394"/>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309" autoAdjust="0"/>
    <p:restoredTop sz="94660" autoAdjust="0"/>
  </p:normalViewPr>
  <p:slideViewPr>
    <p:cSldViewPr>
      <p:cViewPr varScale="1">
        <p:scale>
          <a:sx n="85" d="100"/>
          <a:sy n="85" d="100"/>
        </p:scale>
        <p:origin x="-92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graphicFrame>
        <p:nvGraphicFramePr>
          <p:cNvPr id="3129" name="Object 57"/>
          <p:cNvGraphicFramePr>
            <a:graphicFrameLocks noChangeAspect="1"/>
          </p:cNvGraphicFramePr>
          <p:nvPr/>
        </p:nvGraphicFramePr>
        <p:xfrm>
          <a:off x="0" y="0"/>
          <a:ext cx="9144000" cy="3124200"/>
        </p:xfrm>
        <a:graphic>
          <a:graphicData uri="http://schemas.openxmlformats.org/presentationml/2006/ole">
            <p:oleObj spid="_x0000_s3129" name="Image" r:id="rId3" imgW="2438198" imgH="1657835" progId="">
              <p:embed/>
            </p:oleObj>
          </a:graphicData>
        </a:graphic>
      </p:graphicFrame>
      <p:sp>
        <p:nvSpPr>
          <p:cNvPr id="3074" name="Rectangle 2"/>
          <p:cNvSpPr>
            <a:spLocks noGrp="1" noChangeArrowheads="1"/>
          </p:cNvSpPr>
          <p:nvPr>
            <p:ph type="ctrTitle"/>
          </p:nvPr>
        </p:nvSpPr>
        <p:spPr>
          <a:xfrm>
            <a:off x="381000" y="4343400"/>
            <a:ext cx="5181600" cy="1219200"/>
          </a:xfrm>
        </p:spPr>
        <p:txBody>
          <a:bodyPr/>
          <a:lstStyle>
            <a:lvl1pPr>
              <a:defRPr sz="4000">
                <a:solidFill>
                  <a:schemeClr val="tx1"/>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a:xfrm>
            <a:off x="381000" y="5562600"/>
            <a:ext cx="5181600" cy="381000"/>
          </a:xfrm>
        </p:spPr>
        <p:txBody>
          <a:bodyPr/>
          <a:lstStyle>
            <a:lvl1pPr marL="0" indent="0">
              <a:buFont typeface="Wingdings" pitchFamily="2" charset="2"/>
              <a:buNone/>
              <a:defRPr sz="1600">
                <a:solidFill>
                  <a:schemeClr val="tx2"/>
                </a:solidFill>
              </a:defRPr>
            </a:lvl1pPr>
          </a:lstStyle>
          <a:p>
            <a:r>
              <a:rPr lang="zh-CN" altLang="en-US" smtClean="0"/>
              <a:t>单击此处编辑母版副标题样式</a:t>
            </a:r>
            <a:endParaRPr lang="en-US" altLang="zh-CN"/>
          </a:p>
        </p:txBody>
      </p:sp>
      <p:sp>
        <p:nvSpPr>
          <p:cNvPr id="3076" name="Rectangle 4"/>
          <p:cNvSpPr>
            <a:spLocks noGrp="1" noChangeArrowheads="1"/>
          </p:cNvSpPr>
          <p:nvPr>
            <p:ph type="dt" sz="half" idx="2"/>
          </p:nvPr>
        </p:nvSpPr>
        <p:spPr>
          <a:xfrm>
            <a:off x="152400" y="6553200"/>
            <a:ext cx="2438400" cy="228600"/>
          </a:xfrm>
          <a:prstGeom prst="rect">
            <a:avLst/>
          </a:prstGeom>
        </p:spPr>
        <p:txBody>
          <a:bodyPr/>
          <a:lstStyle>
            <a:lvl1pPr algn="l">
              <a:defRPr b="0">
                <a:solidFill>
                  <a:srgbClr val="000000"/>
                </a:solidFill>
                <a:latin typeface="Arial" charset="0"/>
              </a:defRPr>
            </a:lvl1pPr>
          </a:lstStyle>
          <a:p>
            <a:endParaRPr lang="en-US" altLang="zh-CN"/>
          </a:p>
        </p:txBody>
      </p:sp>
      <p:sp>
        <p:nvSpPr>
          <p:cNvPr id="3077" name="Rectangle 5"/>
          <p:cNvSpPr>
            <a:spLocks noGrp="1" noChangeArrowheads="1"/>
          </p:cNvSpPr>
          <p:nvPr>
            <p:ph type="ftr" sz="quarter" idx="3"/>
          </p:nvPr>
        </p:nvSpPr>
        <p:spPr>
          <a:xfrm>
            <a:off x="3124200" y="6553200"/>
            <a:ext cx="3048000" cy="228600"/>
          </a:xfrm>
          <a:prstGeom prst="rect">
            <a:avLst/>
          </a:prstGeom>
        </p:spPr>
        <p:txBody>
          <a:bodyPr/>
          <a:lstStyle>
            <a:lvl1pPr algn="ctr">
              <a:defRPr sz="1000" b="0" i="0">
                <a:solidFill>
                  <a:srgbClr val="000000"/>
                </a:solidFill>
              </a:defRPr>
            </a:lvl1pPr>
          </a:lstStyle>
          <a:p>
            <a:endParaRPr lang="en-US" altLang="zh-CN"/>
          </a:p>
        </p:txBody>
      </p:sp>
      <p:sp>
        <p:nvSpPr>
          <p:cNvPr id="3078" name="Rectangle 6"/>
          <p:cNvSpPr>
            <a:spLocks noGrp="1" noChangeArrowheads="1"/>
          </p:cNvSpPr>
          <p:nvPr>
            <p:ph type="sldNum" sz="quarter" idx="4"/>
          </p:nvPr>
        </p:nvSpPr>
        <p:spPr>
          <a:xfrm>
            <a:off x="6477000" y="6553200"/>
            <a:ext cx="2438400" cy="228600"/>
          </a:xfrm>
        </p:spPr>
        <p:txBody>
          <a:bodyPr/>
          <a:lstStyle>
            <a:lvl1pPr algn="r">
              <a:defRPr sz="1000">
                <a:latin typeface="Arial" charset="0"/>
              </a:defRPr>
            </a:lvl1pPr>
          </a:lstStyle>
          <a:p>
            <a:fld id="{F46532E1-B579-4766-A6B9-786333277E18}" type="slidenum">
              <a:rPr lang="en-US" altLang="zh-CN"/>
              <a:pPr/>
              <a:t>‹#›</a:t>
            </a:fld>
            <a:endParaRPr lang="en-US" altLang="zh-CN"/>
          </a:p>
        </p:txBody>
      </p:sp>
      <p:sp>
        <p:nvSpPr>
          <p:cNvPr id="3107" name="AutoShape 35"/>
          <p:cNvSpPr>
            <a:spLocks noChangeArrowheads="1"/>
          </p:cNvSpPr>
          <p:nvPr/>
        </p:nvSpPr>
        <p:spPr bwMode="gray">
          <a:xfrm>
            <a:off x="1857357" y="2786058"/>
            <a:ext cx="1928826" cy="1284636"/>
          </a:xfrm>
          <a:prstGeom prst="diamond">
            <a:avLst/>
          </a:prstGeom>
          <a:solidFill>
            <a:schemeClr val="accent1"/>
          </a:solidFill>
          <a:ln w="9525">
            <a:noFill/>
            <a:miter lim="800000"/>
            <a:headEnd/>
            <a:tailEnd/>
          </a:ln>
          <a:effectLst/>
        </p:spPr>
        <p:txBody>
          <a:bodyPr wrap="none" anchor="ctr"/>
          <a:lstStyle/>
          <a:p>
            <a:endParaRPr lang="zh-CN" altLang="en-US"/>
          </a:p>
        </p:txBody>
      </p:sp>
      <p:sp>
        <p:nvSpPr>
          <p:cNvPr id="3108" name="AutoShape 36"/>
          <p:cNvSpPr>
            <a:spLocks noChangeArrowheads="1"/>
          </p:cNvSpPr>
          <p:nvPr/>
        </p:nvSpPr>
        <p:spPr bwMode="gray">
          <a:xfrm>
            <a:off x="0" y="1530545"/>
            <a:ext cx="1842097" cy="1292698"/>
          </a:xfrm>
          <a:prstGeom prst="diamond">
            <a:avLst/>
          </a:prstGeom>
          <a:solidFill>
            <a:schemeClr val="tx1"/>
          </a:solidFill>
          <a:ln w="9525">
            <a:noFill/>
            <a:miter lim="800000"/>
            <a:headEnd/>
            <a:tailEnd/>
          </a:ln>
          <a:effectLst/>
        </p:spPr>
        <p:txBody>
          <a:bodyPr wrap="none" anchor="ctr"/>
          <a:lstStyle/>
          <a:p>
            <a:endParaRPr lang="zh-CN" altLang="en-US"/>
          </a:p>
        </p:txBody>
      </p:sp>
      <p:sp>
        <p:nvSpPr>
          <p:cNvPr id="3106" name="AutoShape 34"/>
          <p:cNvSpPr>
            <a:spLocks noChangeArrowheads="1"/>
          </p:cNvSpPr>
          <p:nvPr/>
        </p:nvSpPr>
        <p:spPr bwMode="gray">
          <a:xfrm>
            <a:off x="926710" y="1061476"/>
            <a:ext cx="1787902" cy="1295954"/>
          </a:xfrm>
          <a:prstGeom prst="diamond">
            <a:avLst/>
          </a:prstGeom>
          <a:solidFill>
            <a:schemeClr val="accent2"/>
          </a:solidFill>
          <a:ln w="9525">
            <a:noFill/>
            <a:miter lim="800000"/>
            <a:headEnd/>
            <a:tailEnd/>
          </a:ln>
          <a:effectLst/>
        </p:spPr>
        <p:txBody>
          <a:bodyPr wrap="none" anchor="ctr"/>
          <a:lstStyle/>
          <a:p>
            <a:endParaRPr lang="zh-CN" altLang="en-US"/>
          </a:p>
        </p:txBody>
      </p:sp>
      <p:sp>
        <p:nvSpPr>
          <p:cNvPr id="3111" name="Freeform 39" descr="F"/>
          <p:cNvSpPr>
            <a:spLocks/>
          </p:cNvSpPr>
          <p:nvPr/>
        </p:nvSpPr>
        <p:spPr bwMode="gray">
          <a:xfrm>
            <a:off x="1857356" y="3429000"/>
            <a:ext cx="1000132" cy="1785950"/>
          </a:xfrm>
          <a:custGeom>
            <a:avLst/>
            <a:gdLst/>
            <a:ahLst/>
            <a:cxnLst>
              <a:cxn ang="0">
                <a:pos x="648" y="1066"/>
              </a:cxn>
              <a:cxn ang="0">
                <a:pos x="641" y="389"/>
              </a:cxn>
              <a:cxn ang="0">
                <a:pos x="0" y="0"/>
              </a:cxn>
              <a:cxn ang="0">
                <a:pos x="2" y="681"/>
              </a:cxn>
              <a:cxn ang="0">
                <a:pos x="648" y="1066"/>
              </a:cxn>
            </a:cxnLst>
            <a:rect l="0" t="0" r="r" b="b"/>
            <a:pathLst>
              <a:path w="648" h="1066">
                <a:moveTo>
                  <a:pt x="648" y="1066"/>
                </a:moveTo>
                <a:lnTo>
                  <a:pt x="641" y="389"/>
                </a:lnTo>
                <a:lnTo>
                  <a:pt x="0" y="0"/>
                </a:lnTo>
                <a:lnTo>
                  <a:pt x="2" y="681"/>
                </a:lnTo>
                <a:lnTo>
                  <a:pt x="648" y="1066"/>
                </a:lnTo>
                <a:close/>
              </a:path>
            </a:pathLst>
          </a:custGeom>
          <a:blipFill dpi="0" rotWithShape="1">
            <a:blip r:embed="rId4"/>
            <a:srcRect/>
            <a:stretch>
              <a:fillRect/>
            </a:stretch>
          </a:blipFill>
          <a:ln w="9525">
            <a:noFill/>
            <a:round/>
            <a:headEnd/>
            <a:tailEnd/>
          </a:ln>
          <a:effectLst/>
        </p:spPr>
        <p:txBody>
          <a:bodyPr/>
          <a:lstStyle/>
          <a:p>
            <a:endParaRPr lang="zh-CN" altLang="en-US"/>
          </a:p>
        </p:txBody>
      </p:sp>
      <p:sp>
        <p:nvSpPr>
          <p:cNvPr id="3112" name="Freeform 40" descr="d"/>
          <p:cNvSpPr>
            <a:spLocks/>
          </p:cNvSpPr>
          <p:nvPr/>
        </p:nvSpPr>
        <p:spPr bwMode="gray">
          <a:xfrm>
            <a:off x="-32" y="2143116"/>
            <a:ext cx="923920" cy="1777867"/>
          </a:xfrm>
          <a:custGeom>
            <a:avLst/>
            <a:gdLst/>
            <a:ahLst/>
            <a:cxnLst>
              <a:cxn ang="0">
                <a:pos x="626" y="991"/>
              </a:cxn>
              <a:cxn ang="0">
                <a:pos x="626" y="362"/>
              </a:cxn>
              <a:cxn ang="0">
                <a:pos x="0" y="0"/>
              </a:cxn>
              <a:cxn ang="0">
                <a:pos x="2" y="617"/>
              </a:cxn>
              <a:cxn ang="0">
                <a:pos x="626" y="991"/>
              </a:cxn>
            </a:cxnLst>
            <a:rect l="0" t="0" r="r" b="b"/>
            <a:pathLst>
              <a:path w="626" h="991">
                <a:moveTo>
                  <a:pt x="626" y="991"/>
                </a:moveTo>
                <a:lnTo>
                  <a:pt x="626" y="362"/>
                </a:lnTo>
                <a:lnTo>
                  <a:pt x="0" y="0"/>
                </a:lnTo>
                <a:lnTo>
                  <a:pt x="2" y="617"/>
                </a:lnTo>
                <a:lnTo>
                  <a:pt x="626" y="991"/>
                </a:lnTo>
                <a:close/>
              </a:path>
            </a:pathLst>
          </a:custGeom>
          <a:blipFill dpi="0" rotWithShape="1">
            <a:blip r:embed="rId5" cstate="print"/>
            <a:srcRect/>
            <a:stretch>
              <a:fillRect/>
            </a:stretch>
          </a:blipFill>
          <a:ln w="9525">
            <a:noFill/>
            <a:round/>
            <a:headEnd/>
            <a:tailEnd/>
          </a:ln>
          <a:effectLst/>
        </p:spPr>
        <p:txBody>
          <a:bodyPr/>
          <a:lstStyle/>
          <a:p>
            <a:endParaRPr lang="zh-CN" altLang="en-US"/>
          </a:p>
        </p:txBody>
      </p:sp>
      <p:sp>
        <p:nvSpPr>
          <p:cNvPr id="3113" name="Freeform 41"/>
          <p:cNvSpPr>
            <a:spLocks/>
          </p:cNvSpPr>
          <p:nvPr/>
        </p:nvSpPr>
        <p:spPr bwMode="gray">
          <a:xfrm>
            <a:off x="928662" y="3929066"/>
            <a:ext cx="928694" cy="1757216"/>
          </a:xfrm>
          <a:custGeom>
            <a:avLst/>
            <a:gdLst/>
            <a:ahLst/>
            <a:cxnLst>
              <a:cxn ang="0">
                <a:pos x="592" y="1030"/>
              </a:cxn>
              <a:cxn ang="0">
                <a:pos x="592" y="371"/>
              </a:cxn>
              <a:cxn ang="0">
                <a:pos x="1" y="0"/>
              </a:cxn>
              <a:cxn ang="0">
                <a:pos x="0" y="662"/>
              </a:cxn>
              <a:cxn ang="0">
                <a:pos x="592" y="1030"/>
              </a:cxn>
            </a:cxnLst>
            <a:rect l="0" t="0" r="r" b="b"/>
            <a:pathLst>
              <a:path w="592" h="1030">
                <a:moveTo>
                  <a:pt x="592" y="1030"/>
                </a:moveTo>
                <a:lnTo>
                  <a:pt x="592" y="371"/>
                </a:lnTo>
                <a:lnTo>
                  <a:pt x="1" y="0"/>
                </a:lnTo>
                <a:lnTo>
                  <a:pt x="0" y="662"/>
                </a:lnTo>
                <a:lnTo>
                  <a:pt x="592" y="1030"/>
                </a:lnTo>
                <a:close/>
              </a:path>
            </a:pathLst>
          </a:custGeom>
          <a:solidFill>
            <a:schemeClr val="hlink"/>
          </a:solidFill>
          <a:ln w="9525">
            <a:noFill/>
            <a:round/>
            <a:headEnd/>
            <a:tailEnd/>
          </a:ln>
          <a:effectLst/>
        </p:spPr>
        <p:txBody>
          <a:bodyPr/>
          <a:lstStyle/>
          <a:p>
            <a:endParaRPr lang="zh-CN" altLang="en-US"/>
          </a:p>
        </p:txBody>
      </p:sp>
      <p:sp>
        <p:nvSpPr>
          <p:cNvPr id="3114" name="Freeform 42" descr="b"/>
          <p:cNvSpPr>
            <a:spLocks/>
          </p:cNvSpPr>
          <p:nvPr/>
        </p:nvSpPr>
        <p:spPr bwMode="gray">
          <a:xfrm>
            <a:off x="928662" y="1714628"/>
            <a:ext cx="928694" cy="1714372"/>
          </a:xfrm>
          <a:custGeom>
            <a:avLst/>
            <a:gdLst/>
            <a:ahLst/>
            <a:cxnLst>
              <a:cxn ang="0">
                <a:pos x="589" y="1053"/>
              </a:cxn>
              <a:cxn ang="0">
                <a:pos x="598" y="394"/>
              </a:cxn>
              <a:cxn ang="0">
                <a:pos x="0" y="0"/>
              </a:cxn>
              <a:cxn ang="0">
                <a:pos x="1" y="675"/>
              </a:cxn>
              <a:cxn ang="0">
                <a:pos x="589" y="1053"/>
              </a:cxn>
            </a:cxnLst>
            <a:rect l="0" t="0" r="r" b="b"/>
            <a:pathLst>
              <a:path w="598" h="1053">
                <a:moveTo>
                  <a:pt x="589" y="1053"/>
                </a:moveTo>
                <a:lnTo>
                  <a:pt x="598" y="394"/>
                </a:lnTo>
                <a:lnTo>
                  <a:pt x="0" y="0"/>
                </a:lnTo>
                <a:lnTo>
                  <a:pt x="1" y="675"/>
                </a:lnTo>
                <a:lnTo>
                  <a:pt x="589" y="1053"/>
                </a:lnTo>
                <a:close/>
              </a:path>
            </a:pathLst>
          </a:custGeom>
          <a:blipFill dpi="0" rotWithShape="1">
            <a:blip r:embed="rId6" cstate="print"/>
            <a:srcRect/>
            <a:stretch>
              <a:fillRect/>
            </a:stretch>
          </a:blipFill>
          <a:ln w="9525">
            <a:noFill/>
            <a:round/>
            <a:headEnd/>
            <a:tailE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lvl1pPr>
              <a:defRPr/>
            </a:lvl1pPr>
          </a:lstStyle>
          <a:p>
            <a:fld id="{42796193-EE19-4B52-AEDB-99B5050A04E8}"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457200"/>
            <a:ext cx="1905000" cy="5772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457200"/>
            <a:ext cx="5562600" cy="5772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lvl1pPr>
              <a:defRPr/>
            </a:lvl1pPr>
          </a:lstStyle>
          <a:p>
            <a:fld id="{F2EBB060-21E4-4A47-9F34-12F6C28111D9}"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457200"/>
            <a:ext cx="70866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66800" y="1371600"/>
            <a:ext cx="7620000" cy="4857750"/>
          </a:xfrm>
        </p:spPr>
        <p:txBody>
          <a:bodyPr/>
          <a:lstStyle/>
          <a:p>
            <a:r>
              <a:rPr lang="zh-CN" altLang="en-US" dirty="0" smtClean="0"/>
              <a:t>单击图标添加表格</a:t>
            </a:r>
            <a:endParaRPr lang="zh-CN" altLang="en-US" dirty="0"/>
          </a:p>
        </p:txBody>
      </p:sp>
      <p:sp>
        <p:nvSpPr>
          <p:cNvPr id="6" name="灯片编号占位符 5"/>
          <p:cNvSpPr>
            <a:spLocks noGrp="1"/>
          </p:cNvSpPr>
          <p:nvPr>
            <p:ph type="sldNum" sz="quarter" idx="12"/>
          </p:nvPr>
        </p:nvSpPr>
        <p:spPr>
          <a:xfrm>
            <a:off x="228600" y="6400800"/>
            <a:ext cx="2133600" cy="244475"/>
          </a:xfrm>
        </p:spPr>
        <p:txBody>
          <a:bodyPr/>
          <a:lstStyle>
            <a:lvl1pPr>
              <a:defRPr/>
            </a:lvl1pPr>
          </a:lstStyle>
          <a:p>
            <a:fld id="{418272C8-1FB6-4B1B-8998-89D348C51A36}"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cxnSp>
        <p:nvCxnSpPr>
          <p:cNvPr id="7" name="直接连接符 6"/>
          <p:cNvCxnSpPr/>
          <p:nvPr userDrawn="1"/>
        </p:nvCxnSpPr>
        <p:spPr>
          <a:xfrm flipH="1">
            <a:off x="1287922" y="908722"/>
            <a:ext cx="5265" cy="5544000"/>
          </a:xfrm>
          <a:prstGeom prst="line">
            <a:avLst/>
          </a:prstGeom>
          <a:ln>
            <a:solidFill>
              <a:srgbClr val="00B0F0"/>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
        <p:nvSpPr>
          <p:cNvPr id="9" name="椭圆 8"/>
          <p:cNvSpPr/>
          <p:nvPr userDrawn="1"/>
        </p:nvSpPr>
        <p:spPr bwMode="auto">
          <a:xfrm>
            <a:off x="1061153" y="5517232"/>
            <a:ext cx="459060" cy="6120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800" tIns="3600" rIns="10800" bIns="3600" anchor="ctr" anchorCtr="0"/>
          <a:lstStyle/>
          <a:p>
            <a:pPr algn="ctr">
              <a:defRPr/>
            </a:pPr>
            <a:fld id="{2EEF1883-7A0E-4F66-9932-E581691AD397}" type="slidenum">
              <a:rPr kumimoji="0" lang="zh-CN" altLang="en-US" sz="1800" b="0" i="0" u="none" strike="noStrike" kern="1200" cap="none" spc="0" normalizeH="0" baseline="0" noProof="0" smtClean="0">
                <a:ln>
                  <a:noFill/>
                </a:ln>
                <a:solidFill>
                  <a:prstClr val="white"/>
                </a:solidFill>
                <a:effectLst/>
                <a:uLnTx/>
                <a:uFillTx/>
                <a:latin typeface="Tahoma" pitchFamily="34" charset="0"/>
                <a:ea typeface="Arial Unicode MS" pitchFamily="34" charset="-122"/>
                <a:cs typeface="Tahoma" pitchFamily="34" charset="0"/>
              </a:rPr>
              <a:pPr algn="ctr">
                <a:defRPr/>
              </a:pPr>
              <a:t>‹#›</a:t>
            </a:fld>
            <a:endParaRPr lang="zh-CN" altLang="en-US" sz="1800" dirty="0">
              <a:effectLst>
                <a:outerShdw blurRad="38100" dist="38100" dir="2700000" algn="tl">
                  <a:srgbClr val="000000">
                    <a:alpha val="43137"/>
                  </a:srgbClr>
                </a:outerShdw>
              </a:effectLst>
              <a:latin typeface="Tahoma" pitchFamily="34" charset="0"/>
              <a:ea typeface="Arial Unicode MS" pitchFamily="34" charset="-122"/>
              <a:cs typeface="Tahoma" pitchFamily="34" charset="0"/>
            </a:endParaRPr>
          </a:p>
        </p:txBody>
      </p:sp>
      <p:cxnSp>
        <p:nvCxnSpPr>
          <p:cNvPr id="10" name="直接连接符 9"/>
          <p:cNvCxnSpPr/>
          <p:nvPr userDrawn="1"/>
        </p:nvCxnSpPr>
        <p:spPr>
          <a:xfrm>
            <a:off x="1293187" y="412414"/>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a:off x="620768" y="908722"/>
            <a:ext cx="667154" cy="0"/>
          </a:xfrm>
          <a:prstGeom prst="line">
            <a:avLst/>
          </a:prstGeom>
          <a:ln>
            <a:solidFill>
              <a:srgbClr val="00B0F0"/>
            </a:solidFill>
            <a:prstDash val="dash"/>
            <a:headEnd type="none" w="med" len="med"/>
            <a:tailEnd type="oval"/>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
        <p:nvSpPr>
          <p:cNvPr id="2" name="TextBox 15"/>
          <p:cNvSpPr txBox="1"/>
          <p:nvPr userDrawn="1"/>
        </p:nvSpPr>
        <p:spPr>
          <a:xfrm>
            <a:off x="7975792" y="6184352"/>
            <a:ext cx="1077539" cy="338554"/>
          </a:xfrm>
          <a:prstGeom prst="rect">
            <a:avLst/>
          </a:prstGeom>
          <a:noFill/>
        </p:spPr>
        <p:txBody>
          <a:bodyPr wrap="none" rtlCol="0">
            <a:spAutoFit/>
          </a:bodyPr>
          <a:lstStyle/>
          <a:p>
            <a:r>
              <a:rPr lang="en-US" altLang="zh-CN" sz="1600" dirty="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dirty="0" smtClean="0">
                <a:solidFill>
                  <a:schemeClr val="bg1">
                    <a:lumMod val="75000"/>
                  </a:schemeClr>
                </a:solidFill>
              </a:rPr>
              <a:t> </a:t>
            </a:r>
            <a:r>
              <a:rPr lang="en-US" altLang="zh-CN" sz="1600" dirty="0" smtClean="0">
                <a:solidFill>
                  <a:schemeClr val="bg1">
                    <a:lumMod val="75000"/>
                  </a:schemeClr>
                </a:solidFill>
              </a:rPr>
              <a:t>—</a:t>
            </a:r>
            <a:r>
              <a:rPr lang="zh-CN" altLang="en-US" sz="1600" dirty="0" smtClean="0">
                <a:solidFill>
                  <a:schemeClr val="bg1">
                    <a:lumMod val="75000"/>
                  </a:schemeClr>
                </a:solidFill>
              </a:rPr>
              <a:t> </a:t>
            </a:r>
            <a:endParaRPr lang="zh-CN" altLang="en-US" sz="1600" b="0" dirty="0">
              <a:solidFill>
                <a:schemeClr val="bg1">
                  <a:lumMod val="75000"/>
                </a:schemeClr>
              </a:solidFill>
              <a:latin typeface="微软雅黑" pitchFamily="34" charset="-122"/>
              <a:ea typeface="微软雅黑" pitchFamily="34" charset="-122"/>
            </a:endParaRPr>
          </a:p>
        </p:txBody>
      </p:sp>
      <p:sp>
        <p:nvSpPr>
          <p:cNvPr id="3" name="矩形 2"/>
          <p:cNvSpPr/>
          <p:nvPr userDrawn="1"/>
        </p:nvSpPr>
        <p:spPr>
          <a:xfrm>
            <a:off x="-1" y="0"/>
            <a:ext cx="1062524" cy="620712"/>
          </a:xfrm>
          <a:prstGeom prst="rect">
            <a:avLst/>
          </a:prstGeom>
          <a:solidFill>
            <a:srgbClr val="88E70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062524" y="0"/>
            <a:ext cx="8081476"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207309" y="6231103"/>
            <a:ext cx="323952" cy="216024"/>
          </a:xfrm>
          <a:prstGeom prst="rect">
            <a:avLst/>
          </a:prstGeom>
          <a:solidFill>
            <a:srgbClr val="88E70F"/>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636358" y="6231103"/>
            <a:ext cx="323952"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矩形 8"/>
          <p:cNvSpPr/>
          <p:nvPr userDrawn="1"/>
        </p:nvSpPr>
        <p:spPr>
          <a:xfrm>
            <a:off x="1494457" y="6231103"/>
            <a:ext cx="323952"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nvSpPr>
        <p:spPr>
          <a:xfrm>
            <a:off x="1065408" y="6231103"/>
            <a:ext cx="323952"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TextBox 3"/>
          <p:cNvSpPr txBox="1"/>
          <p:nvPr userDrawn="1"/>
        </p:nvSpPr>
        <p:spPr>
          <a:xfrm>
            <a:off x="2295572" y="6109159"/>
            <a:ext cx="2924331" cy="430887"/>
          </a:xfrm>
          <a:prstGeom prst="rect">
            <a:avLst/>
          </a:prstGeom>
          <a:noFill/>
        </p:spPr>
        <p:txBody>
          <a:bodyPr wrap="square">
            <a:spAutoFit/>
          </a:bodyPr>
          <a:lstStyle/>
          <a:p>
            <a:pPr algn="l">
              <a:defRPr/>
            </a:pPr>
            <a:r>
              <a:rPr lang="zh-CN" altLang="en-US" sz="2200" b="0" dirty="0" smtClean="0">
                <a:solidFill>
                  <a:schemeClr val="bg1"/>
                </a:solidFill>
                <a:latin typeface="微软雅黑" pitchFamily="34" charset="-122"/>
                <a:ea typeface="微软雅黑" pitchFamily="34" charset="-122"/>
              </a:rPr>
              <a:t>沟通知识概述</a:t>
            </a:r>
            <a:endParaRPr lang="zh-CN" altLang="en-US" sz="2200" b="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6893107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solidFill>
                  <a:srgbClr val="FF0000"/>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lumMod val="50000"/>
                    <a:lumOff val="50000"/>
                  </a:schemeClr>
                </a:solidFill>
              </a:defRPr>
            </a:lvl1pPr>
            <a:lvl2pPr>
              <a:buClr>
                <a:srgbClr val="CC0000"/>
              </a:buClr>
              <a:buSzPct val="100000"/>
              <a:buFont typeface="Wingdings" pitchFamily="2" charset="2"/>
              <a:buChar char="l"/>
              <a:defRPr sz="2000" b="1"/>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lvl1pPr>
              <a:defRPr/>
            </a:lvl1pPr>
          </a:lstStyle>
          <a:p>
            <a:fld id="{2C8FE279-DAAE-48C5-A5F1-45A38B5756AD}"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fld id="{0A64C120-1A8D-418B-8DA6-50EB31C5E8A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lvl1pPr>
              <a:defRPr/>
            </a:lvl1pPr>
          </a:lstStyle>
          <a:p>
            <a:fld id="{55850E2D-B6E4-496C-BAD2-CD379E157950}"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lvl1pPr>
              <a:defRPr/>
            </a:lvl1pPr>
          </a:lstStyle>
          <a:p>
            <a:fld id="{8E6D0697-5016-461E-9776-A28B0D175804}"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lvl1pPr>
              <a:defRPr/>
            </a:lvl1pPr>
          </a:lstStyle>
          <a:p>
            <a:fld id="{28D24AE8-CD94-4D91-9456-4C5848B7DFA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a:defRPr/>
            </a:lvl1pPr>
          </a:lstStyle>
          <a:p>
            <a:fld id="{70A89353-BA99-4471-8B03-6600EA985CD7}"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灯片编号占位符 6"/>
          <p:cNvSpPr>
            <a:spLocks noGrp="1"/>
          </p:cNvSpPr>
          <p:nvPr>
            <p:ph type="sldNum" sz="quarter" idx="12"/>
          </p:nvPr>
        </p:nvSpPr>
        <p:spPr/>
        <p:txBody>
          <a:bodyPr/>
          <a:lstStyle>
            <a:lvl1pPr>
              <a:defRPr/>
            </a:lvl1pPr>
          </a:lstStyle>
          <a:p>
            <a:fld id="{2A151DB9-2D8D-43CB-AC09-50545661635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灯片编号占位符 6"/>
          <p:cNvSpPr>
            <a:spLocks noGrp="1"/>
          </p:cNvSpPr>
          <p:nvPr>
            <p:ph type="sldNum" sz="quarter" idx="12"/>
          </p:nvPr>
        </p:nvSpPr>
        <p:spPr/>
        <p:txBody>
          <a:bodyPr/>
          <a:lstStyle>
            <a:lvl1pPr>
              <a:defRPr/>
            </a:lvl1pPr>
          </a:lstStyle>
          <a:p>
            <a:fld id="{DC4968FF-340E-465D-B138-98A77A7C5B9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1082" name="Object 58"/>
          <p:cNvGraphicFramePr>
            <a:graphicFrameLocks noChangeAspect="1"/>
          </p:cNvGraphicFramePr>
          <p:nvPr/>
        </p:nvGraphicFramePr>
        <p:xfrm>
          <a:off x="0" y="0"/>
          <a:ext cx="9144000" cy="3581400"/>
        </p:xfrm>
        <a:graphic>
          <a:graphicData uri="http://schemas.openxmlformats.org/presentationml/2006/ole">
            <p:oleObj spid="_x0000_s1082" name="Image" r:id="rId17" imgW="2438198" imgH="1657835" progId="">
              <p:embed/>
            </p:oleObj>
          </a:graphicData>
        </a:graphic>
      </p:graphicFrame>
      <p:sp>
        <p:nvSpPr>
          <p:cNvPr id="1079" name="Rectangle 55"/>
          <p:cNvSpPr>
            <a:spLocks noChangeArrowheads="1"/>
          </p:cNvSpPr>
          <p:nvPr/>
        </p:nvSpPr>
        <p:spPr bwMode="white">
          <a:xfrm>
            <a:off x="5715000" y="6305550"/>
            <a:ext cx="3009900" cy="400050"/>
          </a:xfrm>
          <a:prstGeom prst="rect">
            <a:avLst/>
          </a:prstGeom>
          <a:solidFill>
            <a:schemeClr val="bg1"/>
          </a:soli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gray">
          <a:xfrm>
            <a:off x="1066800" y="1371600"/>
            <a:ext cx="7620000" cy="4857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30" name="Rectangle 6"/>
          <p:cNvSpPr>
            <a:spLocks noGrp="1" noChangeArrowheads="1"/>
          </p:cNvSpPr>
          <p:nvPr>
            <p:ph type="sldNum" sz="quarter" idx="4"/>
          </p:nvPr>
        </p:nvSpPr>
        <p:spPr bwMode="gray">
          <a:xfrm>
            <a:off x="228600" y="64008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rgbClr val="000000"/>
                </a:solidFill>
                <a:latin typeface="+mn-lt"/>
                <a:ea typeface="宋体" charset="-122"/>
              </a:defRPr>
            </a:lvl1pPr>
          </a:lstStyle>
          <a:p>
            <a:fld id="{EEE0DEA2-BD16-4024-8845-DFEB5C072E9B}" type="slidenum">
              <a:rPr lang="en-US" altLang="zh-CN"/>
              <a:pPr/>
              <a:t>‹#›</a:t>
            </a:fld>
            <a:endParaRPr lang="en-US" altLang="zh-CN"/>
          </a:p>
        </p:txBody>
      </p:sp>
      <p:sp>
        <p:nvSpPr>
          <p:cNvPr id="1026" name="Rectangle 2"/>
          <p:cNvSpPr>
            <a:spLocks noGrp="1" noChangeArrowheads="1"/>
          </p:cNvSpPr>
          <p:nvPr>
            <p:ph type="title"/>
          </p:nvPr>
        </p:nvSpPr>
        <p:spPr bwMode="gray">
          <a:xfrm>
            <a:off x="1295400" y="457200"/>
            <a:ext cx="70866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grpSp>
        <p:nvGrpSpPr>
          <p:cNvPr id="1090" name="Group 66"/>
          <p:cNvGrpSpPr>
            <a:grpSpLocks/>
          </p:cNvGrpSpPr>
          <p:nvPr/>
        </p:nvGrpSpPr>
        <p:grpSpPr bwMode="auto">
          <a:xfrm>
            <a:off x="228600" y="228600"/>
            <a:ext cx="990600" cy="1219200"/>
            <a:chOff x="432" y="1152"/>
            <a:chExt cx="2496" cy="2784"/>
          </a:xfrm>
        </p:grpSpPr>
        <p:sp>
          <p:nvSpPr>
            <p:cNvPr id="1083" name="AutoShape 59"/>
            <p:cNvSpPr>
              <a:spLocks noChangeArrowheads="1"/>
            </p:cNvSpPr>
            <p:nvPr userDrawn="1"/>
          </p:nvSpPr>
          <p:spPr bwMode="gray">
            <a:xfrm>
              <a:off x="1667" y="2221"/>
              <a:ext cx="1261" cy="780"/>
            </a:xfrm>
            <a:prstGeom prst="diamond">
              <a:avLst/>
            </a:prstGeom>
            <a:solidFill>
              <a:schemeClr val="hlink"/>
            </a:solidFill>
            <a:ln w="9525">
              <a:noFill/>
              <a:miter lim="800000"/>
              <a:headEnd/>
              <a:tailEnd/>
            </a:ln>
            <a:effectLst/>
          </p:spPr>
          <p:txBody>
            <a:bodyPr wrap="none" anchor="ctr"/>
            <a:lstStyle/>
            <a:p>
              <a:endParaRPr lang="zh-CN" altLang="en-US"/>
            </a:p>
          </p:txBody>
        </p:sp>
        <p:sp>
          <p:nvSpPr>
            <p:cNvPr id="1084" name="AutoShape 60"/>
            <p:cNvSpPr>
              <a:spLocks noChangeArrowheads="1"/>
            </p:cNvSpPr>
            <p:nvPr userDrawn="1"/>
          </p:nvSpPr>
          <p:spPr bwMode="gray">
            <a:xfrm>
              <a:off x="432" y="1442"/>
              <a:ext cx="1290" cy="794"/>
            </a:xfrm>
            <a:prstGeom prst="diamond">
              <a:avLst/>
            </a:prstGeom>
            <a:solidFill>
              <a:schemeClr val="tx1"/>
            </a:solidFill>
            <a:ln w="9525">
              <a:noFill/>
              <a:miter lim="800000"/>
              <a:headEnd/>
              <a:tailEnd/>
            </a:ln>
            <a:effectLst/>
          </p:spPr>
          <p:txBody>
            <a:bodyPr wrap="none" anchor="ctr"/>
            <a:lstStyle/>
            <a:p>
              <a:endParaRPr lang="zh-CN" altLang="en-US"/>
            </a:p>
          </p:txBody>
        </p:sp>
        <p:sp>
          <p:nvSpPr>
            <p:cNvPr id="1085" name="AutoShape 61"/>
            <p:cNvSpPr>
              <a:spLocks noChangeArrowheads="1"/>
            </p:cNvSpPr>
            <p:nvPr userDrawn="1"/>
          </p:nvSpPr>
          <p:spPr bwMode="gray">
            <a:xfrm>
              <a:off x="1066" y="1152"/>
              <a:ext cx="1202" cy="796"/>
            </a:xfrm>
            <a:prstGeom prst="diamond">
              <a:avLst/>
            </a:prstGeom>
            <a:solidFill>
              <a:schemeClr val="tx2"/>
            </a:solidFill>
            <a:ln w="9525">
              <a:noFill/>
              <a:miter lim="800000"/>
              <a:headEnd/>
              <a:tailEnd/>
            </a:ln>
            <a:effectLst/>
          </p:spPr>
          <p:txBody>
            <a:bodyPr wrap="none" anchor="ctr"/>
            <a:lstStyle/>
            <a:p>
              <a:endParaRPr lang="zh-CN" altLang="en-US"/>
            </a:p>
          </p:txBody>
        </p:sp>
        <p:sp>
          <p:nvSpPr>
            <p:cNvPr id="1086" name="Freeform 62"/>
            <p:cNvSpPr>
              <a:spLocks/>
            </p:cNvSpPr>
            <p:nvPr userDrawn="1"/>
          </p:nvSpPr>
          <p:spPr bwMode="gray">
            <a:xfrm>
              <a:off x="1668" y="2609"/>
              <a:ext cx="648" cy="1066"/>
            </a:xfrm>
            <a:custGeom>
              <a:avLst/>
              <a:gdLst/>
              <a:ahLst/>
              <a:cxnLst>
                <a:cxn ang="0">
                  <a:pos x="648" y="1066"/>
                </a:cxn>
                <a:cxn ang="0">
                  <a:pos x="641" y="389"/>
                </a:cxn>
                <a:cxn ang="0">
                  <a:pos x="0" y="0"/>
                </a:cxn>
                <a:cxn ang="0">
                  <a:pos x="2" y="681"/>
                </a:cxn>
                <a:cxn ang="0">
                  <a:pos x="648" y="1066"/>
                </a:cxn>
              </a:cxnLst>
              <a:rect l="0" t="0" r="r" b="b"/>
              <a:pathLst>
                <a:path w="648" h="1066">
                  <a:moveTo>
                    <a:pt x="648" y="1066"/>
                  </a:moveTo>
                  <a:lnTo>
                    <a:pt x="641" y="389"/>
                  </a:lnTo>
                  <a:lnTo>
                    <a:pt x="0" y="0"/>
                  </a:lnTo>
                  <a:lnTo>
                    <a:pt x="2" y="681"/>
                  </a:lnTo>
                  <a:lnTo>
                    <a:pt x="648" y="1066"/>
                  </a:lnTo>
                  <a:close/>
                </a:path>
              </a:pathLst>
            </a:custGeom>
            <a:solidFill>
              <a:schemeClr val="accent1"/>
            </a:solidFill>
            <a:ln w="9525">
              <a:noFill/>
              <a:round/>
              <a:headEnd/>
              <a:tailEnd/>
            </a:ln>
            <a:effectLst/>
          </p:spPr>
          <p:txBody>
            <a:bodyPr/>
            <a:lstStyle/>
            <a:p>
              <a:endParaRPr lang="zh-CN" altLang="en-US"/>
            </a:p>
          </p:txBody>
        </p:sp>
        <p:sp>
          <p:nvSpPr>
            <p:cNvPr id="1087" name="Freeform 63"/>
            <p:cNvSpPr>
              <a:spLocks/>
            </p:cNvSpPr>
            <p:nvPr userDrawn="1"/>
          </p:nvSpPr>
          <p:spPr bwMode="gray">
            <a:xfrm>
              <a:off x="433" y="1831"/>
              <a:ext cx="647" cy="1092"/>
            </a:xfrm>
            <a:custGeom>
              <a:avLst/>
              <a:gdLst/>
              <a:ahLst/>
              <a:cxnLst>
                <a:cxn ang="0">
                  <a:pos x="626" y="991"/>
                </a:cxn>
                <a:cxn ang="0">
                  <a:pos x="626" y="362"/>
                </a:cxn>
                <a:cxn ang="0">
                  <a:pos x="0" y="0"/>
                </a:cxn>
                <a:cxn ang="0">
                  <a:pos x="2" y="617"/>
                </a:cxn>
                <a:cxn ang="0">
                  <a:pos x="626" y="991"/>
                </a:cxn>
              </a:cxnLst>
              <a:rect l="0" t="0" r="r" b="b"/>
              <a:pathLst>
                <a:path w="626" h="991">
                  <a:moveTo>
                    <a:pt x="626" y="991"/>
                  </a:moveTo>
                  <a:lnTo>
                    <a:pt x="626" y="362"/>
                  </a:lnTo>
                  <a:lnTo>
                    <a:pt x="0" y="0"/>
                  </a:lnTo>
                  <a:lnTo>
                    <a:pt x="2" y="617"/>
                  </a:lnTo>
                  <a:lnTo>
                    <a:pt x="626" y="991"/>
                  </a:lnTo>
                  <a:close/>
                </a:path>
              </a:pathLst>
            </a:custGeom>
            <a:solidFill>
              <a:schemeClr val="folHlink"/>
            </a:solidFill>
            <a:ln w="9525">
              <a:noFill/>
              <a:round/>
              <a:headEnd/>
              <a:tailEnd/>
            </a:ln>
            <a:effectLst/>
          </p:spPr>
          <p:txBody>
            <a:bodyPr/>
            <a:lstStyle/>
            <a:p>
              <a:endParaRPr lang="zh-CN" altLang="en-US"/>
            </a:p>
          </p:txBody>
        </p:sp>
        <p:sp>
          <p:nvSpPr>
            <p:cNvPr id="1088" name="Freeform 64"/>
            <p:cNvSpPr>
              <a:spLocks/>
            </p:cNvSpPr>
            <p:nvPr userDrawn="1"/>
          </p:nvSpPr>
          <p:spPr bwMode="gray">
            <a:xfrm>
              <a:off x="1077" y="2896"/>
              <a:ext cx="593" cy="1040"/>
            </a:xfrm>
            <a:custGeom>
              <a:avLst/>
              <a:gdLst/>
              <a:ahLst/>
              <a:cxnLst>
                <a:cxn ang="0">
                  <a:pos x="582" y="944"/>
                </a:cxn>
                <a:cxn ang="0">
                  <a:pos x="582" y="346"/>
                </a:cxn>
                <a:cxn ang="0">
                  <a:pos x="0" y="0"/>
                </a:cxn>
                <a:cxn ang="0">
                  <a:pos x="1" y="610"/>
                </a:cxn>
                <a:cxn ang="0">
                  <a:pos x="582" y="944"/>
                </a:cxn>
              </a:cxnLst>
              <a:rect l="0" t="0" r="r" b="b"/>
              <a:pathLst>
                <a:path w="582" h="944">
                  <a:moveTo>
                    <a:pt x="582" y="944"/>
                  </a:moveTo>
                  <a:lnTo>
                    <a:pt x="582" y="346"/>
                  </a:lnTo>
                  <a:lnTo>
                    <a:pt x="0" y="0"/>
                  </a:lnTo>
                  <a:lnTo>
                    <a:pt x="1" y="610"/>
                  </a:lnTo>
                  <a:lnTo>
                    <a:pt x="582" y="944"/>
                  </a:lnTo>
                  <a:close/>
                </a:path>
              </a:pathLst>
            </a:custGeom>
            <a:solidFill>
              <a:schemeClr val="tx1"/>
            </a:solidFill>
            <a:ln w="9525">
              <a:noFill/>
              <a:round/>
              <a:headEnd/>
              <a:tailEnd/>
            </a:ln>
            <a:effectLst/>
          </p:spPr>
          <p:txBody>
            <a:bodyPr/>
            <a:lstStyle/>
            <a:p>
              <a:endParaRPr lang="zh-CN" altLang="en-US"/>
            </a:p>
          </p:txBody>
        </p:sp>
        <p:sp>
          <p:nvSpPr>
            <p:cNvPr id="1089" name="Freeform 65"/>
            <p:cNvSpPr>
              <a:spLocks/>
            </p:cNvSpPr>
            <p:nvPr userDrawn="1"/>
          </p:nvSpPr>
          <p:spPr bwMode="gray">
            <a:xfrm>
              <a:off x="1074" y="1547"/>
              <a:ext cx="596" cy="1075"/>
            </a:xfrm>
            <a:custGeom>
              <a:avLst/>
              <a:gdLst/>
              <a:ahLst/>
              <a:cxnLst>
                <a:cxn ang="0">
                  <a:pos x="576" y="976"/>
                </a:cxn>
                <a:cxn ang="0">
                  <a:pos x="574" y="350"/>
                </a:cxn>
                <a:cxn ang="0">
                  <a:pos x="0" y="0"/>
                </a:cxn>
                <a:cxn ang="0">
                  <a:pos x="0" y="625"/>
                </a:cxn>
                <a:cxn ang="0">
                  <a:pos x="576" y="976"/>
                </a:cxn>
              </a:cxnLst>
              <a:rect l="0" t="0" r="r" b="b"/>
              <a:pathLst>
                <a:path w="576" h="976">
                  <a:moveTo>
                    <a:pt x="576" y="976"/>
                  </a:moveTo>
                  <a:lnTo>
                    <a:pt x="574" y="350"/>
                  </a:lnTo>
                  <a:lnTo>
                    <a:pt x="0" y="0"/>
                  </a:lnTo>
                  <a:lnTo>
                    <a:pt x="0" y="625"/>
                  </a:lnTo>
                  <a:lnTo>
                    <a:pt x="576" y="976"/>
                  </a:lnTo>
                  <a:close/>
                </a:path>
              </a:pathLst>
            </a:custGeom>
            <a:solidFill>
              <a:schemeClr val="accent2"/>
            </a:solidFill>
            <a:ln w="9525">
              <a:no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p:txStyles>
    <p:titleStyle>
      <a:lvl1pPr algn="l" rtl="0" eaLnBrk="1" fontAlgn="base" hangingPunct="1">
        <a:spcBef>
          <a:spcPct val="0"/>
        </a:spcBef>
        <a:spcAft>
          <a:spcPct val="0"/>
        </a:spcAft>
        <a:defRPr sz="3200" b="1">
          <a:solidFill>
            <a:srgbClr val="FF0000"/>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000">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600">
          <a:solidFill>
            <a:schemeClr val="tx1"/>
          </a:solidFill>
          <a:latin typeface="Arial" charset="0"/>
        </a:defRPr>
      </a:lvl5pPr>
      <a:lvl6pPr marL="2514600" indent="-228600" algn="l" rtl="0" eaLnBrk="1" fontAlgn="base" hangingPunct="1">
        <a:spcBef>
          <a:spcPct val="20000"/>
        </a:spcBef>
        <a:spcAft>
          <a:spcPct val="0"/>
        </a:spcAft>
        <a:buChar char="»"/>
        <a:defRPr sz="1600">
          <a:solidFill>
            <a:schemeClr val="tx1"/>
          </a:solidFill>
          <a:latin typeface="Arial" charset="0"/>
        </a:defRPr>
      </a:lvl6pPr>
      <a:lvl7pPr marL="2971800" indent="-228600" algn="l" rtl="0" eaLnBrk="1" fontAlgn="base" hangingPunct="1">
        <a:spcBef>
          <a:spcPct val="20000"/>
        </a:spcBef>
        <a:spcAft>
          <a:spcPct val="0"/>
        </a:spcAft>
        <a:buChar char="»"/>
        <a:defRPr sz="1600">
          <a:solidFill>
            <a:schemeClr val="tx1"/>
          </a:solidFill>
          <a:latin typeface="Arial" charset="0"/>
        </a:defRPr>
      </a:lvl7pPr>
      <a:lvl8pPr marL="3429000" indent="-228600" algn="l" rtl="0" eaLnBrk="1" fontAlgn="base" hangingPunct="1">
        <a:spcBef>
          <a:spcPct val="20000"/>
        </a:spcBef>
        <a:spcAft>
          <a:spcPct val="0"/>
        </a:spcAft>
        <a:buChar char="»"/>
        <a:defRPr sz="1600">
          <a:solidFill>
            <a:schemeClr val="tx1"/>
          </a:solidFill>
          <a:latin typeface="Arial" charset="0"/>
        </a:defRPr>
      </a:lvl8pPr>
      <a:lvl9pPr marL="3886200" indent="-228600" algn="l" rtl="0" eaLnBrk="1" fontAlgn="base" hangingPunct="1">
        <a:spcBef>
          <a:spcPct val="20000"/>
        </a:spcBef>
        <a:spcAft>
          <a:spcPct val="0"/>
        </a:spcAft>
        <a:buChar char="»"/>
        <a:defRPr sz="16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a:xfrm>
            <a:off x="3786182" y="2638428"/>
            <a:ext cx="4833942" cy="1219200"/>
          </a:xfrm>
        </p:spPr>
        <p:txBody>
          <a:bodyPr/>
          <a:lstStyle/>
          <a:p>
            <a:pPr algn="ctr"/>
            <a:r>
              <a:rPr lang="zh-CN" altLang="en-US" dirty="0" smtClean="0">
                <a:solidFill>
                  <a:srgbClr val="FF0000"/>
                </a:solidFill>
                <a:ea typeface="宋体" charset="-122"/>
              </a:rPr>
              <a:t>等待服务与排队管理</a:t>
            </a:r>
            <a:endParaRPr lang="en-US" altLang="zh-CN" dirty="0">
              <a:solidFill>
                <a:srgbClr val="FF0000"/>
              </a:solidFill>
              <a:ea typeface="宋体" charset="-122"/>
            </a:endParaRPr>
          </a:p>
        </p:txBody>
      </p:sp>
      <p:sp>
        <p:nvSpPr>
          <p:cNvPr id="100357" name="Rectangle 5"/>
          <p:cNvSpPr>
            <a:spLocks noGrp="1" noChangeArrowheads="1"/>
          </p:cNvSpPr>
          <p:nvPr>
            <p:ph type="subTitle" idx="1"/>
          </p:nvPr>
        </p:nvSpPr>
        <p:spPr>
          <a:xfrm>
            <a:off x="4643438" y="4286256"/>
            <a:ext cx="4038600" cy="228600"/>
          </a:xfrm>
          <a:noFill/>
          <a:ln/>
        </p:spPr>
        <p:txBody>
          <a:bodyPr/>
          <a:lstStyle/>
          <a:p>
            <a:pPr algn="r">
              <a:lnSpc>
                <a:spcPct val="80000"/>
              </a:lnSpc>
            </a:pPr>
            <a:r>
              <a:rPr lang="en-US" altLang="zh-CN" sz="2800" dirty="0" smtClean="0">
                <a:solidFill>
                  <a:schemeClr val="tx1"/>
                </a:solidFill>
                <a:latin typeface="楷体_GB2312" pitchFamily="49" charset="-122"/>
                <a:ea typeface="楷体_GB2312" pitchFamily="49" charset="-122"/>
              </a:rPr>
              <a:t>——</a:t>
            </a:r>
            <a:r>
              <a:rPr lang="zh-CN" altLang="en-US" sz="2800" dirty="0" smtClean="0">
                <a:solidFill>
                  <a:schemeClr val="tx1"/>
                </a:solidFill>
                <a:latin typeface="楷体_GB2312" pitchFamily="49" charset="-122"/>
                <a:ea typeface="楷体_GB2312" pitchFamily="49" charset="-122"/>
              </a:rPr>
              <a:t>纪巧芬</a:t>
            </a:r>
            <a:endParaRPr lang="en-US" altLang="zh-CN" sz="2800" dirty="0">
              <a:solidFill>
                <a:schemeClr val="tx1"/>
              </a:solidFill>
              <a:latin typeface="楷体_GB2312" pitchFamily="49" charset="-122"/>
              <a:ea typeface="楷体_GB2312" pitchFamily="49" charset="-122"/>
            </a:endParaRPr>
          </a:p>
        </p:txBody>
      </p:sp>
      <p:grpSp>
        <p:nvGrpSpPr>
          <p:cNvPr id="100379" name="Group 27"/>
          <p:cNvGrpSpPr>
            <a:grpSpLocks/>
          </p:cNvGrpSpPr>
          <p:nvPr/>
        </p:nvGrpSpPr>
        <p:grpSpPr bwMode="auto">
          <a:xfrm>
            <a:off x="4286248" y="1357299"/>
            <a:ext cx="3429000" cy="1428760"/>
            <a:chOff x="432" y="2034"/>
            <a:chExt cx="2160" cy="750"/>
          </a:xfrm>
        </p:grpSpPr>
        <p:sp>
          <p:nvSpPr>
            <p:cNvPr id="100375" name="Freeform 23"/>
            <p:cNvSpPr>
              <a:spLocks/>
            </p:cNvSpPr>
            <p:nvPr/>
          </p:nvSpPr>
          <p:spPr bwMode="gray">
            <a:xfrm rot="-409519">
              <a:off x="452" y="2473"/>
              <a:ext cx="1618" cy="309"/>
            </a:xfrm>
            <a:custGeom>
              <a:avLst/>
              <a:gdLst/>
              <a:ahLst/>
              <a:cxnLst>
                <a:cxn ang="0">
                  <a:pos x="3" y="145"/>
                </a:cxn>
                <a:cxn ang="0">
                  <a:pos x="987" y="16"/>
                </a:cxn>
                <a:cxn ang="0">
                  <a:pos x="2232" y="168"/>
                </a:cxn>
                <a:cxn ang="0">
                  <a:pos x="3211" y="130"/>
                </a:cxn>
                <a:cxn ang="0">
                  <a:pos x="2251" y="194"/>
                </a:cxn>
                <a:cxn ang="0">
                  <a:pos x="987" y="62"/>
                </a:cxn>
                <a:cxn ang="0">
                  <a:pos x="3" y="145"/>
                </a:cxn>
              </a:cxnLst>
              <a:rect l="0" t="0" r="r" b="b"/>
              <a:pathLst>
                <a:path w="3214" h="205">
                  <a:moveTo>
                    <a:pt x="3" y="145"/>
                  </a:moveTo>
                  <a:cubicBezTo>
                    <a:pt x="0" y="144"/>
                    <a:pt x="557" y="0"/>
                    <a:pt x="987" y="16"/>
                  </a:cubicBezTo>
                  <a:cubicBezTo>
                    <a:pt x="1417" y="33"/>
                    <a:pt x="1861" y="149"/>
                    <a:pt x="2232" y="168"/>
                  </a:cubicBezTo>
                  <a:cubicBezTo>
                    <a:pt x="2603" y="187"/>
                    <a:pt x="3208" y="126"/>
                    <a:pt x="3211" y="130"/>
                  </a:cubicBezTo>
                  <a:cubicBezTo>
                    <a:pt x="3214" y="134"/>
                    <a:pt x="2622" y="205"/>
                    <a:pt x="2251" y="194"/>
                  </a:cubicBezTo>
                  <a:cubicBezTo>
                    <a:pt x="1880" y="183"/>
                    <a:pt x="1362" y="70"/>
                    <a:pt x="987" y="62"/>
                  </a:cubicBezTo>
                  <a:cubicBezTo>
                    <a:pt x="384" y="54"/>
                    <a:pt x="168" y="144"/>
                    <a:pt x="3" y="145"/>
                  </a:cubicBezTo>
                  <a:close/>
                </a:path>
              </a:pathLst>
            </a:custGeom>
            <a:gradFill rotWithShape="1">
              <a:gsLst>
                <a:gs pos="0">
                  <a:schemeClr val="accent2"/>
                </a:gs>
                <a:gs pos="100000">
                  <a:schemeClr val="accent2">
                    <a:gamma/>
                    <a:tint val="33725"/>
                    <a:invGamma/>
                  </a:schemeClr>
                </a:gs>
              </a:gsLst>
              <a:lin ang="0" scaled="1"/>
            </a:gradFill>
            <a:ln w="9525">
              <a:noFill/>
              <a:round/>
              <a:headEnd/>
              <a:tailEnd/>
            </a:ln>
            <a:effectLst/>
          </p:spPr>
          <p:txBody>
            <a:bodyPr/>
            <a:lstStyle/>
            <a:p>
              <a:endParaRPr lang="zh-CN" altLang="en-US"/>
            </a:p>
          </p:txBody>
        </p:sp>
        <p:sp>
          <p:nvSpPr>
            <p:cNvPr id="100378" name="Freeform 26"/>
            <p:cNvSpPr>
              <a:spLocks/>
            </p:cNvSpPr>
            <p:nvPr/>
          </p:nvSpPr>
          <p:spPr bwMode="gray">
            <a:xfrm>
              <a:off x="432" y="2034"/>
              <a:ext cx="2160" cy="750"/>
            </a:xfrm>
            <a:custGeom>
              <a:avLst/>
              <a:gdLst/>
              <a:ahLst/>
              <a:cxnLst>
                <a:cxn ang="0">
                  <a:pos x="3" y="565"/>
                </a:cxn>
                <a:cxn ang="0">
                  <a:pos x="460" y="237"/>
                </a:cxn>
                <a:cxn ang="0">
                  <a:pos x="1104" y="305"/>
                </a:cxn>
                <a:cxn ang="0">
                  <a:pos x="1731" y="6"/>
                </a:cxn>
                <a:cxn ang="0">
                  <a:pos x="1124" y="344"/>
                </a:cxn>
                <a:cxn ang="0">
                  <a:pos x="456" y="313"/>
                </a:cxn>
                <a:cxn ang="0">
                  <a:pos x="3" y="565"/>
                </a:cxn>
              </a:cxnLst>
              <a:rect l="0" t="0" r="r" b="b"/>
              <a:pathLst>
                <a:path w="1731" h="565">
                  <a:moveTo>
                    <a:pt x="3" y="565"/>
                  </a:moveTo>
                  <a:cubicBezTo>
                    <a:pt x="0" y="563"/>
                    <a:pt x="215" y="289"/>
                    <a:pt x="460" y="237"/>
                  </a:cubicBezTo>
                  <a:cubicBezTo>
                    <a:pt x="704" y="187"/>
                    <a:pt x="892" y="343"/>
                    <a:pt x="1104" y="305"/>
                  </a:cubicBezTo>
                  <a:cubicBezTo>
                    <a:pt x="1316" y="267"/>
                    <a:pt x="1728" y="0"/>
                    <a:pt x="1731" y="6"/>
                  </a:cubicBezTo>
                  <a:cubicBezTo>
                    <a:pt x="1654" y="53"/>
                    <a:pt x="1362" y="291"/>
                    <a:pt x="1124" y="344"/>
                  </a:cubicBezTo>
                  <a:cubicBezTo>
                    <a:pt x="886" y="397"/>
                    <a:pt x="650" y="265"/>
                    <a:pt x="456" y="313"/>
                  </a:cubicBezTo>
                  <a:cubicBezTo>
                    <a:pt x="115" y="402"/>
                    <a:pt x="94" y="537"/>
                    <a:pt x="3" y="565"/>
                  </a:cubicBezTo>
                  <a:close/>
                </a:path>
              </a:pathLst>
            </a:custGeom>
            <a:gradFill rotWithShape="1">
              <a:gsLst>
                <a:gs pos="0">
                  <a:schemeClr val="accent1"/>
                </a:gs>
                <a:gs pos="100000">
                  <a:schemeClr val="accent1">
                    <a:gamma/>
                    <a:tint val="33725"/>
                    <a:invGamma/>
                  </a:schemeClr>
                </a:gs>
              </a:gsLst>
              <a:lin ang="0" scaled="1"/>
            </a:gradFill>
            <a:ln w="9525">
              <a:noFill/>
              <a:round/>
              <a:headEnd/>
              <a:tailEn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15D8812-8A9A-4DDA-ACCF-B8D649F54B51}" type="slidenum">
              <a:rPr lang="zh-CN" altLang="en-US">
                <a:latin typeface="Times New Roman" pitchFamily="18" charset="0"/>
                <a:cs typeface="Times New Roman" pitchFamily="18" charset="0"/>
              </a:rPr>
              <a:pPr/>
              <a:t>10</a:t>
            </a:fld>
            <a:endParaRPr lang="en-US" altLang="zh-CN">
              <a:latin typeface="Times New Roman" pitchFamily="18" charset="0"/>
              <a:cs typeface="Times New Roman" pitchFamily="18" charset="0"/>
            </a:endParaRPr>
          </a:p>
        </p:txBody>
      </p:sp>
      <p:sp>
        <p:nvSpPr>
          <p:cNvPr id="254978" name="Rectangle 2"/>
          <p:cNvSpPr>
            <a:spLocks noGrp="1" noRot="1" noChangeArrowheads="1"/>
          </p:cNvSpPr>
          <p:nvPr>
            <p:ph type="title"/>
          </p:nvPr>
        </p:nvSpPr>
        <p:spPr/>
        <p:txBody>
          <a:bodyPr/>
          <a:lstStyle/>
          <a:p>
            <a:r>
              <a:rPr lang="zh-CN" altLang="en-US" dirty="0" smtClean="0">
                <a:latin typeface="Times New Roman" pitchFamily="18" charset="0"/>
                <a:cs typeface="Times New Roman" pitchFamily="18" charset="0"/>
              </a:rPr>
              <a:t>等待的后果</a:t>
            </a:r>
            <a:endParaRPr lang="zh-CN" altLang="en-US" dirty="0">
              <a:latin typeface="Times New Roman" pitchFamily="18" charset="0"/>
              <a:cs typeface="Times New Roman" pitchFamily="18" charset="0"/>
            </a:endParaRPr>
          </a:p>
        </p:txBody>
      </p:sp>
      <p:sp>
        <p:nvSpPr>
          <p:cNvPr id="254979" name="Rectangle 3"/>
          <p:cNvSpPr>
            <a:spLocks noGrp="1" noRot="1" noChangeArrowheads="1"/>
          </p:cNvSpPr>
          <p:nvPr>
            <p:ph type="body" idx="1"/>
          </p:nvPr>
        </p:nvSpPr>
        <p:spPr>
          <a:xfrm>
            <a:off x="285720" y="2071678"/>
            <a:ext cx="8540750" cy="2516191"/>
          </a:xfrm>
        </p:spPr>
        <p:txBody>
          <a:bodyPr/>
          <a:lstStyle/>
          <a:p>
            <a:pPr>
              <a:lnSpc>
                <a:spcPct val="80000"/>
              </a:lnSpc>
            </a:pPr>
            <a:r>
              <a:rPr lang="en-US" altLang="zh-CN" sz="1800" dirty="0" smtClean="0">
                <a:latin typeface="Times New Roman" pitchFamily="18" charset="0"/>
                <a:cs typeface="Times New Roman" pitchFamily="18" charset="0"/>
              </a:rPr>
              <a:t>95588</a:t>
            </a:r>
            <a:r>
              <a:rPr lang="zh-CN" altLang="en-US" sz="1800" dirty="0">
                <a:latin typeface="Times New Roman" pitchFamily="18" charset="0"/>
                <a:cs typeface="Times New Roman" pitchFamily="18" charset="0"/>
              </a:rPr>
              <a:t>、</a:t>
            </a:r>
            <a:r>
              <a:rPr lang="en-US" altLang="zh-CN" sz="1800" dirty="0">
                <a:latin typeface="Times New Roman" pitchFamily="18" charset="0"/>
                <a:cs typeface="Times New Roman" pitchFamily="18" charset="0"/>
              </a:rPr>
              <a:t>10000</a:t>
            </a:r>
            <a:r>
              <a:rPr lang="zh-CN" altLang="en-US" sz="1800" dirty="0">
                <a:latin typeface="Times New Roman" pitchFamily="18" charset="0"/>
                <a:cs typeface="Times New Roman" pitchFamily="18" charset="0"/>
              </a:rPr>
              <a:t>、</a:t>
            </a:r>
            <a:r>
              <a:rPr lang="en-US" altLang="zh-CN" sz="1800" dirty="0">
                <a:latin typeface="Times New Roman" pitchFamily="18" charset="0"/>
                <a:cs typeface="Times New Roman" pitchFamily="18" charset="0"/>
              </a:rPr>
              <a:t>12315……</a:t>
            </a:r>
            <a:r>
              <a:rPr lang="zh-CN" altLang="en-US" sz="1800" dirty="0">
                <a:latin typeface="Times New Roman" pitchFamily="18" charset="0"/>
                <a:cs typeface="Times New Roman" pitchFamily="18" charset="0"/>
              </a:rPr>
              <a:t>无论是企业服务电话，还是政府所设的便民热线，几乎都存在以下问题</a:t>
            </a:r>
            <a:r>
              <a:rPr lang="zh-CN" altLang="en-US" sz="1800" dirty="0" smtClean="0">
                <a:latin typeface="Times New Roman" pitchFamily="18" charset="0"/>
                <a:cs typeface="Times New Roman" pitchFamily="18" charset="0"/>
              </a:rPr>
              <a:t>：</a:t>
            </a:r>
            <a:endParaRPr lang="en-US" altLang="zh-CN" sz="1800" dirty="0" smtClean="0">
              <a:latin typeface="Times New Roman" pitchFamily="18" charset="0"/>
              <a:cs typeface="Times New Roman" pitchFamily="18" charset="0"/>
            </a:endParaRPr>
          </a:p>
          <a:p>
            <a:pPr lvl="1">
              <a:lnSpc>
                <a:spcPct val="80000"/>
              </a:lnSpc>
            </a:pPr>
            <a:r>
              <a:rPr lang="en-US" altLang="zh-CN" sz="1400" dirty="0" smtClean="0">
                <a:latin typeface="Times New Roman" pitchFamily="18" charset="0"/>
                <a:cs typeface="Times New Roman" pitchFamily="18" charset="0"/>
              </a:rPr>
              <a:t>1</a:t>
            </a:r>
            <a:r>
              <a:rPr lang="en-US" altLang="zh-CN" sz="14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人工服务接通约</a:t>
            </a:r>
            <a:r>
              <a:rPr lang="en-US" altLang="zh-CN" sz="1400" dirty="0">
                <a:latin typeface="Times New Roman" pitchFamily="18" charset="0"/>
                <a:cs typeface="Times New Roman" pitchFamily="18" charset="0"/>
              </a:rPr>
              <a:t>1</a:t>
            </a:r>
            <a:r>
              <a:rPr lang="zh-CN" altLang="en-US" sz="1400" dirty="0">
                <a:latin typeface="Times New Roman" pitchFamily="18" charset="0"/>
                <a:cs typeface="Times New Roman" pitchFamily="18" charset="0"/>
              </a:rPr>
              <a:t>分钟，超出忍耐极限</a:t>
            </a:r>
            <a:r>
              <a:rPr lang="zh-CN" altLang="en-US" sz="1400" dirty="0" smtClean="0">
                <a:latin typeface="Times New Roman" pitchFamily="18" charset="0"/>
                <a:cs typeface="Times New Roman" pitchFamily="18" charset="0"/>
              </a:rPr>
              <a:t>；</a:t>
            </a:r>
            <a:endParaRPr lang="en-US" altLang="zh-CN" sz="1400" dirty="0" smtClean="0">
              <a:latin typeface="Times New Roman" pitchFamily="18" charset="0"/>
              <a:cs typeface="Times New Roman" pitchFamily="18" charset="0"/>
            </a:endParaRPr>
          </a:p>
          <a:p>
            <a:pPr lvl="1">
              <a:lnSpc>
                <a:spcPct val="80000"/>
              </a:lnSpc>
            </a:pPr>
            <a:r>
              <a:rPr lang="en-US" altLang="zh-CN" sz="1400" dirty="0" smtClean="0">
                <a:latin typeface="Times New Roman" pitchFamily="18" charset="0"/>
                <a:cs typeface="Times New Roman" pitchFamily="18" charset="0"/>
              </a:rPr>
              <a:t>2</a:t>
            </a:r>
            <a:r>
              <a:rPr lang="en-US" altLang="zh-CN" sz="14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语音服务系统转接层次过多，令人晕头转向</a:t>
            </a:r>
            <a:r>
              <a:rPr lang="zh-CN" altLang="en-US" sz="1400" dirty="0" smtClean="0">
                <a:latin typeface="Times New Roman" pitchFamily="18" charset="0"/>
                <a:cs typeface="Times New Roman" pitchFamily="18" charset="0"/>
              </a:rPr>
              <a:t>；</a:t>
            </a:r>
            <a:endParaRPr lang="en-US" altLang="zh-CN" sz="1400" dirty="0" smtClean="0">
              <a:latin typeface="Times New Roman" pitchFamily="18" charset="0"/>
              <a:cs typeface="Times New Roman" pitchFamily="18" charset="0"/>
            </a:endParaRPr>
          </a:p>
          <a:p>
            <a:pPr lvl="1">
              <a:lnSpc>
                <a:spcPct val="80000"/>
              </a:lnSpc>
            </a:pPr>
            <a:r>
              <a:rPr lang="en-US" altLang="zh-CN" sz="1400" dirty="0" smtClean="0">
                <a:latin typeface="Times New Roman" pitchFamily="18" charset="0"/>
                <a:cs typeface="Times New Roman" pitchFamily="18" charset="0"/>
              </a:rPr>
              <a:t>3</a:t>
            </a:r>
            <a:r>
              <a:rPr lang="en-US" altLang="zh-CN" sz="14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行业服务电话中强插广告。而拨打这些电话，几乎无一例外需要收费</a:t>
            </a:r>
          </a:p>
          <a:p>
            <a:pPr>
              <a:lnSpc>
                <a:spcPct val="80000"/>
              </a:lnSpc>
            </a:pPr>
            <a:r>
              <a:rPr lang="en-US" altLang="zh-CN" sz="1800" dirty="0" smtClean="0">
                <a:latin typeface="Times New Roman" pitchFamily="18" charset="0"/>
                <a:cs typeface="Times New Roman" pitchFamily="18" charset="0"/>
              </a:rPr>
              <a:t>"</a:t>
            </a:r>
            <a:r>
              <a:rPr lang="zh-CN" altLang="en-US" sz="1800" dirty="0">
                <a:latin typeface="Times New Roman" pitchFamily="18" charset="0"/>
                <a:cs typeface="Times New Roman" pitchFamily="18" charset="0"/>
              </a:rPr>
              <a:t>这哪里是救命电话，根本就是要命电话！</a:t>
            </a:r>
            <a:r>
              <a:rPr lang="en-US" altLang="zh-CN" sz="1800" dirty="0">
                <a:latin typeface="Times New Roman" pitchFamily="18" charset="0"/>
                <a:cs typeface="Times New Roman" pitchFamily="18" charset="0"/>
              </a:rPr>
              <a:t>"</a:t>
            </a:r>
            <a:r>
              <a:rPr lang="zh-CN" altLang="en-US" sz="1800" dirty="0">
                <a:latin typeface="Times New Roman" pitchFamily="18" charset="0"/>
                <a:cs typeface="Times New Roman" pitchFamily="18" charset="0"/>
              </a:rPr>
              <a:t>东北某市的郑小姐，向南方周末记者讲述了她的遭遇。</a:t>
            </a:r>
          </a:p>
          <a:p>
            <a:pPr>
              <a:lnSpc>
                <a:spcPct val="80000"/>
              </a:lnSpc>
            </a:pPr>
            <a:r>
              <a:rPr lang="en-US" altLang="zh-CN" sz="1800" dirty="0" smtClean="0">
                <a:latin typeface="Times New Roman" pitchFamily="18" charset="0"/>
                <a:cs typeface="Times New Roman" pitchFamily="18" charset="0"/>
              </a:rPr>
              <a:t>2007</a:t>
            </a:r>
            <a:r>
              <a:rPr lang="zh-CN" altLang="en-US" sz="1800" dirty="0">
                <a:latin typeface="Times New Roman" pitchFamily="18" charset="0"/>
                <a:cs typeface="Times New Roman" pitchFamily="18" charset="0"/>
              </a:rPr>
              <a:t>年</a:t>
            </a:r>
            <a:r>
              <a:rPr lang="en-US" altLang="zh-CN" sz="1800" dirty="0">
                <a:latin typeface="Times New Roman" pitchFamily="18" charset="0"/>
                <a:cs typeface="Times New Roman" pitchFamily="18" charset="0"/>
              </a:rPr>
              <a:t>5</a:t>
            </a:r>
            <a:r>
              <a:rPr lang="zh-CN" altLang="en-US" sz="1800" dirty="0">
                <a:latin typeface="Times New Roman" pitchFamily="18" charset="0"/>
                <a:cs typeface="Times New Roman" pitchFamily="18" charset="0"/>
              </a:rPr>
              <a:t>月的一天，郑小姐的母亲心脏病发作</a:t>
            </a:r>
            <a:r>
              <a:rPr lang="en-US" altLang="zh-CN" sz="1800" dirty="0">
                <a:latin typeface="Times New Roman" pitchFamily="18" charset="0"/>
                <a:cs typeface="Times New Roman" pitchFamily="18" charset="0"/>
              </a:rPr>
              <a:t>--"</a:t>
            </a:r>
            <a:r>
              <a:rPr lang="zh-CN" altLang="en-US" sz="1800" dirty="0">
                <a:latin typeface="Times New Roman" pitchFamily="18" charset="0"/>
                <a:cs typeface="Times New Roman" pitchFamily="18" charset="0"/>
              </a:rPr>
              <a:t>喂！是</a:t>
            </a:r>
            <a:r>
              <a:rPr lang="en-US" altLang="zh-CN" sz="1800" dirty="0">
                <a:latin typeface="Times New Roman" pitchFamily="18" charset="0"/>
                <a:cs typeface="Times New Roman" pitchFamily="18" charset="0"/>
              </a:rPr>
              <a:t>120</a:t>
            </a:r>
            <a:r>
              <a:rPr lang="zh-CN" altLang="en-US" sz="1800" dirty="0">
                <a:latin typeface="Times New Roman" pitchFamily="18" charset="0"/>
                <a:cs typeface="Times New Roman" pitchFamily="18" charset="0"/>
              </a:rPr>
              <a:t>吗？我妈心脏病犯了！快派救护车！</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但</a:t>
            </a:r>
            <a:r>
              <a:rPr lang="zh-CN" altLang="en-US" sz="1800" dirty="0">
                <a:latin typeface="Times New Roman" pitchFamily="18" charset="0"/>
                <a:cs typeface="Times New Roman" pitchFamily="18" charset="0"/>
              </a:rPr>
              <a:t>电话那端并不着急，电脑自动接听的声音彬彬有礼：</a:t>
            </a:r>
            <a:r>
              <a:rPr lang="en-US" altLang="zh-CN" sz="1800" dirty="0">
                <a:latin typeface="Times New Roman" pitchFamily="18" charset="0"/>
                <a:cs typeface="Times New Roman" pitchFamily="18" charset="0"/>
              </a:rPr>
              <a:t>"</a:t>
            </a:r>
            <a:r>
              <a:rPr lang="zh-CN" altLang="en-US" sz="1800" dirty="0">
                <a:latin typeface="Times New Roman" pitchFamily="18" charset="0"/>
                <a:cs typeface="Times New Roman" pitchFamily="18" charset="0"/>
              </a:rPr>
              <a:t>您好！</a:t>
            </a:r>
            <a:r>
              <a:rPr lang="en-US" altLang="zh-CN" sz="1800" dirty="0">
                <a:latin typeface="Times New Roman" pitchFamily="18" charset="0"/>
                <a:cs typeface="Times New Roman" pitchFamily="18" charset="0"/>
              </a:rPr>
              <a:t>120</a:t>
            </a:r>
            <a:r>
              <a:rPr lang="zh-CN" altLang="en-US" sz="1800" dirty="0">
                <a:latin typeface="Times New Roman" pitchFamily="18" charset="0"/>
                <a:cs typeface="Times New Roman" pitchFamily="18" charset="0"/>
              </a:rPr>
              <a:t>为您服务，要救护车请按</a:t>
            </a:r>
            <a:r>
              <a:rPr lang="en-US" altLang="zh-CN" sz="1800" dirty="0">
                <a:latin typeface="Times New Roman" pitchFamily="18" charset="0"/>
                <a:cs typeface="Times New Roman" pitchFamily="18" charset="0"/>
              </a:rPr>
              <a:t>1</a:t>
            </a:r>
            <a:r>
              <a:rPr lang="zh-CN" altLang="en-US" sz="1800" dirty="0">
                <a:latin typeface="Times New Roman" pitchFamily="18" charset="0"/>
                <a:cs typeface="Times New Roman" pitchFamily="18" charset="0"/>
              </a:rPr>
              <a:t>，咨询请按</a:t>
            </a:r>
            <a:r>
              <a:rPr lang="en-US" altLang="zh-CN" sz="1800" dirty="0">
                <a:latin typeface="Times New Roman" pitchFamily="18" charset="0"/>
                <a:cs typeface="Times New Roman" pitchFamily="18" charset="0"/>
              </a:rPr>
              <a:t>2</a:t>
            </a:r>
            <a:r>
              <a:rPr lang="zh-CN" altLang="en-US" sz="1800" dirty="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a:t>
            </a:r>
            <a:r>
              <a:rPr lang="zh-CN" altLang="en-US" sz="1600" dirty="0">
                <a:latin typeface="Times New Roman" pitchFamily="18" charset="0"/>
                <a:cs typeface="Times New Roman" pitchFamily="18" charset="0"/>
              </a:rPr>
              <a:t>　　</a:t>
            </a:r>
          </a:p>
        </p:txBody>
      </p:sp>
      <p:sp>
        <p:nvSpPr>
          <p:cNvPr id="5" name="TextBox 4"/>
          <p:cNvSpPr txBox="1"/>
          <p:nvPr/>
        </p:nvSpPr>
        <p:spPr>
          <a:xfrm>
            <a:off x="285720" y="3143248"/>
            <a:ext cx="8429684" cy="2143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l">
              <a:lnSpc>
                <a:spcPct val="80000"/>
              </a:lnSpc>
              <a:spcBef>
                <a:spcPct val="20000"/>
              </a:spcBef>
              <a:buClr>
                <a:schemeClr val="tx2"/>
              </a:buClr>
              <a:buFont typeface="Wingdings" pitchFamily="2" charset="2"/>
              <a:buChar char="v"/>
            </a:pPr>
            <a:r>
              <a:rPr lang="zh-CN" altLang="en-US" b="1" dirty="0" smtClean="0">
                <a:solidFill>
                  <a:schemeClr val="tx1">
                    <a:lumMod val="50000"/>
                    <a:lumOff val="50000"/>
                  </a:schemeClr>
                </a:solidFill>
                <a:latin typeface="Times New Roman" pitchFamily="18" charset="0"/>
                <a:cs typeface="Times New Roman" pitchFamily="18" charset="0"/>
              </a:rPr>
              <a:t>郑小姐心急如焚，不假思索地按</a:t>
            </a:r>
            <a:r>
              <a:rPr lang="en-US" altLang="zh-CN" b="1" dirty="0" smtClean="0">
                <a:solidFill>
                  <a:schemeClr val="tx1">
                    <a:lumMod val="50000"/>
                    <a:lumOff val="50000"/>
                  </a:schemeClr>
                </a:solidFill>
                <a:latin typeface="Times New Roman" pitchFamily="18" charset="0"/>
                <a:cs typeface="Times New Roman" pitchFamily="18" charset="0"/>
              </a:rPr>
              <a:t>1</a:t>
            </a:r>
            <a:r>
              <a:rPr lang="zh-CN" altLang="en-US" b="1" dirty="0" smtClean="0">
                <a:solidFill>
                  <a:schemeClr val="tx1">
                    <a:lumMod val="50000"/>
                    <a:lumOff val="50000"/>
                  </a:schemeClr>
                </a:solidFill>
                <a:latin typeface="Times New Roman" pitchFamily="18" charset="0"/>
                <a:cs typeface="Times New Roman" pitchFamily="18" charset="0"/>
              </a:rPr>
              <a:t>，接下来的声音是：</a:t>
            </a:r>
            <a:r>
              <a:rPr lang="en-US" altLang="zh-CN" b="1" dirty="0" smtClean="0">
                <a:solidFill>
                  <a:schemeClr val="tx1">
                    <a:lumMod val="50000"/>
                    <a:lumOff val="50000"/>
                  </a:schemeClr>
                </a:solidFill>
                <a:latin typeface="Times New Roman" pitchFamily="18" charset="0"/>
                <a:cs typeface="Times New Roman" pitchFamily="18" charset="0"/>
              </a:rPr>
              <a:t>"</a:t>
            </a:r>
            <a:r>
              <a:rPr lang="zh-CN" altLang="en-US" b="1" dirty="0" smtClean="0">
                <a:solidFill>
                  <a:schemeClr val="tx1">
                    <a:lumMod val="50000"/>
                    <a:lumOff val="50000"/>
                  </a:schemeClr>
                </a:solidFill>
                <a:latin typeface="Times New Roman" pitchFamily="18" charset="0"/>
                <a:cs typeface="Times New Roman" pitchFamily="18" charset="0"/>
              </a:rPr>
              <a:t>普通型救护车每公里收费</a:t>
            </a:r>
            <a:r>
              <a:rPr lang="en-US" altLang="zh-CN" b="1" dirty="0" smtClean="0">
                <a:solidFill>
                  <a:schemeClr val="tx1">
                    <a:lumMod val="50000"/>
                    <a:lumOff val="50000"/>
                  </a:schemeClr>
                </a:solidFill>
                <a:latin typeface="Times New Roman" pitchFamily="18" charset="0"/>
                <a:cs typeface="Times New Roman" pitchFamily="18" charset="0"/>
              </a:rPr>
              <a:t>3.5</a:t>
            </a:r>
            <a:r>
              <a:rPr lang="zh-CN" altLang="en-US" b="1" dirty="0" smtClean="0">
                <a:solidFill>
                  <a:schemeClr val="tx1">
                    <a:lumMod val="50000"/>
                    <a:lumOff val="50000"/>
                  </a:schemeClr>
                </a:solidFill>
                <a:latin typeface="Times New Roman" pitchFamily="18" charset="0"/>
                <a:cs typeface="Times New Roman" pitchFamily="18" charset="0"/>
              </a:rPr>
              <a:t>元；雪佛兰、奔驰等抢救性急救车每公里</a:t>
            </a:r>
            <a:r>
              <a:rPr lang="en-US" altLang="zh-CN" b="1" dirty="0" smtClean="0">
                <a:solidFill>
                  <a:schemeClr val="tx1">
                    <a:lumMod val="50000"/>
                    <a:lumOff val="50000"/>
                  </a:schemeClr>
                </a:solidFill>
                <a:latin typeface="Times New Roman" pitchFamily="18" charset="0"/>
                <a:cs typeface="Times New Roman" pitchFamily="18" charset="0"/>
              </a:rPr>
              <a:t>5</a:t>
            </a:r>
            <a:r>
              <a:rPr lang="zh-CN" altLang="en-US" b="1" dirty="0" smtClean="0">
                <a:solidFill>
                  <a:schemeClr val="tx1">
                    <a:lumMod val="50000"/>
                    <a:lumOff val="50000"/>
                  </a:schemeClr>
                </a:solidFill>
                <a:latin typeface="Times New Roman" pitchFamily="18" charset="0"/>
                <a:cs typeface="Times New Roman" pitchFamily="18" charset="0"/>
              </a:rPr>
              <a:t>元</a:t>
            </a:r>
            <a:r>
              <a:rPr lang="en-US" altLang="zh-CN" b="1" dirty="0" smtClean="0">
                <a:solidFill>
                  <a:schemeClr val="tx1">
                    <a:lumMod val="50000"/>
                    <a:lumOff val="50000"/>
                  </a:schemeClr>
                </a:solidFill>
                <a:latin typeface="Times New Roman" pitchFamily="18" charset="0"/>
                <a:cs typeface="Times New Roman" pitchFamily="18" charset="0"/>
              </a:rPr>
              <a:t>……""</a:t>
            </a:r>
            <a:r>
              <a:rPr lang="zh-CN" altLang="en-US" b="1" dirty="0" smtClean="0">
                <a:solidFill>
                  <a:schemeClr val="tx1">
                    <a:lumMod val="50000"/>
                    <a:lumOff val="50000"/>
                  </a:schemeClr>
                </a:solidFill>
                <a:latin typeface="Times New Roman" pitchFamily="18" charset="0"/>
                <a:cs typeface="Times New Roman" pitchFamily="18" charset="0"/>
              </a:rPr>
              <a:t>我听着，感觉</a:t>
            </a:r>
            <a:r>
              <a:rPr lang="en-US" altLang="zh-CN" b="1" dirty="0" smtClean="0">
                <a:solidFill>
                  <a:schemeClr val="tx1">
                    <a:lumMod val="50000"/>
                    <a:lumOff val="50000"/>
                  </a:schemeClr>
                </a:solidFill>
                <a:latin typeface="Times New Roman" pitchFamily="18" charset="0"/>
                <a:cs typeface="Times New Roman" pitchFamily="18" charset="0"/>
              </a:rPr>
              <a:t>1</a:t>
            </a:r>
            <a:r>
              <a:rPr lang="zh-CN" altLang="en-US" b="1" dirty="0" smtClean="0">
                <a:solidFill>
                  <a:schemeClr val="tx1">
                    <a:lumMod val="50000"/>
                    <a:lumOff val="50000"/>
                  </a:schemeClr>
                </a:solidFill>
                <a:latin typeface="Times New Roman" pitchFamily="18" charset="0"/>
                <a:cs typeface="Times New Roman" pitchFamily="18" charset="0"/>
              </a:rPr>
              <a:t>秒钟就像</a:t>
            </a:r>
            <a:r>
              <a:rPr lang="en-US" altLang="zh-CN" b="1" dirty="0" smtClean="0">
                <a:solidFill>
                  <a:schemeClr val="tx1">
                    <a:lumMod val="50000"/>
                    <a:lumOff val="50000"/>
                  </a:schemeClr>
                </a:solidFill>
                <a:latin typeface="Times New Roman" pitchFamily="18" charset="0"/>
                <a:cs typeface="Times New Roman" pitchFamily="18" charset="0"/>
              </a:rPr>
              <a:t>1</a:t>
            </a:r>
            <a:r>
              <a:rPr lang="zh-CN" altLang="en-US" b="1" dirty="0" smtClean="0">
                <a:solidFill>
                  <a:schemeClr val="tx1">
                    <a:lumMod val="50000"/>
                    <a:lumOff val="50000"/>
                  </a:schemeClr>
                </a:solidFill>
                <a:latin typeface="Times New Roman" pitchFamily="18" charset="0"/>
                <a:cs typeface="Times New Roman" pitchFamily="18" charset="0"/>
              </a:rPr>
              <a:t>年。</a:t>
            </a:r>
            <a:r>
              <a:rPr lang="en-US" altLang="zh-CN" b="1" dirty="0" smtClean="0">
                <a:solidFill>
                  <a:schemeClr val="tx1">
                    <a:lumMod val="50000"/>
                    <a:lumOff val="50000"/>
                  </a:schemeClr>
                </a:solidFill>
                <a:latin typeface="Times New Roman" pitchFamily="18" charset="0"/>
                <a:cs typeface="Times New Roman" pitchFamily="18" charset="0"/>
              </a:rPr>
              <a:t>“</a:t>
            </a:r>
          </a:p>
          <a:p>
            <a:pPr marL="800100" lvl="1" indent="-342900" algn="l">
              <a:lnSpc>
                <a:spcPct val="80000"/>
              </a:lnSpc>
              <a:spcBef>
                <a:spcPct val="20000"/>
              </a:spcBef>
              <a:buClr>
                <a:srgbClr val="FF0000"/>
              </a:buClr>
              <a:buFont typeface="Wingdings" pitchFamily="2" charset="2"/>
              <a:buChar char="l"/>
            </a:pPr>
            <a:r>
              <a:rPr lang="zh-CN" altLang="en-US" sz="1600" b="1" dirty="0" smtClean="0">
                <a:latin typeface="Times New Roman" pitchFamily="18" charset="0"/>
                <a:cs typeface="Times New Roman" pitchFamily="18" charset="0"/>
              </a:rPr>
              <a:t>郑小姐说：时间流过</a:t>
            </a:r>
            <a:r>
              <a:rPr lang="en-US" altLang="zh-CN" sz="1600" b="1" dirty="0" smtClean="0">
                <a:latin typeface="Times New Roman" pitchFamily="18" charset="0"/>
                <a:cs typeface="Times New Roman" pitchFamily="18" charset="0"/>
              </a:rPr>
              <a:t>20</a:t>
            </a:r>
            <a:r>
              <a:rPr lang="zh-CN" altLang="en-US" sz="1600" b="1" dirty="0" smtClean="0">
                <a:latin typeface="Times New Roman" pitchFamily="18" charset="0"/>
                <a:cs typeface="Times New Roman" pitchFamily="18" charset="0"/>
              </a:rPr>
              <a:t>秒，按照医学常识，这足以让一个心脏病突发者错过最宝贵的抢救时间。</a:t>
            </a:r>
          </a:p>
          <a:p>
            <a:pPr marL="800100" lvl="1" indent="-342900" algn="l">
              <a:lnSpc>
                <a:spcPct val="80000"/>
              </a:lnSpc>
              <a:spcBef>
                <a:spcPct val="20000"/>
              </a:spcBef>
              <a:buClr>
                <a:srgbClr val="FF0000"/>
              </a:buClr>
              <a:buFont typeface="Wingdings" pitchFamily="2" charset="2"/>
              <a:buChar char="l"/>
            </a:pPr>
            <a:r>
              <a:rPr lang="zh-CN" altLang="en-US" sz="1600" b="1" dirty="0" smtClean="0">
                <a:latin typeface="Times New Roman" pitchFamily="18" charset="0"/>
                <a:cs typeface="Times New Roman" pitchFamily="18" charset="0"/>
              </a:rPr>
              <a:t>终于接通了，但自动声讯甩出一句话：</a:t>
            </a:r>
            <a:r>
              <a:rPr lang="en-US" altLang="zh-CN" sz="1600" b="1" dirty="0" smtClean="0">
                <a:latin typeface="Times New Roman" pitchFamily="18" charset="0"/>
                <a:cs typeface="Times New Roman" pitchFamily="18" charset="0"/>
              </a:rPr>
              <a:t>"</a:t>
            </a:r>
            <a:r>
              <a:rPr lang="zh-CN" altLang="en-US" sz="1600" b="1" dirty="0" smtClean="0">
                <a:latin typeface="Times New Roman" pitchFamily="18" charset="0"/>
                <a:cs typeface="Times New Roman" pitchFamily="18" charset="0"/>
              </a:rPr>
              <a:t>业务繁忙，请挂机。</a:t>
            </a:r>
            <a:r>
              <a:rPr lang="en-US" altLang="zh-CN" sz="1600" b="1" dirty="0" smtClean="0">
                <a:latin typeface="Times New Roman" pitchFamily="18" charset="0"/>
                <a:cs typeface="Times New Roman" pitchFamily="18" charset="0"/>
              </a:rPr>
              <a:t>"</a:t>
            </a:r>
            <a:r>
              <a:rPr lang="zh-CN" altLang="en-US" sz="1600" b="1" dirty="0" smtClean="0">
                <a:latin typeface="Times New Roman" pitchFamily="18" charset="0"/>
                <a:cs typeface="Times New Roman" pitchFamily="18" charset="0"/>
              </a:rPr>
              <a:t>郑小姐呆若木鸡。幸好，她的母亲最终逃脱此劫。</a:t>
            </a:r>
          </a:p>
          <a:p>
            <a:pPr marL="342900" indent="-342900" algn="l">
              <a:lnSpc>
                <a:spcPct val="80000"/>
              </a:lnSpc>
              <a:spcBef>
                <a:spcPct val="20000"/>
              </a:spcBef>
              <a:buClr>
                <a:schemeClr val="tx2"/>
              </a:buClr>
              <a:buFont typeface="Wingdings" pitchFamily="2" charset="2"/>
              <a:buChar char="v"/>
            </a:pPr>
            <a:r>
              <a:rPr lang="zh-CN" altLang="en-US" b="1" dirty="0" smtClean="0">
                <a:solidFill>
                  <a:schemeClr val="tx1">
                    <a:lumMod val="50000"/>
                    <a:lumOff val="50000"/>
                  </a:schemeClr>
                </a:solidFill>
                <a:latin typeface="Times New Roman" pitchFamily="18" charset="0"/>
                <a:cs typeface="Times New Roman" pitchFamily="18" charset="0"/>
              </a:rPr>
              <a:t>但并非所有病人都能如这位母亲般幸运。</a:t>
            </a:r>
            <a:r>
              <a:rPr lang="en-US" altLang="zh-CN" b="1" dirty="0" smtClean="0">
                <a:solidFill>
                  <a:schemeClr val="tx1">
                    <a:lumMod val="50000"/>
                    <a:lumOff val="50000"/>
                  </a:schemeClr>
                </a:solidFill>
                <a:latin typeface="Times New Roman" pitchFamily="18" charset="0"/>
                <a:cs typeface="Times New Roman" pitchFamily="18" charset="0"/>
              </a:rPr>
              <a:t>《</a:t>
            </a:r>
            <a:r>
              <a:rPr lang="zh-CN" altLang="en-US" b="1" dirty="0" smtClean="0">
                <a:solidFill>
                  <a:schemeClr val="tx1">
                    <a:lumMod val="50000"/>
                    <a:lumOff val="50000"/>
                  </a:schemeClr>
                </a:solidFill>
                <a:latin typeface="Times New Roman" pitchFamily="18" charset="0"/>
                <a:cs typeface="Times New Roman" pitchFamily="18" charset="0"/>
              </a:rPr>
              <a:t>西部商报</a:t>
            </a:r>
            <a:r>
              <a:rPr lang="en-US" altLang="zh-CN" b="1" dirty="0" smtClean="0">
                <a:solidFill>
                  <a:schemeClr val="tx1">
                    <a:lumMod val="50000"/>
                    <a:lumOff val="50000"/>
                  </a:schemeClr>
                </a:solidFill>
                <a:latin typeface="Times New Roman" pitchFamily="18" charset="0"/>
                <a:cs typeface="Times New Roman" pitchFamily="18" charset="0"/>
              </a:rPr>
              <a:t>》</a:t>
            </a:r>
            <a:r>
              <a:rPr lang="zh-CN" altLang="en-US" b="1" dirty="0" smtClean="0">
                <a:solidFill>
                  <a:schemeClr val="tx1">
                    <a:lumMod val="50000"/>
                    <a:lumOff val="50000"/>
                  </a:schemeClr>
                </a:solidFill>
                <a:latin typeface="Times New Roman" pitchFamily="18" charset="0"/>
                <a:cs typeface="Times New Roman" pitchFamily="18" charset="0"/>
              </a:rPr>
              <a:t>报道，甘肃定西市</a:t>
            </a:r>
            <a:r>
              <a:rPr lang="en-US" altLang="zh-CN" b="1" dirty="0" smtClean="0">
                <a:solidFill>
                  <a:schemeClr val="tx1">
                    <a:lumMod val="50000"/>
                    <a:lumOff val="50000"/>
                  </a:schemeClr>
                </a:solidFill>
                <a:latin typeface="Times New Roman" pitchFamily="18" charset="0"/>
                <a:cs typeface="Times New Roman" pitchFamily="18" charset="0"/>
              </a:rPr>
              <a:t>120</a:t>
            </a:r>
            <a:r>
              <a:rPr lang="zh-CN" altLang="en-US" b="1" dirty="0" smtClean="0">
                <a:solidFill>
                  <a:schemeClr val="tx1">
                    <a:lumMod val="50000"/>
                    <a:lumOff val="50000"/>
                  </a:schemeClr>
                </a:solidFill>
                <a:latin typeface="Times New Roman" pitchFamily="18" charset="0"/>
                <a:cs typeface="Times New Roman" pitchFamily="18" charset="0"/>
              </a:rPr>
              <a:t>提示语长达</a:t>
            </a:r>
            <a:r>
              <a:rPr lang="en-US" altLang="zh-CN" b="1" dirty="0" smtClean="0">
                <a:solidFill>
                  <a:schemeClr val="tx1">
                    <a:lumMod val="50000"/>
                    <a:lumOff val="50000"/>
                  </a:schemeClr>
                </a:solidFill>
                <a:latin typeface="Times New Roman" pitchFamily="18" charset="0"/>
                <a:cs typeface="Times New Roman" pitchFamily="18" charset="0"/>
              </a:rPr>
              <a:t>65</a:t>
            </a:r>
            <a:r>
              <a:rPr lang="zh-CN" altLang="en-US" b="1" dirty="0" smtClean="0">
                <a:solidFill>
                  <a:schemeClr val="tx1">
                    <a:lumMod val="50000"/>
                    <a:lumOff val="50000"/>
                  </a:schemeClr>
                </a:solidFill>
                <a:latin typeface="Times New Roman" pitchFamily="18" charset="0"/>
                <a:cs typeface="Times New Roman" pitchFamily="18" charset="0"/>
              </a:rPr>
              <a:t>秒，延误了一位急病病人的抢救时间，导致其死亡。</a:t>
            </a:r>
            <a:endParaRPr lang="zh-CN" altLang="en-US" b="1" dirty="0">
              <a:solidFill>
                <a:schemeClr val="tx1">
                  <a:lumMod val="50000"/>
                  <a:lumOff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4979">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4979">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4979">
                                            <p:txEl>
                                              <p:pRg st="3" end="3"/>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54979">
                                            <p:txEl>
                                              <p:pRg st="4" end="4"/>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54979">
                                            <p:txEl>
                                              <p:pRg st="5" end="5"/>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100" y="1643050"/>
            <a:ext cx="7611581" cy="831906"/>
          </a:xfrm>
          <a:prstGeom prst="rect">
            <a:avLst/>
          </a:prstGeom>
        </p:spPr>
        <p:txBody>
          <a:bodyPr wrap="square" lIns="92334" tIns="46170" rIns="92334" bIns="46170">
            <a:spAutoFit/>
          </a:bodyPr>
          <a:lstStyle/>
          <a:p>
            <a:pPr algn="ctr">
              <a:defRPr/>
            </a:pPr>
            <a:r>
              <a:rPr lang="zh-CN" altLang="en-US" sz="2400" b="1" dirty="0" smtClean="0">
                <a:solidFill>
                  <a:schemeClr val="tx1">
                    <a:lumMod val="75000"/>
                    <a:lumOff val="25000"/>
                  </a:schemeClr>
                </a:solidFill>
                <a:effectLst>
                  <a:outerShdw blurRad="38100" dist="38100" dir="2700000" algn="tl">
                    <a:srgbClr val="000000">
                      <a:alpha val="43137"/>
                    </a:srgbClr>
                  </a:outerShdw>
                </a:effectLst>
                <a:ea typeface="黑体" pitchFamily="2" charset="-122"/>
                <a:cs typeface="Arial" pitchFamily="34" charset="0"/>
              </a:rPr>
              <a:t>对于顾客来说，感知的等待通常比实际等待时间更重要应当</a:t>
            </a:r>
            <a:r>
              <a:rPr lang="zh-CN" altLang="en-US" sz="2400" b="1" dirty="0" smtClean="0">
                <a:solidFill>
                  <a:srgbClr val="FF0000"/>
                </a:solidFill>
                <a:effectLst>
                  <a:outerShdw blurRad="38100" dist="38100" dir="2700000" algn="tl">
                    <a:srgbClr val="000000">
                      <a:alpha val="43137"/>
                    </a:srgbClr>
                  </a:outerShdw>
                </a:effectLst>
                <a:ea typeface="黑体" pitchFamily="2" charset="-122"/>
                <a:cs typeface="Arial" pitchFamily="34" charset="0"/>
              </a:rPr>
              <a:t>通过创新的方式</a:t>
            </a:r>
            <a:r>
              <a:rPr lang="zh-CN" altLang="en-US" sz="2400" b="1" dirty="0" smtClean="0">
                <a:solidFill>
                  <a:schemeClr val="tx1">
                    <a:lumMod val="75000"/>
                    <a:lumOff val="25000"/>
                  </a:schemeClr>
                </a:solidFill>
                <a:effectLst>
                  <a:outerShdw blurRad="38100" dist="38100" dir="2700000" algn="tl">
                    <a:srgbClr val="000000">
                      <a:alpha val="43137"/>
                    </a:srgbClr>
                  </a:outerShdw>
                </a:effectLst>
                <a:ea typeface="黑体" pitchFamily="2" charset="-122"/>
                <a:cs typeface="Arial" pitchFamily="34" charset="0"/>
              </a:rPr>
              <a:t>减少等待的负面影响</a:t>
            </a:r>
            <a:endParaRPr lang="zh-CN" altLang="en-US" sz="2400" b="1" dirty="0">
              <a:solidFill>
                <a:schemeClr val="tx1">
                  <a:lumMod val="75000"/>
                  <a:lumOff val="25000"/>
                </a:schemeClr>
              </a:solidFill>
              <a:effectLst>
                <a:outerShdw blurRad="38100" dist="38100" dir="2700000" algn="tl">
                  <a:srgbClr val="000000">
                    <a:alpha val="43137"/>
                  </a:srgbClr>
                </a:outerShdw>
              </a:effectLst>
              <a:ea typeface="黑体" pitchFamily="2" charset="-122"/>
              <a:cs typeface="Arial" pitchFamily="34" charset="0"/>
            </a:endParaRPr>
          </a:p>
        </p:txBody>
      </p:sp>
      <p:grpSp>
        <p:nvGrpSpPr>
          <p:cNvPr id="2" name="Group 104"/>
          <p:cNvGrpSpPr>
            <a:grpSpLocks/>
          </p:cNvGrpSpPr>
          <p:nvPr/>
        </p:nvGrpSpPr>
        <p:grpSpPr bwMode="auto">
          <a:xfrm>
            <a:off x="1306513" y="2714620"/>
            <a:ext cx="6651625" cy="476250"/>
            <a:chOff x="874" y="1484"/>
            <a:chExt cx="4125" cy="299"/>
          </a:xfrm>
        </p:grpSpPr>
        <p:sp>
          <p:nvSpPr>
            <p:cNvPr id="65" name="AutoShape 42"/>
            <p:cNvSpPr>
              <a:spLocks noChangeArrowheads="1"/>
            </p:cNvSpPr>
            <p:nvPr/>
          </p:nvSpPr>
          <p:spPr bwMode="gray">
            <a:xfrm>
              <a:off x="874" y="1484"/>
              <a:ext cx="4125" cy="299"/>
            </a:xfrm>
            <a:prstGeom prst="roundRect">
              <a:avLst>
                <a:gd name="adj" fmla="val 9106"/>
              </a:avLst>
            </a:prstGeom>
            <a:gradFill flip="none" rotWithShape="1">
              <a:gsLst>
                <a:gs pos="0">
                  <a:srgbClr val="7B9995">
                    <a:tint val="66000"/>
                    <a:satMod val="160000"/>
                  </a:srgbClr>
                </a:gs>
                <a:gs pos="50000">
                  <a:srgbClr val="7B9995">
                    <a:tint val="44500"/>
                    <a:satMod val="160000"/>
                  </a:srgbClr>
                </a:gs>
                <a:gs pos="100000">
                  <a:srgbClr val="7B9995">
                    <a:tint val="23500"/>
                    <a:satMod val="160000"/>
                  </a:srgbClr>
                </a:gs>
              </a:gsLst>
              <a:lin ang="16200000" scaled="1"/>
              <a:tileRect/>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eaLnBrk="0" fontAlgn="auto" hangingPunct="0">
                <a:spcBef>
                  <a:spcPts val="0"/>
                </a:spcBef>
                <a:spcAft>
                  <a:spcPts val="0"/>
                </a:spcAft>
                <a:defRPr/>
              </a:pPr>
              <a:endParaRPr lang="en-US" altLang="zh-CN" kern="0" dirty="0">
                <a:solidFill>
                  <a:srgbClr val="FFFFFF"/>
                </a:solidFill>
                <a:latin typeface="Calibri"/>
                <a:ea typeface="宋体"/>
              </a:endParaRPr>
            </a:p>
          </p:txBody>
        </p:sp>
        <p:grpSp>
          <p:nvGrpSpPr>
            <p:cNvPr id="3" name="Group 43"/>
            <p:cNvGrpSpPr>
              <a:grpSpLocks/>
            </p:cNvGrpSpPr>
            <p:nvPr/>
          </p:nvGrpSpPr>
          <p:grpSpPr bwMode="auto">
            <a:xfrm>
              <a:off x="962" y="1555"/>
              <a:ext cx="165" cy="157"/>
              <a:chOff x="5088" y="240"/>
              <a:chExt cx="384" cy="384"/>
            </a:xfrm>
          </p:grpSpPr>
          <p:sp>
            <p:nvSpPr>
              <p:cNvPr id="86050" name="Oval 44"/>
              <p:cNvSpPr>
                <a:spLocks noChangeArrowheads="1"/>
              </p:cNvSpPr>
              <p:nvPr/>
            </p:nvSpPr>
            <p:spPr bwMode="gray">
              <a:xfrm>
                <a:off x="5087"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51" name="Oval 45"/>
              <p:cNvSpPr>
                <a:spLocks noChangeArrowheads="1"/>
              </p:cNvSpPr>
              <p:nvPr/>
            </p:nvSpPr>
            <p:spPr bwMode="gray">
              <a:xfrm>
                <a:off x="5231"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52" name="Oval 46"/>
              <p:cNvSpPr>
                <a:spLocks noChangeArrowheads="1"/>
              </p:cNvSpPr>
              <p:nvPr/>
            </p:nvSpPr>
            <p:spPr bwMode="gray">
              <a:xfrm>
                <a:off x="5376"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53" name="Oval 47"/>
              <p:cNvSpPr>
                <a:spLocks noChangeArrowheads="1"/>
              </p:cNvSpPr>
              <p:nvPr/>
            </p:nvSpPr>
            <p:spPr bwMode="gray">
              <a:xfrm>
                <a:off x="5087"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54" name="Oval 48"/>
              <p:cNvSpPr>
                <a:spLocks noChangeArrowheads="1"/>
              </p:cNvSpPr>
              <p:nvPr/>
            </p:nvSpPr>
            <p:spPr bwMode="gray">
              <a:xfrm>
                <a:off x="5231"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55" name="Oval 49"/>
              <p:cNvSpPr>
                <a:spLocks noChangeArrowheads="1"/>
              </p:cNvSpPr>
              <p:nvPr/>
            </p:nvSpPr>
            <p:spPr bwMode="gray">
              <a:xfrm>
                <a:off x="5376"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56" name="Oval 50"/>
              <p:cNvSpPr>
                <a:spLocks noChangeArrowheads="1"/>
              </p:cNvSpPr>
              <p:nvPr/>
            </p:nvSpPr>
            <p:spPr bwMode="gray">
              <a:xfrm>
                <a:off x="5087"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57" name="Oval 51"/>
              <p:cNvSpPr>
                <a:spLocks noChangeArrowheads="1"/>
              </p:cNvSpPr>
              <p:nvPr/>
            </p:nvSpPr>
            <p:spPr bwMode="gray">
              <a:xfrm>
                <a:off x="5231"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58" name="Oval 52"/>
              <p:cNvSpPr>
                <a:spLocks noChangeArrowheads="1"/>
              </p:cNvSpPr>
              <p:nvPr/>
            </p:nvSpPr>
            <p:spPr bwMode="gray">
              <a:xfrm>
                <a:off x="5376"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grpSp>
        <p:sp>
          <p:nvSpPr>
            <p:cNvPr id="67" name="Text Box 54"/>
            <p:cNvSpPr txBox="1">
              <a:spLocks noChangeArrowheads="1"/>
            </p:cNvSpPr>
            <p:nvPr/>
          </p:nvSpPr>
          <p:spPr bwMode="gray">
            <a:xfrm>
              <a:off x="1215" y="1506"/>
              <a:ext cx="3757" cy="251"/>
            </a:xfrm>
            <a:prstGeom prst="rect">
              <a:avLst/>
            </a:prstGeom>
            <a:noFill/>
            <a:ln w="9525" algn="ctr">
              <a:noFill/>
              <a:miter lim="800000"/>
              <a:headEnd/>
              <a:tailEnd/>
            </a:ln>
            <a:effectLst/>
          </p:spPr>
          <p:txBody>
            <a:bodyPr>
              <a:spAutoFit/>
            </a:bodyPr>
            <a:lstStyle/>
            <a:p>
              <a:pPr algn="l" fontAlgn="auto">
                <a:spcBef>
                  <a:spcPts val="0"/>
                </a:spcBef>
                <a:spcAft>
                  <a:spcPts val="0"/>
                </a:spcAft>
                <a:defRPr/>
              </a:pPr>
              <a:r>
                <a:rPr lang="zh-CN" altLang="en-US" sz="2000" b="1"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2" charset="-122"/>
                  <a:ea typeface="黑体" pitchFamily="2" charset="-122"/>
                </a:rPr>
                <a:t>对于服务的提供者，等待意味着一种成本</a:t>
              </a:r>
              <a:endParaRPr lang="zh-CN" altLang="en-US" sz="2000" b="1"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2" charset="-122"/>
                <a:ea typeface="黑体" pitchFamily="2" charset="-122"/>
              </a:endParaRPr>
            </a:p>
          </p:txBody>
        </p:sp>
      </p:grpSp>
      <p:grpSp>
        <p:nvGrpSpPr>
          <p:cNvPr id="5" name="Group 106"/>
          <p:cNvGrpSpPr>
            <a:grpSpLocks/>
          </p:cNvGrpSpPr>
          <p:nvPr/>
        </p:nvGrpSpPr>
        <p:grpSpPr bwMode="auto">
          <a:xfrm>
            <a:off x="1312863" y="3521070"/>
            <a:ext cx="6651625" cy="476250"/>
            <a:chOff x="878" y="2304"/>
            <a:chExt cx="4125" cy="299"/>
          </a:xfrm>
        </p:grpSpPr>
        <p:sp>
          <p:nvSpPr>
            <p:cNvPr id="78" name="AutoShape 67"/>
            <p:cNvSpPr>
              <a:spLocks noChangeArrowheads="1"/>
            </p:cNvSpPr>
            <p:nvPr/>
          </p:nvSpPr>
          <p:spPr bwMode="gray">
            <a:xfrm>
              <a:off x="878" y="2304"/>
              <a:ext cx="4125" cy="299"/>
            </a:xfrm>
            <a:prstGeom prst="roundRect">
              <a:avLst>
                <a:gd name="adj" fmla="val 9106"/>
              </a:avLst>
            </a:prstGeom>
            <a:gradFill flip="none" rotWithShape="1">
              <a:gsLst>
                <a:gs pos="0">
                  <a:srgbClr val="7B9995">
                    <a:tint val="66000"/>
                    <a:satMod val="160000"/>
                  </a:srgbClr>
                </a:gs>
                <a:gs pos="50000">
                  <a:srgbClr val="7B9995">
                    <a:tint val="44500"/>
                    <a:satMod val="160000"/>
                  </a:srgbClr>
                </a:gs>
                <a:gs pos="100000">
                  <a:srgbClr val="7B9995">
                    <a:tint val="23500"/>
                    <a:satMod val="160000"/>
                  </a:srgbClr>
                </a:gs>
              </a:gsLst>
              <a:lin ang="16200000" scaled="1"/>
              <a:tileRect/>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eaLnBrk="0" fontAlgn="auto" hangingPunct="0">
                <a:spcBef>
                  <a:spcPts val="0"/>
                </a:spcBef>
                <a:spcAft>
                  <a:spcPts val="0"/>
                </a:spcAft>
                <a:defRPr/>
              </a:pPr>
              <a:endParaRPr lang="en-US" altLang="zh-CN" kern="0" dirty="0">
                <a:solidFill>
                  <a:srgbClr val="FFFFFF"/>
                </a:solidFill>
                <a:latin typeface="Calibri"/>
                <a:ea typeface="宋体"/>
              </a:endParaRPr>
            </a:p>
          </p:txBody>
        </p:sp>
        <p:grpSp>
          <p:nvGrpSpPr>
            <p:cNvPr id="6" name="Group 68"/>
            <p:cNvGrpSpPr>
              <a:grpSpLocks/>
            </p:cNvGrpSpPr>
            <p:nvPr/>
          </p:nvGrpSpPr>
          <p:grpSpPr bwMode="auto">
            <a:xfrm>
              <a:off x="966" y="2375"/>
              <a:ext cx="165" cy="157"/>
              <a:chOff x="5088" y="240"/>
              <a:chExt cx="384" cy="384"/>
            </a:xfrm>
          </p:grpSpPr>
          <p:sp>
            <p:nvSpPr>
              <p:cNvPr id="86038" name="Oval 69"/>
              <p:cNvSpPr>
                <a:spLocks noChangeArrowheads="1"/>
              </p:cNvSpPr>
              <p:nvPr/>
            </p:nvSpPr>
            <p:spPr bwMode="gray">
              <a:xfrm>
                <a:off x="5087"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39" name="Oval 70"/>
              <p:cNvSpPr>
                <a:spLocks noChangeArrowheads="1"/>
              </p:cNvSpPr>
              <p:nvPr/>
            </p:nvSpPr>
            <p:spPr bwMode="gray">
              <a:xfrm>
                <a:off x="5231"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40" name="Oval 71"/>
              <p:cNvSpPr>
                <a:spLocks noChangeArrowheads="1"/>
              </p:cNvSpPr>
              <p:nvPr/>
            </p:nvSpPr>
            <p:spPr bwMode="gray">
              <a:xfrm>
                <a:off x="5376"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41" name="Oval 72"/>
              <p:cNvSpPr>
                <a:spLocks noChangeArrowheads="1"/>
              </p:cNvSpPr>
              <p:nvPr/>
            </p:nvSpPr>
            <p:spPr bwMode="gray">
              <a:xfrm>
                <a:off x="5087"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42" name="Oval 73"/>
              <p:cNvSpPr>
                <a:spLocks noChangeArrowheads="1"/>
              </p:cNvSpPr>
              <p:nvPr/>
            </p:nvSpPr>
            <p:spPr bwMode="gray">
              <a:xfrm>
                <a:off x="5231"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43" name="Oval 74"/>
              <p:cNvSpPr>
                <a:spLocks noChangeArrowheads="1"/>
              </p:cNvSpPr>
              <p:nvPr/>
            </p:nvSpPr>
            <p:spPr bwMode="gray">
              <a:xfrm>
                <a:off x="5376"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44" name="Oval 75"/>
              <p:cNvSpPr>
                <a:spLocks noChangeArrowheads="1"/>
              </p:cNvSpPr>
              <p:nvPr/>
            </p:nvSpPr>
            <p:spPr bwMode="gray">
              <a:xfrm>
                <a:off x="5087"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45" name="Oval 76"/>
              <p:cNvSpPr>
                <a:spLocks noChangeArrowheads="1"/>
              </p:cNvSpPr>
              <p:nvPr/>
            </p:nvSpPr>
            <p:spPr bwMode="gray">
              <a:xfrm>
                <a:off x="5231"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sp>
            <p:nvSpPr>
              <p:cNvPr id="86046" name="Oval 77"/>
              <p:cNvSpPr>
                <a:spLocks noChangeArrowheads="1"/>
              </p:cNvSpPr>
              <p:nvPr/>
            </p:nvSpPr>
            <p:spPr bwMode="gray">
              <a:xfrm>
                <a:off x="5376"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000000"/>
                  </a:solidFill>
                </a:endParaRPr>
              </a:p>
            </p:txBody>
          </p:sp>
        </p:grpSp>
        <p:sp>
          <p:nvSpPr>
            <p:cNvPr id="80" name="Text Box 78"/>
            <p:cNvSpPr txBox="1">
              <a:spLocks noChangeArrowheads="1"/>
            </p:cNvSpPr>
            <p:nvPr/>
          </p:nvSpPr>
          <p:spPr bwMode="gray">
            <a:xfrm>
              <a:off x="1215" y="2322"/>
              <a:ext cx="3764" cy="251"/>
            </a:xfrm>
            <a:prstGeom prst="rect">
              <a:avLst/>
            </a:prstGeom>
            <a:noFill/>
            <a:ln w="9525" algn="ctr">
              <a:noFill/>
              <a:miter lim="800000"/>
              <a:headEnd/>
              <a:tailEnd/>
            </a:ln>
            <a:effectLst/>
          </p:spPr>
          <p:txBody>
            <a:bodyPr>
              <a:spAutoFit/>
            </a:bodyPr>
            <a:lstStyle/>
            <a:p>
              <a:pPr algn="l" fontAlgn="auto">
                <a:spcBef>
                  <a:spcPts val="0"/>
                </a:spcBef>
                <a:spcAft>
                  <a:spcPts val="0"/>
                </a:spcAft>
                <a:defRPr/>
              </a:pPr>
              <a:r>
                <a:rPr lang="zh-CN" altLang="en-US" sz="2000" b="1"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2" charset="-122"/>
                  <a:ea typeface="黑体" pitchFamily="2" charset="-122"/>
                </a:rPr>
                <a:t>使员工等待的成本可以用非生产性的薪酬来衡量</a:t>
              </a:r>
              <a:endParaRPr lang="en-US" altLang="zh-CN" sz="2000" b="1"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itchFamily="2" charset="-122"/>
                <a:ea typeface="黑体" pitchFamily="2" charset="-122"/>
              </a:endParaRPr>
            </a:p>
          </p:txBody>
        </p:sp>
      </p:grpSp>
      <p:grpSp>
        <p:nvGrpSpPr>
          <p:cNvPr id="7" name="Group 108"/>
          <p:cNvGrpSpPr>
            <a:grpSpLocks/>
          </p:cNvGrpSpPr>
          <p:nvPr/>
        </p:nvGrpSpPr>
        <p:grpSpPr bwMode="auto">
          <a:xfrm>
            <a:off x="1316038" y="4308470"/>
            <a:ext cx="6651625" cy="476250"/>
            <a:chOff x="880" y="3110"/>
            <a:chExt cx="4125" cy="299"/>
          </a:xfrm>
        </p:grpSpPr>
        <p:sp>
          <p:nvSpPr>
            <p:cNvPr id="91" name="AutoShape 91"/>
            <p:cNvSpPr>
              <a:spLocks noChangeArrowheads="1"/>
            </p:cNvSpPr>
            <p:nvPr/>
          </p:nvSpPr>
          <p:spPr bwMode="gray">
            <a:xfrm>
              <a:off x="880" y="3110"/>
              <a:ext cx="4125" cy="299"/>
            </a:xfrm>
            <a:prstGeom prst="roundRect">
              <a:avLst>
                <a:gd name="adj" fmla="val 9106"/>
              </a:avLst>
            </a:prstGeom>
            <a:gradFill flip="none" rotWithShape="1">
              <a:gsLst>
                <a:gs pos="0">
                  <a:srgbClr val="7B9995">
                    <a:tint val="66000"/>
                    <a:satMod val="160000"/>
                  </a:srgbClr>
                </a:gs>
                <a:gs pos="50000">
                  <a:srgbClr val="7B9995">
                    <a:tint val="44500"/>
                    <a:satMod val="160000"/>
                  </a:srgbClr>
                </a:gs>
                <a:gs pos="100000">
                  <a:srgbClr val="7B9995">
                    <a:tint val="23500"/>
                    <a:satMod val="160000"/>
                  </a:srgbClr>
                </a:gs>
              </a:gsLst>
              <a:lin ang="16200000" scaled="1"/>
              <a:tileRect/>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eaLnBrk="0" fontAlgn="auto" hangingPunct="0">
                <a:spcBef>
                  <a:spcPts val="0"/>
                </a:spcBef>
                <a:spcAft>
                  <a:spcPts val="0"/>
                </a:spcAft>
                <a:defRPr/>
              </a:pPr>
              <a:endParaRPr lang="en-US" altLang="zh-CN" kern="0" dirty="0">
                <a:solidFill>
                  <a:srgbClr val="FF0000"/>
                </a:solidFill>
                <a:latin typeface="Calibri"/>
                <a:ea typeface="宋体"/>
              </a:endParaRPr>
            </a:p>
          </p:txBody>
        </p:sp>
        <p:grpSp>
          <p:nvGrpSpPr>
            <p:cNvPr id="8" name="Group 92"/>
            <p:cNvGrpSpPr>
              <a:grpSpLocks/>
            </p:cNvGrpSpPr>
            <p:nvPr/>
          </p:nvGrpSpPr>
          <p:grpSpPr bwMode="auto">
            <a:xfrm>
              <a:off x="968" y="3181"/>
              <a:ext cx="165" cy="157"/>
              <a:chOff x="5088" y="240"/>
              <a:chExt cx="384" cy="384"/>
            </a:xfrm>
          </p:grpSpPr>
          <p:sp>
            <p:nvSpPr>
              <p:cNvPr id="86026" name="Oval 93"/>
              <p:cNvSpPr>
                <a:spLocks noChangeArrowheads="1"/>
              </p:cNvSpPr>
              <p:nvPr/>
            </p:nvSpPr>
            <p:spPr bwMode="gray">
              <a:xfrm>
                <a:off x="5087"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86027" name="Oval 94"/>
              <p:cNvSpPr>
                <a:spLocks noChangeArrowheads="1"/>
              </p:cNvSpPr>
              <p:nvPr/>
            </p:nvSpPr>
            <p:spPr bwMode="gray">
              <a:xfrm>
                <a:off x="5231"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86028" name="Oval 95"/>
              <p:cNvSpPr>
                <a:spLocks noChangeArrowheads="1"/>
              </p:cNvSpPr>
              <p:nvPr/>
            </p:nvSpPr>
            <p:spPr bwMode="gray">
              <a:xfrm>
                <a:off x="5376"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86029" name="Oval 96"/>
              <p:cNvSpPr>
                <a:spLocks noChangeArrowheads="1"/>
              </p:cNvSpPr>
              <p:nvPr/>
            </p:nvSpPr>
            <p:spPr bwMode="gray">
              <a:xfrm>
                <a:off x="5087"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86030" name="Oval 97"/>
              <p:cNvSpPr>
                <a:spLocks noChangeArrowheads="1"/>
              </p:cNvSpPr>
              <p:nvPr/>
            </p:nvSpPr>
            <p:spPr bwMode="gray">
              <a:xfrm>
                <a:off x="5231"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86031" name="Oval 98"/>
              <p:cNvSpPr>
                <a:spLocks noChangeArrowheads="1"/>
              </p:cNvSpPr>
              <p:nvPr/>
            </p:nvSpPr>
            <p:spPr bwMode="gray">
              <a:xfrm>
                <a:off x="5376"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86032" name="Oval 99"/>
              <p:cNvSpPr>
                <a:spLocks noChangeArrowheads="1"/>
              </p:cNvSpPr>
              <p:nvPr/>
            </p:nvSpPr>
            <p:spPr bwMode="gray">
              <a:xfrm>
                <a:off x="5087"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86033" name="Oval 100"/>
              <p:cNvSpPr>
                <a:spLocks noChangeArrowheads="1"/>
              </p:cNvSpPr>
              <p:nvPr/>
            </p:nvSpPr>
            <p:spPr bwMode="gray">
              <a:xfrm>
                <a:off x="5231"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86034" name="Oval 101"/>
              <p:cNvSpPr>
                <a:spLocks noChangeArrowheads="1"/>
              </p:cNvSpPr>
              <p:nvPr/>
            </p:nvSpPr>
            <p:spPr bwMode="gray">
              <a:xfrm>
                <a:off x="5376"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grpSp>
        <p:sp>
          <p:nvSpPr>
            <p:cNvPr id="93" name="Text Box 102"/>
            <p:cNvSpPr txBox="1">
              <a:spLocks noChangeArrowheads="1"/>
            </p:cNvSpPr>
            <p:nvPr/>
          </p:nvSpPr>
          <p:spPr bwMode="gray">
            <a:xfrm>
              <a:off x="1196" y="3129"/>
              <a:ext cx="3764" cy="251"/>
            </a:xfrm>
            <a:prstGeom prst="rect">
              <a:avLst/>
            </a:prstGeom>
            <a:noFill/>
            <a:ln w="9525" algn="ctr">
              <a:noFill/>
              <a:miter lim="800000"/>
              <a:headEnd/>
              <a:tailEnd/>
            </a:ln>
            <a:effectLst/>
          </p:spPr>
          <p:txBody>
            <a:bodyPr>
              <a:spAutoFit/>
            </a:bodyPr>
            <a:lstStyle/>
            <a:p>
              <a:pPr algn="l" fontAlgn="auto">
                <a:spcBef>
                  <a:spcPts val="0"/>
                </a:spcBef>
                <a:spcAft>
                  <a:spcPts val="0"/>
                </a:spcAft>
                <a:defRPr/>
              </a:pPr>
              <a:r>
                <a:rPr lang="zh-CN" altLang="en-US" sz="2000" b="1" kern="0" cap="all"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黑体" pitchFamily="2" charset="-122"/>
                  <a:ea typeface="黑体" pitchFamily="2" charset="-122"/>
                </a:rPr>
                <a:t>对于消费者来说，等待是一种现值</a:t>
              </a:r>
              <a:endParaRPr lang="en-US" altLang="zh-CN" sz="2000" b="1" kern="0"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黑体" pitchFamily="2" charset="-122"/>
                <a:ea typeface="黑体" pitchFamily="2" charset="-122"/>
              </a:endParaRPr>
            </a:p>
          </p:txBody>
        </p:sp>
      </p:grpSp>
      <p:sp>
        <p:nvSpPr>
          <p:cNvPr id="86022" name="Rectangle 2"/>
          <p:cNvSpPr txBox="1">
            <a:spLocks noChangeArrowheads="1"/>
          </p:cNvSpPr>
          <p:nvPr/>
        </p:nvSpPr>
        <p:spPr bwMode="black">
          <a:xfrm>
            <a:off x="1785918" y="428604"/>
            <a:ext cx="6072230" cy="563562"/>
          </a:xfrm>
          <a:prstGeom prst="rect">
            <a:avLst/>
          </a:prstGeom>
          <a:noFill/>
          <a:ln w="9525">
            <a:noFill/>
            <a:miter lim="800000"/>
            <a:headEnd/>
            <a:tailEnd/>
          </a:ln>
        </p:spPr>
        <p:txBody>
          <a:bodyPr lIns="91403" tIns="45700" rIns="91403" bIns="45700" anchor="ctr"/>
          <a:lstStyle/>
          <a:p>
            <a:pPr algn="ctr"/>
            <a:r>
              <a:rPr lang="zh-CN" altLang="en-US" sz="3600" b="1" dirty="0" smtClean="0">
                <a:solidFill>
                  <a:srgbClr val="FF0000"/>
                </a:solidFill>
                <a:ea typeface="黑体" pitchFamily="49" charset="-122"/>
                <a:cs typeface="Arial" pitchFamily="34" charset="0"/>
              </a:rPr>
              <a:t>等待经济学</a:t>
            </a:r>
            <a:endParaRPr lang="zh-CN" altLang="en-US" sz="3600" b="1" dirty="0">
              <a:solidFill>
                <a:srgbClr val="FF0000"/>
              </a:solidFill>
              <a:ea typeface="黑体" pitchFamily="49" charset="-122"/>
              <a:cs typeface="Arial" pitchFamily="34" charset="0"/>
            </a:endParaRPr>
          </a:p>
        </p:txBody>
      </p:sp>
      <p:grpSp>
        <p:nvGrpSpPr>
          <p:cNvPr id="43" name="Group 108"/>
          <p:cNvGrpSpPr>
            <a:grpSpLocks/>
          </p:cNvGrpSpPr>
          <p:nvPr/>
        </p:nvGrpSpPr>
        <p:grpSpPr bwMode="auto">
          <a:xfrm>
            <a:off x="1349399" y="5137159"/>
            <a:ext cx="6651625" cy="476250"/>
            <a:chOff x="880" y="3110"/>
            <a:chExt cx="4125" cy="299"/>
          </a:xfrm>
        </p:grpSpPr>
        <p:sp>
          <p:nvSpPr>
            <p:cNvPr id="44" name="AutoShape 91"/>
            <p:cNvSpPr>
              <a:spLocks noChangeArrowheads="1"/>
            </p:cNvSpPr>
            <p:nvPr/>
          </p:nvSpPr>
          <p:spPr bwMode="gray">
            <a:xfrm>
              <a:off x="880" y="3110"/>
              <a:ext cx="4125" cy="299"/>
            </a:xfrm>
            <a:prstGeom prst="roundRect">
              <a:avLst>
                <a:gd name="adj" fmla="val 9106"/>
              </a:avLst>
            </a:prstGeom>
            <a:gradFill flip="none" rotWithShape="1">
              <a:gsLst>
                <a:gs pos="0">
                  <a:srgbClr val="7B9995">
                    <a:tint val="66000"/>
                    <a:satMod val="160000"/>
                  </a:srgbClr>
                </a:gs>
                <a:gs pos="50000">
                  <a:srgbClr val="7B9995">
                    <a:tint val="44500"/>
                    <a:satMod val="160000"/>
                  </a:srgbClr>
                </a:gs>
                <a:gs pos="100000">
                  <a:srgbClr val="7B9995">
                    <a:tint val="23500"/>
                    <a:satMod val="160000"/>
                  </a:srgbClr>
                </a:gs>
              </a:gsLst>
              <a:lin ang="16200000" scaled="1"/>
              <a:tileRect/>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eaLnBrk="0" fontAlgn="auto" hangingPunct="0">
                <a:spcBef>
                  <a:spcPts val="0"/>
                </a:spcBef>
                <a:spcAft>
                  <a:spcPts val="0"/>
                </a:spcAft>
                <a:defRPr/>
              </a:pPr>
              <a:endParaRPr lang="en-US" altLang="zh-CN" kern="0" dirty="0">
                <a:solidFill>
                  <a:srgbClr val="FF0000"/>
                </a:solidFill>
                <a:latin typeface="Calibri"/>
                <a:ea typeface="宋体"/>
              </a:endParaRPr>
            </a:p>
          </p:txBody>
        </p:sp>
        <p:grpSp>
          <p:nvGrpSpPr>
            <p:cNvPr id="45" name="Group 92"/>
            <p:cNvGrpSpPr>
              <a:grpSpLocks/>
            </p:cNvGrpSpPr>
            <p:nvPr/>
          </p:nvGrpSpPr>
          <p:grpSpPr bwMode="auto">
            <a:xfrm>
              <a:off x="962" y="3181"/>
              <a:ext cx="165" cy="158"/>
              <a:chOff x="5087" y="239"/>
              <a:chExt cx="385" cy="386"/>
            </a:xfrm>
          </p:grpSpPr>
          <p:sp>
            <p:nvSpPr>
              <p:cNvPr id="47" name="Oval 93"/>
              <p:cNvSpPr>
                <a:spLocks noChangeArrowheads="1"/>
              </p:cNvSpPr>
              <p:nvPr/>
            </p:nvSpPr>
            <p:spPr bwMode="gray">
              <a:xfrm>
                <a:off x="5087"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48" name="Oval 94"/>
              <p:cNvSpPr>
                <a:spLocks noChangeArrowheads="1"/>
              </p:cNvSpPr>
              <p:nvPr/>
            </p:nvSpPr>
            <p:spPr bwMode="gray">
              <a:xfrm>
                <a:off x="5231"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49" name="Oval 95"/>
              <p:cNvSpPr>
                <a:spLocks noChangeArrowheads="1"/>
              </p:cNvSpPr>
              <p:nvPr/>
            </p:nvSpPr>
            <p:spPr bwMode="gray">
              <a:xfrm>
                <a:off x="5376" y="239"/>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50" name="Oval 96"/>
              <p:cNvSpPr>
                <a:spLocks noChangeArrowheads="1"/>
              </p:cNvSpPr>
              <p:nvPr/>
            </p:nvSpPr>
            <p:spPr bwMode="gray">
              <a:xfrm>
                <a:off x="5087"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51" name="Oval 97"/>
              <p:cNvSpPr>
                <a:spLocks noChangeArrowheads="1"/>
              </p:cNvSpPr>
              <p:nvPr/>
            </p:nvSpPr>
            <p:spPr bwMode="gray">
              <a:xfrm>
                <a:off x="5231"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52" name="Oval 98"/>
              <p:cNvSpPr>
                <a:spLocks noChangeArrowheads="1"/>
              </p:cNvSpPr>
              <p:nvPr/>
            </p:nvSpPr>
            <p:spPr bwMode="gray">
              <a:xfrm>
                <a:off x="5376" y="383"/>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53" name="Oval 99"/>
              <p:cNvSpPr>
                <a:spLocks noChangeArrowheads="1"/>
              </p:cNvSpPr>
              <p:nvPr/>
            </p:nvSpPr>
            <p:spPr bwMode="gray">
              <a:xfrm>
                <a:off x="5087"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54" name="Oval 100"/>
              <p:cNvSpPr>
                <a:spLocks noChangeArrowheads="1"/>
              </p:cNvSpPr>
              <p:nvPr/>
            </p:nvSpPr>
            <p:spPr bwMode="gray">
              <a:xfrm>
                <a:off x="5231"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sp>
            <p:nvSpPr>
              <p:cNvPr id="55" name="Oval 101"/>
              <p:cNvSpPr>
                <a:spLocks noChangeArrowheads="1"/>
              </p:cNvSpPr>
              <p:nvPr/>
            </p:nvSpPr>
            <p:spPr bwMode="gray">
              <a:xfrm>
                <a:off x="5376" y="530"/>
                <a:ext cx="96" cy="95"/>
              </a:xfrm>
              <a:prstGeom prst="ellipse">
                <a:avLst/>
              </a:prstGeom>
              <a:solidFill>
                <a:srgbClr val="075387">
                  <a:alpha val="50195"/>
                </a:srgbClr>
              </a:solidFill>
              <a:ln w="9525">
                <a:noFill/>
                <a:round/>
                <a:headEnd/>
                <a:tailEnd/>
              </a:ln>
            </p:spPr>
            <p:txBody>
              <a:bodyPr wrap="none" anchor="ctr"/>
              <a:lstStyle/>
              <a:p>
                <a:endParaRPr lang="zh-CN" altLang="en-US">
                  <a:solidFill>
                    <a:srgbClr val="FF0000"/>
                  </a:solidFill>
                </a:endParaRPr>
              </a:p>
            </p:txBody>
          </p:sp>
        </p:grpSp>
        <p:sp>
          <p:nvSpPr>
            <p:cNvPr id="46" name="Text Box 102"/>
            <p:cNvSpPr txBox="1">
              <a:spLocks noChangeArrowheads="1"/>
            </p:cNvSpPr>
            <p:nvPr/>
          </p:nvSpPr>
          <p:spPr bwMode="gray">
            <a:xfrm>
              <a:off x="1196" y="3129"/>
              <a:ext cx="3764" cy="251"/>
            </a:xfrm>
            <a:prstGeom prst="rect">
              <a:avLst/>
            </a:prstGeom>
            <a:noFill/>
            <a:ln w="9525" algn="ctr">
              <a:noFill/>
              <a:miter lim="800000"/>
              <a:headEnd/>
              <a:tailEnd/>
            </a:ln>
            <a:effectLst/>
          </p:spPr>
          <p:txBody>
            <a:bodyPr>
              <a:spAutoFit/>
            </a:bodyPr>
            <a:lstStyle/>
            <a:p>
              <a:pPr algn="l" fontAlgn="auto">
                <a:spcBef>
                  <a:spcPts val="0"/>
                </a:spcBef>
                <a:spcAft>
                  <a:spcPts val="0"/>
                </a:spcAft>
                <a:defRPr/>
              </a:pPr>
              <a:r>
                <a:rPr lang="zh-CN" altLang="en-US" sz="2000" b="1" kern="0" cap="all"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黑体" pitchFamily="2" charset="-122"/>
                  <a:ea typeface="黑体" pitchFamily="2" charset="-122"/>
                </a:rPr>
                <a:t>等待的成本则是放弃了在这段时间可以做的其他事情</a:t>
              </a:r>
              <a:endParaRPr lang="en-US" altLang="zh-CN" sz="2000" b="1" kern="0"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黑体" pitchFamily="2" charset="-122"/>
                <a:ea typeface="黑体" pitchFamily="2" charset="-122"/>
              </a:endParaRP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slide(fromBottom)">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ppt_x"/>
                                          </p:val>
                                        </p:tav>
                                        <p:tav tm="100000">
                                          <p:val>
                                            <p:strVal val="#ppt_x"/>
                                          </p:val>
                                        </p:tav>
                                      </p:tavLst>
                                    </p:anim>
                                    <p:anim calcmode="lin" valueType="num">
                                      <p:cBhvr additive="base">
                                        <p:cTn id="2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sz="3600" dirty="0" smtClean="0">
                <a:ea typeface="宋体" charset="-122"/>
              </a:rPr>
              <a:t>汉堡王的排队方式</a:t>
            </a:r>
            <a:endParaRPr lang="en-US" altLang="zh-CN" sz="3600" dirty="0">
              <a:ea typeface="宋体" charset="-122"/>
            </a:endParaRPr>
          </a:p>
        </p:txBody>
      </p:sp>
      <p:grpSp>
        <p:nvGrpSpPr>
          <p:cNvPr id="2" name="Group 3"/>
          <p:cNvGrpSpPr>
            <a:grpSpLocks/>
          </p:cNvGrpSpPr>
          <p:nvPr/>
        </p:nvGrpSpPr>
        <p:grpSpPr bwMode="auto">
          <a:xfrm>
            <a:off x="1676400" y="1524000"/>
            <a:ext cx="5895382" cy="1301750"/>
            <a:chOff x="912" y="1008"/>
            <a:chExt cx="4003" cy="912"/>
          </a:xfrm>
        </p:grpSpPr>
        <p:sp>
          <p:nvSpPr>
            <p:cNvPr id="92164"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grpSp>
          <p:nvGrpSpPr>
            <p:cNvPr id="3" name="Group 5"/>
            <p:cNvGrpSpPr>
              <a:grpSpLocks/>
            </p:cNvGrpSpPr>
            <p:nvPr/>
          </p:nvGrpSpPr>
          <p:grpSpPr bwMode="auto">
            <a:xfrm>
              <a:off x="999" y="1092"/>
              <a:ext cx="768" cy="746"/>
              <a:chOff x="999" y="1092"/>
              <a:chExt cx="768" cy="746"/>
            </a:xfrm>
          </p:grpSpPr>
          <p:sp>
            <p:nvSpPr>
              <p:cNvPr id="92166" name="AutoShape 6"/>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endParaRPr lang="zh-CN" altLang="en-US"/>
              </a:p>
            </p:txBody>
          </p:sp>
          <p:sp>
            <p:nvSpPr>
              <p:cNvPr id="92167" name="Freeform 7"/>
              <p:cNvSpPr>
                <a:spLocks/>
              </p:cNvSpPr>
              <p:nvPr/>
            </p:nvSpPr>
            <p:spPr bwMode="gray">
              <a:xfrm>
                <a:off x="1047" y="1140"/>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endParaRPr lang="zh-CN" altLang="en-US"/>
              </a:p>
            </p:txBody>
          </p:sp>
          <p:sp>
            <p:nvSpPr>
              <p:cNvPr id="92168" name="Text Box 8"/>
              <p:cNvSpPr txBox="1">
                <a:spLocks noChangeArrowheads="1"/>
              </p:cNvSpPr>
              <p:nvPr/>
            </p:nvSpPr>
            <p:spPr bwMode="gray">
              <a:xfrm>
                <a:off x="1083" y="1295"/>
                <a:ext cx="613" cy="367"/>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FF0000"/>
                    </a:solidFill>
                    <a:effectLst>
                      <a:outerShdw blurRad="38100" dist="38100" dir="2700000" algn="tl">
                        <a:srgbClr val="C0C0C0"/>
                      </a:outerShdw>
                    </a:effectLst>
                    <a:ea typeface="宋体" charset="-122"/>
                  </a:rPr>
                  <a:t>传统</a:t>
                </a:r>
                <a:endParaRPr lang="en-US" altLang="zh-CN" sz="2800" b="1" dirty="0">
                  <a:solidFill>
                    <a:srgbClr val="FF0000"/>
                  </a:solidFill>
                  <a:effectLst>
                    <a:outerShdw blurRad="38100" dist="38100" dir="2700000" algn="tl">
                      <a:srgbClr val="C0C0C0"/>
                    </a:outerShdw>
                  </a:effectLst>
                  <a:ea typeface="宋体" charset="-122"/>
                </a:endParaRPr>
              </a:p>
            </p:txBody>
          </p:sp>
        </p:grpSp>
        <p:sp>
          <p:nvSpPr>
            <p:cNvPr id="92169" name="Text Box 9"/>
            <p:cNvSpPr txBox="1">
              <a:spLocks noChangeArrowheads="1"/>
            </p:cNvSpPr>
            <p:nvPr/>
          </p:nvSpPr>
          <p:spPr bwMode="gray">
            <a:xfrm>
              <a:off x="1872" y="1149"/>
              <a:ext cx="3043" cy="647"/>
            </a:xfrm>
            <a:prstGeom prst="rect">
              <a:avLst/>
            </a:prstGeom>
            <a:noFill/>
            <a:ln w="9525" algn="ctr">
              <a:noFill/>
              <a:miter lim="800000"/>
              <a:headEnd/>
              <a:tailEnd/>
            </a:ln>
            <a:effectLst/>
          </p:spPr>
          <p:txBody>
            <a:bodyPr wrap="square">
              <a:spAutoFit/>
            </a:bodyPr>
            <a:lstStyle/>
            <a:p>
              <a:pPr algn="l" eaLnBrk="0" hangingPunct="0"/>
              <a:r>
                <a:rPr lang="zh-CN" altLang="en-US" b="1" dirty="0" smtClean="0"/>
                <a:t>顾客只能在一个收银机后面排成一列长队，配餐员按点餐单准备好食品，在柜台的另一端递给顾客。这种方式被称为“蛇”</a:t>
              </a:r>
              <a:endParaRPr lang="en-US" altLang="zh-CN" b="1" dirty="0">
                <a:solidFill>
                  <a:srgbClr val="000000"/>
                </a:solidFill>
                <a:ea typeface="宋体" charset="-122"/>
              </a:endParaRPr>
            </a:p>
          </p:txBody>
        </p:sp>
      </p:grpSp>
      <p:grpSp>
        <p:nvGrpSpPr>
          <p:cNvPr id="4" name="Group 10"/>
          <p:cNvGrpSpPr>
            <a:grpSpLocks/>
          </p:cNvGrpSpPr>
          <p:nvPr/>
        </p:nvGrpSpPr>
        <p:grpSpPr bwMode="auto">
          <a:xfrm>
            <a:off x="1676400" y="3054350"/>
            <a:ext cx="5867400" cy="1301750"/>
            <a:chOff x="912" y="2016"/>
            <a:chExt cx="3984" cy="912"/>
          </a:xfrm>
        </p:grpSpPr>
        <p:sp>
          <p:nvSpPr>
            <p:cNvPr id="92171" name="AutoShape 11"/>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grpSp>
          <p:nvGrpSpPr>
            <p:cNvPr id="5" name="Group 12"/>
            <p:cNvGrpSpPr>
              <a:grpSpLocks/>
            </p:cNvGrpSpPr>
            <p:nvPr/>
          </p:nvGrpSpPr>
          <p:grpSpPr bwMode="auto">
            <a:xfrm>
              <a:off x="999" y="2100"/>
              <a:ext cx="768" cy="746"/>
              <a:chOff x="999" y="2100"/>
              <a:chExt cx="768" cy="746"/>
            </a:xfrm>
          </p:grpSpPr>
          <p:sp>
            <p:nvSpPr>
              <p:cNvPr id="92173" name="AutoShape 13"/>
              <p:cNvSpPr>
                <a:spLocks noChangeArrowheads="1"/>
              </p:cNvSpPr>
              <p:nvPr/>
            </p:nvSpPr>
            <p:spPr bwMode="gray">
              <a:xfrm>
                <a:off x="999" y="2100"/>
                <a:ext cx="768"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p:spPr>
            <p:txBody>
              <a:bodyPr wrap="none" anchor="ctr"/>
              <a:lstStyle/>
              <a:p>
                <a:endParaRPr lang="zh-CN" altLang="en-US"/>
              </a:p>
            </p:txBody>
          </p:sp>
          <p:sp>
            <p:nvSpPr>
              <p:cNvPr id="92174" name="Freeform 14"/>
              <p:cNvSpPr>
                <a:spLocks/>
              </p:cNvSpPr>
              <p:nvPr/>
            </p:nvSpPr>
            <p:spPr bwMode="gray">
              <a:xfrm>
                <a:off x="1047" y="214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w="0">
                <a:noFill/>
                <a:prstDash val="solid"/>
                <a:round/>
                <a:headEnd/>
                <a:tailEnd/>
              </a:ln>
            </p:spPr>
            <p:txBody>
              <a:bodyPr/>
              <a:lstStyle/>
              <a:p>
                <a:endParaRPr lang="zh-CN" altLang="en-US"/>
              </a:p>
            </p:txBody>
          </p:sp>
          <p:sp>
            <p:nvSpPr>
              <p:cNvPr id="92175" name="Text Box 15"/>
              <p:cNvSpPr txBox="1">
                <a:spLocks noChangeArrowheads="1"/>
              </p:cNvSpPr>
              <p:nvPr/>
            </p:nvSpPr>
            <p:spPr bwMode="gray">
              <a:xfrm>
                <a:off x="1122" y="2178"/>
                <a:ext cx="543" cy="582"/>
              </a:xfrm>
              <a:prstGeom prst="rect">
                <a:avLst/>
              </a:prstGeom>
              <a:noFill/>
              <a:ln w="9525" algn="ctr">
                <a:noFill/>
                <a:miter lim="800000"/>
                <a:headEnd/>
                <a:tailEnd/>
              </a:ln>
              <a:effectLst/>
            </p:spPr>
            <p:txBody>
              <a:bodyPr wrap="none">
                <a:spAutoFit/>
              </a:bodyPr>
              <a:lstStyle/>
              <a:p>
                <a:pPr algn="ctr" eaLnBrk="0" hangingPunct="0"/>
                <a:r>
                  <a:rPr lang="zh-CN" altLang="en-US" sz="2400" b="1" dirty="0" smtClean="0">
                    <a:solidFill>
                      <a:srgbClr val="FF0000"/>
                    </a:solidFill>
                    <a:effectLst>
                      <a:outerShdw blurRad="38100" dist="38100" dir="2700000" algn="tl">
                        <a:srgbClr val="C0C0C0"/>
                      </a:outerShdw>
                    </a:effectLst>
                    <a:ea typeface="宋体" charset="-122"/>
                  </a:rPr>
                  <a:t>殷勤</a:t>
                </a:r>
                <a:endParaRPr lang="en-US" altLang="zh-CN" sz="2400" b="1" dirty="0" smtClean="0">
                  <a:solidFill>
                    <a:srgbClr val="FF0000"/>
                  </a:solidFill>
                  <a:effectLst>
                    <a:outerShdw blurRad="38100" dist="38100" dir="2700000" algn="tl">
                      <a:srgbClr val="C0C0C0"/>
                    </a:outerShdw>
                  </a:effectLst>
                  <a:ea typeface="宋体" charset="-122"/>
                </a:endParaRPr>
              </a:p>
              <a:p>
                <a:pPr algn="ctr" eaLnBrk="0" hangingPunct="0"/>
                <a:r>
                  <a:rPr lang="zh-CN" altLang="en-US" sz="2400" b="1" dirty="0" smtClean="0">
                    <a:solidFill>
                      <a:srgbClr val="FF0000"/>
                    </a:solidFill>
                    <a:effectLst>
                      <a:outerShdw blurRad="38100" dist="38100" dir="2700000" algn="tl">
                        <a:srgbClr val="C0C0C0"/>
                      </a:outerShdw>
                    </a:effectLst>
                    <a:ea typeface="宋体" charset="-122"/>
                  </a:rPr>
                  <a:t>好客</a:t>
                </a:r>
                <a:endParaRPr lang="en-US" altLang="zh-CN" sz="2400" b="1" dirty="0">
                  <a:solidFill>
                    <a:srgbClr val="FF0000"/>
                  </a:solidFill>
                  <a:effectLst>
                    <a:outerShdw blurRad="38100" dist="38100" dir="2700000" algn="tl">
                      <a:srgbClr val="C0C0C0"/>
                    </a:outerShdw>
                  </a:effectLst>
                  <a:ea typeface="宋体" charset="-122"/>
                </a:endParaRPr>
              </a:p>
            </p:txBody>
          </p:sp>
        </p:grpSp>
        <p:sp>
          <p:nvSpPr>
            <p:cNvPr id="92176" name="Text Box 16"/>
            <p:cNvSpPr txBox="1">
              <a:spLocks noChangeArrowheads="1"/>
            </p:cNvSpPr>
            <p:nvPr/>
          </p:nvSpPr>
          <p:spPr bwMode="gray">
            <a:xfrm>
              <a:off x="1872" y="2141"/>
              <a:ext cx="2928" cy="647"/>
            </a:xfrm>
            <a:prstGeom prst="rect">
              <a:avLst/>
            </a:prstGeom>
            <a:noFill/>
            <a:ln w="9525" algn="ctr">
              <a:noFill/>
              <a:miter lim="800000"/>
              <a:headEnd/>
              <a:tailEnd/>
            </a:ln>
            <a:effectLst/>
          </p:spPr>
          <p:txBody>
            <a:bodyPr>
              <a:spAutoFit/>
            </a:bodyPr>
            <a:lstStyle/>
            <a:p>
              <a:pPr algn="l" eaLnBrk="0" hangingPunct="0"/>
              <a:r>
                <a:rPr lang="zh-CN" altLang="en-US" b="1" dirty="0" smtClean="0"/>
                <a:t>沿柜台均匀设置收银台，顾客可以选择其中一条队伍（实际上是猜测哪一条队伍会移动得最快）。</a:t>
              </a:r>
              <a:endParaRPr lang="en-US" altLang="zh-CN" b="1" dirty="0">
                <a:solidFill>
                  <a:srgbClr val="000000"/>
                </a:solidFill>
                <a:ea typeface="宋体" charset="-122"/>
              </a:endParaRPr>
            </a:p>
          </p:txBody>
        </p:sp>
      </p:grpSp>
      <p:grpSp>
        <p:nvGrpSpPr>
          <p:cNvPr id="6" name="Group 17"/>
          <p:cNvGrpSpPr>
            <a:grpSpLocks/>
          </p:cNvGrpSpPr>
          <p:nvPr/>
        </p:nvGrpSpPr>
        <p:grpSpPr bwMode="auto">
          <a:xfrm>
            <a:off x="1676400" y="4594225"/>
            <a:ext cx="5867400" cy="1321733"/>
            <a:chOff x="912" y="3036"/>
            <a:chExt cx="3984" cy="926"/>
          </a:xfrm>
        </p:grpSpPr>
        <p:sp>
          <p:nvSpPr>
            <p:cNvPr id="92178" name="AutoShape 18"/>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DDDDDD">
                    <a:gamma/>
                    <a:tint val="48627"/>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grpSp>
          <p:nvGrpSpPr>
            <p:cNvPr id="7" name="Group 19"/>
            <p:cNvGrpSpPr>
              <a:grpSpLocks/>
            </p:cNvGrpSpPr>
            <p:nvPr/>
          </p:nvGrpSpPr>
          <p:grpSpPr bwMode="auto">
            <a:xfrm>
              <a:off x="999" y="3120"/>
              <a:ext cx="768" cy="746"/>
              <a:chOff x="999" y="3120"/>
              <a:chExt cx="768" cy="746"/>
            </a:xfrm>
          </p:grpSpPr>
          <p:sp>
            <p:nvSpPr>
              <p:cNvPr id="92180" name="AutoShape 20"/>
              <p:cNvSpPr>
                <a:spLocks noChangeArrowheads="1"/>
              </p:cNvSpPr>
              <p:nvPr/>
            </p:nvSpPr>
            <p:spPr bwMode="gray">
              <a:xfrm>
                <a:off x="999" y="3120"/>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p:spPr>
            <p:txBody>
              <a:bodyPr wrap="none" anchor="ctr"/>
              <a:lstStyle/>
              <a:p>
                <a:endParaRPr lang="zh-CN" altLang="en-US"/>
              </a:p>
            </p:txBody>
          </p:sp>
          <p:sp>
            <p:nvSpPr>
              <p:cNvPr id="92181" name="Freeform 21"/>
              <p:cNvSpPr>
                <a:spLocks/>
              </p:cNvSpPr>
              <p:nvPr/>
            </p:nvSpPr>
            <p:spPr bwMode="gray">
              <a:xfrm>
                <a:off x="1047" y="316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headEnd/>
                <a:tailEnd/>
              </a:ln>
            </p:spPr>
            <p:txBody>
              <a:bodyPr/>
              <a:lstStyle/>
              <a:p>
                <a:endParaRPr lang="zh-CN" altLang="en-US"/>
              </a:p>
            </p:txBody>
          </p:sp>
          <p:sp>
            <p:nvSpPr>
              <p:cNvPr id="92182" name="Text Box 22"/>
              <p:cNvSpPr txBox="1">
                <a:spLocks noChangeArrowheads="1"/>
              </p:cNvSpPr>
              <p:nvPr/>
            </p:nvSpPr>
            <p:spPr bwMode="gray">
              <a:xfrm>
                <a:off x="1010" y="3171"/>
                <a:ext cx="752" cy="582"/>
              </a:xfrm>
              <a:prstGeom prst="rect">
                <a:avLst/>
              </a:prstGeom>
              <a:noFill/>
              <a:ln w="9525" algn="ctr">
                <a:noFill/>
                <a:miter lim="800000"/>
                <a:headEnd/>
                <a:tailEnd/>
              </a:ln>
              <a:effectLst/>
            </p:spPr>
            <p:txBody>
              <a:bodyPr wrap="none">
                <a:spAutoFit/>
              </a:bodyPr>
              <a:lstStyle/>
              <a:p>
                <a:pPr algn="ctr" eaLnBrk="0" hangingPunct="0"/>
                <a:r>
                  <a:rPr lang="zh-CN" altLang="en-US" sz="2400" b="1" dirty="0" smtClean="0">
                    <a:solidFill>
                      <a:srgbClr val="FF0000"/>
                    </a:solidFill>
                    <a:effectLst>
                      <a:outerShdw blurRad="38100" dist="38100" dir="2700000" algn="tl">
                        <a:srgbClr val="C0C0C0"/>
                      </a:outerShdw>
                    </a:effectLst>
                    <a:ea typeface="宋体" charset="-122"/>
                  </a:rPr>
                  <a:t>复合</a:t>
                </a:r>
                <a:endParaRPr lang="en-US" altLang="zh-CN" sz="2400" b="1" dirty="0" smtClean="0">
                  <a:solidFill>
                    <a:srgbClr val="FF0000"/>
                  </a:solidFill>
                  <a:effectLst>
                    <a:outerShdw blurRad="38100" dist="38100" dir="2700000" algn="tl">
                      <a:srgbClr val="C0C0C0"/>
                    </a:outerShdw>
                  </a:effectLst>
                  <a:ea typeface="宋体" charset="-122"/>
                </a:endParaRPr>
              </a:p>
              <a:p>
                <a:pPr algn="ctr" eaLnBrk="0" hangingPunct="0"/>
                <a:r>
                  <a:rPr lang="zh-CN" altLang="en-US" sz="2400" b="1" dirty="0" smtClean="0">
                    <a:solidFill>
                      <a:srgbClr val="FF0000"/>
                    </a:solidFill>
                    <a:effectLst>
                      <a:outerShdw blurRad="38100" dist="38100" dir="2700000" algn="tl">
                        <a:srgbClr val="C0C0C0"/>
                      </a:outerShdw>
                    </a:effectLst>
                    <a:ea typeface="宋体" charset="-122"/>
                  </a:rPr>
                  <a:t>传统式</a:t>
                </a:r>
                <a:endParaRPr lang="en-US" altLang="zh-CN" sz="2400" b="1" dirty="0">
                  <a:solidFill>
                    <a:srgbClr val="FF0000"/>
                  </a:solidFill>
                  <a:effectLst>
                    <a:outerShdw blurRad="38100" dist="38100" dir="2700000" algn="tl">
                      <a:srgbClr val="C0C0C0"/>
                    </a:outerShdw>
                  </a:effectLst>
                  <a:ea typeface="宋体" charset="-122"/>
                </a:endParaRPr>
              </a:p>
            </p:txBody>
          </p:sp>
        </p:grpSp>
        <p:sp>
          <p:nvSpPr>
            <p:cNvPr id="92183" name="Text Box 23"/>
            <p:cNvSpPr txBox="1">
              <a:spLocks noChangeArrowheads="1"/>
            </p:cNvSpPr>
            <p:nvPr/>
          </p:nvSpPr>
          <p:spPr bwMode="gray">
            <a:xfrm>
              <a:off x="1872" y="3121"/>
              <a:ext cx="2928" cy="841"/>
            </a:xfrm>
            <a:prstGeom prst="rect">
              <a:avLst/>
            </a:prstGeom>
            <a:noFill/>
            <a:ln w="9525" algn="ctr">
              <a:noFill/>
              <a:miter lim="800000"/>
              <a:headEnd/>
              <a:tailEnd/>
            </a:ln>
            <a:effectLst/>
          </p:spPr>
          <p:txBody>
            <a:bodyPr>
              <a:spAutoFit/>
            </a:bodyPr>
            <a:lstStyle/>
            <a:p>
              <a:pPr algn="l" eaLnBrk="0" hangingPunct="0"/>
              <a:r>
                <a:rPr lang="zh-CN" altLang="en-US" b="1" dirty="0" smtClean="0">
                  <a:solidFill>
                    <a:srgbClr val="000000"/>
                  </a:solidFill>
                  <a:ea typeface="宋体" charset="-122"/>
                </a:rPr>
                <a:t>是前面两种排队系统的结合，餐厅中恢复一条队伍，但是新型的收银机可以同时记录</a:t>
              </a:r>
              <a:r>
                <a:rPr lang="en-US" altLang="zh-CN" b="1" dirty="0" smtClean="0">
                  <a:solidFill>
                    <a:srgbClr val="000000"/>
                  </a:solidFill>
                  <a:ea typeface="宋体" charset="-122"/>
                </a:rPr>
                <a:t>6</a:t>
              </a:r>
              <a:r>
                <a:rPr lang="zh-CN" altLang="en-US" b="1" dirty="0" smtClean="0">
                  <a:solidFill>
                    <a:srgbClr val="000000"/>
                  </a:solidFill>
                  <a:ea typeface="宋体" charset="-122"/>
                </a:rPr>
                <a:t>份点餐单。配餐员按单配餐后，在柜台另一端交给顾客。</a:t>
              </a:r>
              <a:endParaRPr lang="en-US" altLang="zh-CN" b="1" dirty="0">
                <a:solidFill>
                  <a:srgbClr val="000000"/>
                </a:solidFill>
                <a:ea typeface="宋体"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4414" y="71414"/>
            <a:ext cx="2645606" cy="523220"/>
          </a:xfrm>
          <a:prstGeom prst="rect">
            <a:avLst/>
          </a:prstGeom>
          <a:noFill/>
        </p:spPr>
        <p:txBody>
          <a:bodyPr wrap="square" rtlCol="0">
            <a:spAutoFit/>
          </a:bodyPr>
          <a:lstStyle/>
          <a:p>
            <a:pPr algn="l"/>
            <a:r>
              <a:rPr lang="zh-CN" altLang="en-US" sz="2800" dirty="0" smtClean="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rPr>
              <a:t>排队的管理</a:t>
            </a:r>
            <a:endParaRPr lang="zh-CN" altLang="en-US" sz="28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7"/>
          <p:cNvSpPr>
            <a:spLocks noChangeArrowheads="1"/>
          </p:cNvSpPr>
          <p:nvPr/>
        </p:nvSpPr>
        <p:spPr bwMode="auto">
          <a:xfrm>
            <a:off x="1009182" y="1453637"/>
            <a:ext cx="1295156" cy="457200"/>
          </a:xfrm>
          <a:prstGeom prst="rect">
            <a:avLst/>
          </a:prstGeom>
          <a:solidFill>
            <a:srgbClr val="FFC000"/>
          </a:solidFill>
          <a:ln>
            <a:noFill/>
          </a:ln>
          <a:extLst/>
        </p:spPr>
        <p:txBody>
          <a:bodyPr wrap="square">
            <a:spAutoFit/>
          </a:bodyPr>
          <a:lstStyle/>
          <a:p>
            <a:pPr>
              <a:lnSpc>
                <a:spcPct val="120000"/>
              </a:lnSpc>
              <a:spcBef>
                <a:spcPts val="600"/>
              </a:spcBef>
            </a:pPr>
            <a:endParaRPr lang="en-US" sz="2000">
              <a:solidFill>
                <a:srgbClr val="262626"/>
              </a:solidFill>
              <a:latin typeface="微软雅黑" pitchFamily="34" charset="-122"/>
              <a:ea typeface="微软雅黑" pitchFamily="34" charset="-122"/>
            </a:endParaRPr>
          </a:p>
        </p:txBody>
      </p:sp>
      <p:cxnSp>
        <p:nvCxnSpPr>
          <p:cNvPr id="6" name="直接连接符 5"/>
          <p:cNvCxnSpPr/>
          <p:nvPr/>
        </p:nvCxnSpPr>
        <p:spPr>
          <a:xfrm>
            <a:off x="2304338" y="1328070"/>
            <a:ext cx="0" cy="440518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矩形 48"/>
          <p:cNvSpPr>
            <a:spLocks noChangeArrowheads="1"/>
          </p:cNvSpPr>
          <p:nvPr/>
        </p:nvSpPr>
        <p:spPr bwMode="auto">
          <a:xfrm>
            <a:off x="1008531" y="1440940"/>
            <a:ext cx="1295807" cy="5355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spcBef>
                <a:spcPts val="600"/>
              </a:spcBef>
            </a:pPr>
            <a:r>
              <a:rPr lang="zh-CN" altLang="en-US" sz="2400" dirty="0" smtClean="0">
                <a:solidFill>
                  <a:srgbClr val="FF0000"/>
                </a:solidFill>
                <a:latin typeface="微软雅黑" pitchFamily="34" charset="-122"/>
                <a:ea typeface="微软雅黑" pitchFamily="34" charset="-122"/>
              </a:rPr>
              <a:t>挑战</a:t>
            </a:r>
            <a:r>
              <a:rPr lang="zh-CN" altLang="en-US" sz="2000" dirty="0" smtClean="0">
                <a:solidFill>
                  <a:srgbClr val="FFC000"/>
                </a:solidFill>
                <a:latin typeface="微软雅黑" pitchFamily="34" charset="-122"/>
                <a:ea typeface="微软雅黑" pitchFamily="34" charset="-122"/>
              </a:rPr>
              <a:t>用</a:t>
            </a:r>
            <a:endParaRPr lang="en-US" altLang="zh-CN" sz="2000" dirty="0" smtClean="0">
              <a:solidFill>
                <a:srgbClr val="FFC000"/>
              </a:solidFill>
              <a:latin typeface="微软雅黑" pitchFamily="34" charset="-122"/>
              <a:ea typeface="微软雅黑" pitchFamily="34" charset="-122"/>
            </a:endParaRPr>
          </a:p>
        </p:txBody>
      </p:sp>
      <p:sp>
        <p:nvSpPr>
          <p:cNvPr id="9" name="燕尾形 33"/>
          <p:cNvSpPr>
            <a:spLocks noChangeArrowheads="1"/>
          </p:cNvSpPr>
          <p:nvPr/>
        </p:nvSpPr>
        <p:spPr bwMode="auto">
          <a:xfrm>
            <a:off x="1062747" y="1057209"/>
            <a:ext cx="189260" cy="252412"/>
          </a:xfrm>
          <a:prstGeom prst="chevron">
            <a:avLst>
              <a:gd name="adj" fmla="val 50000"/>
            </a:avLst>
          </a:prstGeom>
          <a:solidFill>
            <a:srgbClr val="FFC000"/>
          </a:solidFill>
          <a:ln>
            <a:noFill/>
          </a:ln>
          <a:extLst/>
        </p:spPr>
        <p:txBody>
          <a:bodyPr anchor="ctr"/>
          <a:lstStyle/>
          <a:p>
            <a:pPr algn="ctr"/>
            <a:endParaRPr lang="zh-CN" altLang="en-US">
              <a:solidFill>
                <a:srgbClr val="FFC000"/>
              </a:solidFill>
              <a:latin typeface="Calibri" pitchFamily="34" charset="0"/>
            </a:endParaRPr>
          </a:p>
        </p:txBody>
      </p:sp>
      <p:sp>
        <p:nvSpPr>
          <p:cNvPr id="10" name="燕尾形 34"/>
          <p:cNvSpPr>
            <a:spLocks noChangeArrowheads="1"/>
          </p:cNvSpPr>
          <p:nvPr/>
        </p:nvSpPr>
        <p:spPr bwMode="auto">
          <a:xfrm>
            <a:off x="1009183" y="1057209"/>
            <a:ext cx="189260" cy="252412"/>
          </a:xfrm>
          <a:prstGeom prst="chevron">
            <a:avLst>
              <a:gd name="adj" fmla="val 50000"/>
            </a:avLst>
          </a:prstGeom>
          <a:solidFill>
            <a:srgbClr val="C49500"/>
          </a:solidFill>
          <a:ln>
            <a:noFill/>
          </a:ln>
          <a:extLst/>
        </p:spPr>
        <p:txBody>
          <a:bodyPr anchor="ctr"/>
          <a:lstStyle/>
          <a:p>
            <a:pPr algn="ctr"/>
            <a:endParaRPr lang="zh-CN" altLang="en-US">
              <a:latin typeface="Calibri" pitchFamily="34" charset="0"/>
            </a:endParaRPr>
          </a:p>
        </p:txBody>
      </p:sp>
      <p:sp>
        <p:nvSpPr>
          <p:cNvPr id="11" name="燕尾形 35"/>
          <p:cNvSpPr>
            <a:spLocks noChangeArrowheads="1"/>
          </p:cNvSpPr>
          <p:nvPr/>
        </p:nvSpPr>
        <p:spPr bwMode="auto">
          <a:xfrm>
            <a:off x="1516257" y="1057209"/>
            <a:ext cx="189260" cy="252412"/>
          </a:xfrm>
          <a:prstGeom prst="chevron">
            <a:avLst>
              <a:gd name="adj" fmla="val 50000"/>
            </a:avLst>
          </a:prstGeom>
          <a:solidFill>
            <a:srgbClr val="FFE861"/>
          </a:solidFill>
          <a:ln>
            <a:noFill/>
          </a:ln>
          <a:extLst/>
        </p:spPr>
        <p:txBody>
          <a:bodyPr anchor="ctr"/>
          <a:lstStyle/>
          <a:p>
            <a:pPr algn="ctr"/>
            <a:endParaRPr lang="zh-CN" altLang="en-US">
              <a:latin typeface="Calibri" pitchFamily="34" charset="0"/>
            </a:endParaRPr>
          </a:p>
        </p:txBody>
      </p:sp>
      <p:sp>
        <p:nvSpPr>
          <p:cNvPr id="12" name="燕尾形 36"/>
          <p:cNvSpPr>
            <a:spLocks noChangeArrowheads="1"/>
          </p:cNvSpPr>
          <p:nvPr/>
        </p:nvSpPr>
        <p:spPr bwMode="auto">
          <a:xfrm>
            <a:off x="1223440" y="1057209"/>
            <a:ext cx="189260" cy="252412"/>
          </a:xfrm>
          <a:prstGeom prst="chevron">
            <a:avLst>
              <a:gd name="adj" fmla="val 50000"/>
            </a:avLst>
          </a:prstGeom>
          <a:solidFill>
            <a:srgbClr val="FFDE00"/>
          </a:solidFill>
          <a:ln>
            <a:noFill/>
          </a:ln>
          <a:extLst/>
        </p:spPr>
        <p:txBody>
          <a:bodyPr anchor="ctr"/>
          <a:lstStyle/>
          <a:p>
            <a:pPr algn="ctr"/>
            <a:endParaRPr lang="zh-CN" altLang="en-US">
              <a:latin typeface="Calibri" pitchFamily="34" charset="0"/>
            </a:endParaRPr>
          </a:p>
        </p:txBody>
      </p:sp>
      <p:grpSp>
        <p:nvGrpSpPr>
          <p:cNvPr id="2" name="组合 12"/>
          <p:cNvGrpSpPr/>
          <p:nvPr/>
        </p:nvGrpSpPr>
        <p:grpSpPr>
          <a:xfrm>
            <a:off x="3546153" y="1785926"/>
            <a:ext cx="3509476" cy="3843592"/>
            <a:chOff x="4295006" y="1557586"/>
            <a:chExt cx="4680520" cy="4680520"/>
          </a:xfrm>
        </p:grpSpPr>
        <p:cxnSp>
          <p:nvCxnSpPr>
            <p:cNvPr id="18" name="直接箭头连接符 17"/>
            <p:cNvCxnSpPr/>
            <p:nvPr/>
          </p:nvCxnSpPr>
          <p:spPr>
            <a:xfrm flipH="1">
              <a:off x="4295006" y="1557586"/>
              <a:ext cx="4680520" cy="4680520"/>
            </a:xfrm>
            <a:prstGeom prst="straightConnector1">
              <a:avLst/>
            </a:prstGeom>
            <a:ln>
              <a:solidFill>
                <a:srgbClr val="FFC000"/>
              </a:solidFill>
              <a:headEnd type="arrow"/>
              <a:tailEnd type="arrow"/>
            </a:ln>
            <a:effectLst/>
          </p:spPr>
          <p:style>
            <a:lnRef idx="2">
              <a:schemeClr val="accent2"/>
            </a:lnRef>
            <a:fillRef idx="0">
              <a:schemeClr val="accent2"/>
            </a:fillRef>
            <a:effectRef idx="1">
              <a:schemeClr val="accent2"/>
            </a:effectRef>
            <a:fontRef idx="minor">
              <a:schemeClr val="tx1"/>
            </a:fontRef>
          </p:style>
        </p:cxnSp>
        <p:cxnSp>
          <p:nvCxnSpPr>
            <p:cNvPr id="19" name="直接箭头连接符 18"/>
            <p:cNvCxnSpPr/>
            <p:nvPr/>
          </p:nvCxnSpPr>
          <p:spPr>
            <a:xfrm>
              <a:off x="4295006" y="1557586"/>
              <a:ext cx="4680520" cy="4680520"/>
            </a:xfrm>
            <a:prstGeom prst="straightConnector1">
              <a:avLst/>
            </a:prstGeom>
            <a:ln>
              <a:solidFill>
                <a:srgbClr val="FFC000"/>
              </a:solidFill>
              <a:headEnd type="arrow"/>
              <a:tailEnd type="arrow"/>
            </a:ln>
            <a:effectLst/>
          </p:spPr>
          <p:style>
            <a:lnRef idx="2">
              <a:schemeClr val="accent2"/>
            </a:lnRef>
            <a:fillRef idx="0">
              <a:schemeClr val="accent2"/>
            </a:fillRef>
            <a:effectRef idx="1">
              <a:schemeClr val="accent2"/>
            </a:effectRef>
            <a:fontRef idx="minor">
              <a:schemeClr val="tx1"/>
            </a:fontRef>
          </p:style>
        </p:cxnSp>
        <p:sp>
          <p:nvSpPr>
            <p:cNvPr id="20" name="椭圆 19"/>
            <p:cNvSpPr/>
            <p:nvPr/>
          </p:nvSpPr>
          <p:spPr bwMode="auto">
            <a:xfrm>
              <a:off x="6002160" y="3245128"/>
              <a:ext cx="1297172" cy="1297172"/>
            </a:xfrm>
            <a:prstGeom prst="ellipse">
              <a:avLst/>
            </a:prstGeom>
            <a:solidFill>
              <a:schemeClr val="bg1"/>
            </a:solidFill>
            <a:ln w="57150" cap="flat" cmpd="sng">
              <a:solidFill>
                <a:srgbClr val="FFC000"/>
              </a:solidFill>
              <a:round/>
              <a:headEnd type="oval" w="med" len="med"/>
              <a:tailEnd/>
            </a:ln>
            <a:ex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 name="组合 20"/>
          <p:cNvGrpSpPr/>
          <p:nvPr/>
        </p:nvGrpSpPr>
        <p:grpSpPr>
          <a:xfrm>
            <a:off x="3786182" y="1428736"/>
            <a:ext cx="3357587" cy="1156279"/>
            <a:chOff x="4665336" y="1413570"/>
            <a:chExt cx="4477948" cy="1156279"/>
          </a:xfrm>
        </p:grpSpPr>
        <p:sp>
          <p:nvSpPr>
            <p:cNvPr id="22" name="矩形 4"/>
            <p:cNvSpPr>
              <a:spLocks noChangeArrowheads="1"/>
            </p:cNvSpPr>
            <p:nvPr/>
          </p:nvSpPr>
          <p:spPr bwMode="auto">
            <a:xfrm>
              <a:off x="5046438" y="1985074"/>
              <a:ext cx="3425030" cy="584775"/>
            </a:xfrm>
            <a:prstGeom prst="rect">
              <a:avLst/>
            </a:prstGeom>
            <a:noFill/>
            <a:ln w="9525">
              <a:noFill/>
              <a:miter lim="800000"/>
              <a:headEnd/>
              <a:tailEnd/>
            </a:ln>
          </p:spPr>
          <p:txBody>
            <a:bodyPr wrap="square">
              <a:spAutoFit/>
            </a:bodyPr>
            <a:lstStyle/>
            <a:p>
              <a:pPr algn="ctr"/>
              <a:r>
                <a:rPr lang="zh-CN" altLang="en-US" sz="1600" dirty="0" smtClean="0">
                  <a:solidFill>
                    <a:schemeClr val="tx1">
                      <a:lumMod val="50000"/>
                      <a:lumOff val="50000"/>
                    </a:schemeClr>
                  </a:solidFill>
                  <a:latin typeface="微软雅黑" pitchFamily="34" charset="-122"/>
                  <a:ea typeface="微软雅黑" pitchFamily="34" charset="-122"/>
                </a:rPr>
                <a:t>所以很难解决服务需求的波动性问题</a:t>
              </a: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23" name="TextBox 21"/>
            <p:cNvSpPr txBox="1"/>
            <p:nvPr/>
          </p:nvSpPr>
          <p:spPr>
            <a:xfrm>
              <a:off x="4665336" y="1413570"/>
              <a:ext cx="4477948" cy="461665"/>
            </a:xfrm>
            <a:prstGeom prst="rect">
              <a:avLst/>
            </a:prstGeom>
            <a:noFill/>
          </p:spPr>
          <p:txBody>
            <a:bodyPr vert="horz" wrap="square" rtlCol="0">
              <a:spAutoFit/>
            </a:bodyPr>
            <a:lstStyle/>
            <a:p>
              <a:pPr algn="ctr"/>
              <a:r>
                <a:rPr lang="zh-CN" altLang="en-US" sz="2400" b="1" kern="0" dirty="0" smtClean="0">
                  <a:solidFill>
                    <a:srgbClr val="FFC000"/>
                  </a:solidFill>
                  <a:latin typeface="微软雅黑" pitchFamily="34" charset="-122"/>
                  <a:ea typeface="微软雅黑" pitchFamily="34" charset="-122"/>
                </a:rPr>
                <a:t>服务的产生与消费同时</a:t>
              </a:r>
              <a:endParaRPr lang="en-US" altLang="zh-CN" sz="2400" b="1" kern="0" dirty="0">
                <a:solidFill>
                  <a:srgbClr val="FFC000"/>
                </a:solidFill>
                <a:latin typeface="微软雅黑" pitchFamily="34" charset="-122"/>
                <a:ea typeface="微软雅黑" pitchFamily="34" charset="-122"/>
              </a:endParaRPr>
            </a:p>
          </p:txBody>
        </p:sp>
      </p:grpSp>
      <p:grpSp>
        <p:nvGrpSpPr>
          <p:cNvPr id="8" name="组合 23"/>
          <p:cNvGrpSpPr/>
          <p:nvPr/>
        </p:nvGrpSpPr>
        <p:grpSpPr>
          <a:xfrm>
            <a:off x="6215074" y="2786058"/>
            <a:ext cx="2685567" cy="1658605"/>
            <a:chOff x="8386080" y="3178426"/>
            <a:chExt cx="3186927" cy="1138961"/>
          </a:xfrm>
        </p:grpSpPr>
        <p:sp>
          <p:nvSpPr>
            <p:cNvPr id="25" name="矩形 4"/>
            <p:cNvSpPr>
              <a:spLocks noChangeArrowheads="1"/>
            </p:cNvSpPr>
            <p:nvPr/>
          </p:nvSpPr>
          <p:spPr bwMode="auto">
            <a:xfrm>
              <a:off x="8470856" y="3619933"/>
              <a:ext cx="3011361" cy="697454"/>
            </a:xfrm>
            <a:prstGeom prst="rect">
              <a:avLst/>
            </a:prstGeom>
            <a:noFill/>
            <a:ln w="9525">
              <a:noFill/>
              <a:miter lim="800000"/>
              <a:headEnd/>
              <a:tailEnd/>
            </a:ln>
          </p:spPr>
          <p:txBody>
            <a:bodyPr wrap="square">
              <a:spAutoFit/>
            </a:bodyPr>
            <a:lstStyle/>
            <a:p>
              <a:pPr algn="ctr">
                <a:lnSpc>
                  <a:spcPct val="125000"/>
                </a:lnSpc>
              </a:pPr>
              <a:r>
                <a:rPr lang="zh-CN" altLang="en-US" sz="1600" dirty="0" smtClean="0">
                  <a:solidFill>
                    <a:schemeClr val="tx1">
                      <a:lumMod val="50000"/>
                      <a:lumOff val="50000"/>
                    </a:schemeClr>
                  </a:solidFill>
                  <a:latin typeface="微软雅黑" pitchFamily="34" charset="-122"/>
                  <a:ea typeface="微软雅黑" pitchFamily="34" charset="-122"/>
                </a:rPr>
                <a:t>到达率和要求的服务时间二者都不是均值，这就导致了排队的产生。</a:t>
              </a: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26" name="TextBox 23"/>
            <p:cNvSpPr txBox="1"/>
            <p:nvPr/>
          </p:nvSpPr>
          <p:spPr>
            <a:xfrm>
              <a:off x="8386080" y="3178426"/>
              <a:ext cx="3186927" cy="369332"/>
            </a:xfrm>
            <a:prstGeom prst="rect">
              <a:avLst/>
            </a:prstGeom>
            <a:noFill/>
          </p:spPr>
          <p:txBody>
            <a:bodyPr vert="horz" wrap="square" rtlCol="0">
              <a:spAutoFit/>
            </a:bodyPr>
            <a:lstStyle/>
            <a:p>
              <a:pPr algn="ctr"/>
              <a:r>
                <a:rPr lang="zh-CN" altLang="en-US" b="1" kern="0" dirty="0" smtClean="0">
                  <a:solidFill>
                    <a:srgbClr val="FFC000"/>
                  </a:solidFill>
                  <a:latin typeface="微软雅黑" pitchFamily="34" charset="-122"/>
                  <a:ea typeface="微软雅黑" pitchFamily="34" charset="-122"/>
                </a:rPr>
                <a:t>顾客排队等待服务</a:t>
              </a:r>
              <a:endParaRPr lang="en-US" altLang="zh-CN" sz="1800" b="1" kern="0" dirty="0">
                <a:solidFill>
                  <a:srgbClr val="FFC000"/>
                </a:solidFill>
                <a:latin typeface="微软雅黑" pitchFamily="34" charset="-122"/>
                <a:ea typeface="微软雅黑" pitchFamily="34" charset="-122"/>
              </a:endParaRPr>
            </a:p>
          </p:txBody>
        </p:sp>
      </p:grpSp>
      <p:grpSp>
        <p:nvGrpSpPr>
          <p:cNvPr id="13" name="组合 26"/>
          <p:cNvGrpSpPr/>
          <p:nvPr/>
        </p:nvGrpSpPr>
        <p:grpSpPr>
          <a:xfrm>
            <a:off x="2357423" y="2776589"/>
            <a:ext cx="2286015" cy="2509799"/>
            <a:chOff x="2042985" y="3194469"/>
            <a:chExt cx="3012589" cy="1329961"/>
          </a:xfrm>
        </p:grpSpPr>
        <p:sp>
          <p:nvSpPr>
            <p:cNvPr id="28" name="矩形 4"/>
            <p:cNvSpPr>
              <a:spLocks noChangeArrowheads="1"/>
            </p:cNvSpPr>
            <p:nvPr/>
          </p:nvSpPr>
          <p:spPr bwMode="auto">
            <a:xfrm>
              <a:off x="2042985" y="3724112"/>
              <a:ext cx="2970048" cy="800318"/>
            </a:xfrm>
            <a:prstGeom prst="rect">
              <a:avLst/>
            </a:prstGeom>
            <a:noFill/>
            <a:ln w="9525">
              <a:noFill/>
              <a:miter lim="800000"/>
              <a:headEnd/>
              <a:tailEnd/>
            </a:ln>
          </p:spPr>
          <p:txBody>
            <a:bodyPr wrap="square">
              <a:spAutoFit/>
            </a:bodyPr>
            <a:lstStyle/>
            <a:p>
              <a:pPr algn="ctr">
                <a:lnSpc>
                  <a:spcPct val="125000"/>
                </a:lnSpc>
              </a:pPr>
              <a:r>
                <a:rPr lang="zh-CN" altLang="en-US" sz="1600" dirty="0" smtClean="0">
                  <a:solidFill>
                    <a:schemeClr val="tx1">
                      <a:lumMod val="50000"/>
                      <a:lumOff val="50000"/>
                    </a:schemeClr>
                  </a:solidFill>
                  <a:latin typeface="微软雅黑" pitchFamily="34" charset="-122"/>
                  <a:ea typeface="微软雅黑" pitchFamily="34" charset="-122"/>
                </a:rPr>
                <a:t>如果顾客到达时，所有的服务能力都已经被占用，那么顾客需要耐心等待。</a:t>
              </a: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29" name="TextBox 25"/>
            <p:cNvSpPr txBox="1"/>
            <p:nvPr/>
          </p:nvSpPr>
          <p:spPr>
            <a:xfrm>
              <a:off x="2156681" y="3194469"/>
              <a:ext cx="2898893" cy="923331"/>
            </a:xfrm>
            <a:prstGeom prst="rect">
              <a:avLst/>
            </a:prstGeom>
            <a:noFill/>
          </p:spPr>
          <p:txBody>
            <a:bodyPr vert="horz" wrap="square" rtlCol="0">
              <a:spAutoFit/>
            </a:bodyPr>
            <a:lstStyle/>
            <a:p>
              <a:pPr algn="ctr"/>
              <a:r>
                <a:rPr lang="zh-CN" altLang="en-US" b="1" kern="0" dirty="0" smtClean="0">
                  <a:solidFill>
                    <a:srgbClr val="FFC000"/>
                  </a:solidFill>
                  <a:latin typeface="微软雅黑" pitchFamily="34" charset="-122"/>
                  <a:ea typeface="微软雅黑" pitchFamily="34" charset="-122"/>
                </a:rPr>
                <a:t>顾客的特点是随机到达，并且要求立即得到服务</a:t>
              </a:r>
              <a:endParaRPr lang="en-US" altLang="zh-CN" sz="1800" b="1" kern="0" dirty="0">
                <a:solidFill>
                  <a:srgbClr val="FFC000"/>
                </a:solidFill>
                <a:latin typeface="微软雅黑" pitchFamily="34" charset="-122"/>
                <a:ea typeface="微软雅黑" pitchFamily="34" charset="-122"/>
              </a:endParaRPr>
            </a:p>
          </p:txBody>
        </p:sp>
      </p:grpSp>
      <p:grpSp>
        <p:nvGrpSpPr>
          <p:cNvPr id="14" name="组合 29"/>
          <p:cNvGrpSpPr/>
          <p:nvPr/>
        </p:nvGrpSpPr>
        <p:grpSpPr>
          <a:xfrm>
            <a:off x="4286247" y="4696502"/>
            <a:ext cx="2071702" cy="1447142"/>
            <a:chOff x="5280844" y="5446018"/>
            <a:chExt cx="2762989" cy="1067926"/>
          </a:xfrm>
        </p:grpSpPr>
        <p:sp>
          <p:nvSpPr>
            <p:cNvPr id="31" name="矩形 4"/>
            <p:cNvSpPr>
              <a:spLocks noChangeArrowheads="1"/>
            </p:cNvSpPr>
            <p:nvPr/>
          </p:nvSpPr>
          <p:spPr bwMode="auto">
            <a:xfrm>
              <a:off x="5280844" y="5806058"/>
              <a:ext cx="2762989" cy="707886"/>
            </a:xfrm>
            <a:prstGeom prst="rect">
              <a:avLst/>
            </a:prstGeom>
            <a:noFill/>
            <a:ln w="9525">
              <a:noFill/>
              <a:miter lim="800000"/>
              <a:headEnd/>
              <a:tailEnd/>
            </a:ln>
          </p:spPr>
          <p:txBody>
            <a:bodyPr wrap="square">
              <a:spAutoFit/>
            </a:bodyPr>
            <a:lstStyle/>
            <a:p>
              <a:pPr algn="ctr">
                <a:lnSpc>
                  <a:spcPct val="125000"/>
                </a:lnSpc>
              </a:pPr>
              <a:r>
                <a:rPr lang="zh-CN" altLang="en-US" sz="1600" dirty="0" smtClean="0">
                  <a:solidFill>
                    <a:schemeClr val="tx1">
                      <a:lumMod val="50000"/>
                      <a:lumOff val="50000"/>
                    </a:schemeClr>
                  </a:solidFill>
                  <a:latin typeface="微软雅黑" pitchFamily="34" charset="-122"/>
                  <a:ea typeface="微软雅黑" pitchFamily="34" charset="-122"/>
                </a:rPr>
                <a:t>一直是向服务管理者提出的一个挑战</a:t>
              </a: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32" name="TextBox 27"/>
            <p:cNvSpPr txBox="1"/>
            <p:nvPr/>
          </p:nvSpPr>
          <p:spPr>
            <a:xfrm>
              <a:off x="5284543" y="5446018"/>
              <a:ext cx="2732406" cy="369332"/>
            </a:xfrm>
            <a:prstGeom prst="rect">
              <a:avLst/>
            </a:prstGeom>
            <a:noFill/>
          </p:spPr>
          <p:txBody>
            <a:bodyPr vert="horz" wrap="square" rtlCol="0">
              <a:spAutoFit/>
            </a:bodyPr>
            <a:lstStyle/>
            <a:p>
              <a:pPr algn="ctr"/>
              <a:r>
                <a:rPr lang="zh-CN" altLang="en-US" sz="1800" b="1" kern="0" dirty="0" smtClean="0">
                  <a:solidFill>
                    <a:srgbClr val="FFC000"/>
                  </a:solidFill>
                  <a:latin typeface="微软雅黑" pitchFamily="34" charset="-122"/>
                  <a:ea typeface="微软雅黑" pitchFamily="34" charset="-122"/>
                </a:rPr>
                <a:t>对于排队的管理</a:t>
              </a:r>
              <a:endParaRPr lang="en-US" altLang="zh-CN" sz="1800" b="1" kern="0" dirty="0">
                <a:solidFill>
                  <a:srgbClr val="FFC000"/>
                </a:solidFill>
                <a:latin typeface="微软雅黑" pitchFamily="34" charset="-122"/>
                <a:ea typeface="微软雅黑" pitchFamily="34" charset="-122"/>
              </a:endParaRPr>
            </a:p>
          </p:txBody>
        </p:sp>
      </p:grpSp>
      <p:sp>
        <p:nvSpPr>
          <p:cNvPr id="33" name="TextBox 3"/>
          <p:cNvSpPr txBox="1"/>
          <p:nvPr/>
        </p:nvSpPr>
        <p:spPr>
          <a:xfrm>
            <a:off x="4888371" y="3143248"/>
            <a:ext cx="825040" cy="1200329"/>
          </a:xfrm>
          <a:prstGeom prst="rect">
            <a:avLst/>
          </a:prstGeom>
          <a:noFill/>
        </p:spPr>
        <p:txBody>
          <a:bodyPr wrap="square">
            <a:spAutoFit/>
          </a:bodyPr>
          <a:lstStyle/>
          <a:p>
            <a:pPr algn="ctr">
              <a:defRPr/>
            </a:pPr>
            <a:r>
              <a:rPr lang="zh-CN" altLang="en-US" sz="3600" b="1" dirty="0" smtClean="0">
                <a:solidFill>
                  <a:srgbClr val="666666"/>
                </a:solidFill>
                <a:latin typeface="微软雅黑" pitchFamily="34" charset="-122"/>
                <a:ea typeface="微软雅黑" pitchFamily="34" charset="-122"/>
              </a:rPr>
              <a:t>排队</a:t>
            </a:r>
            <a:endParaRPr lang="zh-CN" altLang="en-US" sz="3600" b="1" dirty="0">
              <a:solidFill>
                <a:srgbClr val="666666"/>
              </a:solidFill>
              <a:latin typeface="微软雅黑" pitchFamily="34" charset="-122"/>
              <a:ea typeface="微软雅黑" pitchFamily="34" charset="-122"/>
            </a:endParaRPr>
          </a:p>
        </p:txBody>
      </p:sp>
    </p:spTree>
    <p:extLst>
      <p:ext uri="{BB962C8B-B14F-4D97-AF65-F5344CB8AC3E}">
        <p14:creationId xmlns:p14="http://schemas.microsoft.com/office/powerpoint/2010/main" xmlns="" val="226385545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4"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815547" y="1098100"/>
            <a:ext cx="461665" cy="4347124"/>
          </a:xfrm>
          <a:prstGeom prst="rect">
            <a:avLst/>
          </a:prstGeom>
          <a:noFill/>
        </p:spPr>
        <p:txBody>
          <a:bodyPr vert="eaVert" wrap="square" rtlCol="0">
            <a:spAutoFit/>
          </a:bodyPr>
          <a:lstStyle/>
          <a:p>
            <a:pPr algn="ctr"/>
            <a:r>
              <a:rPr lang="zh-CN" altLang="en-US" b="1" spc="150" dirty="0" smtClean="0">
                <a:solidFill>
                  <a:srgbClr val="00B0F0"/>
                </a:solidFill>
                <a:latin typeface="微软雅黑" pitchFamily="34" charset="-122"/>
                <a:ea typeface="微软雅黑" pitchFamily="34" charset="-122"/>
              </a:rPr>
              <a:t>蛇形长队的改进</a:t>
            </a:r>
            <a:endParaRPr lang="zh-CN" altLang="en-US" b="1" spc="150" dirty="0">
              <a:solidFill>
                <a:srgbClr val="00B0F0"/>
              </a:solidFill>
              <a:latin typeface="微软雅黑" pitchFamily="34" charset="-122"/>
              <a:ea typeface="微软雅黑" pitchFamily="34" charset="-122"/>
            </a:endParaRPr>
          </a:p>
        </p:txBody>
      </p:sp>
      <p:sp>
        <p:nvSpPr>
          <p:cNvPr id="4" name="椭圆 3"/>
          <p:cNvSpPr/>
          <p:nvPr/>
        </p:nvSpPr>
        <p:spPr>
          <a:xfrm>
            <a:off x="1181029" y="1268792"/>
            <a:ext cx="216028" cy="288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0800" rIns="18000" bIns="10800" rtlCol="0" anchor="ctr"/>
          <a:lstStyle/>
          <a:p>
            <a:pPr algn="ctr"/>
            <a:r>
              <a:rPr lang="en-US" altLang="zh-CN" dirty="0" smtClean="0">
                <a:solidFill>
                  <a:prstClr val="white"/>
                </a:solidFill>
                <a:latin typeface="Arial Unicode MS" pitchFamily="34" charset="-122"/>
                <a:ea typeface="Arial Unicode MS" pitchFamily="34" charset="-122"/>
                <a:cs typeface="Arial Unicode MS" pitchFamily="34" charset="-122"/>
              </a:rPr>
              <a:t>4</a:t>
            </a:r>
            <a:endParaRPr lang="zh-CN" altLang="en-US" dirty="0">
              <a:solidFill>
                <a:prstClr val="white"/>
              </a:solidFill>
              <a:latin typeface="Arial Unicode MS" pitchFamily="34" charset="-122"/>
              <a:ea typeface="Arial Unicode MS" pitchFamily="34" charset="-122"/>
              <a:cs typeface="Arial Unicode MS" pitchFamily="34" charset="-122"/>
            </a:endParaRPr>
          </a:p>
        </p:txBody>
      </p:sp>
      <p:sp>
        <p:nvSpPr>
          <p:cNvPr id="14" name="Rectangle 2"/>
          <p:cNvSpPr>
            <a:spLocks noChangeArrowheads="1"/>
          </p:cNvSpPr>
          <p:nvPr/>
        </p:nvSpPr>
        <p:spPr bwMode="auto">
          <a:xfrm rot="10800000" flipV="1">
            <a:off x="6992574" y="500042"/>
            <a:ext cx="1365640" cy="1857388"/>
          </a:xfrm>
          <a:prstGeom prst="rect">
            <a:avLst/>
          </a:prstGeom>
          <a:gradFill>
            <a:gsLst>
              <a:gs pos="33000">
                <a:srgbClr val="2676FF">
                  <a:lumMod val="60000"/>
                  <a:lumOff val="40000"/>
                </a:srgbClr>
              </a:gs>
              <a:gs pos="100000">
                <a:srgbClr val="2676FF"/>
              </a:gs>
            </a:gsLst>
            <a:lin ang="5400000" scaled="0"/>
          </a:gradFill>
          <a:ln w="3175" cap="flat" cmpd="sng" algn="ctr">
            <a:solidFill>
              <a:srgbClr val="2676FF">
                <a:lumMod val="60000"/>
                <a:lumOff val="40000"/>
              </a:srgbClr>
            </a:solidFill>
            <a:prstDash val="solid"/>
          </a:ln>
          <a:effectLst/>
        </p:spPr>
        <p:txBody>
          <a:bodyPr anchor="ctr"/>
          <a:lstStyle/>
          <a:p>
            <a:pPr lvl="0" algn="ctr">
              <a:defRPr/>
            </a:pPr>
            <a:r>
              <a:rPr lang="zh-CN" altLang="en-US" sz="2000" b="1" kern="10" dirty="0" smtClean="0">
                <a:solidFill>
                  <a:sysClr val="window" lastClr="FFFFFF"/>
                </a:solidFill>
                <a:latin typeface="微软雅黑" pitchFamily="34" charset="-122"/>
                <a:ea typeface="微软雅黑" pitchFamily="34" charset="-122"/>
              </a:rPr>
              <a:t>自动化</a:t>
            </a:r>
            <a:endParaRPr lang="zh-CN" altLang="en-US" sz="2000" b="1" kern="10" dirty="0">
              <a:solidFill>
                <a:sysClr val="window" lastClr="FFFFFF"/>
              </a:solidFill>
              <a:latin typeface="微软雅黑" pitchFamily="34" charset="-122"/>
              <a:ea typeface="微软雅黑" pitchFamily="34" charset="-122"/>
            </a:endParaRPr>
          </a:p>
        </p:txBody>
      </p:sp>
      <p:sp>
        <p:nvSpPr>
          <p:cNvPr id="18" name="AutoShape 3"/>
          <p:cNvSpPr>
            <a:spLocks noChangeArrowheads="1"/>
          </p:cNvSpPr>
          <p:nvPr/>
        </p:nvSpPr>
        <p:spPr bwMode="auto">
          <a:xfrm rot="10800000">
            <a:off x="6929453" y="2405054"/>
            <a:ext cx="1500198" cy="309566"/>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99000">
                <a:srgbClr val="2676FF">
                  <a:lumMod val="40000"/>
                  <a:lumOff val="60000"/>
                </a:srgbClr>
              </a:gs>
              <a:gs pos="2000">
                <a:srgbClr val="5F5F5F">
                  <a:alpha val="0"/>
                </a:srgbClr>
              </a:gs>
            </a:gsLst>
            <a:lin ang="5400000" scaled="0"/>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endParaRPr>
          </a:p>
        </p:txBody>
      </p:sp>
      <p:sp>
        <p:nvSpPr>
          <p:cNvPr id="19" name="Rectangle 4"/>
          <p:cNvSpPr>
            <a:spLocks noChangeArrowheads="1"/>
          </p:cNvSpPr>
          <p:nvPr/>
        </p:nvSpPr>
        <p:spPr bwMode="auto">
          <a:xfrm rot="10800000" flipV="1">
            <a:off x="5369930" y="1000109"/>
            <a:ext cx="1328910" cy="1857387"/>
          </a:xfrm>
          <a:prstGeom prst="rect">
            <a:avLst/>
          </a:prstGeom>
          <a:gradFill>
            <a:gsLst>
              <a:gs pos="33000">
                <a:srgbClr val="2676FF">
                  <a:lumMod val="60000"/>
                  <a:lumOff val="40000"/>
                </a:srgbClr>
              </a:gs>
              <a:gs pos="100000">
                <a:srgbClr val="2676FF"/>
              </a:gs>
            </a:gsLst>
            <a:lin ang="5400000" scaled="0"/>
          </a:gradFill>
          <a:ln w="3175" cap="flat" cmpd="sng" algn="ctr">
            <a:solidFill>
              <a:srgbClr val="2676FF">
                <a:lumMod val="60000"/>
                <a:lumOff val="40000"/>
              </a:srgbClr>
            </a:solidFill>
            <a:prstDash val="solid"/>
          </a:ln>
          <a:effectLst/>
        </p:spPr>
        <p:txBody>
          <a:bodyPr anchor="ctr"/>
          <a:lstStyle/>
          <a:p>
            <a:pPr algn="ctr">
              <a:defRPr/>
            </a:pPr>
            <a:r>
              <a:rPr lang="zh-CN" altLang="en-US" sz="2000" b="1" kern="10" dirty="0" smtClean="0">
                <a:solidFill>
                  <a:sysClr val="window" lastClr="FFFFFF"/>
                </a:solidFill>
                <a:latin typeface="微软雅黑" pitchFamily="34" charset="-122"/>
                <a:ea typeface="微软雅黑" pitchFamily="34" charset="-122"/>
              </a:rPr>
              <a:t>区别对待</a:t>
            </a:r>
            <a:endParaRPr lang="zh-CN" altLang="en-US" sz="2000" b="1" kern="10" dirty="0">
              <a:solidFill>
                <a:sysClr val="window" lastClr="FFFFFF"/>
              </a:solidFill>
              <a:latin typeface="微软雅黑" pitchFamily="34" charset="-122"/>
              <a:ea typeface="微软雅黑" pitchFamily="34" charset="-122"/>
            </a:endParaRPr>
          </a:p>
        </p:txBody>
      </p:sp>
      <p:sp>
        <p:nvSpPr>
          <p:cNvPr id="20" name="AutoShape 5"/>
          <p:cNvSpPr>
            <a:spLocks noChangeArrowheads="1"/>
          </p:cNvSpPr>
          <p:nvPr/>
        </p:nvSpPr>
        <p:spPr bwMode="auto">
          <a:xfrm rot="10800000">
            <a:off x="5221082" y="2951159"/>
            <a:ext cx="1636934" cy="26352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99000">
                <a:srgbClr val="2676FF">
                  <a:lumMod val="40000"/>
                  <a:lumOff val="60000"/>
                </a:srgbClr>
              </a:gs>
              <a:gs pos="2000">
                <a:srgbClr val="5F5F5F">
                  <a:alpha val="0"/>
                </a:srgbClr>
              </a:gs>
            </a:gsLst>
            <a:lin ang="5400000" scaled="0"/>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endParaRPr>
          </a:p>
        </p:txBody>
      </p:sp>
      <p:sp>
        <p:nvSpPr>
          <p:cNvPr id="23" name="Rectangle 10"/>
          <p:cNvSpPr>
            <a:spLocks noChangeArrowheads="1"/>
          </p:cNvSpPr>
          <p:nvPr/>
        </p:nvSpPr>
        <p:spPr bwMode="auto">
          <a:xfrm rot="10800000" flipV="1">
            <a:off x="3761701" y="571480"/>
            <a:ext cx="1325897" cy="1839017"/>
          </a:xfrm>
          <a:prstGeom prst="rect">
            <a:avLst/>
          </a:prstGeom>
          <a:gradFill>
            <a:gsLst>
              <a:gs pos="33000">
                <a:srgbClr val="2676FF">
                  <a:lumMod val="60000"/>
                  <a:lumOff val="40000"/>
                </a:srgbClr>
              </a:gs>
              <a:gs pos="100000">
                <a:srgbClr val="2676FF"/>
              </a:gs>
            </a:gsLst>
            <a:lin ang="5400000" scaled="0"/>
          </a:gradFill>
          <a:ln w="3175" cap="flat" cmpd="sng" algn="ctr">
            <a:solidFill>
              <a:srgbClr val="2676FF">
                <a:lumMod val="60000"/>
                <a:lumOff val="40000"/>
              </a:srgbClr>
            </a:solidFill>
            <a:prstDash val="solid"/>
          </a:ln>
          <a:effectLst/>
        </p:spPr>
        <p:txBody>
          <a:bodyPr anchor="ctr"/>
          <a:lstStyle/>
          <a:p>
            <a:pPr lvl="0" algn="ctr">
              <a:defRPr/>
            </a:pPr>
            <a:r>
              <a:rPr kumimoji="0" lang="zh-CN" altLang="en-US" sz="2000" b="1" i="0" u="none" strike="noStrike" kern="10" cap="none" spc="0" normalizeH="0" baseline="0" noProof="0" dirty="0" smtClean="0">
                <a:ln>
                  <a:noFill/>
                </a:ln>
                <a:solidFill>
                  <a:sysClr val="window" lastClr="FFFFFF"/>
                </a:solidFill>
                <a:effectLst/>
                <a:uLnTx/>
                <a:uFillTx/>
                <a:latin typeface="微软雅黑" pitchFamily="34" charset="-122"/>
                <a:ea typeface="微软雅黑" pitchFamily="34" charset="-122"/>
                <a:cs typeface="+mn-cs"/>
              </a:rPr>
              <a:t>模糊化</a:t>
            </a:r>
            <a:endParaRPr kumimoji="0" lang="zh-CN" altLang="en-US" sz="2000" b="1" i="0" u="none" strike="noStrike" kern="1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24" name="AutoShape 11"/>
          <p:cNvSpPr>
            <a:spLocks noChangeArrowheads="1"/>
          </p:cNvSpPr>
          <p:nvPr/>
        </p:nvSpPr>
        <p:spPr bwMode="auto">
          <a:xfrm rot="10800000">
            <a:off x="3643306" y="2496884"/>
            <a:ext cx="1618604" cy="28917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99000">
                <a:srgbClr val="2676FF">
                  <a:lumMod val="40000"/>
                  <a:lumOff val="60000"/>
                </a:srgbClr>
              </a:gs>
              <a:gs pos="2000">
                <a:srgbClr val="5F5F5F">
                  <a:alpha val="0"/>
                </a:srgbClr>
              </a:gs>
            </a:gsLst>
            <a:lin ang="540000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endParaRPr>
          </a:p>
        </p:txBody>
      </p:sp>
      <p:sp>
        <p:nvSpPr>
          <p:cNvPr id="25" name="Text Box 44"/>
          <p:cNvSpPr txBox="1">
            <a:spLocks noChangeArrowheads="1"/>
          </p:cNvSpPr>
          <p:nvPr/>
        </p:nvSpPr>
        <p:spPr bwMode="auto">
          <a:xfrm>
            <a:off x="2071670" y="4286256"/>
            <a:ext cx="6496326" cy="1421928"/>
          </a:xfrm>
          <a:prstGeom prst="rect">
            <a:avLst/>
          </a:prstGeom>
          <a:noFill/>
          <a:ln>
            <a:noFill/>
          </a:ln>
          <a:effectLst/>
          <a:extLst>
            <a:ext uri="{909E8E84-426E-40DD-AFC4-6F175D3DCCD1}">
              <a14:hiddenFill xmlns:a14="http://schemas.microsoft.com/office/drawing/2010/main" xmlns="">
                <a:solidFill>
                  <a:srgbClr val="FFFFFF">
                    <a:alpha val="30000"/>
                  </a:srgbClr>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algn="l"/>
            <a:r>
              <a:rPr lang="zh-CN" altLang="en-US" dirty="0" smtClean="0"/>
              <a:t>在纽约的梅西商店，在排队等待看圣诞老人的沿途</a:t>
            </a:r>
            <a:r>
              <a:rPr lang="zh-CN" altLang="en-US" b="1" dirty="0" smtClean="0">
                <a:solidFill>
                  <a:srgbClr val="00B0F0"/>
                </a:solidFill>
              </a:rPr>
              <a:t>可以欣赏到跳舞的玩具熊、小精灵和电动火车展览。</a:t>
            </a:r>
            <a:endParaRPr lang="en-US" altLang="zh-CN" b="1" dirty="0" smtClean="0">
              <a:solidFill>
                <a:srgbClr val="00B0F0"/>
              </a:solidFill>
            </a:endParaRPr>
          </a:p>
          <a:p>
            <a:pPr algn="l"/>
            <a:r>
              <a:rPr lang="zh-CN" altLang="en-US" dirty="0" smtClean="0"/>
              <a:t>在纽约的奥姆尼公司中心酒店，当排队的人数超过</a:t>
            </a:r>
            <a:r>
              <a:rPr lang="en-US" altLang="zh-CN" dirty="0" smtClean="0"/>
              <a:t>6</a:t>
            </a:r>
            <a:r>
              <a:rPr lang="zh-CN" altLang="en-US" dirty="0" smtClean="0"/>
              <a:t>位时，经理助理就会</a:t>
            </a:r>
            <a:r>
              <a:rPr lang="zh-CN" altLang="en-US" b="1" dirty="0" smtClean="0">
                <a:solidFill>
                  <a:srgbClr val="00B0F0"/>
                </a:solidFill>
              </a:rPr>
              <a:t>跑到酒店餐厅，拿来橙汁和葡萄汁</a:t>
            </a:r>
            <a:r>
              <a:rPr lang="zh-CN" altLang="en-US" dirty="0" smtClean="0"/>
              <a:t>，送给排队等候的顾客。</a:t>
            </a:r>
            <a:endParaRPr lang="zh-CN" altLang="zh-CN" dirty="0"/>
          </a:p>
        </p:txBody>
      </p:sp>
      <p:sp>
        <p:nvSpPr>
          <p:cNvPr id="26" name="矩形 25"/>
          <p:cNvSpPr/>
          <p:nvPr/>
        </p:nvSpPr>
        <p:spPr>
          <a:xfrm>
            <a:off x="2141414" y="4286256"/>
            <a:ext cx="6359676" cy="1500198"/>
          </a:xfrm>
          <a:prstGeom prst="rect">
            <a:avLst/>
          </a:prstGeom>
          <a:ln>
            <a:solidFill>
              <a:srgbClr val="00B0F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21" name="Rectangle 8"/>
          <p:cNvSpPr>
            <a:spLocks noChangeArrowheads="1"/>
          </p:cNvSpPr>
          <p:nvPr/>
        </p:nvSpPr>
        <p:spPr bwMode="auto">
          <a:xfrm rot="10800000" flipV="1">
            <a:off x="2143108" y="1071546"/>
            <a:ext cx="1401044" cy="1857387"/>
          </a:xfrm>
          <a:prstGeom prst="rect">
            <a:avLst/>
          </a:prstGeom>
          <a:gradFill>
            <a:gsLst>
              <a:gs pos="33000">
                <a:srgbClr val="2676FF">
                  <a:lumMod val="60000"/>
                  <a:lumOff val="40000"/>
                </a:srgbClr>
              </a:gs>
              <a:gs pos="100000">
                <a:srgbClr val="2676FF"/>
              </a:gs>
            </a:gsLst>
            <a:lin ang="5400000" scaled="0"/>
          </a:gradFill>
          <a:ln w="3175" cap="flat" cmpd="sng" algn="ctr">
            <a:solidFill>
              <a:srgbClr val="2676FF">
                <a:lumMod val="60000"/>
                <a:lumOff val="40000"/>
              </a:srgbClr>
            </a:solidFill>
            <a:prstDash val="solid"/>
          </a:ln>
          <a:effectLst/>
        </p:spPr>
        <p:txBody>
          <a:bodyPr anchor="ctr"/>
          <a:lstStyle/>
          <a:p>
            <a:pPr lvl="0" algn="ctr">
              <a:defRPr/>
            </a:pPr>
            <a:r>
              <a:rPr lang="zh-CN" altLang="en-US" sz="2000" b="1" kern="10" dirty="0" smtClean="0">
                <a:solidFill>
                  <a:sysClr val="window" lastClr="FFFFFF"/>
                </a:solidFill>
                <a:latin typeface="微软雅黑" pitchFamily="34" charset="-122"/>
                <a:ea typeface="微软雅黑" pitchFamily="34" charset="-122"/>
              </a:rPr>
              <a:t>活泼有趣</a:t>
            </a:r>
            <a:endParaRPr lang="zh-CN" altLang="en-US" sz="2000" b="1" kern="10" dirty="0">
              <a:solidFill>
                <a:sysClr val="window" lastClr="FFFFFF"/>
              </a:solidFill>
              <a:latin typeface="微软雅黑" pitchFamily="34" charset="-122"/>
              <a:ea typeface="微软雅黑" pitchFamily="34" charset="-122"/>
            </a:endParaRPr>
          </a:p>
        </p:txBody>
      </p:sp>
      <p:sp>
        <p:nvSpPr>
          <p:cNvPr id="22" name="AutoShape 9"/>
          <p:cNvSpPr>
            <a:spLocks noChangeArrowheads="1"/>
          </p:cNvSpPr>
          <p:nvPr/>
        </p:nvSpPr>
        <p:spPr bwMode="auto">
          <a:xfrm rot="10800000">
            <a:off x="2027930" y="2994038"/>
            <a:ext cx="1615376" cy="2920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99000">
                <a:srgbClr val="2676FF">
                  <a:lumMod val="40000"/>
                  <a:lumOff val="60000"/>
                </a:srgbClr>
              </a:gs>
              <a:gs pos="2000">
                <a:srgbClr val="5F5F5F">
                  <a:alpha val="0"/>
                </a:srgbClr>
              </a:gs>
            </a:gsLst>
            <a:lin ang="5400000" scaled="0"/>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endParaRPr>
          </a:p>
        </p:txBody>
      </p:sp>
      <p:sp>
        <p:nvSpPr>
          <p:cNvPr id="15" name="TextBox 14"/>
          <p:cNvSpPr txBox="1"/>
          <p:nvPr/>
        </p:nvSpPr>
        <p:spPr>
          <a:xfrm>
            <a:off x="2071670" y="4429132"/>
            <a:ext cx="6429420" cy="1208023"/>
          </a:xfrm>
          <a:prstGeom prst="rect">
            <a:avLst/>
          </a:prstGeom>
          <a:noFill/>
        </p:spPr>
        <p:txBody>
          <a:bodyPr wrap="square" rtlCol="0">
            <a:spAutoFit/>
          </a:bodyPr>
          <a:lstStyle/>
          <a:p>
            <a:pPr algn="l"/>
            <a:r>
              <a:rPr lang="zh-CN" altLang="en-US" sz="1600" dirty="0" smtClean="0">
                <a:solidFill>
                  <a:schemeClr val="bg1">
                    <a:lumMod val="50000"/>
                  </a:schemeClr>
                </a:solidFill>
                <a:latin typeface="微软雅黑" pitchFamily="34" charset="-122"/>
                <a:ea typeface="微软雅黑" pitchFamily="34" charset="-122"/>
              </a:rPr>
              <a:t>一些餐厅</a:t>
            </a:r>
            <a:r>
              <a:rPr lang="zh-CN" altLang="en-US" sz="1600" b="1" dirty="0" smtClean="0">
                <a:solidFill>
                  <a:srgbClr val="00B0F0"/>
                </a:solidFill>
                <a:latin typeface="微软雅黑" pitchFamily="34" charset="-122"/>
                <a:ea typeface="微软雅黑" pitchFamily="34" charset="-122"/>
              </a:rPr>
              <a:t>故意 告诉顾客需要等待很长时间</a:t>
            </a:r>
            <a:r>
              <a:rPr lang="zh-CN" altLang="en-US" sz="1600" dirty="0" smtClean="0">
                <a:solidFill>
                  <a:schemeClr val="bg1">
                    <a:lumMod val="50000"/>
                  </a:schemeClr>
                </a:solidFill>
                <a:latin typeface="微软雅黑" pitchFamily="34" charset="-122"/>
                <a:ea typeface="微软雅黑" pitchFamily="34" charset="-122"/>
              </a:rPr>
              <a:t>，这样当实际的等待时间比被告知的时间短时，顾客就会很高兴。</a:t>
            </a:r>
            <a:endParaRPr lang="en-US" altLang="zh-CN" sz="1600" dirty="0" smtClean="0">
              <a:solidFill>
                <a:schemeClr val="bg1">
                  <a:lumMod val="50000"/>
                </a:schemeClr>
              </a:solidFill>
              <a:latin typeface="微软雅黑" pitchFamily="34" charset="-122"/>
              <a:ea typeface="微软雅黑" pitchFamily="34" charset="-122"/>
            </a:endParaRPr>
          </a:p>
          <a:p>
            <a:pPr algn="l">
              <a:lnSpc>
                <a:spcPct val="125000"/>
              </a:lnSpc>
            </a:pPr>
            <a:r>
              <a:rPr lang="zh-CN" altLang="en-US" sz="1600" dirty="0" smtClean="0">
                <a:solidFill>
                  <a:schemeClr val="bg1">
                    <a:lumMod val="50000"/>
                  </a:schemeClr>
                </a:solidFill>
                <a:latin typeface="微软雅黑" pitchFamily="34" charset="-122"/>
                <a:ea typeface="微软雅黑" pitchFamily="34" charset="-122"/>
              </a:rPr>
              <a:t>在美国的迪尼斯乐园，游乐项目前的</a:t>
            </a:r>
            <a:r>
              <a:rPr lang="zh-CN" altLang="en-US" sz="1600" b="1" dirty="0" smtClean="0">
                <a:solidFill>
                  <a:srgbClr val="00B0F0"/>
                </a:solidFill>
                <a:latin typeface="微软雅黑" pitchFamily="34" charset="-122"/>
                <a:ea typeface="微软雅黑" pitchFamily="34" charset="-122"/>
              </a:rPr>
              <a:t>队形长队会拐好几个弯</a:t>
            </a:r>
            <a:r>
              <a:rPr lang="zh-CN" altLang="en-US" dirty="0" smtClean="0"/>
              <a:t>。</a:t>
            </a:r>
            <a:endParaRPr lang="en-US" altLang="zh-CN" dirty="0" smtClean="0"/>
          </a:p>
          <a:p>
            <a:pPr algn="l"/>
            <a:r>
              <a:rPr lang="zh-CN" altLang="en-US" sz="1600" dirty="0" smtClean="0">
                <a:solidFill>
                  <a:schemeClr val="bg1">
                    <a:lumMod val="50000"/>
                  </a:schemeClr>
                </a:solidFill>
                <a:latin typeface="微软雅黑" pitchFamily="34" charset="-122"/>
                <a:ea typeface="微软雅黑" pitchFamily="34" charset="-122"/>
              </a:rPr>
              <a:t>这</a:t>
            </a:r>
            <a:r>
              <a:rPr lang="zh-CN" altLang="en-US" dirty="0" smtClean="0">
                <a:solidFill>
                  <a:schemeClr val="bg1">
                    <a:lumMod val="50000"/>
                  </a:schemeClr>
                </a:solidFill>
                <a:latin typeface="微软雅黑" pitchFamily="34" charset="-122"/>
                <a:ea typeface="微软雅黑" pitchFamily="34" charset="-122"/>
              </a:rPr>
              <a:t>而是更关注队伍移动的速度。</a:t>
            </a:r>
            <a:r>
              <a:rPr lang="zh-CN" altLang="en-US" sz="1600" dirty="0" smtClean="0">
                <a:solidFill>
                  <a:schemeClr val="bg1">
                    <a:lumMod val="50000"/>
                  </a:schemeClr>
                </a:solidFill>
                <a:latin typeface="微软雅黑" pitchFamily="34" charset="-122"/>
                <a:ea typeface="微软雅黑" pitchFamily="34" charset="-122"/>
              </a:rPr>
              <a:t>样人们就不太注意队伍有多长，</a:t>
            </a:r>
          </a:p>
        </p:txBody>
      </p:sp>
      <p:sp>
        <p:nvSpPr>
          <p:cNvPr id="16" name="TextBox 15"/>
          <p:cNvSpPr txBox="1"/>
          <p:nvPr/>
        </p:nvSpPr>
        <p:spPr>
          <a:xfrm>
            <a:off x="2143108" y="4429132"/>
            <a:ext cx="6429420" cy="1107996"/>
          </a:xfrm>
          <a:prstGeom prst="rect">
            <a:avLst/>
          </a:prstGeom>
          <a:noFill/>
        </p:spPr>
        <p:txBody>
          <a:bodyPr wrap="square" rtlCol="0">
            <a:spAutoFit/>
          </a:bodyPr>
          <a:lstStyle/>
          <a:p>
            <a:pPr algn="l"/>
            <a:r>
              <a:rPr lang="zh-CN" altLang="en-US" sz="1600" dirty="0" smtClean="0">
                <a:solidFill>
                  <a:schemeClr val="bg1">
                    <a:lumMod val="50000"/>
                  </a:schemeClr>
                </a:solidFill>
                <a:latin typeface="微软雅黑" pitchFamily="34" charset="-122"/>
                <a:ea typeface="微软雅黑" pitchFamily="34" charset="-122"/>
              </a:rPr>
              <a:t>关键的事情不仅仅是使排队的人们得到服务，</a:t>
            </a:r>
            <a:r>
              <a:rPr lang="zh-CN" altLang="en-US" sz="1600" b="1" dirty="0" smtClean="0">
                <a:solidFill>
                  <a:srgbClr val="00B0F0"/>
                </a:solidFill>
                <a:latin typeface="微软雅黑" pitchFamily="34" charset="-122"/>
                <a:ea typeface="微软雅黑" pitchFamily="34" charset="-122"/>
              </a:rPr>
              <a:t>关键在于你挑选谁下一个接受服务</a:t>
            </a:r>
            <a:r>
              <a:rPr lang="zh-CN" altLang="en-US" dirty="0" smtClean="0"/>
              <a:t>。</a:t>
            </a:r>
            <a:r>
              <a:rPr lang="zh-CN" altLang="en-US" sz="1600" dirty="0" smtClean="0">
                <a:solidFill>
                  <a:schemeClr val="bg1">
                    <a:lumMod val="50000"/>
                  </a:schemeClr>
                </a:solidFill>
                <a:latin typeface="微软雅黑" pitchFamily="34" charset="-122"/>
                <a:ea typeface="微软雅黑" pitchFamily="34" charset="-122"/>
              </a:rPr>
              <a:t>飞机的一等舱和经济舱就是区别对待的例子。为避免触怒那些购买经济舱的客户，</a:t>
            </a:r>
            <a:r>
              <a:rPr lang="zh-CN" altLang="en-US" sz="1600" b="1" dirty="0" smtClean="0">
                <a:solidFill>
                  <a:srgbClr val="00B0F0"/>
                </a:solidFill>
                <a:latin typeface="微软雅黑" pitchFamily="34" charset="-122"/>
                <a:ea typeface="微软雅黑" pitchFamily="34" charset="-122"/>
              </a:rPr>
              <a:t>一等舱的检票口要设置在远离</a:t>
            </a:r>
            <a:r>
              <a:rPr lang="zh-CN" altLang="en-US" sz="1600" dirty="0" smtClean="0">
                <a:solidFill>
                  <a:schemeClr val="bg1">
                    <a:lumMod val="50000"/>
                  </a:schemeClr>
                </a:solidFill>
                <a:latin typeface="微软雅黑" pitchFamily="34" charset="-122"/>
                <a:ea typeface="微软雅黑" pitchFamily="34" charset="-122"/>
              </a:rPr>
              <a:t>经济舱检票口的地方。</a:t>
            </a:r>
          </a:p>
        </p:txBody>
      </p:sp>
      <p:sp>
        <p:nvSpPr>
          <p:cNvPr id="27" name="TextBox 26"/>
          <p:cNvSpPr txBox="1"/>
          <p:nvPr/>
        </p:nvSpPr>
        <p:spPr>
          <a:xfrm>
            <a:off x="2071670" y="4357694"/>
            <a:ext cx="6429420" cy="1323439"/>
          </a:xfrm>
          <a:prstGeom prst="rect">
            <a:avLst/>
          </a:prstGeom>
          <a:noFill/>
        </p:spPr>
        <p:txBody>
          <a:bodyPr wrap="square" rtlCol="0">
            <a:spAutoFit/>
          </a:bodyPr>
          <a:lstStyle/>
          <a:p>
            <a:pPr algn="l"/>
            <a:r>
              <a:rPr lang="zh-CN" altLang="en-US" sz="1600" dirty="0" smtClean="0">
                <a:solidFill>
                  <a:schemeClr val="bg1">
                    <a:lumMod val="50000"/>
                  </a:schemeClr>
                </a:solidFill>
                <a:latin typeface="微软雅黑" pitchFamily="34" charset="-122"/>
                <a:ea typeface="微软雅黑" pitchFamily="34" charset="-122"/>
              </a:rPr>
              <a:t>如果顾客打电话询问的事项须由公司多名员工先后回答才能得到完美的答案，那么可能产生互相干扰的情况。美国一个保险公司建立了一套</a:t>
            </a:r>
            <a:r>
              <a:rPr lang="zh-CN" altLang="en-US" sz="1600" b="1" dirty="0" smtClean="0">
                <a:solidFill>
                  <a:srgbClr val="00B0F0"/>
                </a:solidFill>
                <a:latin typeface="微软雅黑" pitchFamily="34" charset="-122"/>
                <a:ea typeface="微软雅黑" pitchFamily="34" charset="-122"/>
              </a:rPr>
              <a:t>复杂的计算机数据库</a:t>
            </a:r>
            <a:r>
              <a:rPr lang="zh-CN" altLang="en-US" sz="1600" dirty="0" smtClean="0">
                <a:solidFill>
                  <a:schemeClr val="bg1">
                    <a:lumMod val="50000"/>
                  </a:schemeClr>
                </a:solidFill>
                <a:latin typeface="微软雅黑" pitchFamily="34" charset="-122"/>
                <a:ea typeface="微软雅黑" pitchFamily="34" charset="-122"/>
              </a:rPr>
              <a:t>，员工只需键入顾客的姓名、住址和健康保险的类型。然后就会迅速给出一个标准格式，公司员工</a:t>
            </a:r>
            <a:r>
              <a:rPr lang="zh-CN" altLang="en-US" sz="1600" b="1" dirty="0" smtClean="0">
                <a:solidFill>
                  <a:srgbClr val="00B0F0"/>
                </a:solidFill>
                <a:latin typeface="微软雅黑" pitchFamily="34" charset="-122"/>
                <a:ea typeface="微软雅黑" pitchFamily="34" charset="-122"/>
              </a:rPr>
              <a:t>就可以逐字读给顾客听了</a:t>
            </a:r>
            <a:r>
              <a:rPr lang="zh-CN" altLang="en-US" sz="1600" dirty="0" smtClean="0">
                <a:solidFill>
                  <a:schemeClr val="bg1">
                    <a:lumMod val="50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xmlns="" val="374812239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0" presetClass="path" presetSubtype="0" accel="50000" decel="50000" fill="hold" grpId="0" nodeType="withEffect">
                                  <p:stCondLst>
                                    <p:cond delay="0"/>
                                  </p:stCondLst>
                                  <p:childTnLst>
                                    <p:animMotion origin="layout" path="M 2.5E-6 3.33333E-6 L 2.5E-6 0.07801 " pathEditMode="relative" rAng="0" ptsTypes="AA">
                                      <p:cBhvr>
                                        <p:cTn id="11" dur="2000" fill="hold"/>
                                        <p:tgtEl>
                                          <p:spTgt spid="21"/>
                                        </p:tgtEl>
                                        <p:attrNameLst>
                                          <p:attrName>ppt_x</p:attrName>
                                          <p:attrName>ppt_y</p:attrName>
                                        </p:attrNameLst>
                                      </p:cBhvr>
                                      <p:rCtr x="0" y="39"/>
                                    </p:animMotion>
                                  </p:childTnLst>
                                </p:cTn>
                              </p:par>
                              <p:par>
                                <p:cTn id="12" presetID="0" presetClass="path" presetSubtype="0" accel="50000" decel="50000" fill="hold" grpId="0" nodeType="withEffect">
                                  <p:stCondLst>
                                    <p:cond delay="0"/>
                                  </p:stCondLst>
                                  <p:childTnLst>
                                    <p:animMotion origin="layout" path="M 5.55556E-7 3.7037E-7 L 0.00087 0.07893 " pathEditMode="relative" rAng="0" ptsTypes="AA">
                                      <p:cBhvr>
                                        <p:cTn id="13" dur="2000" fill="hold"/>
                                        <p:tgtEl>
                                          <p:spTgt spid="22"/>
                                        </p:tgtEl>
                                        <p:attrNameLst>
                                          <p:attrName>ppt_x</p:attrName>
                                          <p:attrName>ppt_y</p:attrName>
                                        </p:attrNameLst>
                                      </p:cBhvr>
                                      <p:rCtr x="0" y="39"/>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0 0 L 0 0.15741 " pathEditMode="relative" ptsTypes="AA">
                                      <p:cBhvr>
                                        <p:cTn id="17" dur="2000" fill="hold"/>
                                        <p:tgtEl>
                                          <p:spTgt spid="23"/>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0 0 L 0 0.15741 " pathEditMode="relative" ptsTypes="AA">
                                      <p:cBhvr>
                                        <p:cTn id="19" dur="2000" fill="hold"/>
                                        <p:tgtEl>
                                          <p:spTgt spid="24"/>
                                        </p:tgtEl>
                                        <p:attrNameLst>
                                          <p:attrName>ppt_x</p:attrName>
                                          <p:attrName>ppt_y</p:attrName>
                                        </p:attrNameLst>
                                      </p:cBhvr>
                                    </p:animMotion>
                                  </p:childTnLst>
                                </p:cTn>
                              </p:par>
                              <p:par>
                                <p:cTn id="20" presetID="1" presetClass="exit" presetSubtype="0" fill="hold" grpId="1" nodeType="withEffect">
                                  <p:stCondLst>
                                    <p:cond delay="0"/>
                                  </p:stCondLst>
                                  <p:childTnLst>
                                    <p:set>
                                      <p:cBhvr>
                                        <p:cTn id="21" dur="1" fill="hold">
                                          <p:stCondLst>
                                            <p:cond delay="0"/>
                                          </p:stCondLst>
                                        </p:cTn>
                                        <p:tgtEl>
                                          <p:spTgt spid="2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0" nodeType="clickEffect">
                                  <p:stCondLst>
                                    <p:cond delay="0"/>
                                  </p:stCondLst>
                                  <p:childTnLst>
                                    <p:animMotion origin="layout" path="M 0 0 L 0 0.09445 " pathEditMode="relative" ptsTypes="AA">
                                      <p:cBhvr>
                                        <p:cTn id="35" dur="2000" fill="hold"/>
                                        <p:tgtEl>
                                          <p:spTgt spid="19"/>
                                        </p:tgtEl>
                                        <p:attrNameLst>
                                          <p:attrName>ppt_x</p:attrName>
                                          <p:attrName>ppt_y</p:attrName>
                                        </p:attrNameLst>
                                      </p:cBhvr>
                                    </p:animMotion>
                                  </p:childTnLst>
                                </p:cTn>
                              </p:par>
                              <p:par>
                                <p:cTn id="36" presetID="0" presetClass="path" presetSubtype="0" accel="50000" decel="50000" fill="hold" grpId="0" nodeType="withEffect">
                                  <p:stCondLst>
                                    <p:cond delay="0"/>
                                  </p:stCondLst>
                                  <p:childTnLst>
                                    <p:animMotion origin="layout" path="M 0 0 L 0 0.09445 " pathEditMode="relative" ptsTypes="AA">
                                      <p:cBhvr>
                                        <p:cTn id="37" dur="2000" fill="hold"/>
                                        <p:tgtEl>
                                          <p:spTgt spid="20"/>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 presetClass="exit" presetSubtype="16" fill="hold" grpId="1" nodeType="clickEffect">
                                  <p:stCondLst>
                                    <p:cond delay="0"/>
                                  </p:stCondLst>
                                  <p:childTnLst>
                                    <p:animEffect transition="out" filter="box(in)">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 0 L 0 0.16805 " pathEditMode="relative" ptsTypes="AA">
                                      <p:cBhvr>
                                        <p:cTn id="52" dur="2000" fill="hold"/>
                                        <p:tgtEl>
                                          <p:spTgt spid="14"/>
                                        </p:tgtEl>
                                        <p:attrNameLst>
                                          <p:attrName>ppt_x</p:attrName>
                                          <p:attrName>ppt_y</p:attrName>
                                        </p:attrNameLst>
                                      </p:cBhvr>
                                    </p:animMotion>
                                  </p:childTnLst>
                                </p:cTn>
                              </p:par>
                              <p:par>
                                <p:cTn id="53" presetID="0" presetClass="path" presetSubtype="0" accel="50000" decel="50000" fill="hold" grpId="0" nodeType="withEffect">
                                  <p:stCondLst>
                                    <p:cond delay="0"/>
                                  </p:stCondLst>
                                  <p:childTnLst>
                                    <p:animMotion origin="layout" path="M 0 0 L 0 0.16805 " pathEditMode="relative" ptsTypes="AA">
                                      <p:cBhvr>
                                        <p:cTn id="54" dur="2000" fill="hold"/>
                                        <p:tgtEl>
                                          <p:spTgt spid="18"/>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1"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ox(in)">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xit" presetSubtype="10" fill="hold" grpId="0" nodeType="clickEffect">
                                  <p:stCondLst>
                                    <p:cond delay="0"/>
                                  </p:stCondLst>
                                  <p:childTnLst>
                                    <p:animEffect transition="out" filter="checkerboard(across)">
                                      <p:cBhvr>
                                        <p:cTn id="63" dur="500"/>
                                        <p:tgtEl>
                                          <p:spTgt spid="27"/>
                                        </p:tgtEl>
                                      </p:cBhvr>
                                    </p:animEffect>
                                    <p:set>
                                      <p:cBhvr>
                                        <p:cTn id="6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23" grpId="0" animBg="1"/>
      <p:bldP spid="24" grpId="0" animBg="1"/>
      <p:bldP spid="25" grpId="0"/>
      <p:bldP spid="25" grpId="1"/>
      <p:bldP spid="21" grpId="0" animBg="1"/>
      <p:bldP spid="22" grpId="0" animBg="1"/>
      <p:bldP spid="15" grpId="0"/>
      <p:bldP spid="15" grpId="1"/>
      <p:bldP spid="16" grpId="0"/>
      <p:bldP spid="16" grpId="1"/>
      <p:bldP spid="27" grpId="0"/>
      <p:bldP spid="2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排队系统的基本特征</a:t>
            </a:r>
            <a:endParaRPr lang="zh-CN" alt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1066800" y="3000372"/>
            <a:ext cx="7620000" cy="2945922"/>
          </a:xfrm>
          <a:prstGeom prst="rect">
            <a:avLst/>
          </a:prstGeom>
          <a:noFill/>
          <a:ln w="9525">
            <a:noFill/>
            <a:miter lim="800000"/>
            <a:headEnd/>
            <a:tailEnd/>
          </a:ln>
          <a:effectLst/>
        </p:spPr>
      </p:pic>
      <p:sp>
        <p:nvSpPr>
          <p:cNvPr id="4" name="TextBox 3"/>
          <p:cNvSpPr txBox="1"/>
          <p:nvPr/>
        </p:nvSpPr>
        <p:spPr>
          <a:xfrm>
            <a:off x="1214414" y="1643050"/>
            <a:ext cx="7286676" cy="1200329"/>
          </a:xfrm>
          <a:prstGeom prst="rect">
            <a:avLst/>
          </a:prstGeom>
          <a:noFill/>
        </p:spPr>
        <p:txBody>
          <a:bodyPr wrap="square" rtlCol="0">
            <a:spAutoFit/>
          </a:bodyPr>
          <a:lstStyle/>
          <a:p>
            <a:pPr algn="l"/>
            <a:r>
              <a:rPr lang="zh-CN" altLang="en-US" dirty="0" smtClean="0"/>
              <a:t>需求服务的顾客构成需求群体。顾客到达率由到达过程决定。</a:t>
            </a:r>
            <a:endParaRPr lang="en-US" altLang="zh-CN" dirty="0" smtClean="0"/>
          </a:p>
          <a:p>
            <a:pPr algn="l"/>
            <a:r>
              <a:rPr lang="zh-CN" altLang="en-US" dirty="0" smtClean="0"/>
              <a:t>若等待的队伍很长，或者队伍移动得很慢，一些顾客就可能不加入队伍。</a:t>
            </a:r>
            <a:endParaRPr lang="en-US" altLang="zh-CN" dirty="0" smtClean="0"/>
          </a:p>
          <a:p>
            <a:pPr algn="l"/>
            <a:r>
              <a:rPr lang="zh-CN" altLang="en-US" dirty="0" smtClean="0"/>
              <a:t>还</a:t>
            </a:r>
            <a:r>
              <a:rPr lang="zh-CN" altLang="en-US" dirty="0" smtClean="0"/>
              <a:t>有一些已经排在队伍中的顾客，可能感到不愿意继续等待而退出队伍。</a:t>
            </a:r>
            <a:endParaRPr lang="en-US" altLang="zh-CN" dirty="0" smtClean="0"/>
          </a:p>
          <a:p>
            <a:pPr algn="l"/>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需求群体</a:t>
            </a:r>
            <a:endParaRPr lang="zh-CN" altLang="en-US" dirty="0"/>
          </a:p>
        </p:txBody>
      </p:sp>
      <p:sp>
        <p:nvSpPr>
          <p:cNvPr id="3" name="内容占位符 2"/>
          <p:cNvSpPr>
            <a:spLocks noGrp="1"/>
          </p:cNvSpPr>
          <p:nvPr>
            <p:ph idx="1"/>
          </p:nvPr>
        </p:nvSpPr>
        <p:spPr/>
        <p:txBody>
          <a:bodyPr/>
          <a:lstStyle/>
          <a:p>
            <a:r>
              <a:rPr lang="zh-CN" altLang="en-US" dirty="0" smtClean="0"/>
              <a:t>需求群体不一定是同质的，它可能包含若干个亚群体</a:t>
            </a:r>
            <a:endParaRPr lang="en-US" altLang="zh-CN" dirty="0" smtClean="0"/>
          </a:p>
          <a:p>
            <a:pPr lvl="1"/>
            <a:r>
              <a:rPr lang="zh-CN" altLang="en-US" dirty="0" smtClean="0"/>
              <a:t>诊所的顾客可以分为未经预约的病人、预约病人、急诊病人</a:t>
            </a:r>
            <a:endParaRPr lang="en-US" altLang="zh-CN" dirty="0" smtClean="0"/>
          </a:p>
          <a:p>
            <a:pPr lvl="1"/>
            <a:r>
              <a:rPr lang="zh-CN" altLang="en-US" dirty="0" smtClean="0"/>
              <a:t>办公室的一台打印机，供三名秘书使用，未来的顾客到达的可能性就取决于正在使用这一系统中寻求服务的人数</a:t>
            </a:r>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a:blip r:embed="rId2"/>
          <a:srcRect/>
          <a:stretch>
            <a:fillRect/>
          </a:stretch>
        </p:blipFill>
        <p:spPr bwMode="auto">
          <a:xfrm>
            <a:off x="2352675" y="3152789"/>
            <a:ext cx="5048250" cy="22764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到达过程</a:t>
            </a:r>
            <a:endParaRPr lang="zh-CN" altLang="en-US" dirty="0"/>
          </a:p>
        </p:txBody>
      </p:sp>
      <p:sp>
        <p:nvSpPr>
          <p:cNvPr id="3" name="内容占位符 2"/>
          <p:cNvSpPr>
            <a:spLocks noGrp="1"/>
          </p:cNvSpPr>
          <p:nvPr>
            <p:ph idx="1"/>
          </p:nvPr>
        </p:nvSpPr>
        <p:spPr/>
        <p:txBody>
          <a:bodyPr/>
          <a:lstStyle/>
          <a:p>
            <a:r>
              <a:rPr lang="zh-CN" altLang="en-US" dirty="0" smtClean="0"/>
              <a:t>服务需求密度的不同会直接影响对服务能力的要求</a:t>
            </a:r>
            <a:endParaRPr lang="en-US" altLang="zh-CN" dirty="0" smtClean="0"/>
          </a:p>
          <a:p>
            <a:pPr lvl="1"/>
            <a:r>
              <a:rPr lang="zh-CN" altLang="en-US" dirty="0" smtClean="0"/>
              <a:t>应当调整服务能力，使之与服务需求的变化相匹配</a:t>
            </a:r>
            <a:endParaRPr lang="en-US" altLang="zh-CN" dirty="0" smtClean="0"/>
          </a:p>
          <a:p>
            <a:pPr lvl="1"/>
            <a:r>
              <a:rPr lang="zh-CN" altLang="en-US" dirty="0" smtClean="0"/>
              <a:t>请顾客预约或预订，从而使服务需求变得比较平缓</a:t>
            </a:r>
            <a:endParaRPr lang="en-US" altLang="zh-CN" dirty="0" smtClean="0"/>
          </a:p>
          <a:p>
            <a:pPr lvl="1"/>
            <a:r>
              <a:rPr lang="zh-CN" altLang="en-US" dirty="0" smtClean="0"/>
              <a:t>电话公司鼓励人们在非高峰期时间内打电话</a:t>
            </a:r>
            <a:endParaRPr lang="en-US" altLang="zh-CN" dirty="0" smtClean="0"/>
          </a:p>
          <a:p>
            <a:pPr lvl="1"/>
            <a:r>
              <a:rPr lang="zh-CN" altLang="en-US" dirty="0" smtClean="0"/>
              <a:t>电影院</a:t>
            </a:r>
            <a:r>
              <a:rPr lang="en-US" altLang="zh-CN" dirty="0" smtClean="0"/>
              <a:t>6</a:t>
            </a:r>
            <a:r>
              <a:rPr lang="zh-CN" altLang="en-US" dirty="0" smtClean="0"/>
              <a:t>点之前的场次实行票价折扣</a:t>
            </a:r>
            <a:endParaRPr lang="en-US" altLang="zh-CN" dirty="0" smtClean="0"/>
          </a:p>
          <a:p>
            <a:endParaRPr lang="zh-CN" altLang="en-US" dirty="0"/>
          </a:p>
        </p:txBody>
      </p:sp>
      <p:pic>
        <p:nvPicPr>
          <p:cNvPr id="27650" name="Picture 2"/>
          <p:cNvPicPr>
            <a:picLocks noChangeAspect="1" noChangeArrowheads="1"/>
          </p:cNvPicPr>
          <p:nvPr/>
        </p:nvPicPr>
        <p:blipFill>
          <a:blip r:embed="rId2"/>
          <a:srcRect/>
          <a:stretch>
            <a:fillRect/>
          </a:stretch>
        </p:blipFill>
        <p:spPr bwMode="auto">
          <a:xfrm>
            <a:off x="2143108" y="3357562"/>
            <a:ext cx="5324475" cy="294798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排队结构</a:t>
            </a:r>
            <a:endParaRPr lang="zh-CN" altLang="en-US" dirty="0"/>
          </a:p>
        </p:txBody>
      </p:sp>
      <p:sp>
        <p:nvSpPr>
          <p:cNvPr id="3" name="内容占位符 2"/>
          <p:cNvSpPr>
            <a:spLocks noGrp="1"/>
          </p:cNvSpPr>
          <p:nvPr>
            <p:ph idx="1"/>
          </p:nvPr>
        </p:nvSpPr>
        <p:spPr/>
        <p:txBody>
          <a:bodyPr/>
          <a:lstStyle/>
          <a:p>
            <a:r>
              <a:rPr lang="zh-CN" altLang="en-US" dirty="0" smtClean="0"/>
              <a:t>排队结构是指排队的数量、位置、空间要求极其对顾客的影响</a:t>
            </a:r>
            <a:endParaRPr lang="en-US" altLang="zh-CN" dirty="0" smtClean="0"/>
          </a:p>
          <a:p>
            <a:pPr lvl="1"/>
            <a:r>
              <a:rPr lang="zh-CN" altLang="en-US" dirty="0" smtClean="0"/>
              <a:t>在不同地方有不同的排队方式</a:t>
            </a:r>
            <a:endParaRPr lang="en-US" altLang="zh-CN" dirty="0" smtClean="0"/>
          </a:p>
          <a:p>
            <a:endParaRPr lang="zh-CN" altLang="en-US" dirty="0"/>
          </a:p>
        </p:txBody>
      </p:sp>
      <p:pic>
        <p:nvPicPr>
          <p:cNvPr id="28674" name="Picture 2"/>
          <p:cNvPicPr>
            <a:picLocks noChangeAspect="1" noChangeArrowheads="1"/>
          </p:cNvPicPr>
          <p:nvPr/>
        </p:nvPicPr>
        <p:blipFill>
          <a:blip r:embed="rId2"/>
          <a:srcRect/>
          <a:stretch>
            <a:fillRect/>
          </a:stretch>
        </p:blipFill>
        <p:spPr bwMode="auto">
          <a:xfrm>
            <a:off x="2143108" y="3357562"/>
            <a:ext cx="5734050" cy="24765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3650" name="Picture 2" descr="C:\WINDOWS\Desktop\服务管理教案\照片\白14-6 排队等待的可行方法.gif"/>
          <p:cNvPicPr>
            <a:picLocks noChangeAspect="1" noChangeArrowheads="1"/>
          </p:cNvPicPr>
          <p:nvPr/>
        </p:nvPicPr>
        <p:blipFill>
          <a:blip r:embed="rId2"/>
          <a:srcRect/>
          <a:stretch>
            <a:fillRect/>
          </a:stretch>
        </p:blipFill>
        <p:spPr bwMode="auto">
          <a:xfrm>
            <a:off x="1447800" y="1219200"/>
            <a:ext cx="6781800" cy="4879975"/>
          </a:xfrm>
          <a:prstGeom prst="rect">
            <a:avLst/>
          </a:prstGeom>
          <a:noFill/>
        </p:spPr>
      </p:pic>
      <p:sp>
        <p:nvSpPr>
          <p:cNvPr id="923651" name="Text Box 3"/>
          <p:cNvSpPr txBox="1">
            <a:spLocks noChangeArrowheads="1"/>
          </p:cNvSpPr>
          <p:nvPr/>
        </p:nvSpPr>
        <p:spPr bwMode="auto">
          <a:xfrm>
            <a:off x="1981200" y="1447800"/>
            <a:ext cx="1447800" cy="396875"/>
          </a:xfrm>
          <a:prstGeom prst="rect">
            <a:avLst/>
          </a:prstGeom>
          <a:solidFill>
            <a:schemeClr val="bg1"/>
          </a:solidFill>
          <a:ln w="19050">
            <a:noFill/>
            <a:miter lim="800000"/>
            <a:headEnd/>
            <a:tailEnd/>
          </a:ln>
          <a:effectLst/>
        </p:spPr>
        <p:txBody>
          <a:bodyPr>
            <a:spAutoFit/>
          </a:bodyPr>
          <a:lstStyle/>
          <a:p>
            <a:pPr algn="just">
              <a:spcBef>
                <a:spcPct val="50000"/>
              </a:spcBef>
            </a:pPr>
            <a:r>
              <a:rPr lang="zh-CN" altLang="en-US" sz="2000">
                <a:solidFill>
                  <a:srgbClr val="FF3300"/>
                </a:solidFill>
                <a:ea typeface="楷体_GB2312" pitchFamily="49" charset="-122"/>
              </a:rPr>
              <a:t>多列排队</a:t>
            </a:r>
            <a:endParaRPr lang="zh-CN" altLang="en-US" sz="2000">
              <a:ea typeface="楷体_GB2312" pitchFamily="49" charset="-122"/>
            </a:endParaRPr>
          </a:p>
        </p:txBody>
      </p:sp>
      <p:sp>
        <p:nvSpPr>
          <p:cNvPr id="923652" name="AutoShape 4"/>
          <p:cNvSpPr>
            <a:spLocks noChangeArrowheads="1"/>
          </p:cNvSpPr>
          <p:nvPr/>
        </p:nvSpPr>
        <p:spPr bwMode="auto">
          <a:xfrm>
            <a:off x="3733800" y="1752600"/>
            <a:ext cx="5410200" cy="2514600"/>
          </a:xfrm>
          <a:prstGeom prst="cloudCallout">
            <a:avLst>
              <a:gd name="adj1" fmla="val -59421"/>
              <a:gd name="adj2" fmla="val -53218"/>
            </a:avLst>
          </a:prstGeom>
          <a:solidFill>
            <a:schemeClr val="accent1"/>
          </a:solidFill>
          <a:ln w="19050">
            <a:solidFill>
              <a:schemeClr val="tx1"/>
            </a:solidFill>
            <a:round/>
            <a:headEnd/>
            <a:tailEnd/>
          </a:ln>
          <a:effectLst/>
        </p:spPr>
        <p:txBody>
          <a:bodyPr wrap="none" anchor="ctr"/>
          <a:lstStyle/>
          <a:p>
            <a:pPr algn="just"/>
            <a:r>
              <a:rPr lang="zh-CN" altLang="en-US" sz="2000">
                <a:ea typeface="楷体_GB2312" pitchFamily="49" charset="-122"/>
              </a:rPr>
              <a:t>     可以提供差别化服务，顾客可以</a:t>
            </a:r>
          </a:p>
          <a:p>
            <a:pPr algn="just"/>
            <a:r>
              <a:rPr lang="zh-CN" altLang="en-US" sz="2000">
                <a:ea typeface="楷体_GB2312" pitchFamily="49" charset="-122"/>
              </a:rPr>
              <a:t>选择偏好的服务台，减少不加入队</a:t>
            </a:r>
          </a:p>
          <a:p>
            <a:pPr algn="just"/>
            <a:r>
              <a:rPr lang="zh-CN" altLang="en-US" sz="2000">
                <a:ea typeface="楷体_GB2312" pitchFamily="49" charset="-122"/>
              </a:rPr>
              <a:t>伍的现象。</a:t>
            </a:r>
          </a:p>
          <a:p>
            <a:pPr algn="just"/>
            <a:r>
              <a:rPr lang="zh-CN" altLang="en-US" sz="2000">
                <a:ea typeface="楷体_GB2312" pitchFamily="49" charset="-122"/>
              </a:rPr>
              <a:t>     但顾客必须选择排哪个队等待，</a:t>
            </a:r>
          </a:p>
          <a:p>
            <a:pPr algn="just"/>
            <a:r>
              <a:rPr lang="zh-CN" altLang="en-US" sz="2000">
                <a:ea typeface="楷体_GB2312" pitchFamily="49" charset="-122"/>
              </a:rPr>
              <a:t>如果其他队的等待时间变短，是否</a:t>
            </a:r>
          </a:p>
          <a:p>
            <a:pPr algn="just"/>
            <a:r>
              <a:rPr lang="zh-CN" altLang="en-US" sz="2000">
                <a:ea typeface="楷体_GB2312" pitchFamily="49" charset="-122"/>
              </a:rPr>
              <a:t>要换队。</a:t>
            </a:r>
          </a:p>
        </p:txBody>
      </p:sp>
      <p:sp>
        <p:nvSpPr>
          <p:cNvPr id="5" name="标题 1"/>
          <p:cNvSpPr txBox="1">
            <a:spLocks/>
          </p:cNvSpPr>
          <p:nvPr/>
        </p:nvSpPr>
        <p:spPr>
          <a:xfrm>
            <a:off x="1295400" y="457200"/>
            <a:ext cx="7086600" cy="56356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FF0000"/>
                </a:solidFill>
                <a:latin typeface="+mj-lt"/>
                <a:ea typeface="+mj-ea"/>
                <a:cs typeface="+mj-cs"/>
              </a:rPr>
              <a:t>超市、机场检票口</a:t>
            </a:r>
            <a:endParaRPr kumimoji="0" lang="zh-CN" altLang="en-US" sz="32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3651"/>
                                        </p:tgtEl>
                                        <p:attrNameLst>
                                          <p:attrName>style.visibility</p:attrName>
                                        </p:attrNameLst>
                                      </p:cBhvr>
                                      <p:to>
                                        <p:strVal val="visible"/>
                                      </p:to>
                                    </p:set>
                                    <p:animEffect transition="in" filter="dissolve">
                                      <p:cBhvr>
                                        <p:cTn id="7" dur="500"/>
                                        <p:tgtEl>
                                          <p:spTgt spid="9236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23652"/>
                                        </p:tgtEl>
                                        <p:attrNameLst>
                                          <p:attrName>style.visibility</p:attrName>
                                        </p:attrNameLst>
                                      </p:cBhvr>
                                      <p:to>
                                        <p:strVal val="visible"/>
                                      </p:to>
                                    </p:set>
                                    <p:anim calcmode="lin" valueType="num">
                                      <p:cBhvr additive="base">
                                        <p:cTn id="12" dur="500" fill="hold"/>
                                        <p:tgtEl>
                                          <p:spTgt spid="923652"/>
                                        </p:tgtEl>
                                        <p:attrNameLst>
                                          <p:attrName>ppt_x</p:attrName>
                                        </p:attrNameLst>
                                      </p:cBhvr>
                                      <p:tavLst>
                                        <p:tav tm="0">
                                          <p:val>
                                            <p:strVal val="1+#ppt_w/2"/>
                                          </p:val>
                                        </p:tav>
                                        <p:tav tm="100000">
                                          <p:val>
                                            <p:strVal val="#ppt_x"/>
                                          </p:val>
                                        </p:tav>
                                      </p:tavLst>
                                    </p:anim>
                                    <p:anim calcmode="lin" valueType="num">
                                      <p:cBhvr additive="base">
                                        <p:cTn id="13" dur="500" fill="hold"/>
                                        <p:tgtEl>
                                          <p:spTgt spid="92365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236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animBg="1" autoUpdateAnimBg="0"/>
      <p:bldP spid="92365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214414" y="457200"/>
            <a:ext cx="7008812" cy="563563"/>
          </a:xfrm>
        </p:spPr>
        <p:txBody>
          <a:bodyPr/>
          <a:lstStyle/>
          <a:p>
            <a:pPr algn="l"/>
            <a:r>
              <a:rPr lang="zh-CN" altLang="en-US" dirty="0" smtClean="0">
                <a:ea typeface="宋体" charset="-122"/>
              </a:rPr>
              <a:t>             目录</a:t>
            </a:r>
            <a:endParaRPr lang="en-US" altLang="zh-CN" dirty="0">
              <a:ea typeface="宋体" charset="-122"/>
            </a:endParaRPr>
          </a:p>
        </p:txBody>
      </p:sp>
      <p:sp>
        <p:nvSpPr>
          <p:cNvPr id="87043"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pPr algn="l"/>
            <a:endParaRPr lang="zh-CN" altLang="zh-CN"/>
          </a:p>
        </p:txBody>
      </p:sp>
      <p:grpSp>
        <p:nvGrpSpPr>
          <p:cNvPr id="87086" name="Group 46"/>
          <p:cNvGrpSpPr>
            <a:grpSpLocks/>
          </p:cNvGrpSpPr>
          <p:nvPr/>
        </p:nvGrpSpPr>
        <p:grpSpPr bwMode="auto">
          <a:xfrm>
            <a:off x="2133600" y="1905000"/>
            <a:ext cx="4724400" cy="685800"/>
            <a:chOff x="1296" y="1824"/>
            <a:chExt cx="2976" cy="432"/>
          </a:xfrm>
        </p:grpSpPr>
        <p:sp>
          <p:nvSpPr>
            <p:cNvPr id="87087"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endParaRPr lang="zh-CN" altLang="en-US" sz="2800"/>
            </a:p>
          </p:txBody>
        </p:sp>
        <p:sp>
          <p:nvSpPr>
            <p:cNvPr id="87088"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p:spPr>
          <p:txBody>
            <a:bodyPr wrap="none" anchor="ctr"/>
            <a:lstStyle/>
            <a:p>
              <a:endParaRPr lang="zh-CN" altLang="en-US" sz="2800"/>
            </a:p>
          </p:txBody>
        </p:sp>
        <p:sp>
          <p:nvSpPr>
            <p:cNvPr id="87089" name="Text Box 49"/>
            <p:cNvSpPr txBox="1">
              <a:spLocks noChangeArrowheads="1"/>
            </p:cNvSpPr>
            <p:nvPr/>
          </p:nvSpPr>
          <p:spPr bwMode="gray">
            <a:xfrm>
              <a:off x="1680" y="1884"/>
              <a:ext cx="2160" cy="330"/>
            </a:xfrm>
            <a:prstGeom prst="rect">
              <a:avLst/>
            </a:prstGeom>
            <a:noFill/>
            <a:ln w="9525" algn="ctr">
              <a:noFill/>
              <a:miter lim="800000"/>
              <a:headEnd/>
              <a:tailEnd/>
            </a:ln>
            <a:effectLst/>
          </p:spPr>
          <p:txBody>
            <a:bodyPr>
              <a:spAutoFit/>
            </a:bodyPr>
            <a:lstStyle/>
            <a:p>
              <a:pPr algn="ctr" eaLnBrk="0" hangingPunct="0"/>
              <a:r>
                <a:rPr lang="zh-CN" altLang="en-US" sz="2800" b="1" dirty="0" smtClean="0">
                  <a:ea typeface="宋体" charset="-122"/>
                </a:rPr>
                <a:t>等待</a:t>
              </a:r>
              <a:endParaRPr lang="en-US" altLang="zh-CN" sz="2800" b="1" dirty="0">
                <a:ea typeface="宋体" charset="-122"/>
              </a:endParaRPr>
            </a:p>
          </p:txBody>
        </p:sp>
        <p:sp>
          <p:nvSpPr>
            <p:cNvPr id="87090" name="Text Box 50"/>
            <p:cNvSpPr txBox="1">
              <a:spLocks noChangeArrowheads="1"/>
            </p:cNvSpPr>
            <p:nvPr/>
          </p:nvSpPr>
          <p:spPr bwMode="gray">
            <a:xfrm>
              <a:off x="1347" y="1839"/>
              <a:ext cx="278" cy="407"/>
            </a:xfrm>
            <a:prstGeom prst="rect">
              <a:avLst/>
            </a:prstGeom>
            <a:noFill/>
            <a:ln w="9525" algn="ctr">
              <a:noFill/>
              <a:miter lim="800000"/>
              <a:headEnd/>
              <a:tailEnd/>
            </a:ln>
            <a:effectLst/>
          </p:spPr>
          <p:txBody>
            <a:bodyPr wrap="none">
              <a:spAutoFit/>
            </a:bodyPr>
            <a:lstStyle/>
            <a:p>
              <a:pPr algn="ctr" eaLnBrk="0" hangingPunct="0"/>
              <a:r>
                <a:rPr lang="en-US" altLang="zh-CN" sz="3600" dirty="0">
                  <a:ea typeface="宋体" charset="-122"/>
                </a:rPr>
                <a:t>1</a:t>
              </a:r>
            </a:p>
          </p:txBody>
        </p:sp>
      </p:grpSp>
      <p:grpSp>
        <p:nvGrpSpPr>
          <p:cNvPr id="87091" name="Group 51"/>
          <p:cNvGrpSpPr>
            <a:grpSpLocks/>
          </p:cNvGrpSpPr>
          <p:nvPr/>
        </p:nvGrpSpPr>
        <p:grpSpPr bwMode="auto">
          <a:xfrm>
            <a:off x="2133600" y="2743200"/>
            <a:ext cx="4724400" cy="688975"/>
            <a:chOff x="1296" y="1824"/>
            <a:chExt cx="2976" cy="434"/>
          </a:xfrm>
        </p:grpSpPr>
        <p:sp>
          <p:nvSpPr>
            <p:cNvPr id="87092"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endParaRPr lang="zh-CN" altLang="en-US" sz="2800"/>
            </a:p>
          </p:txBody>
        </p:sp>
        <p:sp>
          <p:nvSpPr>
            <p:cNvPr id="87093"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p:spPr>
          <p:txBody>
            <a:bodyPr wrap="none" anchor="ctr"/>
            <a:lstStyle/>
            <a:p>
              <a:endParaRPr lang="zh-CN" altLang="en-US" sz="2800"/>
            </a:p>
          </p:txBody>
        </p:sp>
        <p:sp>
          <p:nvSpPr>
            <p:cNvPr id="87094" name="Text Box 54"/>
            <p:cNvSpPr txBox="1">
              <a:spLocks noChangeArrowheads="1"/>
            </p:cNvSpPr>
            <p:nvPr/>
          </p:nvSpPr>
          <p:spPr bwMode="gray">
            <a:xfrm>
              <a:off x="1680" y="1896"/>
              <a:ext cx="2160" cy="330"/>
            </a:xfrm>
            <a:prstGeom prst="rect">
              <a:avLst/>
            </a:prstGeom>
            <a:noFill/>
            <a:ln w="9525" algn="ctr">
              <a:noFill/>
              <a:miter lim="800000"/>
              <a:headEnd/>
              <a:tailEnd/>
            </a:ln>
            <a:effectLst/>
          </p:spPr>
          <p:txBody>
            <a:bodyPr>
              <a:spAutoFit/>
            </a:bodyPr>
            <a:lstStyle/>
            <a:p>
              <a:pPr algn="ctr" eaLnBrk="0" hangingPunct="0"/>
              <a:r>
                <a:rPr lang="zh-CN" altLang="en-US" sz="2800" b="1" dirty="0" smtClean="0">
                  <a:ea typeface="宋体" charset="-122"/>
                </a:rPr>
                <a:t>例子</a:t>
              </a:r>
              <a:endParaRPr lang="en-US" altLang="zh-CN" sz="2800" b="1" dirty="0">
                <a:ea typeface="宋体" charset="-122"/>
              </a:endParaRPr>
            </a:p>
          </p:txBody>
        </p:sp>
        <p:sp>
          <p:nvSpPr>
            <p:cNvPr id="87095" name="Text Box 55"/>
            <p:cNvSpPr txBox="1">
              <a:spLocks noChangeArrowheads="1"/>
            </p:cNvSpPr>
            <p:nvPr/>
          </p:nvSpPr>
          <p:spPr bwMode="gray">
            <a:xfrm>
              <a:off x="1347" y="1851"/>
              <a:ext cx="278" cy="407"/>
            </a:xfrm>
            <a:prstGeom prst="rect">
              <a:avLst/>
            </a:prstGeom>
            <a:noFill/>
            <a:ln w="9525" algn="ctr">
              <a:noFill/>
              <a:miter lim="800000"/>
              <a:headEnd/>
              <a:tailEnd/>
            </a:ln>
            <a:effectLst/>
          </p:spPr>
          <p:txBody>
            <a:bodyPr wrap="none">
              <a:spAutoFit/>
            </a:bodyPr>
            <a:lstStyle/>
            <a:p>
              <a:pPr algn="ctr" eaLnBrk="0" hangingPunct="0"/>
              <a:r>
                <a:rPr lang="en-US" altLang="zh-CN" sz="3600" dirty="0">
                  <a:ea typeface="宋体" charset="-122"/>
                </a:rPr>
                <a:t>2</a:t>
              </a:r>
            </a:p>
          </p:txBody>
        </p:sp>
      </p:grpSp>
      <p:grpSp>
        <p:nvGrpSpPr>
          <p:cNvPr id="87096" name="Group 56"/>
          <p:cNvGrpSpPr>
            <a:grpSpLocks/>
          </p:cNvGrpSpPr>
          <p:nvPr/>
        </p:nvGrpSpPr>
        <p:grpSpPr bwMode="auto">
          <a:xfrm>
            <a:off x="2133600" y="3581400"/>
            <a:ext cx="4724400" cy="704850"/>
            <a:chOff x="1296" y="1824"/>
            <a:chExt cx="2976" cy="444"/>
          </a:xfrm>
        </p:grpSpPr>
        <p:sp>
          <p:nvSpPr>
            <p:cNvPr id="87097" name="AutoShape 57"/>
            <p:cNvSpPr>
              <a:spLocks noChangeArrowheads="1"/>
            </p:cNvSpPr>
            <p:nvPr/>
          </p:nvSpPr>
          <p:spPr bwMode="gray">
            <a:xfrm>
              <a:off x="1536" y="1899"/>
              <a:ext cx="2736" cy="288"/>
            </a:xfrm>
            <a:prstGeom prst="roundRect">
              <a:avLst>
                <a:gd name="adj" fmla="val 16667"/>
              </a:avLst>
            </a:prstGeom>
            <a:gradFill rotWithShape="1">
              <a:gsLst>
                <a:gs pos="0">
                  <a:schemeClr val="tx2"/>
                </a:gs>
                <a:gs pos="50000">
                  <a:schemeClr val="tx2">
                    <a:gamma/>
                    <a:tint val="21176"/>
                    <a:invGamma/>
                  </a:schemeClr>
                </a:gs>
                <a:gs pos="100000">
                  <a:schemeClr val="tx2"/>
                </a:gs>
              </a:gsLst>
              <a:lin ang="5400000" scaled="1"/>
            </a:gradFill>
            <a:ln w="12700" algn="ctr">
              <a:solidFill>
                <a:schemeClr val="bg1"/>
              </a:solidFill>
              <a:round/>
              <a:headEnd/>
              <a:tailEnd/>
            </a:ln>
            <a:effectLst/>
          </p:spPr>
          <p:txBody>
            <a:bodyPr wrap="none" anchor="ctr"/>
            <a:lstStyle/>
            <a:p>
              <a:endParaRPr lang="zh-CN" altLang="en-US" sz="2800"/>
            </a:p>
          </p:txBody>
        </p:sp>
        <p:sp>
          <p:nvSpPr>
            <p:cNvPr id="87098" name="AutoShape 58"/>
            <p:cNvSpPr>
              <a:spLocks noChangeArrowheads="1"/>
            </p:cNvSpPr>
            <p:nvPr/>
          </p:nvSpPr>
          <p:spPr bwMode="gray">
            <a:xfrm>
              <a:off x="1296" y="1824"/>
              <a:ext cx="432" cy="432"/>
            </a:xfrm>
            <a:prstGeom prst="diamond">
              <a:avLst/>
            </a:prstGeom>
            <a:solidFill>
              <a:schemeClr val="tx2"/>
            </a:solidFill>
            <a:ln w="25400" algn="ctr">
              <a:solidFill>
                <a:schemeClr val="bg1"/>
              </a:solidFill>
              <a:miter lim="800000"/>
              <a:headEnd/>
              <a:tailEnd/>
            </a:ln>
            <a:effectLst/>
          </p:spPr>
          <p:txBody>
            <a:bodyPr wrap="none" anchor="ctr"/>
            <a:lstStyle/>
            <a:p>
              <a:endParaRPr lang="zh-CN" altLang="en-US" sz="2800"/>
            </a:p>
          </p:txBody>
        </p:sp>
        <p:sp>
          <p:nvSpPr>
            <p:cNvPr id="87099" name="Text Box 59"/>
            <p:cNvSpPr txBox="1">
              <a:spLocks noChangeArrowheads="1"/>
            </p:cNvSpPr>
            <p:nvPr/>
          </p:nvSpPr>
          <p:spPr bwMode="gray">
            <a:xfrm>
              <a:off x="1680" y="1893"/>
              <a:ext cx="2160" cy="330"/>
            </a:xfrm>
            <a:prstGeom prst="rect">
              <a:avLst/>
            </a:prstGeom>
            <a:noFill/>
            <a:ln w="9525" algn="ctr">
              <a:noFill/>
              <a:miter lim="800000"/>
              <a:headEnd/>
              <a:tailEnd/>
            </a:ln>
            <a:effectLst/>
          </p:spPr>
          <p:txBody>
            <a:bodyPr>
              <a:spAutoFit/>
            </a:bodyPr>
            <a:lstStyle/>
            <a:p>
              <a:pPr algn="ctr" eaLnBrk="0" hangingPunct="0"/>
              <a:r>
                <a:rPr lang="zh-CN" altLang="en-US" sz="2800" b="1" dirty="0" smtClean="0">
                  <a:ea typeface="宋体" charset="-122"/>
                </a:rPr>
                <a:t>理论</a:t>
              </a:r>
              <a:endParaRPr lang="en-US" altLang="zh-CN" sz="2800" b="1" dirty="0">
                <a:ea typeface="宋体" charset="-122"/>
              </a:endParaRPr>
            </a:p>
          </p:txBody>
        </p:sp>
        <p:sp>
          <p:nvSpPr>
            <p:cNvPr id="87100" name="Text Box 60"/>
            <p:cNvSpPr txBox="1">
              <a:spLocks noChangeArrowheads="1"/>
            </p:cNvSpPr>
            <p:nvPr/>
          </p:nvSpPr>
          <p:spPr bwMode="gray">
            <a:xfrm>
              <a:off x="1347" y="1861"/>
              <a:ext cx="278" cy="407"/>
            </a:xfrm>
            <a:prstGeom prst="rect">
              <a:avLst/>
            </a:prstGeom>
            <a:noFill/>
            <a:ln w="9525" algn="ctr">
              <a:noFill/>
              <a:miter lim="800000"/>
              <a:headEnd/>
              <a:tailEnd/>
            </a:ln>
            <a:effectLst/>
          </p:spPr>
          <p:txBody>
            <a:bodyPr wrap="none">
              <a:spAutoFit/>
            </a:bodyPr>
            <a:lstStyle/>
            <a:p>
              <a:pPr algn="ctr" eaLnBrk="0" hangingPunct="0"/>
              <a:r>
                <a:rPr lang="en-US" altLang="zh-CN" sz="3600" dirty="0">
                  <a:ea typeface="宋体" charset="-122"/>
                </a:rPr>
                <a:t>3</a:t>
              </a:r>
            </a:p>
          </p:txBody>
        </p:sp>
      </p:grpSp>
      <p:grpSp>
        <p:nvGrpSpPr>
          <p:cNvPr id="87101" name="Group 61"/>
          <p:cNvGrpSpPr>
            <a:grpSpLocks/>
          </p:cNvGrpSpPr>
          <p:nvPr/>
        </p:nvGrpSpPr>
        <p:grpSpPr bwMode="auto">
          <a:xfrm>
            <a:off x="2133600" y="4495800"/>
            <a:ext cx="4724400" cy="685800"/>
            <a:chOff x="1296" y="1824"/>
            <a:chExt cx="2976" cy="432"/>
          </a:xfrm>
        </p:grpSpPr>
        <p:sp>
          <p:nvSpPr>
            <p:cNvPr id="87102"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anchor="ctr"/>
            <a:lstStyle/>
            <a:p>
              <a:endParaRPr lang="zh-CN" altLang="en-US" sz="2800"/>
            </a:p>
          </p:txBody>
        </p:sp>
        <p:sp>
          <p:nvSpPr>
            <p:cNvPr id="87103"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p:spPr>
          <p:txBody>
            <a:bodyPr wrap="none" anchor="ctr"/>
            <a:lstStyle/>
            <a:p>
              <a:endParaRPr lang="zh-CN" altLang="en-US" sz="2800"/>
            </a:p>
          </p:txBody>
        </p:sp>
        <p:sp>
          <p:nvSpPr>
            <p:cNvPr id="87104" name="Text Box 64"/>
            <p:cNvSpPr txBox="1">
              <a:spLocks noChangeArrowheads="1"/>
            </p:cNvSpPr>
            <p:nvPr/>
          </p:nvSpPr>
          <p:spPr bwMode="gray">
            <a:xfrm>
              <a:off x="1680" y="1872"/>
              <a:ext cx="2160" cy="330"/>
            </a:xfrm>
            <a:prstGeom prst="rect">
              <a:avLst/>
            </a:prstGeom>
            <a:noFill/>
            <a:ln w="9525" algn="ctr">
              <a:noFill/>
              <a:miter lim="800000"/>
              <a:headEnd/>
              <a:tailEnd/>
            </a:ln>
            <a:effectLst/>
          </p:spPr>
          <p:txBody>
            <a:bodyPr>
              <a:spAutoFit/>
            </a:bodyPr>
            <a:lstStyle/>
            <a:p>
              <a:pPr algn="ctr" eaLnBrk="0" hangingPunct="0"/>
              <a:r>
                <a:rPr lang="zh-CN" altLang="en-US" sz="2800" b="1" dirty="0" smtClean="0">
                  <a:ea typeface="宋体" charset="-122"/>
                </a:rPr>
                <a:t>策略</a:t>
              </a:r>
              <a:endParaRPr lang="en-US" altLang="zh-CN" sz="2800" b="1" dirty="0">
                <a:ea typeface="宋体" charset="-122"/>
              </a:endParaRPr>
            </a:p>
          </p:txBody>
        </p:sp>
        <p:sp>
          <p:nvSpPr>
            <p:cNvPr id="87105" name="Text Box 65"/>
            <p:cNvSpPr txBox="1">
              <a:spLocks noChangeArrowheads="1"/>
            </p:cNvSpPr>
            <p:nvPr/>
          </p:nvSpPr>
          <p:spPr bwMode="gray">
            <a:xfrm>
              <a:off x="1347" y="1827"/>
              <a:ext cx="278" cy="407"/>
            </a:xfrm>
            <a:prstGeom prst="rect">
              <a:avLst/>
            </a:prstGeom>
            <a:noFill/>
            <a:ln w="9525" algn="ctr">
              <a:noFill/>
              <a:miter lim="800000"/>
              <a:headEnd/>
              <a:tailEnd/>
            </a:ln>
            <a:effectLst/>
          </p:spPr>
          <p:txBody>
            <a:bodyPr wrap="none">
              <a:spAutoFit/>
            </a:bodyPr>
            <a:lstStyle/>
            <a:p>
              <a:pPr algn="ctr" eaLnBrk="0" hangingPunct="0"/>
              <a:r>
                <a:rPr lang="en-US" altLang="zh-CN" sz="3600" dirty="0">
                  <a:ea typeface="宋体" charset="-122"/>
                </a:rPr>
                <a:t>4</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8770" name="Picture 2" descr="C:\WINDOWS\Desktop\服务管理教案\照片\白14-6 排队等待的可行方法.gif"/>
          <p:cNvPicPr>
            <a:picLocks noChangeAspect="1" noChangeArrowheads="1"/>
          </p:cNvPicPr>
          <p:nvPr/>
        </p:nvPicPr>
        <p:blipFill>
          <a:blip r:embed="rId2"/>
          <a:srcRect/>
          <a:stretch>
            <a:fillRect/>
          </a:stretch>
        </p:blipFill>
        <p:spPr bwMode="auto">
          <a:xfrm>
            <a:off x="1447800" y="1219200"/>
            <a:ext cx="6781800" cy="4879975"/>
          </a:xfrm>
          <a:prstGeom prst="rect">
            <a:avLst/>
          </a:prstGeom>
          <a:noFill/>
        </p:spPr>
      </p:pic>
      <p:sp>
        <p:nvSpPr>
          <p:cNvPr id="928771" name="Text Box 3"/>
          <p:cNvSpPr txBox="1">
            <a:spLocks noChangeArrowheads="1"/>
          </p:cNvSpPr>
          <p:nvPr/>
        </p:nvSpPr>
        <p:spPr bwMode="auto">
          <a:xfrm>
            <a:off x="4343400" y="1447800"/>
            <a:ext cx="1219200" cy="396875"/>
          </a:xfrm>
          <a:prstGeom prst="rect">
            <a:avLst/>
          </a:prstGeom>
          <a:solidFill>
            <a:schemeClr val="bg1"/>
          </a:solidFill>
          <a:ln w="19050">
            <a:noFill/>
            <a:miter lim="800000"/>
            <a:headEnd/>
            <a:tailEnd/>
          </a:ln>
          <a:effectLst/>
        </p:spPr>
        <p:txBody>
          <a:bodyPr>
            <a:spAutoFit/>
          </a:bodyPr>
          <a:lstStyle/>
          <a:p>
            <a:pPr algn="just">
              <a:spcBef>
                <a:spcPct val="50000"/>
              </a:spcBef>
            </a:pPr>
            <a:r>
              <a:rPr lang="zh-CN" altLang="en-US" sz="2000">
                <a:solidFill>
                  <a:srgbClr val="FF3300"/>
                </a:solidFill>
                <a:ea typeface="楷体_GB2312" pitchFamily="49" charset="-122"/>
              </a:rPr>
              <a:t>单列排队</a:t>
            </a:r>
            <a:endParaRPr lang="zh-CN" altLang="en-US" sz="2000">
              <a:ea typeface="楷体_GB2312" pitchFamily="49" charset="-122"/>
            </a:endParaRPr>
          </a:p>
        </p:txBody>
      </p:sp>
      <p:sp>
        <p:nvSpPr>
          <p:cNvPr id="928772" name="AutoShape 4"/>
          <p:cNvSpPr>
            <a:spLocks noChangeArrowheads="1"/>
          </p:cNvSpPr>
          <p:nvPr/>
        </p:nvSpPr>
        <p:spPr bwMode="auto">
          <a:xfrm>
            <a:off x="5105400" y="1981200"/>
            <a:ext cx="3352800" cy="3733800"/>
          </a:xfrm>
          <a:prstGeom prst="cloudCallout">
            <a:avLst>
              <a:gd name="adj1" fmla="val -36176"/>
              <a:gd name="adj2" fmla="val -59097"/>
            </a:avLst>
          </a:prstGeom>
          <a:solidFill>
            <a:schemeClr val="accent1"/>
          </a:solidFill>
          <a:ln w="19050">
            <a:solidFill>
              <a:schemeClr val="tx1"/>
            </a:solidFill>
            <a:round/>
            <a:headEnd/>
            <a:tailEnd/>
          </a:ln>
          <a:effectLst/>
        </p:spPr>
        <p:txBody>
          <a:bodyPr wrap="none" anchor="ctr"/>
          <a:lstStyle/>
          <a:p>
            <a:pPr algn="just"/>
            <a:r>
              <a:rPr lang="zh-CN" altLang="en-US">
                <a:ea typeface="楷体_GB2312" pitchFamily="49" charset="-122"/>
              </a:rPr>
              <a:t>    </a:t>
            </a:r>
            <a:r>
              <a:rPr lang="zh-CN" altLang="en-US" sz="2000">
                <a:ea typeface="楷体_GB2312" pitchFamily="49" charset="-122"/>
              </a:rPr>
              <a:t>机会均等，原则是</a:t>
            </a:r>
          </a:p>
          <a:p>
            <a:pPr algn="just"/>
            <a:r>
              <a:rPr lang="zh-CN" altLang="en-US" sz="2000">
                <a:ea typeface="楷体_GB2312" pitchFamily="49" charset="-122"/>
              </a:rPr>
              <a:t>先到来先服务，可以</a:t>
            </a:r>
          </a:p>
          <a:p>
            <a:pPr algn="just"/>
            <a:r>
              <a:rPr lang="zh-CN" altLang="en-US" sz="2000">
                <a:ea typeface="楷体_GB2312" pitchFamily="49" charset="-122"/>
              </a:rPr>
              <a:t>减少顾客等待的平均</a:t>
            </a:r>
          </a:p>
          <a:p>
            <a:pPr algn="just"/>
            <a:r>
              <a:rPr lang="zh-CN" altLang="en-US" sz="2000">
                <a:ea typeface="楷体_GB2312" pitchFamily="49" charset="-122"/>
              </a:rPr>
              <a:t>时间。</a:t>
            </a:r>
          </a:p>
          <a:p>
            <a:pPr algn="just"/>
            <a:r>
              <a:rPr lang="zh-CN" altLang="en-US" sz="2000">
                <a:ea typeface="楷体_GB2312" pitchFamily="49" charset="-122"/>
              </a:rPr>
              <a:t>    然而，如果顾客感觉</a:t>
            </a:r>
          </a:p>
          <a:p>
            <a:pPr algn="just"/>
            <a:r>
              <a:rPr lang="zh-CN" altLang="en-US" sz="2000">
                <a:ea typeface="楷体_GB2312" pitchFamily="49" charset="-122"/>
              </a:rPr>
              <a:t>队太长或没有机会“后</a:t>
            </a:r>
          </a:p>
          <a:p>
            <a:pPr algn="just"/>
            <a:r>
              <a:rPr lang="zh-CN" altLang="en-US" sz="2000">
                <a:ea typeface="楷体_GB2312" pitchFamily="49" charset="-122"/>
              </a:rPr>
              <a:t>来者居上”，他们可</a:t>
            </a:r>
          </a:p>
          <a:p>
            <a:pPr algn="just"/>
            <a:r>
              <a:rPr lang="zh-CN" altLang="en-US" sz="2000">
                <a:ea typeface="楷体_GB2312" pitchFamily="49" charset="-122"/>
              </a:rPr>
              <a:t>能会离开。</a:t>
            </a:r>
          </a:p>
        </p:txBody>
      </p:sp>
      <p:sp>
        <p:nvSpPr>
          <p:cNvPr id="5" name="标题 1"/>
          <p:cNvSpPr txBox="1">
            <a:spLocks/>
          </p:cNvSpPr>
          <p:nvPr/>
        </p:nvSpPr>
        <p:spPr>
          <a:xfrm>
            <a:off x="1295400" y="457200"/>
            <a:ext cx="7086600" cy="56356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FF0000"/>
                </a:solidFill>
                <a:latin typeface="+mj-lt"/>
                <a:ea typeface="+mj-ea"/>
                <a:cs typeface="+mj-cs"/>
              </a:rPr>
              <a:t>邮局、游乐场</a:t>
            </a:r>
            <a:endParaRPr kumimoji="0" lang="zh-CN" altLang="en-US" sz="32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8772"/>
                                        </p:tgtEl>
                                        <p:attrNameLst>
                                          <p:attrName>style.visibility</p:attrName>
                                        </p:attrNameLst>
                                      </p:cBhvr>
                                      <p:to>
                                        <p:strVal val="visible"/>
                                      </p:to>
                                    </p:set>
                                    <p:anim calcmode="lin" valueType="num">
                                      <p:cBhvr additive="base">
                                        <p:cTn id="7" dur="500" fill="hold"/>
                                        <p:tgtEl>
                                          <p:spTgt spid="928772"/>
                                        </p:tgtEl>
                                        <p:attrNameLst>
                                          <p:attrName>ppt_x</p:attrName>
                                        </p:attrNameLst>
                                      </p:cBhvr>
                                      <p:tavLst>
                                        <p:tav tm="0">
                                          <p:val>
                                            <p:strVal val="1+#ppt_w/2"/>
                                          </p:val>
                                        </p:tav>
                                        <p:tav tm="100000">
                                          <p:val>
                                            <p:strVal val="#ppt_x"/>
                                          </p:val>
                                        </p:tav>
                                      </p:tavLst>
                                    </p:anim>
                                    <p:anim calcmode="lin" valueType="num">
                                      <p:cBhvr additive="base">
                                        <p:cTn id="8" dur="500" fill="hold"/>
                                        <p:tgtEl>
                                          <p:spTgt spid="92877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287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9794" name="Picture 2" descr="C:\WINDOWS\Desktop\服务管理教案\照片\白14-6 排队等待的可行方法.gif"/>
          <p:cNvPicPr>
            <a:picLocks noChangeAspect="1" noChangeArrowheads="1"/>
          </p:cNvPicPr>
          <p:nvPr/>
        </p:nvPicPr>
        <p:blipFill>
          <a:blip r:embed="rId2"/>
          <a:srcRect/>
          <a:stretch>
            <a:fillRect/>
          </a:stretch>
        </p:blipFill>
        <p:spPr bwMode="auto">
          <a:xfrm>
            <a:off x="1447800" y="1219200"/>
            <a:ext cx="6781800" cy="4879975"/>
          </a:xfrm>
          <a:prstGeom prst="rect">
            <a:avLst/>
          </a:prstGeom>
          <a:noFill/>
        </p:spPr>
      </p:pic>
      <p:sp>
        <p:nvSpPr>
          <p:cNvPr id="929795" name="Text Box 3"/>
          <p:cNvSpPr txBox="1">
            <a:spLocks noChangeArrowheads="1"/>
          </p:cNvSpPr>
          <p:nvPr/>
        </p:nvSpPr>
        <p:spPr bwMode="auto">
          <a:xfrm>
            <a:off x="6553200" y="1524000"/>
            <a:ext cx="1447800" cy="396875"/>
          </a:xfrm>
          <a:prstGeom prst="rect">
            <a:avLst/>
          </a:prstGeom>
          <a:solidFill>
            <a:schemeClr val="bg1"/>
          </a:solidFill>
          <a:ln w="19050">
            <a:noFill/>
            <a:miter lim="800000"/>
            <a:headEnd/>
            <a:tailEnd/>
          </a:ln>
          <a:effectLst/>
        </p:spPr>
        <p:txBody>
          <a:bodyPr>
            <a:spAutoFit/>
          </a:bodyPr>
          <a:lstStyle/>
          <a:p>
            <a:pPr algn="just">
              <a:spcBef>
                <a:spcPct val="50000"/>
              </a:spcBef>
            </a:pPr>
            <a:r>
              <a:rPr lang="zh-CN" altLang="en-US" sz="2000">
                <a:solidFill>
                  <a:srgbClr val="FF3300"/>
                </a:solidFill>
                <a:ea typeface="楷体_GB2312" pitchFamily="49" charset="-122"/>
              </a:rPr>
              <a:t>数字排队</a:t>
            </a:r>
            <a:endParaRPr lang="zh-CN" altLang="en-US" sz="2000">
              <a:ea typeface="楷体_GB2312" pitchFamily="49" charset="-122"/>
            </a:endParaRPr>
          </a:p>
        </p:txBody>
      </p:sp>
      <p:sp>
        <p:nvSpPr>
          <p:cNvPr id="929796" name="AutoShape 4"/>
          <p:cNvSpPr>
            <a:spLocks noChangeArrowheads="1"/>
          </p:cNvSpPr>
          <p:nvPr/>
        </p:nvSpPr>
        <p:spPr bwMode="auto">
          <a:xfrm>
            <a:off x="1066800" y="2057400"/>
            <a:ext cx="5105400" cy="2590800"/>
          </a:xfrm>
          <a:prstGeom prst="cloudCallout">
            <a:avLst>
              <a:gd name="adj1" fmla="val 55347"/>
              <a:gd name="adj2" fmla="val -60477"/>
            </a:avLst>
          </a:prstGeom>
          <a:solidFill>
            <a:schemeClr val="accent1"/>
          </a:solidFill>
          <a:ln w="19050">
            <a:solidFill>
              <a:schemeClr val="tx1"/>
            </a:solidFill>
            <a:round/>
            <a:headEnd/>
            <a:tailEnd/>
          </a:ln>
          <a:effectLst/>
        </p:spPr>
        <p:txBody>
          <a:bodyPr wrap="none" anchor="ctr"/>
          <a:lstStyle/>
          <a:p>
            <a:pPr algn="just"/>
            <a:r>
              <a:rPr lang="zh-CN" altLang="en-US" sz="2000">
                <a:ea typeface="楷体_GB2312" pitchFamily="49" charset="-122"/>
              </a:rPr>
              <a:t>      数字排队即到来的顾客可以通过</a:t>
            </a:r>
          </a:p>
          <a:p>
            <a:pPr algn="just"/>
            <a:r>
              <a:rPr lang="zh-CN" altLang="en-US" sz="2000">
                <a:ea typeface="楷体_GB2312" pitchFamily="49" charset="-122"/>
              </a:rPr>
              <a:t>获得的数字决定排队的位置。</a:t>
            </a:r>
          </a:p>
          <a:p>
            <a:pPr algn="just"/>
            <a:r>
              <a:rPr lang="zh-CN" altLang="en-US" sz="2000">
                <a:ea typeface="楷体_GB2312" pitchFamily="49" charset="-122"/>
              </a:rPr>
              <a:t>     其</a:t>
            </a:r>
            <a:r>
              <a:rPr lang="zh-CN" altLang="en-US" sz="2000">
                <a:solidFill>
                  <a:srgbClr val="FF3300"/>
                </a:solidFill>
                <a:ea typeface="楷体_GB2312" pitchFamily="49" charset="-122"/>
              </a:rPr>
              <a:t>优点</a:t>
            </a:r>
            <a:r>
              <a:rPr lang="zh-CN" altLang="en-US" sz="2000">
                <a:ea typeface="楷体_GB2312" pitchFamily="49" charset="-122"/>
              </a:rPr>
              <a:t>除与单列排队相似之处外，</a:t>
            </a:r>
          </a:p>
          <a:p>
            <a:pPr algn="just"/>
            <a:r>
              <a:rPr lang="zh-CN" altLang="en-US" sz="2000">
                <a:ea typeface="楷体_GB2312" pitchFamily="49" charset="-122"/>
              </a:rPr>
              <a:t>顾客还可以到处转转、浏览或与其</a:t>
            </a:r>
          </a:p>
          <a:p>
            <a:pPr algn="just"/>
            <a:r>
              <a:rPr lang="zh-CN" altLang="en-US" sz="2000">
                <a:ea typeface="楷体_GB2312" pitchFamily="49" charset="-122"/>
              </a:rPr>
              <a:t>他人交谈。</a:t>
            </a:r>
            <a:r>
              <a:rPr lang="zh-CN" altLang="en-US" sz="2000">
                <a:solidFill>
                  <a:srgbClr val="FF3300"/>
                </a:solidFill>
                <a:ea typeface="楷体_GB2312" pitchFamily="49" charset="-122"/>
              </a:rPr>
              <a:t>缺点</a:t>
            </a:r>
            <a:r>
              <a:rPr lang="zh-CN" altLang="en-US" sz="2000">
                <a:ea typeface="楷体_GB2312" pitchFamily="49" charset="-122"/>
              </a:rPr>
              <a:t>是顾客必须警醒</a:t>
            </a:r>
          </a:p>
          <a:p>
            <a:pPr algn="just"/>
            <a:r>
              <a:rPr lang="zh-CN" altLang="en-US" sz="2000">
                <a:ea typeface="楷体_GB2312" pitchFamily="49" charset="-122"/>
              </a:rPr>
              <a:t>地去听，是否叫到他们。</a:t>
            </a:r>
          </a:p>
        </p:txBody>
      </p:sp>
      <p:sp>
        <p:nvSpPr>
          <p:cNvPr id="5" name="标题 1"/>
          <p:cNvSpPr txBox="1">
            <a:spLocks/>
          </p:cNvSpPr>
          <p:nvPr/>
        </p:nvSpPr>
        <p:spPr>
          <a:xfrm>
            <a:off x="1295400" y="457200"/>
            <a:ext cx="7086600" cy="56356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rgbClr val="FF0000"/>
                </a:solidFill>
                <a:effectLst/>
                <a:uLnTx/>
                <a:uFillTx/>
                <a:latin typeface="+mj-lt"/>
                <a:ea typeface="+mj-ea"/>
                <a:cs typeface="+mj-cs"/>
              </a:rPr>
              <a:t>银行、面包店</a:t>
            </a:r>
            <a:endParaRPr kumimoji="0" lang="zh-CN" altLang="en-US" sz="32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9796"/>
                                        </p:tgtEl>
                                        <p:attrNameLst>
                                          <p:attrName>style.visibility</p:attrName>
                                        </p:attrNameLst>
                                      </p:cBhvr>
                                      <p:to>
                                        <p:strVal val="visible"/>
                                      </p:to>
                                    </p:set>
                                    <p:anim calcmode="lin" valueType="num">
                                      <p:cBhvr additive="base">
                                        <p:cTn id="7" dur="500" fill="hold"/>
                                        <p:tgtEl>
                                          <p:spTgt spid="929796"/>
                                        </p:tgtEl>
                                        <p:attrNameLst>
                                          <p:attrName>ppt_x</p:attrName>
                                        </p:attrNameLst>
                                      </p:cBhvr>
                                      <p:tavLst>
                                        <p:tav tm="0">
                                          <p:val>
                                            <p:strVal val="1+#ppt_w/2"/>
                                          </p:val>
                                        </p:tav>
                                        <p:tav tm="100000">
                                          <p:val>
                                            <p:strVal val="#ppt_x"/>
                                          </p:val>
                                        </p:tav>
                                      </p:tavLst>
                                    </p:anim>
                                    <p:anim calcmode="lin" valueType="num">
                                      <p:cBhvr additive="base">
                                        <p:cTn id="8" dur="500" fill="hold"/>
                                        <p:tgtEl>
                                          <p:spTgt spid="92979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297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排队规则</a:t>
            </a:r>
            <a:endParaRPr lang="zh-CN" altLang="en-US" dirty="0"/>
          </a:p>
        </p:txBody>
      </p:sp>
      <p:sp>
        <p:nvSpPr>
          <p:cNvPr id="3" name="内容占位符 2"/>
          <p:cNvSpPr>
            <a:spLocks noGrp="1"/>
          </p:cNvSpPr>
          <p:nvPr>
            <p:ph idx="1"/>
          </p:nvPr>
        </p:nvSpPr>
        <p:spPr/>
        <p:txBody>
          <a:bodyPr/>
          <a:lstStyle/>
          <a:p>
            <a:r>
              <a:rPr lang="zh-CN" altLang="en-US" dirty="0" smtClean="0"/>
              <a:t>排队规则是由管理者制定的，从排队的顾客中挑选下一个接受服务的政策</a:t>
            </a:r>
            <a:endParaRPr lang="en-US" altLang="zh-CN" dirty="0" smtClean="0"/>
          </a:p>
          <a:p>
            <a:pPr lvl="1"/>
            <a:r>
              <a:rPr lang="zh-CN" altLang="en-US" dirty="0" smtClean="0"/>
              <a:t>最常见的排队规则就是先到达着先服务</a:t>
            </a:r>
            <a:endParaRPr lang="en-US" altLang="zh-CN" dirty="0" smtClean="0"/>
          </a:p>
          <a:p>
            <a:pPr lvl="1"/>
            <a:r>
              <a:rPr lang="zh-CN" altLang="en-US" dirty="0" smtClean="0"/>
              <a:t>最短的一项给予优先，但是这种规则很少单独使用</a:t>
            </a:r>
            <a:endParaRPr lang="en-US" altLang="zh-CN" dirty="0" smtClean="0"/>
          </a:p>
          <a:p>
            <a:pPr lvl="1"/>
            <a:r>
              <a:rPr lang="zh-CN" altLang="en-US" dirty="0" smtClean="0"/>
              <a:t>先根据某一属性对到达的任务进行优先级别的分类然后在每个优先级别中使用先到达着先服务的法则。</a:t>
            </a:r>
            <a:endParaRPr lang="en-US" altLang="zh-CN" dirty="0" smtClean="0"/>
          </a:p>
          <a:p>
            <a:endParaRPr lang="en-US" altLang="zh-CN" dirty="0" smtClean="0"/>
          </a:p>
          <a:p>
            <a:endParaRPr lang="zh-CN" altLang="en-US" dirty="0"/>
          </a:p>
        </p:txBody>
      </p:sp>
      <p:pic>
        <p:nvPicPr>
          <p:cNvPr id="29698" name="Picture 2"/>
          <p:cNvPicPr>
            <a:picLocks noChangeAspect="1" noChangeArrowheads="1"/>
          </p:cNvPicPr>
          <p:nvPr/>
        </p:nvPicPr>
        <p:blipFill>
          <a:blip r:embed="rId2"/>
          <a:srcRect/>
          <a:stretch>
            <a:fillRect/>
          </a:stretch>
        </p:blipFill>
        <p:spPr bwMode="auto">
          <a:xfrm>
            <a:off x="1785918" y="3562373"/>
            <a:ext cx="6038850" cy="31527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服务过程</a:t>
            </a:r>
            <a:endParaRPr lang="zh-CN" altLang="en-US" dirty="0"/>
          </a:p>
        </p:txBody>
      </p:sp>
      <p:sp>
        <p:nvSpPr>
          <p:cNvPr id="3" name="内容占位符 2"/>
          <p:cNvSpPr>
            <a:spLocks noGrp="1"/>
          </p:cNvSpPr>
          <p:nvPr>
            <p:ph idx="1"/>
          </p:nvPr>
        </p:nvSpPr>
        <p:spPr>
          <a:xfrm>
            <a:off x="857224" y="1371600"/>
            <a:ext cx="7829576" cy="4857750"/>
          </a:xfrm>
        </p:spPr>
        <p:txBody>
          <a:bodyPr/>
          <a:lstStyle/>
          <a:p>
            <a:r>
              <a:rPr lang="zh-CN" altLang="en-US" dirty="0" smtClean="0"/>
              <a:t>提供服务者对待顾客的行为方式对于组织的成功至关重要</a:t>
            </a:r>
            <a:endParaRPr lang="en-US" altLang="zh-CN" dirty="0" smtClean="0"/>
          </a:p>
          <a:p>
            <a:pPr lvl="1"/>
            <a:r>
              <a:rPr lang="zh-CN" altLang="en-US" dirty="0" smtClean="0"/>
              <a:t>当等待的队伍很长时，带来的压力会迫使提供服务者加快速度</a:t>
            </a:r>
            <a:endParaRPr lang="en-US" altLang="zh-CN" dirty="0" smtClean="0"/>
          </a:p>
          <a:p>
            <a:endParaRPr lang="en-US" altLang="zh-CN" dirty="0" smtClean="0"/>
          </a:p>
          <a:p>
            <a:endParaRPr lang="zh-CN" altLang="en-US" dirty="0"/>
          </a:p>
        </p:txBody>
      </p:sp>
      <p:graphicFrame>
        <p:nvGraphicFramePr>
          <p:cNvPr id="5" name="表格 4"/>
          <p:cNvGraphicFramePr>
            <a:graphicFrameLocks noGrp="1"/>
          </p:cNvGraphicFramePr>
          <p:nvPr/>
        </p:nvGraphicFramePr>
        <p:xfrm>
          <a:off x="857224" y="3000372"/>
          <a:ext cx="7786742" cy="2582232"/>
        </p:xfrm>
        <a:graphic>
          <a:graphicData uri="http://schemas.openxmlformats.org/drawingml/2006/table">
            <a:tbl>
              <a:tblPr firstRow="1" bandRow="1">
                <a:tableStyleId>{93296810-A885-4BE3-A3E7-6D5BEEA58F35}</a:tableStyleId>
              </a:tblPr>
              <a:tblGrid>
                <a:gridCol w="1714512"/>
                <a:gridCol w="6072230"/>
              </a:tblGrid>
              <a:tr h="430372">
                <a:tc>
                  <a:txBody>
                    <a:bodyPr/>
                    <a:lstStyle/>
                    <a:p>
                      <a:r>
                        <a:rPr lang="zh-CN" altLang="en-US" b="1" dirty="0" smtClean="0"/>
                        <a:t>服务设施</a:t>
                      </a:r>
                      <a:endParaRPr lang="zh-CN" altLang="en-US" b="1" dirty="0"/>
                    </a:p>
                  </a:txBody>
                  <a:tcPr/>
                </a:tc>
                <a:tc>
                  <a:txBody>
                    <a:bodyPr/>
                    <a:lstStyle/>
                    <a:p>
                      <a:r>
                        <a:rPr lang="zh-CN" altLang="en-US" dirty="0" smtClean="0"/>
                        <a:t>服务台安排</a:t>
                      </a:r>
                      <a:endParaRPr lang="zh-CN" altLang="en-US" dirty="0"/>
                    </a:p>
                  </a:txBody>
                  <a:tcPr/>
                </a:tc>
              </a:tr>
              <a:tr h="430372">
                <a:tc>
                  <a:txBody>
                    <a:bodyPr/>
                    <a:lstStyle/>
                    <a:p>
                      <a:r>
                        <a:rPr lang="zh-CN" altLang="en-US" b="1" dirty="0" smtClean="0"/>
                        <a:t>停车场</a:t>
                      </a:r>
                      <a:endParaRPr lang="zh-CN" altLang="en-US" b="1" dirty="0"/>
                    </a:p>
                  </a:txBody>
                  <a:tcPr/>
                </a:tc>
                <a:tc>
                  <a:txBody>
                    <a:bodyPr/>
                    <a:lstStyle/>
                    <a:p>
                      <a:r>
                        <a:rPr lang="zh-CN" altLang="en-US" b="1" dirty="0" smtClean="0"/>
                        <a:t>自我服务</a:t>
                      </a:r>
                      <a:endParaRPr lang="zh-CN" altLang="en-US" b="1" dirty="0"/>
                    </a:p>
                  </a:txBody>
                  <a:tcPr/>
                </a:tc>
              </a:tr>
              <a:tr h="430372">
                <a:tc>
                  <a:txBody>
                    <a:bodyPr/>
                    <a:lstStyle/>
                    <a:p>
                      <a:r>
                        <a:rPr lang="zh-CN" altLang="en-US" b="1" dirty="0" smtClean="0"/>
                        <a:t>自助餐厅</a:t>
                      </a:r>
                      <a:endParaRPr lang="zh-CN" altLang="en-US" b="1" dirty="0"/>
                    </a:p>
                  </a:txBody>
                  <a:tcPr/>
                </a:tc>
                <a:tc>
                  <a:txBody>
                    <a:bodyPr/>
                    <a:lstStyle/>
                    <a:p>
                      <a:r>
                        <a:rPr lang="zh-CN" altLang="en-US" b="1" dirty="0" smtClean="0"/>
                        <a:t>纵列式服务台</a:t>
                      </a:r>
                      <a:endParaRPr lang="zh-CN" altLang="en-US" b="1" dirty="0"/>
                    </a:p>
                  </a:txBody>
                  <a:tcPr/>
                </a:tc>
              </a:tr>
              <a:tr h="430372">
                <a:tc>
                  <a:txBody>
                    <a:bodyPr/>
                    <a:lstStyle/>
                    <a:p>
                      <a:r>
                        <a:rPr lang="zh-CN" altLang="en-US" b="1" dirty="0" smtClean="0"/>
                        <a:t>收费站</a:t>
                      </a:r>
                      <a:endParaRPr lang="zh-CN" altLang="en-US" b="1" dirty="0"/>
                    </a:p>
                  </a:txBody>
                  <a:tcPr/>
                </a:tc>
                <a:tc>
                  <a:txBody>
                    <a:bodyPr/>
                    <a:lstStyle/>
                    <a:p>
                      <a:r>
                        <a:rPr lang="zh-CN" altLang="en-US" b="1" dirty="0" smtClean="0"/>
                        <a:t>纵列式</a:t>
                      </a:r>
                      <a:r>
                        <a:rPr lang="zh-CN" altLang="en-US" b="1" dirty="0" smtClean="0"/>
                        <a:t>服务台</a:t>
                      </a:r>
                      <a:endParaRPr lang="zh-CN" altLang="en-US" b="1" dirty="0"/>
                    </a:p>
                  </a:txBody>
                  <a:tcPr/>
                </a:tc>
              </a:tr>
              <a:tr h="430372">
                <a:tc>
                  <a:txBody>
                    <a:bodyPr/>
                    <a:lstStyle/>
                    <a:p>
                      <a:r>
                        <a:rPr lang="zh-CN" altLang="en-US" b="1" dirty="0" smtClean="0"/>
                        <a:t>超市</a:t>
                      </a:r>
                      <a:endParaRPr lang="zh-CN" altLang="en-US" b="1" dirty="0"/>
                    </a:p>
                  </a:txBody>
                  <a:tcPr/>
                </a:tc>
                <a:tc>
                  <a:txBody>
                    <a:bodyPr/>
                    <a:lstStyle/>
                    <a:p>
                      <a:r>
                        <a:rPr lang="zh-CN" altLang="en-US" b="1" dirty="0" smtClean="0"/>
                        <a:t>第一阶段，自我服务，第二阶段，平行式服务</a:t>
                      </a:r>
                      <a:endParaRPr lang="zh-CN" altLang="en-US" b="1" dirty="0"/>
                    </a:p>
                  </a:txBody>
                  <a:tcPr/>
                </a:tc>
              </a:tr>
              <a:tr h="430372">
                <a:tc>
                  <a:txBody>
                    <a:bodyPr/>
                    <a:lstStyle/>
                    <a:p>
                      <a:r>
                        <a:rPr lang="zh-CN" altLang="en-US" b="1" dirty="0" smtClean="0"/>
                        <a:t>医院</a:t>
                      </a:r>
                      <a:endParaRPr lang="zh-CN" altLang="en-US" b="1" dirty="0"/>
                    </a:p>
                  </a:txBody>
                  <a:tcPr/>
                </a:tc>
                <a:tc>
                  <a:txBody>
                    <a:bodyPr/>
                    <a:lstStyle/>
                    <a:p>
                      <a:r>
                        <a:rPr lang="zh-CN" altLang="en-US" b="1" dirty="0" smtClean="0"/>
                        <a:t>既有</a:t>
                      </a:r>
                      <a:r>
                        <a:rPr lang="zh-CN" altLang="en-US" b="1" dirty="0" smtClean="0"/>
                        <a:t>纵列式也有纵列式，但并非每个病人都会全部使用</a:t>
                      </a:r>
                      <a:endParaRPr lang="zh-CN" altLang="en-US" b="1"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invGray">
          <a:xfrm>
            <a:off x="457200" y="3571876"/>
            <a:ext cx="47244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rPr>
              <a:t>Thank You !</a:t>
            </a:r>
            <a:endParaRPr lang="zh-CN" altLang="en-US" sz="3600" b="1"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Text Box 2"/>
          <p:cNvSpPr txBox="1">
            <a:spLocks noChangeArrowheads="1"/>
          </p:cNvSpPr>
          <p:nvPr/>
        </p:nvSpPr>
        <p:spPr bwMode="auto">
          <a:xfrm>
            <a:off x="838200" y="1524000"/>
            <a:ext cx="7772400" cy="3877985"/>
          </a:xfrm>
          <a:prstGeom prst="rect">
            <a:avLst/>
          </a:prstGeom>
          <a:noFill/>
          <a:ln w="19050">
            <a:noFill/>
            <a:miter lim="800000"/>
            <a:headEnd/>
            <a:tailEnd/>
          </a:ln>
          <a:effectLst/>
        </p:spPr>
        <p:txBody>
          <a:bodyPr>
            <a:spAutoFit/>
          </a:bodyPr>
          <a:lstStyle/>
          <a:p>
            <a:pPr algn="just">
              <a:lnSpc>
                <a:spcPct val="125000"/>
              </a:lnSpc>
              <a:spcBef>
                <a:spcPct val="50000"/>
              </a:spcBef>
              <a:buClr>
                <a:srgbClr val="FF0000"/>
              </a:buClr>
              <a:buFont typeface="Wingdings" pitchFamily="2" charset="2"/>
              <a:buChar char="u"/>
            </a:pPr>
            <a:r>
              <a:rPr lang="zh-CN" altLang="en-US" sz="2400" b="1" dirty="0" smtClean="0">
                <a:solidFill>
                  <a:schemeClr val="tx1">
                    <a:lumMod val="50000"/>
                    <a:lumOff val="50000"/>
                  </a:schemeClr>
                </a:solidFill>
                <a:latin typeface="+mn-lt"/>
              </a:rPr>
              <a:t>你</a:t>
            </a:r>
            <a:r>
              <a:rPr lang="zh-CN" altLang="en-US" sz="2400" b="1" dirty="0">
                <a:solidFill>
                  <a:schemeClr val="tx1">
                    <a:lumMod val="50000"/>
                    <a:lumOff val="50000"/>
                  </a:schemeClr>
                </a:solidFill>
                <a:latin typeface="+mn-lt"/>
              </a:rPr>
              <a:t>肯定看到过超级市场的收银台和银行的出纳窗口排满了等待服务的人们，这就是排队</a:t>
            </a:r>
            <a:r>
              <a:rPr lang="zh-CN" altLang="en-US" sz="2400" b="1" dirty="0" smtClean="0">
                <a:solidFill>
                  <a:schemeClr val="tx1">
                    <a:lumMod val="50000"/>
                    <a:lumOff val="50000"/>
                  </a:schemeClr>
                </a:solidFill>
                <a:latin typeface="+mn-lt"/>
              </a:rPr>
              <a:t>。</a:t>
            </a:r>
            <a:endParaRPr lang="en-US" altLang="zh-CN" sz="2400" b="1" dirty="0" smtClean="0">
              <a:solidFill>
                <a:schemeClr val="tx1">
                  <a:lumMod val="50000"/>
                  <a:lumOff val="50000"/>
                </a:schemeClr>
              </a:solidFill>
              <a:latin typeface="+mn-lt"/>
            </a:endParaRPr>
          </a:p>
          <a:p>
            <a:pPr algn="just">
              <a:lnSpc>
                <a:spcPct val="125000"/>
              </a:lnSpc>
              <a:spcBef>
                <a:spcPct val="50000"/>
              </a:spcBef>
              <a:buFont typeface="Wingdings" pitchFamily="2" charset="2"/>
              <a:buChar char="l"/>
            </a:pPr>
            <a:r>
              <a:rPr lang="zh-CN" altLang="en-US" b="1" dirty="0" smtClean="0">
                <a:latin typeface="+mn-lt"/>
              </a:rPr>
              <a:t>等待是每个人生命的一部分，在典型的一天中，可能包括如干次在红灯前等待、等某人接电话、在餐厅中等待上菜，等电梯</a:t>
            </a:r>
            <a:r>
              <a:rPr lang="en-US" altLang="zh-CN" b="1" dirty="0" smtClean="0">
                <a:latin typeface="+mn-lt"/>
              </a:rPr>
              <a:t>……</a:t>
            </a:r>
            <a:endParaRPr lang="zh-CN" altLang="en-US" b="1" dirty="0">
              <a:latin typeface="+mn-lt"/>
            </a:endParaRPr>
          </a:p>
          <a:p>
            <a:pPr algn="just">
              <a:lnSpc>
                <a:spcPct val="125000"/>
              </a:lnSpc>
              <a:spcBef>
                <a:spcPct val="50000"/>
              </a:spcBef>
            </a:pPr>
            <a:r>
              <a:rPr lang="zh-CN" altLang="en-US" sz="2800" b="1" dirty="0" smtClean="0">
                <a:solidFill>
                  <a:srgbClr val="FF0000"/>
                </a:solidFill>
                <a:ea typeface="楷体_GB2312" pitchFamily="49" charset="-122"/>
              </a:rPr>
              <a:t>几乎</a:t>
            </a:r>
            <a:r>
              <a:rPr lang="zh-CN" altLang="en-US" sz="2800" b="1" dirty="0">
                <a:solidFill>
                  <a:srgbClr val="FF0000"/>
                </a:solidFill>
                <a:ea typeface="楷体_GB2312" pitchFamily="49" charset="-122"/>
              </a:rPr>
              <a:t>每一个服务组织都面临这样的问题：</a:t>
            </a:r>
          </a:p>
          <a:p>
            <a:pPr algn="just">
              <a:lnSpc>
                <a:spcPct val="125000"/>
              </a:lnSpc>
              <a:spcBef>
                <a:spcPct val="50000"/>
              </a:spcBef>
              <a:buClr>
                <a:srgbClr val="FF0000"/>
              </a:buClr>
              <a:buFont typeface="Wingdings" pitchFamily="2" charset="2"/>
              <a:buChar char="u"/>
            </a:pPr>
            <a:r>
              <a:rPr lang="zh-CN" altLang="en-US" sz="2000" b="1" dirty="0" smtClean="0">
                <a:solidFill>
                  <a:srgbClr val="000000"/>
                </a:solidFill>
                <a:latin typeface="+mn-lt"/>
              </a:rPr>
              <a:t>在</a:t>
            </a:r>
            <a:r>
              <a:rPr lang="zh-CN" altLang="en-US" sz="2000" b="1" dirty="0">
                <a:solidFill>
                  <a:srgbClr val="000000"/>
                </a:solidFill>
                <a:latin typeface="+mn-lt"/>
              </a:rPr>
              <a:t>它们的某一个或几个营业时间或地点存在着等候的队伍。</a:t>
            </a:r>
          </a:p>
          <a:p>
            <a:pPr algn="just">
              <a:spcBef>
                <a:spcPct val="50000"/>
              </a:spcBef>
            </a:pPr>
            <a:r>
              <a:rPr lang="zh-CN" altLang="en-US" sz="2800" dirty="0">
                <a:ea typeface="楷体_GB2312" pitchFamily="49" charset="-122"/>
              </a:rPr>
              <a:t>      </a:t>
            </a:r>
          </a:p>
        </p:txBody>
      </p:sp>
      <p:sp>
        <p:nvSpPr>
          <p:cNvPr id="908294" name="Text Box 6"/>
          <p:cNvSpPr txBox="1">
            <a:spLocks noChangeArrowheads="1"/>
          </p:cNvSpPr>
          <p:nvPr/>
        </p:nvSpPr>
        <p:spPr bwMode="auto">
          <a:xfrm>
            <a:off x="1142976" y="4857760"/>
            <a:ext cx="7010400" cy="841375"/>
          </a:xfrm>
          <a:prstGeom prst="rect">
            <a:avLst/>
          </a:prstGeom>
          <a:solidFill>
            <a:schemeClr val="accent1"/>
          </a:solidFill>
          <a:ln w="19050">
            <a:solidFill>
              <a:srgbClr val="A50021"/>
            </a:solidFill>
            <a:miter lim="800000"/>
            <a:headEnd/>
            <a:tailEnd/>
          </a:ln>
          <a:effectLst/>
        </p:spPr>
        <p:txBody>
          <a:bodyPr>
            <a:spAutoFit/>
          </a:bodyPr>
          <a:lstStyle/>
          <a:p>
            <a:pPr algn="just">
              <a:spcBef>
                <a:spcPct val="50000"/>
              </a:spcBef>
            </a:pPr>
            <a:r>
              <a:rPr lang="zh-CN" altLang="en-US" dirty="0">
                <a:ea typeface="楷体_GB2312" pitchFamily="49" charset="-122"/>
              </a:rPr>
              <a:t>     </a:t>
            </a:r>
            <a:r>
              <a:rPr lang="zh-CN" altLang="en-US" dirty="0">
                <a:solidFill>
                  <a:srgbClr val="070605"/>
                </a:solidFill>
                <a:ea typeface="楷体_GB2312" pitchFamily="49" charset="-122"/>
              </a:rPr>
              <a:t>在任何一个服务系统中，只要目前的服务需求超过了现有的服务能力，排队等待就会产生。</a:t>
            </a:r>
          </a:p>
        </p:txBody>
      </p:sp>
      <p:sp>
        <p:nvSpPr>
          <p:cNvPr id="5" name="标题 1"/>
          <p:cNvSpPr txBox="1">
            <a:spLocks/>
          </p:cNvSpPr>
          <p:nvPr/>
        </p:nvSpPr>
        <p:spPr>
          <a:xfrm>
            <a:off x="1500166" y="500042"/>
            <a:ext cx="3071834" cy="563563"/>
          </a:xfrm>
          <a:prstGeom prst="rect">
            <a:avLst/>
          </a:prstGeom>
        </p:spPr>
        <p:txBody>
          <a:bodyPr/>
          <a:lstStyle/>
          <a:p>
            <a:pPr lvl="0" algn="l"/>
            <a:r>
              <a:rPr lang="zh-CN" altLang="en-US" sz="3200" b="1" kern="0" dirty="0" smtClean="0">
                <a:solidFill>
                  <a:srgbClr val="FF0000"/>
                </a:solidFill>
                <a:latin typeface="楷体_GB2312" pitchFamily="49" charset="-122"/>
                <a:ea typeface="楷体_GB2312" pitchFamily="49" charset="-122"/>
                <a:cs typeface="+mj-cs"/>
              </a:rPr>
              <a:t> 等待的必然性</a:t>
            </a:r>
            <a:endParaRPr kumimoji="0" lang="zh-CN" altLang="en-US" sz="32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8294"/>
                                        </p:tgtEl>
                                        <p:attrNameLst>
                                          <p:attrName>style.visibility</p:attrName>
                                        </p:attrNameLst>
                                      </p:cBhvr>
                                      <p:to>
                                        <p:strVal val="visible"/>
                                      </p:to>
                                    </p:set>
                                    <p:anim calcmode="lin" valueType="num">
                                      <p:cBhvr additive="base">
                                        <p:cTn id="7" dur="500" fill="hold"/>
                                        <p:tgtEl>
                                          <p:spTgt spid="908294"/>
                                        </p:tgtEl>
                                        <p:attrNameLst>
                                          <p:attrName>ppt_x</p:attrName>
                                        </p:attrNameLst>
                                      </p:cBhvr>
                                      <p:tavLst>
                                        <p:tav tm="0">
                                          <p:val>
                                            <p:strVal val="0-#ppt_w/2"/>
                                          </p:val>
                                        </p:tav>
                                        <p:tav tm="100000">
                                          <p:val>
                                            <p:strVal val="#ppt_x"/>
                                          </p:val>
                                        </p:tav>
                                      </p:tavLst>
                                    </p:anim>
                                    <p:anim calcmode="lin" valueType="num">
                                      <p:cBhvr additive="base">
                                        <p:cTn id="8" dur="500" fill="hold"/>
                                        <p:tgtEl>
                                          <p:spTgt spid="9082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082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9555" name="Picture 1027" descr="C:\WINDOWS\Desktop\服务管理教案\照片\11-1 时间用在哪里.gif"/>
          <p:cNvPicPr>
            <a:picLocks noChangeAspect="1" noChangeArrowheads="1"/>
          </p:cNvPicPr>
          <p:nvPr/>
        </p:nvPicPr>
        <p:blipFill>
          <a:blip r:embed="rId2"/>
          <a:srcRect/>
          <a:stretch>
            <a:fillRect/>
          </a:stretch>
        </p:blipFill>
        <p:spPr bwMode="auto">
          <a:xfrm>
            <a:off x="914400" y="1752600"/>
            <a:ext cx="7620000" cy="4648200"/>
          </a:xfrm>
          <a:prstGeom prst="rect">
            <a:avLst/>
          </a:prstGeom>
          <a:noFill/>
        </p:spPr>
      </p:pic>
      <p:sp>
        <p:nvSpPr>
          <p:cNvPr id="919556" name="AutoShape 1028"/>
          <p:cNvSpPr>
            <a:spLocks noChangeArrowheads="1"/>
          </p:cNvSpPr>
          <p:nvPr/>
        </p:nvSpPr>
        <p:spPr bwMode="auto">
          <a:xfrm>
            <a:off x="3810000" y="1905000"/>
            <a:ext cx="4724400" cy="2057400"/>
          </a:xfrm>
          <a:prstGeom prst="cloudCallout">
            <a:avLst>
              <a:gd name="adj1" fmla="val 773"/>
              <a:gd name="adj2" fmla="val 16745"/>
            </a:avLst>
          </a:prstGeom>
          <a:solidFill>
            <a:schemeClr val="accent1"/>
          </a:solidFill>
          <a:ln w="19050">
            <a:solidFill>
              <a:schemeClr val="tx1"/>
            </a:solidFill>
            <a:round/>
            <a:headEnd/>
            <a:tailEnd/>
          </a:ln>
          <a:effectLst/>
        </p:spPr>
        <p:txBody>
          <a:bodyPr wrap="none" anchor="ctr"/>
          <a:lstStyle/>
          <a:p>
            <a:pPr algn="just"/>
            <a:r>
              <a:rPr lang="zh-CN" altLang="en-US">
                <a:ea typeface="楷体_GB2312" pitchFamily="49" charset="-122"/>
              </a:rPr>
              <a:t>等待是每个人生命的一部分,</a:t>
            </a:r>
          </a:p>
          <a:p>
            <a:pPr algn="just"/>
            <a:r>
              <a:rPr lang="zh-CN" altLang="en-US">
                <a:ea typeface="楷体_GB2312" pitchFamily="49" charset="-122"/>
              </a:rPr>
              <a:t>它占据了令人难以置信的</a:t>
            </a:r>
          </a:p>
          <a:p>
            <a:pPr algn="just"/>
            <a:r>
              <a:rPr lang="zh-CN" altLang="en-US">
                <a:ea typeface="楷体_GB2312" pitchFamily="49" charset="-122"/>
              </a:rPr>
              <a:t>大量时间。</a:t>
            </a:r>
          </a:p>
        </p:txBody>
      </p:sp>
      <p:sp>
        <p:nvSpPr>
          <p:cNvPr id="919557" name="Text Box 1029"/>
          <p:cNvSpPr txBox="1">
            <a:spLocks noChangeArrowheads="1"/>
          </p:cNvSpPr>
          <p:nvPr/>
        </p:nvSpPr>
        <p:spPr bwMode="auto">
          <a:xfrm>
            <a:off x="1571604" y="571480"/>
            <a:ext cx="3733800" cy="579438"/>
          </a:xfrm>
          <a:prstGeom prst="rect">
            <a:avLst/>
          </a:prstGeom>
          <a:noFill/>
          <a:ln w="19050">
            <a:noFill/>
            <a:miter lim="800000"/>
            <a:headEnd/>
            <a:tailEnd/>
          </a:ln>
          <a:effectLst/>
        </p:spPr>
        <p:txBody>
          <a:bodyPr>
            <a:spAutoFit/>
          </a:bodyPr>
          <a:lstStyle/>
          <a:p>
            <a:pPr algn="just">
              <a:spcBef>
                <a:spcPct val="50000"/>
              </a:spcBef>
            </a:pPr>
            <a:r>
              <a:rPr lang="zh-CN" altLang="en-US" sz="3200" b="1" dirty="0">
                <a:solidFill>
                  <a:srgbClr val="FF0000"/>
                </a:solidFill>
                <a:ea typeface="楷体_GB2312" pitchFamily="49" charset="-122"/>
              </a:rPr>
              <a:t>时间用在哪里？</a:t>
            </a:r>
          </a:p>
        </p:txBody>
      </p:sp>
      <p:sp>
        <p:nvSpPr>
          <p:cNvPr id="5" name="矩形 4"/>
          <p:cNvSpPr/>
          <p:nvPr/>
        </p:nvSpPr>
        <p:spPr bwMode="auto">
          <a:xfrm>
            <a:off x="3643306" y="6143644"/>
            <a:ext cx="2071702" cy="214314"/>
          </a:xfrm>
          <a:prstGeom prst="rect">
            <a:avLst/>
          </a:prstGeom>
          <a:solidFill>
            <a:schemeClr val="bg1"/>
          </a:solidFill>
          <a:ln w="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矩形 5"/>
          <p:cNvSpPr/>
          <p:nvPr/>
        </p:nvSpPr>
        <p:spPr bwMode="auto">
          <a:xfrm>
            <a:off x="1071538" y="5857892"/>
            <a:ext cx="7143800" cy="214314"/>
          </a:xfrm>
          <a:prstGeom prst="rect">
            <a:avLst/>
          </a:prstGeom>
          <a:solidFill>
            <a:schemeClr val="bg1"/>
          </a:solidFill>
          <a:ln w="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9556"/>
                                        </p:tgtEl>
                                        <p:attrNameLst>
                                          <p:attrName>style.visibility</p:attrName>
                                        </p:attrNameLst>
                                      </p:cBhvr>
                                      <p:to>
                                        <p:strVal val="visible"/>
                                      </p:to>
                                    </p:set>
                                    <p:anim calcmode="lin" valueType="num">
                                      <p:cBhvr additive="base">
                                        <p:cTn id="7" dur="500" fill="hold"/>
                                        <p:tgtEl>
                                          <p:spTgt spid="919556"/>
                                        </p:tgtEl>
                                        <p:attrNameLst>
                                          <p:attrName>ppt_x</p:attrName>
                                        </p:attrNameLst>
                                      </p:cBhvr>
                                      <p:tavLst>
                                        <p:tav tm="0">
                                          <p:val>
                                            <p:strVal val="1+#ppt_w/2"/>
                                          </p:val>
                                        </p:tav>
                                        <p:tav tm="100000">
                                          <p:val>
                                            <p:strVal val="#ppt_x"/>
                                          </p:val>
                                        </p:tav>
                                      </p:tavLst>
                                    </p:anim>
                                    <p:anim calcmode="lin" valueType="num">
                                      <p:cBhvr additive="base">
                                        <p:cTn id="8" dur="500" fill="hold"/>
                                        <p:tgtEl>
                                          <p:spTgt spid="91955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195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Text Box 2"/>
          <p:cNvSpPr txBox="1">
            <a:spLocks noChangeArrowheads="1"/>
          </p:cNvSpPr>
          <p:nvPr/>
        </p:nvSpPr>
        <p:spPr bwMode="auto">
          <a:xfrm>
            <a:off x="1066800" y="2971800"/>
            <a:ext cx="7315200" cy="369332"/>
          </a:xfrm>
          <a:prstGeom prst="rect">
            <a:avLst/>
          </a:prstGeom>
          <a:noFill/>
          <a:ln w="19050">
            <a:noFill/>
            <a:miter lim="800000"/>
            <a:headEnd/>
            <a:tailEnd/>
          </a:ln>
          <a:effectLst/>
        </p:spPr>
        <p:txBody>
          <a:bodyPr>
            <a:spAutoFit/>
          </a:bodyPr>
          <a:lstStyle/>
          <a:p>
            <a:pPr algn="just">
              <a:spcBef>
                <a:spcPct val="50000"/>
              </a:spcBef>
              <a:buClr>
                <a:srgbClr val="00CC00"/>
              </a:buClr>
              <a:buFont typeface="Monotype Sorts" pitchFamily="2" charset="2"/>
              <a:buChar char="."/>
            </a:pPr>
            <a:r>
              <a:rPr lang="zh-CN" altLang="en-US" b="1" dirty="0">
                <a:ea typeface="楷体_GB2312" pitchFamily="49" charset="-122"/>
              </a:rPr>
              <a:t> </a:t>
            </a:r>
            <a:r>
              <a:rPr lang="zh-CN" altLang="en-US" b="1" dirty="0" smtClean="0">
                <a:ea typeface="楷体_GB2312" pitchFamily="49" charset="-122"/>
              </a:rPr>
              <a:t>服务台</a:t>
            </a:r>
            <a:r>
              <a:rPr lang="zh-CN" altLang="en-US" b="1" dirty="0">
                <a:ea typeface="楷体_GB2312" pitchFamily="49" charset="-122"/>
              </a:rPr>
              <a:t>在同一时间可以服务于多个顾客。</a:t>
            </a:r>
          </a:p>
        </p:txBody>
      </p:sp>
      <p:sp>
        <p:nvSpPr>
          <p:cNvPr id="909315" name="Text Box 3"/>
          <p:cNvSpPr txBox="1">
            <a:spLocks noChangeArrowheads="1"/>
          </p:cNvSpPr>
          <p:nvPr/>
        </p:nvSpPr>
        <p:spPr bwMode="auto">
          <a:xfrm>
            <a:off x="1428728" y="500042"/>
            <a:ext cx="4114800" cy="646331"/>
          </a:xfrm>
          <a:prstGeom prst="rect">
            <a:avLst/>
          </a:prstGeom>
          <a:noFill/>
          <a:ln w="19050">
            <a:noFill/>
            <a:miter lim="800000"/>
            <a:headEnd/>
            <a:tailEnd/>
          </a:ln>
          <a:effectLst/>
        </p:spPr>
        <p:txBody>
          <a:bodyPr>
            <a:spAutoFit/>
          </a:bodyPr>
          <a:lstStyle/>
          <a:p>
            <a:pPr algn="just">
              <a:spcBef>
                <a:spcPct val="50000"/>
              </a:spcBef>
              <a:buClr>
                <a:srgbClr val="A50021"/>
              </a:buClr>
              <a:buFont typeface="Monotype Sorts" pitchFamily="2" charset="2"/>
              <a:buChar char="o"/>
            </a:pPr>
            <a:r>
              <a:rPr lang="zh-CN" altLang="en-US" sz="2800" dirty="0"/>
              <a:t>  </a:t>
            </a:r>
            <a:r>
              <a:rPr lang="zh-CN" altLang="en-US" sz="3600" dirty="0">
                <a:latin typeface="隶书" pitchFamily="49" charset="-122"/>
                <a:ea typeface="隶书" pitchFamily="49" charset="-122"/>
              </a:rPr>
              <a:t>排队系统的形式</a:t>
            </a:r>
            <a:endParaRPr lang="zh-CN" altLang="en-US" dirty="0"/>
          </a:p>
        </p:txBody>
      </p:sp>
      <p:sp>
        <p:nvSpPr>
          <p:cNvPr id="909316" name="Text Box 4"/>
          <p:cNvSpPr txBox="1">
            <a:spLocks noChangeArrowheads="1"/>
          </p:cNvSpPr>
          <p:nvPr/>
        </p:nvSpPr>
        <p:spPr bwMode="auto">
          <a:xfrm>
            <a:off x="1066800" y="3581400"/>
            <a:ext cx="7543800" cy="674031"/>
          </a:xfrm>
          <a:prstGeom prst="rect">
            <a:avLst/>
          </a:prstGeom>
          <a:noFill/>
          <a:ln w="19050">
            <a:noFill/>
            <a:miter lim="800000"/>
            <a:headEnd/>
            <a:tailEnd/>
          </a:ln>
          <a:effectLst/>
        </p:spPr>
        <p:txBody>
          <a:bodyPr>
            <a:spAutoFit/>
          </a:bodyPr>
          <a:lstStyle/>
          <a:p>
            <a:pPr algn="just">
              <a:spcBef>
                <a:spcPct val="50000"/>
              </a:spcBef>
              <a:buClr>
                <a:srgbClr val="00CC00"/>
              </a:buClr>
              <a:buFont typeface="Monotype Sorts" pitchFamily="2" charset="2"/>
              <a:buChar char="."/>
            </a:pPr>
            <a:r>
              <a:rPr lang="zh-CN" altLang="en-US" b="1" dirty="0">
                <a:ea typeface="楷体_GB2312" pitchFamily="49" charset="-122"/>
              </a:rPr>
              <a:t> </a:t>
            </a:r>
            <a:r>
              <a:rPr lang="zh-CN" altLang="en-US" b="1" dirty="0" smtClean="0">
                <a:ea typeface="楷体_GB2312" pitchFamily="49" charset="-122"/>
              </a:rPr>
              <a:t>消费者</a:t>
            </a:r>
            <a:r>
              <a:rPr lang="zh-CN" altLang="en-US" b="1" dirty="0">
                <a:ea typeface="楷体_GB2312" pitchFamily="49" charset="-122"/>
              </a:rPr>
              <a:t>不一定需要到达服务设施，在某些系统中，</a:t>
            </a:r>
          </a:p>
          <a:p>
            <a:pPr algn="just">
              <a:spcBef>
                <a:spcPct val="10000"/>
              </a:spcBef>
              <a:buClr>
                <a:srgbClr val="00CC00"/>
              </a:buClr>
              <a:buFont typeface="Monotype Sorts" pitchFamily="2" charset="2"/>
              <a:buNone/>
            </a:pPr>
            <a:r>
              <a:rPr lang="zh-CN" altLang="en-US" b="1" dirty="0">
                <a:ea typeface="楷体_GB2312" pitchFamily="49" charset="-122"/>
              </a:rPr>
              <a:t>       实际上是服务台来到消费者面前。</a:t>
            </a:r>
          </a:p>
        </p:txBody>
      </p:sp>
      <p:sp>
        <p:nvSpPr>
          <p:cNvPr id="909317" name="Text Box 5"/>
          <p:cNvSpPr txBox="1">
            <a:spLocks noChangeArrowheads="1"/>
          </p:cNvSpPr>
          <p:nvPr/>
        </p:nvSpPr>
        <p:spPr bwMode="auto">
          <a:xfrm>
            <a:off x="1071538" y="4572000"/>
            <a:ext cx="7305700" cy="369332"/>
          </a:xfrm>
          <a:prstGeom prst="rect">
            <a:avLst/>
          </a:prstGeom>
          <a:noFill/>
          <a:ln w="19050">
            <a:noFill/>
            <a:miter lim="800000"/>
            <a:headEnd/>
            <a:tailEnd/>
          </a:ln>
          <a:effectLst/>
        </p:spPr>
        <p:txBody>
          <a:bodyPr wrap="square">
            <a:spAutoFit/>
          </a:bodyPr>
          <a:lstStyle/>
          <a:p>
            <a:pPr algn="just">
              <a:spcBef>
                <a:spcPct val="50000"/>
              </a:spcBef>
              <a:buClr>
                <a:srgbClr val="00CC00"/>
              </a:buClr>
              <a:buFont typeface="Monotype Sorts" pitchFamily="2" charset="2"/>
              <a:buChar char="."/>
            </a:pPr>
            <a:r>
              <a:rPr lang="zh-CN" altLang="en-US" b="1" dirty="0">
                <a:ea typeface="楷体_GB2312" pitchFamily="49" charset="-122"/>
              </a:rPr>
              <a:t> </a:t>
            </a:r>
            <a:r>
              <a:rPr lang="zh-CN" altLang="en-US" b="1" dirty="0" smtClean="0">
                <a:ea typeface="楷体_GB2312" pitchFamily="49" charset="-122"/>
              </a:rPr>
              <a:t>服务</a:t>
            </a:r>
            <a:r>
              <a:rPr lang="zh-CN" altLang="en-US" b="1" dirty="0">
                <a:ea typeface="楷体_GB2312" pitchFamily="49" charset="-122"/>
              </a:rPr>
              <a:t>可能包括一系列排队或更复杂的排队网络</a:t>
            </a:r>
            <a:r>
              <a:rPr lang="zh-CN" altLang="en-US" b="1" dirty="0" smtClean="0">
                <a:ea typeface="楷体_GB2312" pitchFamily="49" charset="-122"/>
              </a:rPr>
              <a:t>组成</a:t>
            </a:r>
            <a:r>
              <a:rPr lang="zh-CN" altLang="en-US" b="1" dirty="0">
                <a:ea typeface="楷体_GB2312" pitchFamily="49" charset="-122"/>
              </a:rPr>
              <a:t>的几个阶段。</a:t>
            </a:r>
          </a:p>
        </p:txBody>
      </p:sp>
      <p:sp>
        <p:nvSpPr>
          <p:cNvPr id="909322" name="Text Box 10"/>
          <p:cNvSpPr txBox="1">
            <a:spLocks noChangeArrowheads="1"/>
          </p:cNvSpPr>
          <p:nvPr/>
        </p:nvSpPr>
        <p:spPr bwMode="auto">
          <a:xfrm>
            <a:off x="1066800" y="2209800"/>
            <a:ext cx="7315200" cy="369332"/>
          </a:xfrm>
          <a:prstGeom prst="rect">
            <a:avLst/>
          </a:prstGeom>
          <a:noFill/>
          <a:ln w="19050">
            <a:noFill/>
            <a:miter lim="800000"/>
            <a:headEnd/>
            <a:tailEnd/>
          </a:ln>
          <a:effectLst/>
        </p:spPr>
        <p:txBody>
          <a:bodyPr>
            <a:spAutoFit/>
          </a:bodyPr>
          <a:lstStyle/>
          <a:p>
            <a:pPr algn="just">
              <a:spcBef>
                <a:spcPct val="50000"/>
              </a:spcBef>
              <a:buClr>
                <a:srgbClr val="00CC00"/>
              </a:buClr>
              <a:buFont typeface="Monotype Sorts" pitchFamily="2" charset="2"/>
              <a:buChar char="."/>
            </a:pPr>
            <a:r>
              <a:rPr lang="zh-CN" altLang="en-US" b="1" dirty="0">
                <a:ea typeface="楷体_GB2312" pitchFamily="49" charset="-122"/>
              </a:rPr>
              <a:t> </a:t>
            </a:r>
            <a:r>
              <a:rPr lang="zh-CN" altLang="en-US" b="1" dirty="0" smtClean="0">
                <a:ea typeface="楷体_GB2312" pitchFamily="49" charset="-122"/>
              </a:rPr>
              <a:t>服务台</a:t>
            </a:r>
            <a:r>
              <a:rPr lang="zh-CN" altLang="en-US" b="1" dirty="0">
                <a:ea typeface="楷体_GB2312" pitchFamily="49" charset="-122"/>
              </a:rPr>
              <a:t>在同一时间只能服务于一个顾客。</a:t>
            </a:r>
          </a:p>
        </p:txBody>
      </p:sp>
      <p:sp>
        <p:nvSpPr>
          <p:cNvPr id="909323" name="AutoShape 11"/>
          <p:cNvSpPr>
            <a:spLocks noChangeArrowheads="1"/>
          </p:cNvSpPr>
          <p:nvPr/>
        </p:nvSpPr>
        <p:spPr bwMode="auto">
          <a:xfrm>
            <a:off x="4038600" y="2667000"/>
            <a:ext cx="4724400" cy="1905000"/>
          </a:xfrm>
          <a:prstGeom prst="cloudCallout">
            <a:avLst>
              <a:gd name="adj1" fmla="val -34343"/>
              <a:gd name="adj2" fmla="val 56167"/>
            </a:avLst>
          </a:prstGeom>
          <a:solidFill>
            <a:schemeClr val="accent1"/>
          </a:solidFill>
          <a:ln w="19050">
            <a:solidFill>
              <a:schemeClr val="tx1"/>
            </a:solidFill>
            <a:round/>
            <a:headEnd/>
            <a:tailEnd/>
          </a:ln>
          <a:effectLst/>
        </p:spPr>
        <p:txBody>
          <a:bodyPr wrap="none" anchor="ctr"/>
          <a:lstStyle/>
          <a:p>
            <a:pPr algn="just"/>
            <a:r>
              <a:rPr lang="zh-CN" altLang="en-US" sz="2000">
                <a:ea typeface="楷体_GB2312" pitchFamily="49" charset="-122"/>
              </a:rPr>
              <a:t>如游览车，先在门外的路上排队，</a:t>
            </a:r>
          </a:p>
          <a:p>
            <a:pPr algn="just"/>
            <a:r>
              <a:rPr lang="zh-CN" altLang="en-US" sz="2000">
                <a:ea typeface="楷体_GB2312" pitchFamily="49" charset="-122"/>
              </a:rPr>
              <a:t>然后在前庭等候，最后才坐上缆</a:t>
            </a:r>
          </a:p>
          <a:p>
            <a:pPr algn="just"/>
            <a:r>
              <a:rPr lang="zh-CN" altLang="en-US" sz="2000">
                <a:ea typeface="楷体_GB2312" pitchFamily="49" charset="-122"/>
              </a:rPr>
              <a:t>车。</a:t>
            </a:r>
          </a:p>
        </p:txBody>
      </p:sp>
      <p:sp>
        <p:nvSpPr>
          <p:cNvPr id="909324" name="AutoShape 12"/>
          <p:cNvSpPr>
            <a:spLocks noChangeArrowheads="1"/>
          </p:cNvSpPr>
          <p:nvPr/>
        </p:nvSpPr>
        <p:spPr bwMode="auto">
          <a:xfrm>
            <a:off x="4800600" y="762000"/>
            <a:ext cx="4343400" cy="1447800"/>
          </a:xfrm>
          <a:prstGeom prst="cloudCallout">
            <a:avLst>
              <a:gd name="adj1" fmla="val -36477"/>
              <a:gd name="adj2" fmla="val 63375"/>
            </a:avLst>
          </a:prstGeom>
          <a:solidFill>
            <a:schemeClr val="accent1"/>
          </a:solidFill>
          <a:ln w="19050">
            <a:solidFill>
              <a:schemeClr val="tx1"/>
            </a:solidFill>
            <a:round/>
            <a:headEnd/>
            <a:tailEnd/>
          </a:ln>
          <a:effectLst/>
        </p:spPr>
        <p:txBody>
          <a:bodyPr wrap="none" anchor="ctr"/>
          <a:lstStyle/>
          <a:p>
            <a:pPr algn="just"/>
            <a:r>
              <a:rPr lang="zh-CN" altLang="en-US" sz="2000">
                <a:ea typeface="楷体_GB2312" pitchFamily="49" charset="-122"/>
              </a:rPr>
              <a:t>如医院的挂号、取药和</a:t>
            </a:r>
          </a:p>
          <a:p>
            <a:pPr algn="just"/>
            <a:r>
              <a:rPr lang="zh-CN" altLang="en-US" sz="2000">
                <a:ea typeface="楷体_GB2312" pitchFamily="49" charset="-122"/>
              </a:rPr>
              <a:t>         超市的收银台</a:t>
            </a:r>
          </a:p>
        </p:txBody>
      </p:sp>
      <p:sp>
        <p:nvSpPr>
          <p:cNvPr id="909319" name="AutoShape 7"/>
          <p:cNvSpPr>
            <a:spLocks noChangeArrowheads="1"/>
          </p:cNvSpPr>
          <p:nvPr/>
        </p:nvSpPr>
        <p:spPr bwMode="auto">
          <a:xfrm>
            <a:off x="3810000" y="2209800"/>
            <a:ext cx="4343400" cy="914400"/>
          </a:xfrm>
          <a:prstGeom prst="cloudCallout">
            <a:avLst>
              <a:gd name="adj1" fmla="val -36477"/>
              <a:gd name="adj2" fmla="val 121181"/>
            </a:avLst>
          </a:prstGeom>
          <a:solidFill>
            <a:schemeClr val="accent1"/>
          </a:solidFill>
          <a:ln w="19050">
            <a:solidFill>
              <a:schemeClr val="tx1"/>
            </a:solidFill>
            <a:round/>
            <a:headEnd/>
            <a:tailEnd/>
          </a:ln>
          <a:effectLst/>
        </p:spPr>
        <p:txBody>
          <a:bodyPr wrap="none" anchor="ctr"/>
          <a:lstStyle/>
          <a:p>
            <a:pPr algn="just"/>
            <a:r>
              <a:rPr lang="zh-CN" altLang="en-US" sz="2000">
                <a:ea typeface="楷体_GB2312" pitchFamily="49" charset="-122"/>
              </a:rPr>
              <a:t>如火警、匪警和救护车等</a:t>
            </a:r>
          </a:p>
          <a:p>
            <a:pPr algn="just"/>
            <a:r>
              <a:rPr lang="zh-CN" altLang="en-US" sz="2000">
                <a:ea typeface="楷体_GB2312" pitchFamily="49" charset="-122"/>
              </a:rPr>
              <a:t>城市服务</a:t>
            </a:r>
          </a:p>
        </p:txBody>
      </p:sp>
      <p:sp>
        <p:nvSpPr>
          <p:cNvPr id="909318" name="AutoShape 6"/>
          <p:cNvSpPr>
            <a:spLocks noChangeArrowheads="1"/>
          </p:cNvSpPr>
          <p:nvPr/>
        </p:nvSpPr>
        <p:spPr bwMode="auto">
          <a:xfrm>
            <a:off x="4038600" y="1371600"/>
            <a:ext cx="4343400" cy="1447800"/>
          </a:xfrm>
          <a:prstGeom prst="cloudCallout">
            <a:avLst>
              <a:gd name="adj1" fmla="val -36477"/>
              <a:gd name="adj2" fmla="val 63375"/>
            </a:avLst>
          </a:prstGeom>
          <a:solidFill>
            <a:schemeClr val="accent1"/>
          </a:solidFill>
          <a:ln w="19050">
            <a:solidFill>
              <a:schemeClr val="tx1"/>
            </a:solidFill>
            <a:round/>
            <a:headEnd/>
            <a:tailEnd/>
          </a:ln>
          <a:effectLst/>
        </p:spPr>
        <p:txBody>
          <a:bodyPr wrap="none" anchor="ctr"/>
          <a:lstStyle/>
          <a:p>
            <a:pPr algn="just"/>
            <a:r>
              <a:rPr lang="zh-CN" altLang="en-US" sz="2000">
                <a:ea typeface="楷体_GB2312" pitchFamily="49" charset="-122"/>
              </a:rPr>
              <a:t>如公共汽车、飞机和电梯这些</a:t>
            </a:r>
          </a:p>
          <a:p>
            <a:pPr algn="just"/>
            <a:r>
              <a:rPr lang="zh-CN" altLang="en-US" sz="2000">
                <a:ea typeface="楷体_GB2312" pitchFamily="49" charset="-122"/>
              </a:rPr>
              <a:t>交通系统都是批量服务的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09322"/>
                                        </p:tgtEl>
                                        <p:attrNameLst>
                                          <p:attrName>style.visibility</p:attrName>
                                        </p:attrNameLst>
                                      </p:cBhvr>
                                      <p:to>
                                        <p:strVal val="visible"/>
                                      </p:to>
                                    </p:set>
                                    <p:anim calcmode="lin" valueType="num">
                                      <p:cBhvr>
                                        <p:cTn id="7" dur="500" fill="hold"/>
                                        <p:tgtEl>
                                          <p:spTgt spid="909322"/>
                                        </p:tgtEl>
                                        <p:attrNameLst>
                                          <p:attrName>ppt_x</p:attrName>
                                        </p:attrNameLst>
                                      </p:cBhvr>
                                      <p:tavLst>
                                        <p:tav tm="0">
                                          <p:val>
                                            <p:strVal val="#ppt_x-#ppt_w/2"/>
                                          </p:val>
                                        </p:tav>
                                        <p:tav tm="100000">
                                          <p:val>
                                            <p:strVal val="#ppt_x"/>
                                          </p:val>
                                        </p:tav>
                                      </p:tavLst>
                                    </p:anim>
                                    <p:anim calcmode="lin" valueType="num">
                                      <p:cBhvr>
                                        <p:cTn id="8" dur="500" fill="hold"/>
                                        <p:tgtEl>
                                          <p:spTgt spid="909322"/>
                                        </p:tgtEl>
                                        <p:attrNameLst>
                                          <p:attrName>ppt_y</p:attrName>
                                        </p:attrNameLst>
                                      </p:cBhvr>
                                      <p:tavLst>
                                        <p:tav tm="0">
                                          <p:val>
                                            <p:strVal val="#ppt_y"/>
                                          </p:val>
                                        </p:tav>
                                        <p:tav tm="100000">
                                          <p:val>
                                            <p:strVal val="#ppt_y"/>
                                          </p:val>
                                        </p:tav>
                                      </p:tavLst>
                                    </p:anim>
                                    <p:anim calcmode="lin" valueType="num">
                                      <p:cBhvr>
                                        <p:cTn id="9" dur="500" fill="hold"/>
                                        <p:tgtEl>
                                          <p:spTgt spid="909322"/>
                                        </p:tgtEl>
                                        <p:attrNameLst>
                                          <p:attrName>ppt_w</p:attrName>
                                        </p:attrNameLst>
                                      </p:cBhvr>
                                      <p:tavLst>
                                        <p:tav tm="0">
                                          <p:val>
                                            <p:fltVal val="0"/>
                                          </p:val>
                                        </p:tav>
                                        <p:tav tm="100000">
                                          <p:val>
                                            <p:strVal val="#ppt_w"/>
                                          </p:val>
                                        </p:tav>
                                      </p:tavLst>
                                    </p:anim>
                                    <p:anim calcmode="lin" valueType="num">
                                      <p:cBhvr>
                                        <p:cTn id="10" dur="500" fill="hold"/>
                                        <p:tgtEl>
                                          <p:spTgt spid="909322"/>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09322"/>
                                        </p:tgtEl>
                                        <p:attrNameLst>
                                          <p:attrName>ppt_c</p:attrName>
                                        </p:attrNameLst>
                                      </p:cBhvr>
                                      <p:to>
                                        <a:srgbClr val="00CC00"/>
                                      </p:to>
                                    </p:animClr>
                                  </p:sub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909324"/>
                                        </p:tgtEl>
                                        <p:attrNameLst>
                                          <p:attrName>style.visibility</p:attrName>
                                        </p:attrNameLst>
                                      </p:cBhvr>
                                      <p:to>
                                        <p:strVal val="visible"/>
                                      </p:to>
                                    </p:set>
                                    <p:anim calcmode="lin" valueType="num">
                                      <p:cBhvr additive="base">
                                        <p:cTn id="15" dur="500" fill="hold"/>
                                        <p:tgtEl>
                                          <p:spTgt spid="909324"/>
                                        </p:tgtEl>
                                        <p:attrNameLst>
                                          <p:attrName>ppt_x</p:attrName>
                                        </p:attrNameLst>
                                      </p:cBhvr>
                                      <p:tavLst>
                                        <p:tav tm="0">
                                          <p:val>
                                            <p:strVal val="0-#ppt_w/2"/>
                                          </p:val>
                                        </p:tav>
                                        <p:tav tm="100000">
                                          <p:val>
                                            <p:strVal val="#ppt_x"/>
                                          </p:val>
                                        </p:tav>
                                      </p:tavLst>
                                    </p:anim>
                                    <p:anim calcmode="lin" valueType="num">
                                      <p:cBhvr additive="base">
                                        <p:cTn id="16" dur="500" fill="hold"/>
                                        <p:tgtEl>
                                          <p:spTgt spid="90932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0932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909314"/>
                                        </p:tgtEl>
                                        <p:attrNameLst>
                                          <p:attrName>style.visibility</p:attrName>
                                        </p:attrNameLst>
                                      </p:cBhvr>
                                      <p:to>
                                        <p:strVal val="visible"/>
                                      </p:to>
                                    </p:set>
                                    <p:anim calcmode="lin" valueType="num">
                                      <p:cBhvr>
                                        <p:cTn id="21" dur="500" fill="hold"/>
                                        <p:tgtEl>
                                          <p:spTgt spid="909314"/>
                                        </p:tgtEl>
                                        <p:attrNameLst>
                                          <p:attrName>ppt_x</p:attrName>
                                        </p:attrNameLst>
                                      </p:cBhvr>
                                      <p:tavLst>
                                        <p:tav tm="0">
                                          <p:val>
                                            <p:strVal val="#ppt_x-#ppt_w/2"/>
                                          </p:val>
                                        </p:tav>
                                        <p:tav tm="100000">
                                          <p:val>
                                            <p:strVal val="#ppt_x"/>
                                          </p:val>
                                        </p:tav>
                                      </p:tavLst>
                                    </p:anim>
                                    <p:anim calcmode="lin" valueType="num">
                                      <p:cBhvr>
                                        <p:cTn id="22" dur="500" fill="hold"/>
                                        <p:tgtEl>
                                          <p:spTgt spid="909314"/>
                                        </p:tgtEl>
                                        <p:attrNameLst>
                                          <p:attrName>ppt_y</p:attrName>
                                        </p:attrNameLst>
                                      </p:cBhvr>
                                      <p:tavLst>
                                        <p:tav tm="0">
                                          <p:val>
                                            <p:strVal val="#ppt_y"/>
                                          </p:val>
                                        </p:tav>
                                        <p:tav tm="100000">
                                          <p:val>
                                            <p:strVal val="#ppt_y"/>
                                          </p:val>
                                        </p:tav>
                                      </p:tavLst>
                                    </p:anim>
                                    <p:anim calcmode="lin" valueType="num">
                                      <p:cBhvr>
                                        <p:cTn id="23" dur="500" fill="hold"/>
                                        <p:tgtEl>
                                          <p:spTgt spid="909314"/>
                                        </p:tgtEl>
                                        <p:attrNameLst>
                                          <p:attrName>ppt_w</p:attrName>
                                        </p:attrNameLst>
                                      </p:cBhvr>
                                      <p:tavLst>
                                        <p:tav tm="0">
                                          <p:val>
                                            <p:fltVal val="0"/>
                                          </p:val>
                                        </p:tav>
                                        <p:tav tm="100000">
                                          <p:val>
                                            <p:strVal val="#ppt_w"/>
                                          </p:val>
                                        </p:tav>
                                      </p:tavLst>
                                    </p:anim>
                                    <p:anim calcmode="lin" valueType="num">
                                      <p:cBhvr>
                                        <p:cTn id="24" dur="500" fill="hold"/>
                                        <p:tgtEl>
                                          <p:spTgt spid="909314"/>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09314"/>
                                        </p:tgtEl>
                                        <p:attrNameLst>
                                          <p:attrName>ppt_c</p:attrName>
                                        </p:attrNameLst>
                                      </p:cBhvr>
                                      <p:to>
                                        <a:srgbClr val="00CC00"/>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09318"/>
                                        </p:tgtEl>
                                        <p:attrNameLst>
                                          <p:attrName>style.visibility</p:attrName>
                                        </p:attrNameLst>
                                      </p:cBhvr>
                                      <p:to>
                                        <p:strVal val="visible"/>
                                      </p:to>
                                    </p:set>
                                    <p:anim calcmode="lin" valueType="num">
                                      <p:cBhvr additive="base">
                                        <p:cTn id="29" dur="500" fill="hold"/>
                                        <p:tgtEl>
                                          <p:spTgt spid="909318"/>
                                        </p:tgtEl>
                                        <p:attrNameLst>
                                          <p:attrName>ppt_x</p:attrName>
                                        </p:attrNameLst>
                                      </p:cBhvr>
                                      <p:tavLst>
                                        <p:tav tm="0">
                                          <p:val>
                                            <p:strVal val="0-#ppt_w/2"/>
                                          </p:val>
                                        </p:tav>
                                        <p:tav tm="100000">
                                          <p:val>
                                            <p:strVal val="#ppt_x"/>
                                          </p:val>
                                        </p:tav>
                                      </p:tavLst>
                                    </p:anim>
                                    <p:anim calcmode="lin" valueType="num">
                                      <p:cBhvr additive="base">
                                        <p:cTn id="30" dur="500" fill="hold"/>
                                        <p:tgtEl>
                                          <p:spTgt spid="9093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0931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909316"/>
                                        </p:tgtEl>
                                        <p:attrNameLst>
                                          <p:attrName>style.visibility</p:attrName>
                                        </p:attrNameLst>
                                      </p:cBhvr>
                                      <p:to>
                                        <p:strVal val="visible"/>
                                      </p:to>
                                    </p:set>
                                    <p:anim calcmode="lin" valueType="num">
                                      <p:cBhvr>
                                        <p:cTn id="35" dur="500" fill="hold"/>
                                        <p:tgtEl>
                                          <p:spTgt spid="909316"/>
                                        </p:tgtEl>
                                        <p:attrNameLst>
                                          <p:attrName>ppt_x</p:attrName>
                                        </p:attrNameLst>
                                      </p:cBhvr>
                                      <p:tavLst>
                                        <p:tav tm="0">
                                          <p:val>
                                            <p:strVal val="#ppt_x-#ppt_w/2"/>
                                          </p:val>
                                        </p:tav>
                                        <p:tav tm="100000">
                                          <p:val>
                                            <p:strVal val="#ppt_x"/>
                                          </p:val>
                                        </p:tav>
                                      </p:tavLst>
                                    </p:anim>
                                    <p:anim calcmode="lin" valueType="num">
                                      <p:cBhvr>
                                        <p:cTn id="36" dur="500" fill="hold"/>
                                        <p:tgtEl>
                                          <p:spTgt spid="909316"/>
                                        </p:tgtEl>
                                        <p:attrNameLst>
                                          <p:attrName>ppt_y</p:attrName>
                                        </p:attrNameLst>
                                      </p:cBhvr>
                                      <p:tavLst>
                                        <p:tav tm="0">
                                          <p:val>
                                            <p:strVal val="#ppt_y"/>
                                          </p:val>
                                        </p:tav>
                                        <p:tav tm="100000">
                                          <p:val>
                                            <p:strVal val="#ppt_y"/>
                                          </p:val>
                                        </p:tav>
                                      </p:tavLst>
                                    </p:anim>
                                    <p:anim calcmode="lin" valueType="num">
                                      <p:cBhvr>
                                        <p:cTn id="37" dur="500" fill="hold"/>
                                        <p:tgtEl>
                                          <p:spTgt spid="909316"/>
                                        </p:tgtEl>
                                        <p:attrNameLst>
                                          <p:attrName>ppt_w</p:attrName>
                                        </p:attrNameLst>
                                      </p:cBhvr>
                                      <p:tavLst>
                                        <p:tav tm="0">
                                          <p:val>
                                            <p:fltVal val="0"/>
                                          </p:val>
                                        </p:tav>
                                        <p:tav tm="100000">
                                          <p:val>
                                            <p:strVal val="#ppt_w"/>
                                          </p:val>
                                        </p:tav>
                                      </p:tavLst>
                                    </p:anim>
                                    <p:anim calcmode="lin" valueType="num">
                                      <p:cBhvr>
                                        <p:cTn id="38" dur="500" fill="hold"/>
                                        <p:tgtEl>
                                          <p:spTgt spid="909316"/>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09316"/>
                                        </p:tgtEl>
                                        <p:attrNameLst>
                                          <p:attrName>ppt_c</p:attrName>
                                        </p:attrNameLst>
                                      </p:cBhvr>
                                      <p:to>
                                        <a:srgbClr val="00CC00"/>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09319"/>
                                        </p:tgtEl>
                                        <p:attrNameLst>
                                          <p:attrName>style.visibility</p:attrName>
                                        </p:attrNameLst>
                                      </p:cBhvr>
                                      <p:to>
                                        <p:strVal val="visible"/>
                                      </p:to>
                                    </p:set>
                                    <p:anim calcmode="lin" valueType="num">
                                      <p:cBhvr additive="base">
                                        <p:cTn id="43" dur="500" fill="hold"/>
                                        <p:tgtEl>
                                          <p:spTgt spid="909319"/>
                                        </p:tgtEl>
                                        <p:attrNameLst>
                                          <p:attrName>ppt_x</p:attrName>
                                        </p:attrNameLst>
                                      </p:cBhvr>
                                      <p:tavLst>
                                        <p:tav tm="0">
                                          <p:val>
                                            <p:strVal val="0-#ppt_w/2"/>
                                          </p:val>
                                        </p:tav>
                                        <p:tav tm="100000">
                                          <p:val>
                                            <p:strVal val="#ppt_x"/>
                                          </p:val>
                                        </p:tav>
                                      </p:tavLst>
                                    </p:anim>
                                    <p:anim calcmode="lin" valueType="num">
                                      <p:cBhvr additive="base">
                                        <p:cTn id="44" dur="500" fill="hold"/>
                                        <p:tgtEl>
                                          <p:spTgt spid="9093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09319"/>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909317"/>
                                        </p:tgtEl>
                                        <p:attrNameLst>
                                          <p:attrName>style.visibility</p:attrName>
                                        </p:attrNameLst>
                                      </p:cBhvr>
                                      <p:to>
                                        <p:strVal val="visible"/>
                                      </p:to>
                                    </p:set>
                                    <p:anim calcmode="lin" valueType="num">
                                      <p:cBhvr>
                                        <p:cTn id="49" dur="500" fill="hold"/>
                                        <p:tgtEl>
                                          <p:spTgt spid="909317"/>
                                        </p:tgtEl>
                                        <p:attrNameLst>
                                          <p:attrName>ppt_x</p:attrName>
                                        </p:attrNameLst>
                                      </p:cBhvr>
                                      <p:tavLst>
                                        <p:tav tm="0">
                                          <p:val>
                                            <p:strVal val="#ppt_x-#ppt_w/2"/>
                                          </p:val>
                                        </p:tav>
                                        <p:tav tm="100000">
                                          <p:val>
                                            <p:strVal val="#ppt_x"/>
                                          </p:val>
                                        </p:tav>
                                      </p:tavLst>
                                    </p:anim>
                                    <p:anim calcmode="lin" valueType="num">
                                      <p:cBhvr>
                                        <p:cTn id="50" dur="500" fill="hold"/>
                                        <p:tgtEl>
                                          <p:spTgt spid="909317"/>
                                        </p:tgtEl>
                                        <p:attrNameLst>
                                          <p:attrName>ppt_y</p:attrName>
                                        </p:attrNameLst>
                                      </p:cBhvr>
                                      <p:tavLst>
                                        <p:tav tm="0">
                                          <p:val>
                                            <p:strVal val="#ppt_y"/>
                                          </p:val>
                                        </p:tav>
                                        <p:tav tm="100000">
                                          <p:val>
                                            <p:strVal val="#ppt_y"/>
                                          </p:val>
                                        </p:tav>
                                      </p:tavLst>
                                    </p:anim>
                                    <p:anim calcmode="lin" valueType="num">
                                      <p:cBhvr>
                                        <p:cTn id="51" dur="500" fill="hold"/>
                                        <p:tgtEl>
                                          <p:spTgt spid="909317"/>
                                        </p:tgtEl>
                                        <p:attrNameLst>
                                          <p:attrName>ppt_w</p:attrName>
                                        </p:attrNameLst>
                                      </p:cBhvr>
                                      <p:tavLst>
                                        <p:tav tm="0">
                                          <p:val>
                                            <p:fltVal val="0"/>
                                          </p:val>
                                        </p:tav>
                                        <p:tav tm="100000">
                                          <p:val>
                                            <p:strVal val="#ppt_w"/>
                                          </p:val>
                                        </p:tav>
                                      </p:tavLst>
                                    </p:anim>
                                    <p:anim calcmode="lin" valueType="num">
                                      <p:cBhvr>
                                        <p:cTn id="52" dur="500" fill="hold"/>
                                        <p:tgtEl>
                                          <p:spTgt spid="909317"/>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09317"/>
                                        </p:tgtEl>
                                        <p:attrNameLst>
                                          <p:attrName>ppt_c</p:attrName>
                                        </p:attrNameLst>
                                      </p:cBhvr>
                                      <p:to>
                                        <a:srgbClr val="00CC00"/>
                                      </p:to>
                                    </p:animClr>
                                  </p:sub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09323"/>
                                        </p:tgtEl>
                                        <p:attrNameLst>
                                          <p:attrName>style.visibility</p:attrName>
                                        </p:attrNameLst>
                                      </p:cBhvr>
                                      <p:to>
                                        <p:strVal val="visible"/>
                                      </p:to>
                                    </p:set>
                                    <p:anim calcmode="lin" valueType="num">
                                      <p:cBhvr additive="base">
                                        <p:cTn id="57" dur="500" fill="hold"/>
                                        <p:tgtEl>
                                          <p:spTgt spid="909323"/>
                                        </p:tgtEl>
                                        <p:attrNameLst>
                                          <p:attrName>ppt_x</p:attrName>
                                        </p:attrNameLst>
                                      </p:cBhvr>
                                      <p:tavLst>
                                        <p:tav tm="0">
                                          <p:val>
                                            <p:strVal val="0-#ppt_w/2"/>
                                          </p:val>
                                        </p:tav>
                                        <p:tav tm="100000">
                                          <p:val>
                                            <p:strVal val="#ppt_x"/>
                                          </p:val>
                                        </p:tav>
                                      </p:tavLst>
                                    </p:anim>
                                    <p:anim calcmode="lin" valueType="num">
                                      <p:cBhvr additive="base">
                                        <p:cTn id="58" dur="500" fill="hold"/>
                                        <p:tgtEl>
                                          <p:spTgt spid="90932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093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4" grpId="0" autoUpdateAnimBg="0"/>
      <p:bldP spid="909316" grpId="0" autoUpdateAnimBg="0"/>
      <p:bldP spid="909317" grpId="0" autoUpdateAnimBg="0"/>
      <p:bldP spid="909322" grpId="0" autoUpdateAnimBg="0"/>
      <p:bldP spid="909323" grpId="0" animBg="1" autoUpdateAnimBg="0"/>
      <p:bldP spid="909324" grpId="0" animBg="1" autoUpdateAnimBg="0"/>
      <p:bldP spid="909319" grpId="0" animBg="1" autoUpdateAnimBg="0"/>
      <p:bldP spid="90931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Text Box 1026"/>
          <p:cNvSpPr txBox="1">
            <a:spLocks noChangeArrowheads="1"/>
          </p:cNvSpPr>
          <p:nvPr/>
        </p:nvSpPr>
        <p:spPr bwMode="auto">
          <a:xfrm>
            <a:off x="1357290" y="571480"/>
            <a:ext cx="6858000" cy="646331"/>
          </a:xfrm>
          <a:prstGeom prst="rect">
            <a:avLst/>
          </a:prstGeom>
          <a:noFill/>
          <a:ln w="19050">
            <a:noFill/>
            <a:miter lim="800000"/>
            <a:headEnd/>
            <a:tailEnd/>
          </a:ln>
          <a:effectLst/>
        </p:spPr>
        <p:txBody>
          <a:bodyPr>
            <a:spAutoFit/>
          </a:bodyPr>
          <a:lstStyle/>
          <a:p>
            <a:pPr algn="just">
              <a:spcBef>
                <a:spcPct val="50000"/>
              </a:spcBef>
              <a:buClr>
                <a:srgbClr val="A50021"/>
              </a:buClr>
              <a:buFont typeface="Monotype Sorts" pitchFamily="2" charset="2"/>
              <a:buChar char="o"/>
            </a:pPr>
            <a:r>
              <a:rPr lang="zh-CN" altLang="en-US" sz="3600" dirty="0">
                <a:ea typeface="楷体_GB2312" pitchFamily="49" charset="-122"/>
              </a:rPr>
              <a:t>  </a:t>
            </a:r>
            <a:r>
              <a:rPr lang="zh-CN" altLang="en-US" sz="3600" dirty="0">
                <a:ea typeface="隶书" pitchFamily="49" charset="-122"/>
              </a:rPr>
              <a:t>存货与排队的类比</a:t>
            </a:r>
          </a:p>
        </p:txBody>
      </p:sp>
      <p:sp>
        <p:nvSpPr>
          <p:cNvPr id="941059" name="Text Box 1027"/>
          <p:cNvSpPr txBox="1">
            <a:spLocks noChangeArrowheads="1"/>
          </p:cNvSpPr>
          <p:nvPr/>
        </p:nvSpPr>
        <p:spPr bwMode="auto">
          <a:xfrm>
            <a:off x="1176366" y="1690702"/>
            <a:ext cx="7010400" cy="369332"/>
          </a:xfrm>
          <a:prstGeom prst="rect">
            <a:avLst/>
          </a:prstGeom>
          <a:noFill/>
          <a:ln w="19050">
            <a:noFill/>
            <a:miter lim="800000"/>
            <a:headEnd/>
            <a:tailEnd/>
          </a:ln>
          <a:effectLst/>
        </p:spPr>
        <p:txBody>
          <a:bodyPr>
            <a:spAutoFit/>
          </a:bodyPr>
          <a:lstStyle/>
          <a:p>
            <a:pPr algn="just">
              <a:spcBef>
                <a:spcPct val="50000"/>
              </a:spcBef>
            </a:pPr>
            <a:r>
              <a:rPr lang="zh-CN" altLang="en-US" b="1">
                <a:ea typeface="楷体_GB2312" pitchFamily="49" charset="-122"/>
              </a:rPr>
              <a:t>     </a:t>
            </a:r>
          </a:p>
        </p:txBody>
      </p:sp>
      <p:sp>
        <p:nvSpPr>
          <p:cNvPr id="941060" name="Line 1028"/>
          <p:cNvSpPr>
            <a:spLocks noChangeShapeType="1"/>
          </p:cNvSpPr>
          <p:nvPr/>
        </p:nvSpPr>
        <p:spPr bwMode="auto">
          <a:xfrm>
            <a:off x="795366" y="2147902"/>
            <a:ext cx="7543800" cy="0"/>
          </a:xfrm>
          <a:prstGeom prst="line">
            <a:avLst/>
          </a:prstGeom>
          <a:noFill/>
          <a:ln w="19050">
            <a:solidFill>
              <a:schemeClr val="tx1"/>
            </a:solidFill>
            <a:round/>
            <a:headEnd/>
            <a:tailEnd/>
          </a:ln>
          <a:effectLst/>
        </p:spPr>
        <p:txBody>
          <a:bodyPr wrap="none" anchor="ctr"/>
          <a:lstStyle/>
          <a:p>
            <a:endParaRPr lang="zh-CN" altLang="en-US" b="1"/>
          </a:p>
        </p:txBody>
      </p:sp>
      <p:sp>
        <p:nvSpPr>
          <p:cNvPr id="941061" name="Line 1029"/>
          <p:cNvSpPr>
            <a:spLocks noChangeShapeType="1"/>
          </p:cNvSpPr>
          <p:nvPr/>
        </p:nvSpPr>
        <p:spPr bwMode="auto">
          <a:xfrm>
            <a:off x="795366" y="2605102"/>
            <a:ext cx="7543800" cy="0"/>
          </a:xfrm>
          <a:prstGeom prst="line">
            <a:avLst/>
          </a:prstGeom>
          <a:noFill/>
          <a:ln w="19050">
            <a:solidFill>
              <a:schemeClr val="tx1"/>
            </a:solidFill>
            <a:round/>
            <a:headEnd/>
            <a:tailEnd/>
          </a:ln>
          <a:effectLst/>
        </p:spPr>
        <p:txBody>
          <a:bodyPr wrap="none" anchor="ctr"/>
          <a:lstStyle/>
          <a:p>
            <a:endParaRPr lang="zh-CN" altLang="en-US" b="1"/>
          </a:p>
        </p:txBody>
      </p:sp>
      <p:sp>
        <p:nvSpPr>
          <p:cNvPr id="941062" name="Text Box 1030"/>
          <p:cNvSpPr txBox="1">
            <a:spLocks noChangeArrowheads="1"/>
          </p:cNvSpPr>
          <p:nvPr/>
        </p:nvSpPr>
        <p:spPr bwMode="auto">
          <a:xfrm>
            <a:off x="795366" y="22241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特性</a:t>
            </a:r>
            <a:endParaRPr lang="zh-CN" altLang="en-US" b="1"/>
          </a:p>
        </p:txBody>
      </p:sp>
      <p:sp>
        <p:nvSpPr>
          <p:cNvPr id="941063" name="Text Box 1031"/>
          <p:cNvSpPr txBox="1">
            <a:spLocks noChangeArrowheads="1"/>
          </p:cNvSpPr>
          <p:nvPr/>
        </p:nvSpPr>
        <p:spPr bwMode="auto">
          <a:xfrm>
            <a:off x="2852766" y="22241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存货</a:t>
            </a:r>
            <a:endParaRPr lang="zh-CN" altLang="en-US" b="1"/>
          </a:p>
        </p:txBody>
      </p:sp>
      <p:sp>
        <p:nvSpPr>
          <p:cNvPr id="941064" name="Text Box 1032"/>
          <p:cNvSpPr txBox="1">
            <a:spLocks noChangeArrowheads="1"/>
          </p:cNvSpPr>
          <p:nvPr/>
        </p:nvSpPr>
        <p:spPr bwMode="auto">
          <a:xfrm>
            <a:off x="6357966" y="22241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排队</a:t>
            </a:r>
            <a:endParaRPr lang="zh-CN" altLang="en-US" b="1"/>
          </a:p>
        </p:txBody>
      </p:sp>
      <p:sp>
        <p:nvSpPr>
          <p:cNvPr id="941065" name="Text Box 1033"/>
          <p:cNvSpPr txBox="1">
            <a:spLocks noChangeArrowheads="1"/>
          </p:cNvSpPr>
          <p:nvPr/>
        </p:nvSpPr>
        <p:spPr bwMode="auto">
          <a:xfrm>
            <a:off x="795366" y="26813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成本</a:t>
            </a:r>
            <a:endParaRPr lang="zh-CN" altLang="en-US" b="1"/>
          </a:p>
        </p:txBody>
      </p:sp>
      <p:sp>
        <p:nvSpPr>
          <p:cNvPr id="941066" name="Text Box 1034"/>
          <p:cNvSpPr txBox="1">
            <a:spLocks noChangeArrowheads="1"/>
          </p:cNvSpPr>
          <p:nvPr/>
        </p:nvSpPr>
        <p:spPr bwMode="auto">
          <a:xfrm>
            <a:off x="2243166" y="2681302"/>
            <a:ext cx="21336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资本的机会成本</a:t>
            </a:r>
            <a:endParaRPr lang="zh-CN" altLang="en-US" b="1"/>
          </a:p>
        </p:txBody>
      </p:sp>
      <p:sp>
        <p:nvSpPr>
          <p:cNvPr id="941067" name="Text Box 1035"/>
          <p:cNvSpPr txBox="1">
            <a:spLocks noChangeArrowheads="1"/>
          </p:cNvSpPr>
          <p:nvPr/>
        </p:nvSpPr>
        <p:spPr bwMode="auto">
          <a:xfrm>
            <a:off x="5443566" y="2681302"/>
            <a:ext cx="19812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时间的机会成本</a:t>
            </a:r>
            <a:endParaRPr lang="zh-CN" altLang="en-US" b="1"/>
          </a:p>
        </p:txBody>
      </p:sp>
      <p:sp>
        <p:nvSpPr>
          <p:cNvPr id="941068" name="Text Box 1036"/>
          <p:cNvSpPr txBox="1">
            <a:spLocks noChangeArrowheads="1"/>
          </p:cNvSpPr>
          <p:nvPr/>
        </p:nvSpPr>
        <p:spPr bwMode="auto">
          <a:xfrm>
            <a:off x="795366" y="31385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空间</a:t>
            </a:r>
            <a:endParaRPr lang="zh-CN" altLang="en-US" b="1"/>
          </a:p>
        </p:txBody>
      </p:sp>
      <p:sp>
        <p:nvSpPr>
          <p:cNvPr id="941069" name="Text Box 1037"/>
          <p:cNvSpPr txBox="1">
            <a:spLocks noChangeArrowheads="1"/>
          </p:cNvSpPr>
          <p:nvPr/>
        </p:nvSpPr>
        <p:spPr bwMode="auto">
          <a:xfrm>
            <a:off x="2243166" y="31385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仓库</a:t>
            </a:r>
            <a:endParaRPr lang="zh-CN" altLang="en-US" b="1"/>
          </a:p>
        </p:txBody>
      </p:sp>
      <p:sp>
        <p:nvSpPr>
          <p:cNvPr id="941070" name="Text Box 1038"/>
          <p:cNvSpPr txBox="1">
            <a:spLocks noChangeArrowheads="1"/>
          </p:cNvSpPr>
          <p:nvPr/>
        </p:nvSpPr>
        <p:spPr bwMode="auto">
          <a:xfrm>
            <a:off x="5443566" y="3138502"/>
            <a:ext cx="16764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等候区域</a:t>
            </a:r>
            <a:endParaRPr lang="zh-CN" altLang="en-US" b="1"/>
          </a:p>
        </p:txBody>
      </p:sp>
      <p:sp>
        <p:nvSpPr>
          <p:cNvPr id="941071" name="Text Box 1039"/>
          <p:cNvSpPr txBox="1">
            <a:spLocks noChangeArrowheads="1"/>
          </p:cNvSpPr>
          <p:nvPr/>
        </p:nvSpPr>
        <p:spPr bwMode="auto">
          <a:xfrm>
            <a:off x="795366" y="35957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质量</a:t>
            </a:r>
            <a:endParaRPr lang="zh-CN" altLang="en-US" b="1"/>
          </a:p>
        </p:txBody>
      </p:sp>
      <p:sp>
        <p:nvSpPr>
          <p:cNvPr id="941072" name="Text Box 1040"/>
          <p:cNvSpPr txBox="1">
            <a:spLocks noChangeArrowheads="1"/>
          </p:cNvSpPr>
          <p:nvPr/>
        </p:nvSpPr>
        <p:spPr bwMode="auto">
          <a:xfrm>
            <a:off x="2243166" y="3595702"/>
            <a:ext cx="24384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低劣的质量被掩盖</a:t>
            </a:r>
            <a:endParaRPr lang="zh-CN" altLang="en-US" b="1"/>
          </a:p>
        </p:txBody>
      </p:sp>
      <p:sp>
        <p:nvSpPr>
          <p:cNvPr id="941073" name="Text Box 1041"/>
          <p:cNvSpPr txBox="1">
            <a:spLocks noChangeArrowheads="1"/>
          </p:cNvSpPr>
          <p:nvPr/>
        </p:nvSpPr>
        <p:spPr bwMode="auto">
          <a:xfrm>
            <a:off x="5443566" y="3595702"/>
            <a:ext cx="13716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负面印象</a:t>
            </a:r>
            <a:endParaRPr lang="zh-CN" altLang="en-US" b="1"/>
          </a:p>
        </p:txBody>
      </p:sp>
      <p:sp>
        <p:nvSpPr>
          <p:cNvPr id="941074" name="Text Box 1042"/>
          <p:cNvSpPr txBox="1">
            <a:spLocks noChangeArrowheads="1"/>
          </p:cNvSpPr>
          <p:nvPr/>
        </p:nvSpPr>
        <p:spPr bwMode="auto">
          <a:xfrm>
            <a:off x="795366" y="40529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缓冲</a:t>
            </a:r>
            <a:endParaRPr lang="zh-CN" altLang="en-US" b="1"/>
          </a:p>
        </p:txBody>
      </p:sp>
      <p:sp>
        <p:nvSpPr>
          <p:cNvPr id="941075" name="Text Box 1043"/>
          <p:cNvSpPr txBox="1">
            <a:spLocks noChangeArrowheads="1"/>
          </p:cNvSpPr>
          <p:nvPr/>
        </p:nvSpPr>
        <p:spPr bwMode="auto">
          <a:xfrm>
            <a:off x="2243166" y="4052902"/>
            <a:ext cx="28194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促进生产各阶段的独立</a:t>
            </a:r>
            <a:endParaRPr lang="zh-CN" altLang="en-US" b="1"/>
          </a:p>
        </p:txBody>
      </p:sp>
      <p:sp>
        <p:nvSpPr>
          <p:cNvPr id="941076" name="Text Box 1044"/>
          <p:cNvSpPr txBox="1">
            <a:spLocks noChangeArrowheads="1"/>
          </p:cNvSpPr>
          <p:nvPr/>
        </p:nvSpPr>
        <p:spPr bwMode="auto">
          <a:xfrm>
            <a:off x="5443566" y="4052902"/>
            <a:ext cx="28194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允许劳动分工和专业化</a:t>
            </a:r>
            <a:endParaRPr lang="zh-CN" altLang="en-US" b="1"/>
          </a:p>
        </p:txBody>
      </p:sp>
      <p:sp>
        <p:nvSpPr>
          <p:cNvPr id="941077" name="Text Box 1045"/>
          <p:cNvSpPr txBox="1">
            <a:spLocks noChangeArrowheads="1"/>
          </p:cNvSpPr>
          <p:nvPr/>
        </p:nvSpPr>
        <p:spPr bwMode="auto">
          <a:xfrm>
            <a:off x="795366" y="45101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使用</a:t>
            </a:r>
            <a:endParaRPr lang="zh-CN" altLang="en-US" b="1"/>
          </a:p>
        </p:txBody>
      </p:sp>
      <p:sp>
        <p:nvSpPr>
          <p:cNvPr id="941078" name="Text Box 1046"/>
          <p:cNvSpPr txBox="1">
            <a:spLocks noChangeArrowheads="1"/>
          </p:cNvSpPr>
          <p:nvPr/>
        </p:nvSpPr>
        <p:spPr bwMode="auto">
          <a:xfrm>
            <a:off x="2243166" y="4510102"/>
            <a:ext cx="28956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产品使机器一直运转</a:t>
            </a:r>
            <a:endParaRPr lang="zh-CN" altLang="en-US" b="1"/>
          </a:p>
        </p:txBody>
      </p:sp>
      <p:sp>
        <p:nvSpPr>
          <p:cNvPr id="941079" name="Text Box 1047"/>
          <p:cNvSpPr txBox="1">
            <a:spLocks noChangeArrowheads="1"/>
          </p:cNvSpPr>
          <p:nvPr/>
        </p:nvSpPr>
        <p:spPr bwMode="auto">
          <a:xfrm>
            <a:off x="5443566" y="4510102"/>
            <a:ext cx="32004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等待的顾客使服务者忙碌</a:t>
            </a:r>
            <a:endParaRPr lang="zh-CN" altLang="en-US" b="1"/>
          </a:p>
        </p:txBody>
      </p:sp>
      <p:sp>
        <p:nvSpPr>
          <p:cNvPr id="941080" name="Text Box 1048"/>
          <p:cNvSpPr txBox="1">
            <a:spLocks noChangeArrowheads="1"/>
          </p:cNvSpPr>
          <p:nvPr/>
        </p:nvSpPr>
        <p:spPr bwMode="auto">
          <a:xfrm>
            <a:off x="795366" y="4967302"/>
            <a:ext cx="7620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协调</a:t>
            </a:r>
            <a:endParaRPr lang="zh-CN" altLang="en-US" b="1"/>
          </a:p>
        </p:txBody>
      </p:sp>
      <p:sp>
        <p:nvSpPr>
          <p:cNvPr id="941081" name="Text Box 1049"/>
          <p:cNvSpPr txBox="1">
            <a:spLocks noChangeArrowheads="1"/>
          </p:cNvSpPr>
          <p:nvPr/>
        </p:nvSpPr>
        <p:spPr bwMode="auto">
          <a:xfrm>
            <a:off x="2243166" y="4967302"/>
            <a:ext cx="28194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不需要详细的进度表</a:t>
            </a:r>
            <a:endParaRPr lang="zh-CN" altLang="en-US" b="1"/>
          </a:p>
        </p:txBody>
      </p:sp>
      <p:sp>
        <p:nvSpPr>
          <p:cNvPr id="941082" name="Text Box 1050"/>
          <p:cNvSpPr txBox="1">
            <a:spLocks noChangeArrowheads="1"/>
          </p:cNvSpPr>
          <p:nvPr/>
        </p:nvSpPr>
        <p:spPr bwMode="auto">
          <a:xfrm>
            <a:off x="5443566" y="4967302"/>
            <a:ext cx="2971800" cy="396875"/>
          </a:xfrm>
          <a:prstGeom prst="rect">
            <a:avLst/>
          </a:prstGeom>
          <a:noFill/>
          <a:ln w="19050">
            <a:noFill/>
            <a:miter lim="800000"/>
            <a:headEnd/>
            <a:tailEnd/>
          </a:ln>
          <a:effectLst/>
        </p:spPr>
        <p:txBody>
          <a:bodyPr>
            <a:spAutoFit/>
          </a:bodyPr>
          <a:lstStyle/>
          <a:p>
            <a:pPr algn="just">
              <a:spcBef>
                <a:spcPct val="50000"/>
              </a:spcBef>
            </a:pPr>
            <a:r>
              <a:rPr lang="zh-CN" altLang="en-US" sz="2000" b="1">
                <a:ea typeface="楷体_GB2312" pitchFamily="49" charset="-122"/>
              </a:rPr>
              <a:t>避免了匹配供应和需求</a:t>
            </a:r>
            <a:endParaRPr lang="zh-CN" altLang="en-US" b="1"/>
          </a:p>
        </p:txBody>
      </p:sp>
      <p:sp>
        <p:nvSpPr>
          <p:cNvPr id="941083" name="Line 1051"/>
          <p:cNvSpPr>
            <a:spLocks noChangeShapeType="1"/>
          </p:cNvSpPr>
          <p:nvPr/>
        </p:nvSpPr>
        <p:spPr bwMode="auto">
          <a:xfrm>
            <a:off x="795366" y="5500702"/>
            <a:ext cx="7543800" cy="0"/>
          </a:xfrm>
          <a:prstGeom prst="line">
            <a:avLst/>
          </a:prstGeom>
          <a:noFill/>
          <a:ln w="19050">
            <a:solidFill>
              <a:schemeClr val="tx1"/>
            </a:solidFill>
            <a:round/>
            <a:headEnd/>
            <a:tailEnd/>
          </a:ln>
          <a:effectLst/>
        </p:spPr>
        <p:txBody>
          <a:bodyPr wrap="none" anchor="ctr"/>
          <a:lstStyle/>
          <a:p>
            <a:endParaRPr lang="zh-CN" altLang="en-US"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42" name="Text Box 6"/>
          <p:cNvSpPr txBox="1">
            <a:spLocks noChangeArrowheads="1"/>
          </p:cNvSpPr>
          <p:nvPr/>
        </p:nvSpPr>
        <p:spPr bwMode="auto">
          <a:xfrm>
            <a:off x="1447800" y="2743200"/>
            <a:ext cx="3048000" cy="505331"/>
          </a:xfrm>
          <a:prstGeom prst="rect">
            <a:avLst/>
          </a:prstGeom>
          <a:noFill/>
          <a:ln w="19050">
            <a:noFill/>
            <a:miter lim="800000"/>
            <a:headEnd/>
            <a:tailEnd/>
          </a:ln>
          <a:effectLst/>
        </p:spPr>
        <p:txBody>
          <a:bodyPr>
            <a:spAutoFit/>
          </a:bodyPr>
          <a:lstStyle/>
          <a:p>
            <a:pPr algn="l">
              <a:lnSpc>
                <a:spcPct val="125000"/>
              </a:lnSpc>
              <a:spcBef>
                <a:spcPct val="50000"/>
              </a:spcBef>
              <a:buClr>
                <a:schemeClr val="accent2"/>
              </a:buClr>
              <a:buFont typeface="Monotype Sorts" pitchFamily="2" charset="2"/>
              <a:buChar char="F"/>
            </a:pPr>
            <a:r>
              <a:rPr lang="zh-CN" altLang="en-US" sz="2400" b="1" dirty="0">
                <a:ea typeface="楷体_GB2312" pitchFamily="49" charset="-122"/>
              </a:rPr>
              <a:t>  烦躁 </a:t>
            </a:r>
            <a:endParaRPr lang="zh-CN" altLang="en-US" sz="2400" b="1" dirty="0"/>
          </a:p>
        </p:txBody>
      </p:sp>
      <p:graphicFrame>
        <p:nvGraphicFramePr>
          <p:cNvPr id="910346" name="Object 10"/>
          <p:cNvGraphicFramePr>
            <a:graphicFrameLocks noChangeAspect="1"/>
          </p:cNvGraphicFramePr>
          <p:nvPr/>
        </p:nvGraphicFramePr>
        <p:xfrm>
          <a:off x="4648200" y="2286000"/>
          <a:ext cx="2819400" cy="3476625"/>
        </p:xfrm>
        <a:graphic>
          <a:graphicData uri="http://schemas.openxmlformats.org/presentationml/2006/ole">
            <p:oleObj spid="_x0000_s4098" name="剪辑" r:id="rId3" imgW="3848040" imgH="5478120" progId="">
              <p:embed/>
            </p:oleObj>
          </a:graphicData>
        </a:graphic>
      </p:graphicFrame>
      <p:sp>
        <p:nvSpPr>
          <p:cNvPr id="910343" name="AutoShape 7"/>
          <p:cNvSpPr>
            <a:spLocks noChangeArrowheads="1"/>
          </p:cNvSpPr>
          <p:nvPr/>
        </p:nvSpPr>
        <p:spPr bwMode="auto">
          <a:xfrm>
            <a:off x="2895600" y="3581400"/>
            <a:ext cx="5867400" cy="1905000"/>
          </a:xfrm>
          <a:prstGeom prst="cloudCallout">
            <a:avLst>
              <a:gd name="adj1" fmla="val -18102"/>
              <a:gd name="adj2" fmla="val 51333"/>
            </a:avLst>
          </a:prstGeom>
          <a:solidFill>
            <a:schemeClr val="accent1"/>
          </a:solidFill>
          <a:ln w="19050">
            <a:solidFill>
              <a:schemeClr val="tx1"/>
            </a:solidFill>
            <a:round/>
            <a:headEnd/>
            <a:tailEnd/>
          </a:ln>
          <a:effectLst/>
        </p:spPr>
        <p:txBody>
          <a:bodyPr wrap="none" anchor="ctr"/>
          <a:lstStyle/>
          <a:p>
            <a:pPr>
              <a:lnSpc>
                <a:spcPct val="125000"/>
              </a:lnSpc>
              <a:buClr>
                <a:schemeClr val="accent2"/>
              </a:buClr>
              <a:buFont typeface="Monotype Sorts" pitchFamily="2" charset="2"/>
              <a:buNone/>
            </a:pPr>
            <a:r>
              <a:rPr lang="zh-CN" altLang="en-US" sz="2000">
                <a:ea typeface="楷体_GB2312" pitchFamily="49" charset="-122"/>
              </a:rPr>
              <a:t>没有人喜欢等待，这是一个令人烦躁、</a:t>
            </a:r>
          </a:p>
          <a:p>
            <a:pPr>
              <a:lnSpc>
                <a:spcPct val="125000"/>
              </a:lnSpc>
              <a:buClr>
                <a:schemeClr val="accent2"/>
              </a:buClr>
              <a:buFont typeface="Monotype Sorts" pitchFamily="2" charset="2"/>
              <a:buNone/>
            </a:pPr>
            <a:r>
              <a:rPr lang="zh-CN" altLang="en-US" sz="2000">
                <a:ea typeface="楷体_GB2312" pitchFamily="49" charset="-122"/>
              </a:rPr>
              <a:t>浪费时间的过程，有时候还会令人感到</a:t>
            </a:r>
          </a:p>
          <a:p>
            <a:pPr>
              <a:lnSpc>
                <a:spcPct val="125000"/>
              </a:lnSpc>
              <a:buClr>
                <a:schemeClr val="accent2"/>
              </a:buClr>
              <a:buFont typeface="Monotype Sorts" pitchFamily="2" charset="2"/>
              <a:buNone/>
            </a:pPr>
            <a:r>
              <a:rPr lang="zh-CN" altLang="en-US" sz="2000">
                <a:ea typeface="楷体_GB2312" pitchFamily="49" charset="-122"/>
              </a:rPr>
              <a:t>生理上的不适。</a:t>
            </a:r>
            <a:r>
              <a:rPr lang="zh-CN" altLang="en-US">
                <a:ea typeface="楷体_GB2312" pitchFamily="49" charset="-122"/>
              </a:rPr>
              <a:t>  </a:t>
            </a:r>
            <a:endParaRPr lang="zh-CN" altLang="en-US"/>
          </a:p>
        </p:txBody>
      </p:sp>
      <p:sp>
        <p:nvSpPr>
          <p:cNvPr id="910347" name="Text Box 11"/>
          <p:cNvSpPr txBox="1">
            <a:spLocks noChangeArrowheads="1"/>
          </p:cNvSpPr>
          <p:nvPr/>
        </p:nvSpPr>
        <p:spPr bwMode="auto">
          <a:xfrm>
            <a:off x="1447800" y="3352800"/>
            <a:ext cx="3048000" cy="505331"/>
          </a:xfrm>
          <a:prstGeom prst="rect">
            <a:avLst/>
          </a:prstGeom>
          <a:noFill/>
          <a:ln w="19050">
            <a:noFill/>
            <a:miter lim="800000"/>
            <a:headEnd/>
            <a:tailEnd/>
          </a:ln>
          <a:effectLst/>
        </p:spPr>
        <p:txBody>
          <a:bodyPr>
            <a:spAutoFit/>
          </a:bodyPr>
          <a:lstStyle/>
          <a:p>
            <a:pPr algn="l">
              <a:lnSpc>
                <a:spcPct val="125000"/>
              </a:lnSpc>
              <a:spcBef>
                <a:spcPct val="50000"/>
              </a:spcBef>
              <a:buClr>
                <a:schemeClr val="accent2"/>
              </a:buClr>
              <a:buFont typeface="Monotype Sorts" pitchFamily="2" charset="2"/>
              <a:buChar char="F"/>
            </a:pPr>
            <a:r>
              <a:rPr lang="zh-CN" altLang="en-US" sz="2400" b="1" dirty="0">
                <a:ea typeface="楷体_GB2312" pitchFamily="49" charset="-122"/>
              </a:rPr>
              <a:t> 坐立不安 </a:t>
            </a:r>
          </a:p>
        </p:txBody>
      </p:sp>
      <p:sp>
        <p:nvSpPr>
          <p:cNvPr id="910348" name="Text Box 12"/>
          <p:cNvSpPr txBox="1">
            <a:spLocks noChangeArrowheads="1"/>
          </p:cNvSpPr>
          <p:nvPr/>
        </p:nvSpPr>
        <p:spPr bwMode="auto">
          <a:xfrm>
            <a:off x="1447800" y="4038600"/>
            <a:ext cx="3048000" cy="505331"/>
          </a:xfrm>
          <a:prstGeom prst="rect">
            <a:avLst/>
          </a:prstGeom>
          <a:noFill/>
          <a:ln w="19050">
            <a:noFill/>
            <a:miter lim="800000"/>
            <a:headEnd/>
            <a:tailEnd/>
          </a:ln>
          <a:effectLst/>
        </p:spPr>
        <p:txBody>
          <a:bodyPr>
            <a:spAutoFit/>
          </a:bodyPr>
          <a:lstStyle/>
          <a:p>
            <a:pPr algn="l">
              <a:lnSpc>
                <a:spcPct val="125000"/>
              </a:lnSpc>
              <a:spcBef>
                <a:spcPct val="50000"/>
              </a:spcBef>
              <a:buClr>
                <a:schemeClr val="accent2"/>
              </a:buClr>
              <a:buFont typeface="Monotype Sorts" pitchFamily="2" charset="2"/>
              <a:buChar char="F"/>
            </a:pPr>
            <a:r>
              <a:rPr lang="zh-CN" altLang="en-US" sz="2400" b="1" dirty="0">
                <a:ea typeface="楷体_GB2312" pitchFamily="49" charset="-122"/>
              </a:rPr>
              <a:t> 闷闷不乐</a:t>
            </a:r>
          </a:p>
        </p:txBody>
      </p:sp>
      <p:sp>
        <p:nvSpPr>
          <p:cNvPr id="910349" name="Text Box 13"/>
          <p:cNvSpPr txBox="1">
            <a:spLocks noChangeArrowheads="1"/>
          </p:cNvSpPr>
          <p:nvPr/>
        </p:nvSpPr>
        <p:spPr bwMode="auto">
          <a:xfrm>
            <a:off x="1357290" y="571480"/>
            <a:ext cx="5867400" cy="641350"/>
          </a:xfrm>
          <a:prstGeom prst="rect">
            <a:avLst/>
          </a:prstGeom>
          <a:noFill/>
          <a:ln w="19050">
            <a:noFill/>
            <a:miter lim="800000"/>
            <a:headEnd/>
            <a:tailEnd/>
          </a:ln>
          <a:effectLst/>
        </p:spPr>
        <p:txBody>
          <a:bodyPr>
            <a:spAutoFit/>
          </a:bodyPr>
          <a:lstStyle/>
          <a:p>
            <a:pPr algn="just">
              <a:spcBef>
                <a:spcPct val="50000"/>
              </a:spcBef>
              <a:buClr>
                <a:srgbClr val="A50021"/>
              </a:buClr>
              <a:buFont typeface="Monotype Sorts" pitchFamily="2" charset="2"/>
              <a:buChar char="o"/>
            </a:pPr>
            <a:r>
              <a:rPr lang="zh-CN" altLang="en-US" sz="3600" dirty="0">
                <a:ea typeface="楷体_GB2312" pitchFamily="49" charset="-122"/>
              </a:rPr>
              <a:t>  </a:t>
            </a:r>
            <a:r>
              <a:rPr lang="zh-CN" altLang="en-US" sz="3600" dirty="0">
                <a:latin typeface="隶书" pitchFamily="49" charset="-122"/>
                <a:ea typeface="隶书" pitchFamily="49" charset="-122"/>
              </a:rPr>
              <a:t>等待心理学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10342"/>
                                        </p:tgtEl>
                                        <p:attrNameLst>
                                          <p:attrName>style.visibility</p:attrName>
                                        </p:attrNameLst>
                                      </p:cBhvr>
                                      <p:to>
                                        <p:strVal val="visible"/>
                                      </p:to>
                                    </p:set>
                                    <p:animEffect transition="in" filter="blinds(vertical)">
                                      <p:cBhvr>
                                        <p:cTn id="7" dur="500"/>
                                        <p:tgtEl>
                                          <p:spTgt spid="910342"/>
                                        </p:tgtEl>
                                      </p:cBhvr>
                                    </p:animEffect>
                                  </p:childTnLst>
                                  <p:subTnLst>
                                    <p:animClr>
                                      <p:cBhvr override="childStyle">
                                        <p:cTn dur="1" fill="hold" display="0" masterRel="nextClick" afterEffect="1"/>
                                        <p:tgtEl>
                                          <p:spTgt spid="910342"/>
                                        </p:tgtEl>
                                        <p:attrNameLst>
                                          <p:attrName>ppt_c</p:attrName>
                                        </p:attrNameLst>
                                      </p:cBhvr>
                                      <p:to>
                                        <a:srgbClr val="A5002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10347"/>
                                        </p:tgtEl>
                                        <p:attrNameLst>
                                          <p:attrName>style.visibility</p:attrName>
                                        </p:attrNameLst>
                                      </p:cBhvr>
                                      <p:to>
                                        <p:strVal val="visible"/>
                                      </p:to>
                                    </p:set>
                                    <p:animEffect transition="in" filter="blinds(vertical)">
                                      <p:cBhvr>
                                        <p:cTn id="12" dur="500"/>
                                        <p:tgtEl>
                                          <p:spTgt spid="910347"/>
                                        </p:tgtEl>
                                      </p:cBhvr>
                                    </p:animEffect>
                                  </p:childTnLst>
                                  <p:subTnLst>
                                    <p:animClr>
                                      <p:cBhvr override="childStyle">
                                        <p:cTn dur="1" fill="hold" display="0" masterRel="nextClick" afterEffect="1"/>
                                        <p:tgtEl>
                                          <p:spTgt spid="910347"/>
                                        </p:tgtEl>
                                        <p:attrNameLst>
                                          <p:attrName>ppt_c</p:attrName>
                                        </p:attrNameLst>
                                      </p:cBhvr>
                                      <p:to>
                                        <a:srgbClr val="A5002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910348"/>
                                        </p:tgtEl>
                                        <p:attrNameLst>
                                          <p:attrName>style.visibility</p:attrName>
                                        </p:attrNameLst>
                                      </p:cBhvr>
                                      <p:to>
                                        <p:strVal val="visible"/>
                                      </p:to>
                                    </p:set>
                                    <p:animEffect transition="in" filter="blinds(vertical)">
                                      <p:cBhvr>
                                        <p:cTn id="17" dur="500"/>
                                        <p:tgtEl>
                                          <p:spTgt spid="910348"/>
                                        </p:tgtEl>
                                      </p:cBhvr>
                                    </p:animEffect>
                                  </p:childTnLst>
                                  <p:subTnLst>
                                    <p:animClr>
                                      <p:cBhvr override="childStyle">
                                        <p:cTn dur="1" fill="hold" display="0" masterRel="nextClick" afterEffect="1"/>
                                        <p:tgtEl>
                                          <p:spTgt spid="910348"/>
                                        </p:tgtEl>
                                        <p:attrNameLst>
                                          <p:attrName>ppt_c</p:attrName>
                                        </p:attrNameLst>
                                      </p:cBhvr>
                                      <p:to>
                                        <a:srgbClr val="A50021"/>
                                      </p:to>
                                    </p:animClr>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10343"/>
                                        </p:tgtEl>
                                        <p:attrNameLst>
                                          <p:attrName>style.visibility</p:attrName>
                                        </p:attrNameLst>
                                      </p:cBhvr>
                                      <p:to>
                                        <p:strVal val="visible"/>
                                      </p:to>
                                    </p:set>
                                    <p:anim calcmode="lin" valueType="num">
                                      <p:cBhvr additive="base">
                                        <p:cTn id="22" dur="500" fill="hold"/>
                                        <p:tgtEl>
                                          <p:spTgt spid="910343"/>
                                        </p:tgtEl>
                                        <p:attrNameLst>
                                          <p:attrName>ppt_x</p:attrName>
                                        </p:attrNameLst>
                                      </p:cBhvr>
                                      <p:tavLst>
                                        <p:tav tm="0">
                                          <p:val>
                                            <p:strVal val="0-#ppt_w/2"/>
                                          </p:val>
                                        </p:tav>
                                        <p:tav tm="100000">
                                          <p:val>
                                            <p:strVal val="#ppt_x"/>
                                          </p:val>
                                        </p:tav>
                                      </p:tavLst>
                                    </p:anim>
                                    <p:anim calcmode="lin" valueType="num">
                                      <p:cBhvr additive="base">
                                        <p:cTn id="23" dur="500" fill="hold"/>
                                        <p:tgtEl>
                                          <p:spTgt spid="9103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2" grpId="0" autoUpdateAnimBg="0"/>
      <p:bldP spid="910343" grpId="0" animBg="1" autoUpdateAnimBg="0"/>
      <p:bldP spid="910347" grpId="0" autoUpdateAnimBg="0"/>
      <p:bldP spid="91034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Text Box 2"/>
          <p:cNvSpPr txBox="1">
            <a:spLocks noChangeArrowheads="1"/>
          </p:cNvSpPr>
          <p:nvPr/>
        </p:nvSpPr>
        <p:spPr bwMode="auto">
          <a:xfrm>
            <a:off x="1066800" y="1295400"/>
            <a:ext cx="7239000" cy="457200"/>
          </a:xfrm>
          <a:prstGeom prst="rect">
            <a:avLst/>
          </a:prstGeom>
          <a:noFill/>
          <a:ln w="19050">
            <a:noFill/>
            <a:miter lim="800000"/>
            <a:headEnd/>
            <a:tailEnd/>
          </a:ln>
          <a:effectLst/>
        </p:spPr>
        <p:txBody>
          <a:bodyPr>
            <a:spAutoFit/>
          </a:bodyPr>
          <a:lstStyle/>
          <a:p>
            <a:pPr algn="just">
              <a:spcBef>
                <a:spcPct val="50000"/>
              </a:spcBef>
            </a:pPr>
            <a:endParaRPr lang="zh-CN" altLang="en-US">
              <a:ea typeface="楷体_GB2312" pitchFamily="49" charset="-122"/>
            </a:endParaRPr>
          </a:p>
        </p:txBody>
      </p:sp>
      <p:sp>
        <p:nvSpPr>
          <p:cNvPr id="939011" name="Text Box 3"/>
          <p:cNvSpPr txBox="1">
            <a:spLocks noChangeArrowheads="1"/>
          </p:cNvSpPr>
          <p:nvPr/>
        </p:nvSpPr>
        <p:spPr bwMode="auto">
          <a:xfrm>
            <a:off x="1066800" y="1676400"/>
            <a:ext cx="6705600" cy="1920875"/>
          </a:xfrm>
          <a:prstGeom prst="rect">
            <a:avLst/>
          </a:prstGeom>
          <a:noFill/>
          <a:ln w="19050">
            <a:noFill/>
            <a:miter lim="800000"/>
            <a:headEnd/>
            <a:tailEnd/>
          </a:ln>
          <a:effectLst/>
        </p:spPr>
        <p:txBody>
          <a:bodyPr>
            <a:spAutoFit/>
          </a:bodyPr>
          <a:lstStyle/>
          <a:p>
            <a:pPr algn="just">
              <a:lnSpc>
                <a:spcPct val="125000"/>
              </a:lnSpc>
              <a:spcBef>
                <a:spcPct val="50000"/>
              </a:spcBef>
            </a:pPr>
            <a:r>
              <a:rPr lang="zh-CN" altLang="en-US" b="1" dirty="0">
                <a:ea typeface="楷体_GB2312" pitchFamily="49" charset="-122"/>
              </a:rPr>
              <a:t>       </a:t>
            </a:r>
            <a:r>
              <a:rPr lang="zh-CN" altLang="en-US" sz="3200" b="1" dirty="0">
                <a:ea typeface="楷体_GB2312" pitchFamily="49" charset="-122"/>
              </a:rPr>
              <a:t>心理学研究表明：人们感觉到的等待服务时间往往比他们实际等待的时间要长。</a:t>
            </a:r>
            <a:endParaRPr lang="zh-CN" altLang="en-US" b="1" dirty="0">
              <a:ea typeface="楷体_GB2312" pitchFamily="49" charset="-122"/>
            </a:endParaRPr>
          </a:p>
        </p:txBody>
      </p:sp>
      <p:graphicFrame>
        <p:nvGraphicFramePr>
          <p:cNvPr id="944128" name="Object 0"/>
          <p:cNvGraphicFramePr>
            <a:graphicFrameLocks noChangeAspect="1"/>
          </p:cNvGraphicFramePr>
          <p:nvPr/>
        </p:nvGraphicFramePr>
        <p:xfrm>
          <a:off x="4724400" y="3886200"/>
          <a:ext cx="2971800" cy="2463800"/>
        </p:xfrm>
        <a:graphic>
          <a:graphicData uri="http://schemas.openxmlformats.org/presentationml/2006/ole">
            <p:oleObj spid="_x0000_s5122" name="剪辑" r:id="rId3" imgW="4046400" imgH="3352320" progId="">
              <p:embed/>
            </p:oleObj>
          </a:graphicData>
        </a:graphic>
      </p:graphicFrame>
      <p:sp>
        <p:nvSpPr>
          <p:cNvPr id="939014" name="AutoShape 6"/>
          <p:cNvSpPr>
            <a:spLocks noChangeArrowheads="1"/>
          </p:cNvSpPr>
          <p:nvPr/>
        </p:nvSpPr>
        <p:spPr bwMode="auto">
          <a:xfrm>
            <a:off x="914400" y="3886200"/>
            <a:ext cx="3810000" cy="1676400"/>
          </a:xfrm>
          <a:prstGeom prst="wedgeRoundRectCallout">
            <a:avLst>
              <a:gd name="adj1" fmla="val 62875"/>
              <a:gd name="adj2" fmla="val 41097"/>
              <a:gd name="adj3" fmla="val 16667"/>
            </a:avLst>
          </a:prstGeom>
          <a:solidFill>
            <a:schemeClr val="accent1"/>
          </a:solidFill>
          <a:ln w="19050">
            <a:solidFill>
              <a:schemeClr val="tx1"/>
            </a:solidFill>
            <a:miter lim="800000"/>
            <a:headEnd/>
            <a:tailEnd/>
          </a:ln>
          <a:effectLst/>
        </p:spPr>
        <p:txBody>
          <a:bodyPr wrap="none" anchor="ctr"/>
          <a:lstStyle/>
          <a:p>
            <a:pPr algn="just"/>
            <a:r>
              <a:rPr lang="zh-CN" altLang="en-US">
                <a:ea typeface="楷体_GB2312" pitchFamily="49" charset="-122"/>
              </a:rPr>
              <a:t>      著名哲学家威廉 · 詹</a:t>
            </a:r>
          </a:p>
          <a:p>
            <a:pPr algn="just"/>
            <a:r>
              <a:rPr lang="zh-CN" altLang="en-US">
                <a:ea typeface="楷体_GB2312" pitchFamily="49" charset="-122"/>
              </a:rPr>
              <a:t>姆斯说：“烦躁产生于对</a:t>
            </a:r>
          </a:p>
          <a:p>
            <a:pPr algn="just"/>
            <a:r>
              <a:rPr lang="zh-CN" altLang="en-US">
                <a:ea typeface="楷体_GB2312" pitchFamily="49" charset="-122"/>
              </a:rPr>
              <a:t>时间流逝本身的关注”。</a:t>
            </a:r>
            <a:endParaRPr lang="zh-CN" altLang="en-US" sz="2000">
              <a:ea typeface="楷体_GB2312" pitchFamily="49" charset="-122"/>
            </a:endParaRPr>
          </a:p>
          <a:p>
            <a:pPr algn="just"/>
            <a:endParaRPr lang="zh-CN" altLang="en-US" sz="200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39014"/>
                                        </p:tgtEl>
                                        <p:attrNameLst>
                                          <p:attrName>style.visibility</p:attrName>
                                        </p:attrNameLst>
                                      </p:cBhvr>
                                      <p:to>
                                        <p:strVal val="visible"/>
                                      </p:to>
                                    </p:set>
                                    <p:anim calcmode="lin" valueType="num">
                                      <p:cBhvr>
                                        <p:cTn id="7" dur="500" fill="hold"/>
                                        <p:tgtEl>
                                          <p:spTgt spid="939014"/>
                                        </p:tgtEl>
                                        <p:attrNameLst>
                                          <p:attrName>ppt_x</p:attrName>
                                        </p:attrNameLst>
                                      </p:cBhvr>
                                      <p:tavLst>
                                        <p:tav tm="0">
                                          <p:val>
                                            <p:strVal val="#ppt_x-#ppt_w/2"/>
                                          </p:val>
                                        </p:tav>
                                        <p:tav tm="100000">
                                          <p:val>
                                            <p:strVal val="#ppt_x"/>
                                          </p:val>
                                        </p:tav>
                                      </p:tavLst>
                                    </p:anim>
                                    <p:anim calcmode="lin" valueType="num">
                                      <p:cBhvr>
                                        <p:cTn id="8" dur="500" fill="hold"/>
                                        <p:tgtEl>
                                          <p:spTgt spid="939014"/>
                                        </p:tgtEl>
                                        <p:attrNameLst>
                                          <p:attrName>ppt_y</p:attrName>
                                        </p:attrNameLst>
                                      </p:cBhvr>
                                      <p:tavLst>
                                        <p:tav tm="0">
                                          <p:val>
                                            <p:strVal val="#ppt_y"/>
                                          </p:val>
                                        </p:tav>
                                        <p:tav tm="100000">
                                          <p:val>
                                            <p:strVal val="#ppt_y"/>
                                          </p:val>
                                        </p:tav>
                                      </p:tavLst>
                                    </p:anim>
                                    <p:anim calcmode="lin" valueType="num">
                                      <p:cBhvr>
                                        <p:cTn id="9" dur="500" fill="hold"/>
                                        <p:tgtEl>
                                          <p:spTgt spid="939014"/>
                                        </p:tgtEl>
                                        <p:attrNameLst>
                                          <p:attrName>ppt_w</p:attrName>
                                        </p:attrNameLst>
                                      </p:cBhvr>
                                      <p:tavLst>
                                        <p:tav tm="0">
                                          <p:val>
                                            <p:fltVal val="0"/>
                                          </p:val>
                                        </p:tav>
                                        <p:tav tm="100000">
                                          <p:val>
                                            <p:strVal val="#ppt_w"/>
                                          </p:val>
                                        </p:tav>
                                      </p:tavLst>
                                    </p:anim>
                                    <p:anim calcmode="lin" valueType="num">
                                      <p:cBhvr>
                                        <p:cTn id="10" dur="500" fill="hold"/>
                                        <p:tgtEl>
                                          <p:spTgt spid="93901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390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Text Box 1026"/>
          <p:cNvSpPr txBox="1">
            <a:spLocks noChangeArrowheads="1"/>
          </p:cNvSpPr>
          <p:nvPr/>
        </p:nvSpPr>
        <p:spPr bwMode="auto">
          <a:xfrm>
            <a:off x="1219200" y="571480"/>
            <a:ext cx="7567642" cy="461665"/>
          </a:xfrm>
          <a:prstGeom prst="rect">
            <a:avLst/>
          </a:prstGeom>
          <a:noFill/>
          <a:ln w="19050">
            <a:noFill/>
            <a:miter lim="800000"/>
            <a:headEnd/>
            <a:tailEnd/>
          </a:ln>
          <a:effectLst/>
        </p:spPr>
        <p:txBody>
          <a:bodyPr wrap="square">
            <a:spAutoFit/>
          </a:bodyPr>
          <a:lstStyle/>
          <a:p>
            <a:pPr algn="just">
              <a:spcBef>
                <a:spcPct val="50000"/>
              </a:spcBef>
              <a:buClr>
                <a:srgbClr val="A50021"/>
              </a:buClr>
              <a:buFont typeface="Monotype Sorts" pitchFamily="2" charset="2"/>
              <a:buChar char="H"/>
            </a:pPr>
            <a:r>
              <a:rPr lang="zh-CN" altLang="en-US" sz="2400" b="1" dirty="0">
                <a:solidFill>
                  <a:srgbClr val="FF0000"/>
                </a:solidFill>
              </a:rPr>
              <a:t> 威廉·詹姆斯系统阐述了有关等待时间的八项原则：</a:t>
            </a:r>
          </a:p>
        </p:txBody>
      </p:sp>
      <p:sp>
        <p:nvSpPr>
          <p:cNvPr id="940035" name="Text Box 1027"/>
          <p:cNvSpPr txBox="1">
            <a:spLocks noChangeArrowheads="1"/>
          </p:cNvSpPr>
          <p:nvPr/>
        </p:nvSpPr>
        <p:spPr bwMode="auto">
          <a:xfrm>
            <a:off x="1143000" y="1371600"/>
            <a:ext cx="6324600" cy="369332"/>
          </a:xfrm>
          <a:prstGeom prst="rect">
            <a:avLst/>
          </a:prstGeom>
          <a:noFill/>
          <a:ln w="19050">
            <a:noFill/>
            <a:miter lim="800000"/>
            <a:headEnd/>
            <a:tailEnd/>
          </a:ln>
          <a:effectLst/>
        </p:spPr>
        <p:txBody>
          <a:bodyPr>
            <a:spAutoFit/>
          </a:bodyPr>
          <a:lstStyle/>
          <a:p>
            <a:pPr algn="just">
              <a:spcBef>
                <a:spcPct val="50000"/>
              </a:spcBef>
              <a:buClr>
                <a:srgbClr val="3333FF"/>
              </a:buClr>
              <a:buFont typeface="Monotype Sorts" pitchFamily="2" charset="2"/>
              <a:buChar char="-"/>
            </a:pPr>
            <a:r>
              <a:rPr lang="zh-CN" altLang="en-US" b="1" dirty="0"/>
              <a:t>  </a:t>
            </a:r>
            <a:r>
              <a:rPr lang="zh-CN" altLang="en-US" b="1" dirty="0">
                <a:latin typeface="楷体_GB2312" pitchFamily="49" charset="-122"/>
                <a:ea typeface="楷体_GB2312" pitchFamily="49" charset="-122"/>
              </a:rPr>
              <a:t>等待时无事可干比有事可干感觉时间更长</a:t>
            </a:r>
            <a:endParaRPr lang="zh-CN" altLang="en-US" b="1" dirty="0"/>
          </a:p>
        </p:txBody>
      </p:sp>
      <p:sp>
        <p:nvSpPr>
          <p:cNvPr id="940036" name="Text Box 1028"/>
          <p:cNvSpPr txBox="1">
            <a:spLocks noChangeArrowheads="1"/>
          </p:cNvSpPr>
          <p:nvPr/>
        </p:nvSpPr>
        <p:spPr bwMode="auto">
          <a:xfrm>
            <a:off x="1143000" y="1981200"/>
            <a:ext cx="7391400" cy="369332"/>
          </a:xfrm>
          <a:prstGeom prst="rect">
            <a:avLst/>
          </a:prstGeom>
          <a:noFill/>
          <a:ln w="19050">
            <a:noFill/>
            <a:miter lim="800000"/>
            <a:headEnd/>
            <a:tailEnd/>
          </a:ln>
          <a:effectLst/>
        </p:spPr>
        <p:txBody>
          <a:bodyPr>
            <a:spAutoFit/>
          </a:bodyPr>
          <a:lstStyle/>
          <a:p>
            <a:pPr algn="just">
              <a:spcBef>
                <a:spcPct val="50000"/>
              </a:spcBef>
              <a:buClr>
                <a:srgbClr val="3333FF"/>
              </a:buClr>
              <a:buFont typeface="Monotype Sorts" pitchFamily="2" charset="2"/>
              <a:buChar char="-"/>
            </a:pPr>
            <a:r>
              <a:rPr lang="zh-CN" altLang="en-US" b="1" dirty="0"/>
              <a:t> </a:t>
            </a:r>
            <a:r>
              <a:rPr lang="zh-CN" altLang="en-US" b="1" dirty="0">
                <a:latin typeface="楷体_GB2312" pitchFamily="49" charset="-122"/>
                <a:ea typeface="楷体_GB2312" pitchFamily="49" charset="-122"/>
              </a:rPr>
              <a:t>过程前等待的时间感觉比过程中等待的时间更长</a:t>
            </a:r>
            <a:endParaRPr lang="zh-CN" altLang="en-US" b="1" dirty="0"/>
          </a:p>
        </p:txBody>
      </p:sp>
      <p:sp>
        <p:nvSpPr>
          <p:cNvPr id="940037" name="Text Box 1029"/>
          <p:cNvSpPr txBox="1">
            <a:spLocks noChangeArrowheads="1"/>
          </p:cNvSpPr>
          <p:nvPr/>
        </p:nvSpPr>
        <p:spPr bwMode="auto">
          <a:xfrm>
            <a:off x="1143000" y="2590800"/>
            <a:ext cx="6324600" cy="369332"/>
          </a:xfrm>
          <a:prstGeom prst="rect">
            <a:avLst/>
          </a:prstGeom>
          <a:noFill/>
          <a:ln w="19050">
            <a:noFill/>
            <a:miter lim="800000"/>
            <a:headEnd/>
            <a:tailEnd/>
          </a:ln>
          <a:effectLst/>
        </p:spPr>
        <p:txBody>
          <a:bodyPr>
            <a:spAutoFit/>
          </a:bodyPr>
          <a:lstStyle/>
          <a:p>
            <a:pPr algn="just">
              <a:spcBef>
                <a:spcPct val="50000"/>
              </a:spcBef>
              <a:buClr>
                <a:srgbClr val="3333FF"/>
              </a:buClr>
              <a:buFont typeface="Monotype Sorts" pitchFamily="2" charset="2"/>
              <a:buChar char="-"/>
            </a:pPr>
            <a:r>
              <a:rPr lang="zh-CN" altLang="en-US" b="1" dirty="0"/>
              <a:t>  </a:t>
            </a:r>
            <a:r>
              <a:rPr lang="zh-CN" altLang="en-US" b="1" dirty="0">
                <a:latin typeface="楷体_GB2312" pitchFamily="49" charset="-122"/>
                <a:ea typeface="楷体_GB2312" pitchFamily="49" charset="-122"/>
              </a:rPr>
              <a:t>焦虑使等待看起来时间更长</a:t>
            </a:r>
            <a:endParaRPr lang="zh-CN" altLang="en-US" b="1" dirty="0"/>
          </a:p>
        </p:txBody>
      </p:sp>
      <p:sp>
        <p:nvSpPr>
          <p:cNvPr id="940038" name="Text Box 1030"/>
          <p:cNvSpPr txBox="1">
            <a:spLocks noChangeArrowheads="1"/>
          </p:cNvSpPr>
          <p:nvPr/>
        </p:nvSpPr>
        <p:spPr bwMode="auto">
          <a:xfrm>
            <a:off x="1143000" y="3200400"/>
            <a:ext cx="7696200" cy="369332"/>
          </a:xfrm>
          <a:prstGeom prst="rect">
            <a:avLst/>
          </a:prstGeom>
          <a:noFill/>
          <a:ln w="19050">
            <a:noFill/>
            <a:miter lim="800000"/>
            <a:headEnd/>
            <a:tailEnd/>
          </a:ln>
          <a:effectLst/>
        </p:spPr>
        <p:txBody>
          <a:bodyPr>
            <a:spAutoFit/>
          </a:bodyPr>
          <a:lstStyle/>
          <a:p>
            <a:pPr algn="just">
              <a:spcBef>
                <a:spcPct val="50000"/>
              </a:spcBef>
              <a:buClr>
                <a:srgbClr val="3333FF"/>
              </a:buClr>
              <a:buFont typeface="Monotype Sorts" pitchFamily="2" charset="2"/>
              <a:buChar char="-"/>
            </a:pPr>
            <a:r>
              <a:rPr lang="zh-CN" altLang="en-US" b="1" dirty="0"/>
              <a:t>  </a:t>
            </a:r>
            <a:r>
              <a:rPr lang="zh-CN" altLang="en-US" b="1" dirty="0">
                <a:latin typeface="楷体_GB2312" pitchFamily="49" charset="-122"/>
                <a:ea typeface="楷体_GB2312" pitchFamily="49" charset="-122"/>
              </a:rPr>
              <a:t>不确定的等待比已知的、有限的等待时间更长</a:t>
            </a:r>
            <a:endParaRPr lang="zh-CN" altLang="en-US" b="1" dirty="0"/>
          </a:p>
        </p:txBody>
      </p:sp>
      <p:sp>
        <p:nvSpPr>
          <p:cNvPr id="940039" name="Text Box 1031"/>
          <p:cNvSpPr txBox="1">
            <a:spLocks noChangeArrowheads="1"/>
          </p:cNvSpPr>
          <p:nvPr/>
        </p:nvSpPr>
        <p:spPr bwMode="auto">
          <a:xfrm>
            <a:off x="1143000" y="3810000"/>
            <a:ext cx="7772400" cy="369332"/>
          </a:xfrm>
          <a:prstGeom prst="rect">
            <a:avLst/>
          </a:prstGeom>
          <a:noFill/>
          <a:ln w="19050">
            <a:noFill/>
            <a:miter lim="800000"/>
            <a:headEnd/>
            <a:tailEnd/>
          </a:ln>
          <a:effectLst/>
        </p:spPr>
        <p:txBody>
          <a:bodyPr>
            <a:spAutoFit/>
          </a:bodyPr>
          <a:lstStyle/>
          <a:p>
            <a:pPr algn="just">
              <a:spcBef>
                <a:spcPct val="50000"/>
              </a:spcBef>
              <a:buClr>
                <a:srgbClr val="3333FF"/>
              </a:buClr>
              <a:buFont typeface="Monotype Sorts" pitchFamily="2" charset="2"/>
              <a:buChar char="-"/>
            </a:pPr>
            <a:r>
              <a:rPr lang="zh-CN" altLang="en-US" b="1" dirty="0"/>
              <a:t>  </a:t>
            </a:r>
            <a:r>
              <a:rPr lang="zh-CN" altLang="en-US" b="1" dirty="0">
                <a:latin typeface="楷体_GB2312" pitchFamily="49" charset="-122"/>
                <a:ea typeface="楷体_GB2312" pitchFamily="49" charset="-122"/>
              </a:rPr>
              <a:t>没有说明理由的等待比说明了理由的等待时间更长</a:t>
            </a:r>
            <a:endParaRPr lang="zh-CN" altLang="en-US" b="1" dirty="0"/>
          </a:p>
        </p:txBody>
      </p:sp>
      <p:sp>
        <p:nvSpPr>
          <p:cNvPr id="940040" name="Text Box 1032"/>
          <p:cNvSpPr txBox="1">
            <a:spLocks noChangeArrowheads="1"/>
          </p:cNvSpPr>
          <p:nvPr/>
        </p:nvSpPr>
        <p:spPr bwMode="auto">
          <a:xfrm>
            <a:off x="1143000" y="4343400"/>
            <a:ext cx="6324600" cy="369332"/>
          </a:xfrm>
          <a:prstGeom prst="rect">
            <a:avLst/>
          </a:prstGeom>
          <a:noFill/>
          <a:ln w="19050">
            <a:noFill/>
            <a:miter lim="800000"/>
            <a:headEnd/>
            <a:tailEnd/>
          </a:ln>
          <a:effectLst/>
        </p:spPr>
        <p:txBody>
          <a:bodyPr>
            <a:spAutoFit/>
          </a:bodyPr>
          <a:lstStyle/>
          <a:p>
            <a:pPr algn="just">
              <a:spcBef>
                <a:spcPct val="50000"/>
              </a:spcBef>
              <a:buClr>
                <a:srgbClr val="3333FF"/>
              </a:buClr>
              <a:buFont typeface="Monotype Sorts" pitchFamily="2" charset="2"/>
              <a:buChar char="-"/>
            </a:pPr>
            <a:r>
              <a:rPr lang="zh-CN" altLang="en-US" b="1" dirty="0"/>
              <a:t>  </a:t>
            </a:r>
            <a:r>
              <a:rPr lang="zh-CN" altLang="en-US" b="1" dirty="0">
                <a:latin typeface="楷体_GB2312" pitchFamily="49" charset="-122"/>
                <a:ea typeface="楷体_GB2312" pitchFamily="49" charset="-122"/>
              </a:rPr>
              <a:t>不公平的等待比平等的等待时间更长</a:t>
            </a:r>
            <a:endParaRPr lang="zh-CN" altLang="en-US" b="1" dirty="0"/>
          </a:p>
        </p:txBody>
      </p:sp>
      <p:sp>
        <p:nvSpPr>
          <p:cNvPr id="940041" name="Text Box 1033"/>
          <p:cNvSpPr txBox="1">
            <a:spLocks noChangeArrowheads="1"/>
          </p:cNvSpPr>
          <p:nvPr/>
        </p:nvSpPr>
        <p:spPr bwMode="auto">
          <a:xfrm>
            <a:off x="1143000" y="4876800"/>
            <a:ext cx="7391400" cy="369332"/>
          </a:xfrm>
          <a:prstGeom prst="rect">
            <a:avLst/>
          </a:prstGeom>
          <a:noFill/>
          <a:ln w="19050">
            <a:noFill/>
            <a:miter lim="800000"/>
            <a:headEnd/>
            <a:tailEnd/>
          </a:ln>
          <a:effectLst/>
        </p:spPr>
        <p:txBody>
          <a:bodyPr>
            <a:spAutoFit/>
          </a:bodyPr>
          <a:lstStyle/>
          <a:p>
            <a:pPr algn="just">
              <a:spcBef>
                <a:spcPct val="50000"/>
              </a:spcBef>
              <a:buClr>
                <a:srgbClr val="3333FF"/>
              </a:buClr>
              <a:buFont typeface="Monotype Sorts" pitchFamily="2" charset="2"/>
              <a:buChar char="-"/>
            </a:pPr>
            <a:r>
              <a:rPr lang="zh-CN" altLang="en-US" b="1" dirty="0"/>
              <a:t> </a:t>
            </a:r>
            <a:r>
              <a:rPr lang="zh-CN" altLang="en-US" b="1" dirty="0" smtClean="0"/>
              <a:t> </a:t>
            </a:r>
            <a:r>
              <a:rPr lang="zh-CN" altLang="en-US" b="1" dirty="0" smtClean="0">
                <a:latin typeface="楷体_GB2312" pitchFamily="49" charset="-122"/>
                <a:ea typeface="楷体_GB2312" pitchFamily="49" charset="-122"/>
              </a:rPr>
              <a:t>服务</a:t>
            </a:r>
            <a:r>
              <a:rPr lang="zh-CN" altLang="en-US" b="1" dirty="0">
                <a:latin typeface="楷体_GB2312" pitchFamily="49" charset="-122"/>
                <a:ea typeface="楷体_GB2312" pitchFamily="49" charset="-122"/>
              </a:rPr>
              <a:t>的价值越高，人们愿意等待的时间就越长</a:t>
            </a:r>
            <a:endParaRPr lang="zh-CN" altLang="en-US" b="1" dirty="0"/>
          </a:p>
        </p:txBody>
      </p:sp>
      <p:sp>
        <p:nvSpPr>
          <p:cNvPr id="940042" name="Text Box 1034"/>
          <p:cNvSpPr txBox="1">
            <a:spLocks noChangeArrowheads="1"/>
          </p:cNvSpPr>
          <p:nvPr/>
        </p:nvSpPr>
        <p:spPr bwMode="auto">
          <a:xfrm>
            <a:off x="1143000" y="5410200"/>
            <a:ext cx="7391400" cy="369332"/>
          </a:xfrm>
          <a:prstGeom prst="rect">
            <a:avLst/>
          </a:prstGeom>
          <a:noFill/>
          <a:ln w="19050">
            <a:noFill/>
            <a:miter lim="800000"/>
            <a:headEnd/>
            <a:tailEnd/>
          </a:ln>
          <a:effectLst/>
        </p:spPr>
        <p:txBody>
          <a:bodyPr>
            <a:spAutoFit/>
          </a:bodyPr>
          <a:lstStyle/>
          <a:p>
            <a:pPr algn="just">
              <a:spcBef>
                <a:spcPct val="50000"/>
              </a:spcBef>
              <a:buClr>
                <a:srgbClr val="3333FF"/>
              </a:buClr>
              <a:buFont typeface="Monotype Sorts" pitchFamily="2" charset="2"/>
              <a:buChar char="-"/>
            </a:pPr>
            <a:r>
              <a:rPr lang="zh-CN" altLang="en-US" b="1" dirty="0"/>
              <a:t>  </a:t>
            </a:r>
            <a:r>
              <a:rPr lang="zh-CN" altLang="en-US" b="1" dirty="0">
                <a:latin typeface="楷体_GB2312" pitchFamily="49" charset="-122"/>
                <a:ea typeface="楷体_GB2312" pitchFamily="49" charset="-122"/>
              </a:rPr>
              <a:t>单个人等待比许多人一起等待感觉时间更长</a:t>
            </a:r>
            <a:endParaRPr lang="zh-CN" altLang="en-US" b="1" dirty="0"/>
          </a:p>
        </p:txBody>
      </p:sp>
      <p:sp>
        <p:nvSpPr>
          <p:cNvPr id="940043" name="AutoShape 1035"/>
          <p:cNvSpPr>
            <a:spLocks noChangeArrowheads="1"/>
          </p:cNvSpPr>
          <p:nvPr/>
        </p:nvSpPr>
        <p:spPr bwMode="auto">
          <a:xfrm>
            <a:off x="1676400" y="1219200"/>
            <a:ext cx="6172200" cy="3276600"/>
          </a:xfrm>
          <a:prstGeom prst="cloudCallout">
            <a:avLst>
              <a:gd name="adj1" fmla="val 17102"/>
              <a:gd name="adj2" fmla="val 23157"/>
            </a:avLst>
          </a:prstGeom>
          <a:solidFill>
            <a:schemeClr val="accent1"/>
          </a:solidFill>
          <a:ln w="19050">
            <a:solidFill>
              <a:schemeClr val="tx1"/>
            </a:solidFill>
            <a:round/>
            <a:headEnd/>
            <a:tailEnd/>
          </a:ln>
          <a:effectLst/>
        </p:spPr>
        <p:txBody>
          <a:bodyPr wrap="none" anchor="ctr"/>
          <a:lstStyle/>
          <a:p>
            <a:pPr algn="just"/>
            <a:r>
              <a:rPr lang="zh-CN" altLang="en-US">
                <a:ea typeface="楷体_GB2312" pitchFamily="49" charset="-122"/>
              </a:rPr>
              <a:t> </a:t>
            </a:r>
            <a:r>
              <a:rPr lang="zh-CN" altLang="en-US">
                <a:ea typeface="黑体" pitchFamily="2" charset="-122"/>
              </a:rPr>
              <a:t>这些原则的意义在于：</a:t>
            </a:r>
          </a:p>
          <a:p>
            <a:pPr algn="just"/>
            <a:r>
              <a:rPr lang="zh-CN" altLang="en-US">
                <a:ea typeface="楷体_GB2312" pitchFamily="49" charset="-122"/>
              </a:rPr>
              <a:t>      当提高生产能力本身不可行时，</a:t>
            </a:r>
            <a:br>
              <a:rPr lang="zh-CN" altLang="en-US">
                <a:ea typeface="楷体_GB2312" pitchFamily="49" charset="-122"/>
              </a:rPr>
            </a:br>
            <a:r>
              <a:rPr lang="zh-CN" altLang="en-US">
                <a:ea typeface="楷体_GB2312" pitchFamily="49" charset="-122"/>
              </a:rPr>
              <a:t>管理者应当尽量富于创造性，</a:t>
            </a:r>
            <a:br>
              <a:rPr lang="zh-CN" altLang="en-US">
                <a:ea typeface="楷体_GB2312" pitchFamily="49" charset="-122"/>
              </a:rPr>
            </a:br>
            <a:r>
              <a:rPr lang="zh-CN" altLang="en-US">
                <a:ea typeface="楷体_GB2312" pitchFamily="49" charset="-122"/>
              </a:rPr>
              <a:t>寻找一些方法让等待</a:t>
            </a:r>
            <a:br>
              <a:rPr lang="zh-CN" altLang="en-US">
                <a:ea typeface="楷体_GB2312" pitchFamily="49" charset="-122"/>
              </a:rPr>
            </a:br>
            <a:r>
              <a:rPr lang="zh-CN" altLang="en-US">
                <a:ea typeface="楷体_GB2312" pitchFamily="49" charset="-122"/>
              </a:rPr>
              <a:t>更受顾客的欢迎。</a:t>
            </a:r>
            <a:endParaRPr lang="zh-CN" altLang="en-US" sz="200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40035"/>
                                        </p:tgtEl>
                                        <p:attrNameLst>
                                          <p:attrName>style.visibility</p:attrName>
                                        </p:attrNameLst>
                                      </p:cBhvr>
                                      <p:to>
                                        <p:strVal val="visible"/>
                                      </p:to>
                                    </p:set>
                                    <p:anim calcmode="lin" valueType="num">
                                      <p:cBhvr>
                                        <p:cTn id="7" dur="500" fill="hold"/>
                                        <p:tgtEl>
                                          <p:spTgt spid="940035"/>
                                        </p:tgtEl>
                                        <p:attrNameLst>
                                          <p:attrName>ppt_x</p:attrName>
                                        </p:attrNameLst>
                                      </p:cBhvr>
                                      <p:tavLst>
                                        <p:tav tm="0">
                                          <p:val>
                                            <p:strVal val="#ppt_x-#ppt_w/2"/>
                                          </p:val>
                                        </p:tav>
                                        <p:tav tm="100000">
                                          <p:val>
                                            <p:strVal val="#ppt_x"/>
                                          </p:val>
                                        </p:tav>
                                      </p:tavLst>
                                    </p:anim>
                                    <p:anim calcmode="lin" valueType="num">
                                      <p:cBhvr>
                                        <p:cTn id="8" dur="500" fill="hold"/>
                                        <p:tgtEl>
                                          <p:spTgt spid="940035"/>
                                        </p:tgtEl>
                                        <p:attrNameLst>
                                          <p:attrName>ppt_y</p:attrName>
                                        </p:attrNameLst>
                                      </p:cBhvr>
                                      <p:tavLst>
                                        <p:tav tm="0">
                                          <p:val>
                                            <p:strVal val="#ppt_y"/>
                                          </p:val>
                                        </p:tav>
                                        <p:tav tm="100000">
                                          <p:val>
                                            <p:strVal val="#ppt_y"/>
                                          </p:val>
                                        </p:tav>
                                      </p:tavLst>
                                    </p:anim>
                                    <p:anim calcmode="lin" valueType="num">
                                      <p:cBhvr>
                                        <p:cTn id="9" dur="500" fill="hold"/>
                                        <p:tgtEl>
                                          <p:spTgt spid="940035"/>
                                        </p:tgtEl>
                                        <p:attrNameLst>
                                          <p:attrName>ppt_w</p:attrName>
                                        </p:attrNameLst>
                                      </p:cBhvr>
                                      <p:tavLst>
                                        <p:tav tm="0">
                                          <p:val>
                                            <p:fltVal val="0"/>
                                          </p:val>
                                        </p:tav>
                                        <p:tav tm="100000">
                                          <p:val>
                                            <p:strVal val="#ppt_w"/>
                                          </p:val>
                                        </p:tav>
                                      </p:tavLst>
                                    </p:anim>
                                    <p:anim calcmode="lin" valueType="num">
                                      <p:cBhvr>
                                        <p:cTn id="10" dur="500" fill="hold"/>
                                        <p:tgtEl>
                                          <p:spTgt spid="940035"/>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40035"/>
                                        </p:tgtEl>
                                        <p:attrNameLst>
                                          <p:attrName>ppt_c</p:attrName>
                                        </p:attrNameLst>
                                      </p:cBhvr>
                                      <p:to>
                                        <a:srgbClr val="3333FF"/>
                                      </p:to>
                                    </p:animClr>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940036"/>
                                        </p:tgtEl>
                                        <p:attrNameLst>
                                          <p:attrName>style.visibility</p:attrName>
                                        </p:attrNameLst>
                                      </p:cBhvr>
                                      <p:to>
                                        <p:strVal val="visible"/>
                                      </p:to>
                                    </p:set>
                                    <p:anim calcmode="lin" valueType="num">
                                      <p:cBhvr>
                                        <p:cTn id="15" dur="500" fill="hold"/>
                                        <p:tgtEl>
                                          <p:spTgt spid="940036"/>
                                        </p:tgtEl>
                                        <p:attrNameLst>
                                          <p:attrName>ppt_x</p:attrName>
                                        </p:attrNameLst>
                                      </p:cBhvr>
                                      <p:tavLst>
                                        <p:tav tm="0">
                                          <p:val>
                                            <p:strVal val="#ppt_x-#ppt_w/2"/>
                                          </p:val>
                                        </p:tav>
                                        <p:tav tm="100000">
                                          <p:val>
                                            <p:strVal val="#ppt_x"/>
                                          </p:val>
                                        </p:tav>
                                      </p:tavLst>
                                    </p:anim>
                                    <p:anim calcmode="lin" valueType="num">
                                      <p:cBhvr>
                                        <p:cTn id="16" dur="500" fill="hold"/>
                                        <p:tgtEl>
                                          <p:spTgt spid="940036"/>
                                        </p:tgtEl>
                                        <p:attrNameLst>
                                          <p:attrName>ppt_y</p:attrName>
                                        </p:attrNameLst>
                                      </p:cBhvr>
                                      <p:tavLst>
                                        <p:tav tm="0">
                                          <p:val>
                                            <p:strVal val="#ppt_y"/>
                                          </p:val>
                                        </p:tav>
                                        <p:tav tm="100000">
                                          <p:val>
                                            <p:strVal val="#ppt_y"/>
                                          </p:val>
                                        </p:tav>
                                      </p:tavLst>
                                    </p:anim>
                                    <p:anim calcmode="lin" valueType="num">
                                      <p:cBhvr>
                                        <p:cTn id="17" dur="500" fill="hold"/>
                                        <p:tgtEl>
                                          <p:spTgt spid="940036"/>
                                        </p:tgtEl>
                                        <p:attrNameLst>
                                          <p:attrName>ppt_w</p:attrName>
                                        </p:attrNameLst>
                                      </p:cBhvr>
                                      <p:tavLst>
                                        <p:tav tm="0">
                                          <p:val>
                                            <p:fltVal val="0"/>
                                          </p:val>
                                        </p:tav>
                                        <p:tav tm="100000">
                                          <p:val>
                                            <p:strVal val="#ppt_w"/>
                                          </p:val>
                                        </p:tav>
                                      </p:tavLst>
                                    </p:anim>
                                    <p:anim calcmode="lin" valueType="num">
                                      <p:cBhvr>
                                        <p:cTn id="18" dur="500" fill="hold"/>
                                        <p:tgtEl>
                                          <p:spTgt spid="940036"/>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40036"/>
                                        </p:tgtEl>
                                        <p:attrNameLst>
                                          <p:attrName>ppt_c</p:attrName>
                                        </p:attrNameLst>
                                      </p:cBhvr>
                                      <p:to>
                                        <a:srgbClr val="3333FF"/>
                                      </p:to>
                                    </p:animClr>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940037"/>
                                        </p:tgtEl>
                                        <p:attrNameLst>
                                          <p:attrName>style.visibility</p:attrName>
                                        </p:attrNameLst>
                                      </p:cBhvr>
                                      <p:to>
                                        <p:strVal val="visible"/>
                                      </p:to>
                                    </p:set>
                                    <p:anim calcmode="lin" valueType="num">
                                      <p:cBhvr>
                                        <p:cTn id="23" dur="500" fill="hold"/>
                                        <p:tgtEl>
                                          <p:spTgt spid="940037"/>
                                        </p:tgtEl>
                                        <p:attrNameLst>
                                          <p:attrName>ppt_x</p:attrName>
                                        </p:attrNameLst>
                                      </p:cBhvr>
                                      <p:tavLst>
                                        <p:tav tm="0">
                                          <p:val>
                                            <p:strVal val="#ppt_x-#ppt_w/2"/>
                                          </p:val>
                                        </p:tav>
                                        <p:tav tm="100000">
                                          <p:val>
                                            <p:strVal val="#ppt_x"/>
                                          </p:val>
                                        </p:tav>
                                      </p:tavLst>
                                    </p:anim>
                                    <p:anim calcmode="lin" valueType="num">
                                      <p:cBhvr>
                                        <p:cTn id="24" dur="500" fill="hold"/>
                                        <p:tgtEl>
                                          <p:spTgt spid="940037"/>
                                        </p:tgtEl>
                                        <p:attrNameLst>
                                          <p:attrName>ppt_y</p:attrName>
                                        </p:attrNameLst>
                                      </p:cBhvr>
                                      <p:tavLst>
                                        <p:tav tm="0">
                                          <p:val>
                                            <p:strVal val="#ppt_y"/>
                                          </p:val>
                                        </p:tav>
                                        <p:tav tm="100000">
                                          <p:val>
                                            <p:strVal val="#ppt_y"/>
                                          </p:val>
                                        </p:tav>
                                      </p:tavLst>
                                    </p:anim>
                                    <p:anim calcmode="lin" valueType="num">
                                      <p:cBhvr>
                                        <p:cTn id="25" dur="500" fill="hold"/>
                                        <p:tgtEl>
                                          <p:spTgt spid="940037"/>
                                        </p:tgtEl>
                                        <p:attrNameLst>
                                          <p:attrName>ppt_w</p:attrName>
                                        </p:attrNameLst>
                                      </p:cBhvr>
                                      <p:tavLst>
                                        <p:tav tm="0">
                                          <p:val>
                                            <p:fltVal val="0"/>
                                          </p:val>
                                        </p:tav>
                                        <p:tav tm="100000">
                                          <p:val>
                                            <p:strVal val="#ppt_w"/>
                                          </p:val>
                                        </p:tav>
                                      </p:tavLst>
                                    </p:anim>
                                    <p:anim calcmode="lin" valueType="num">
                                      <p:cBhvr>
                                        <p:cTn id="26" dur="500" fill="hold"/>
                                        <p:tgtEl>
                                          <p:spTgt spid="940037"/>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40037"/>
                                        </p:tgtEl>
                                        <p:attrNameLst>
                                          <p:attrName>ppt_c</p:attrName>
                                        </p:attrNameLst>
                                      </p:cBhvr>
                                      <p:to>
                                        <a:srgbClr val="3333FF"/>
                                      </p:to>
                                    </p:animClr>
                                  </p:sub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940038"/>
                                        </p:tgtEl>
                                        <p:attrNameLst>
                                          <p:attrName>style.visibility</p:attrName>
                                        </p:attrNameLst>
                                      </p:cBhvr>
                                      <p:to>
                                        <p:strVal val="visible"/>
                                      </p:to>
                                    </p:set>
                                    <p:anim calcmode="lin" valueType="num">
                                      <p:cBhvr>
                                        <p:cTn id="31" dur="500" fill="hold"/>
                                        <p:tgtEl>
                                          <p:spTgt spid="940038"/>
                                        </p:tgtEl>
                                        <p:attrNameLst>
                                          <p:attrName>ppt_x</p:attrName>
                                        </p:attrNameLst>
                                      </p:cBhvr>
                                      <p:tavLst>
                                        <p:tav tm="0">
                                          <p:val>
                                            <p:strVal val="#ppt_x-#ppt_w/2"/>
                                          </p:val>
                                        </p:tav>
                                        <p:tav tm="100000">
                                          <p:val>
                                            <p:strVal val="#ppt_x"/>
                                          </p:val>
                                        </p:tav>
                                      </p:tavLst>
                                    </p:anim>
                                    <p:anim calcmode="lin" valueType="num">
                                      <p:cBhvr>
                                        <p:cTn id="32" dur="500" fill="hold"/>
                                        <p:tgtEl>
                                          <p:spTgt spid="940038"/>
                                        </p:tgtEl>
                                        <p:attrNameLst>
                                          <p:attrName>ppt_y</p:attrName>
                                        </p:attrNameLst>
                                      </p:cBhvr>
                                      <p:tavLst>
                                        <p:tav tm="0">
                                          <p:val>
                                            <p:strVal val="#ppt_y"/>
                                          </p:val>
                                        </p:tav>
                                        <p:tav tm="100000">
                                          <p:val>
                                            <p:strVal val="#ppt_y"/>
                                          </p:val>
                                        </p:tav>
                                      </p:tavLst>
                                    </p:anim>
                                    <p:anim calcmode="lin" valueType="num">
                                      <p:cBhvr>
                                        <p:cTn id="33" dur="500" fill="hold"/>
                                        <p:tgtEl>
                                          <p:spTgt spid="940038"/>
                                        </p:tgtEl>
                                        <p:attrNameLst>
                                          <p:attrName>ppt_w</p:attrName>
                                        </p:attrNameLst>
                                      </p:cBhvr>
                                      <p:tavLst>
                                        <p:tav tm="0">
                                          <p:val>
                                            <p:fltVal val="0"/>
                                          </p:val>
                                        </p:tav>
                                        <p:tav tm="100000">
                                          <p:val>
                                            <p:strVal val="#ppt_w"/>
                                          </p:val>
                                        </p:tav>
                                      </p:tavLst>
                                    </p:anim>
                                    <p:anim calcmode="lin" valueType="num">
                                      <p:cBhvr>
                                        <p:cTn id="34" dur="500" fill="hold"/>
                                        <p:tgtEl>
                                          <p:spTgt spid="940038"/>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40038"/>
                                        </p:tgtEl>
                                        <p:attrNameLst>
                                          <p:attrName>ppt_c</p:attrName>
                                        </p:attrNameLst>
                                      </p:cBhvr>
                                      <p:to>
                                        <a:srgbClr val="3333FF"/>
                                      </p:to>
                                    </p:animClr>
                                  </p:sub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940039"/>
                                        </p:tgtEl>
                                        <p:attrNameLst>
                                          <p:attrName>style.visibility</p:attrName>
                                        </p:attrNameLst>
                                      </p:cBhvr>
                                      <p:to>
                                        <p:strVal val="visible"/>
                                      </p:to>
                                    </p:set>
                                    <p:anim calcmode="lin" valueType="num">
                                      <p:cBhvr>
                                        <p:cTn id="39" dur="500" fill="hold"/>
                                        <p:tgtEl>
                                          <p:spTgt spid="940039"/>
                                        </p:tgtEl>
                                        <p:attrNameLst>
                                          <p:attrName>ppt_x</p:attrName>
                                        </p:attrNameLst>
                                      </p:cBhvr>
                                      <p:tavLst>
                                        <p:tav tm="0">
                                          <p:val>
                                            <p:strVal val="#ppt_x-#ppt_w/2"/>
                                          </p:val>
                                        </p:tav>
                                        <p:tav tm="100000">
                                          <p:val>
                                            <p:strVal val="#ppt_x"/>
                                          </p:val>
                                        </p:tav>
                                      </p:tavLst>
                                    </p:anim>
                                    <p:anim calcmode="lin" valueType="num">
                                      <p:cBhvr>
                                        <p:cTn id="40" dur="500" fill="hold"/>
                                        <p:tgtEl>
                                          <p:spTgt spid="940039"/>
                                        </p:tgtEl>
                                        <p:attrNameLst>
                                          <p:attrName>ppt_y</p:attrName>
                                        </p:attrNameLst>
                                      </p:cBhvr>
                                      <p:tavLst>
                                        <p:tav tm="0">
                                          <p:val>
                                            <p:strVal val="#ppt_y"/>
                                          </p:val>
                                        </p:tav>
                                        <p:tav tm="100000">
                                          <p:val>
                                            <p:strVal val="#ppt_y"/>
                                          </p:val>
                                        </p:tav>
                                      </p:tavLst>
                                    </p:anim>
                                    <p:anim calcmode="lin" valueType="num">
                                      <p:cBhvr>
                                        <p:cTn id="41" dur="500" fill="hold"/>
                                        <p:tgtEl>
                                          <p:spTgt spid="940039"/>
                                        </p:tgtEl>
                                        <p:attrNameLst>
                                          <p:attrName>ppt_w</p:attrName>
                                        </p:attrNameLst>
                                      </p:cBhvr>
                                      <p:tavLst>
                                        <p:tav tm="0">
                                          <p:val>
                                            <p:fltVal val="0"/>
                                          </p:val>
                                        </p:tav>
                                        <p:tav tm="100000">
                                          <p:val>
                                            <p:strVal val="#ppt_w"/>
                                          </p:val>
                                        </p:tav>
                                      </p:tavLst>
                                    </p:anim>
                                    <p:anim calcmode="lin" valueType="num">
                                      <p:cBhvr>
                                        <p:cTn id="42" dur="500" fill="hold"/>
                                        <p:tgtEl>
                                          <p:spTgt spid="940039"/>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40039"/>
                                        </p:tgtEl>
                                        <p:attrNameLst>
                                          <p:attrName>ppt_c</p:attrName>
                                        </p:attrNameLst>
                                      </p:cBhvr>
                                      <p:to>
                                        <a:srgbClr val="3333FF"/>
                                      </p:to>
                                    </p:animClr>
                                  </p:sub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940040"/>
                                        </p:tgtEl>
                                        <p:attrNameLst>
                                          <p:attrName>style.visibility</p:attrName>
                                        </p:attrNameLst>
                                      </p:cBhvr>
                                      <p:to>
                                        <p:strVal val="visible"/>
                                      </p:to>
                                    </p:set>
                                    <p:anim calcmode="lin" valueType="num">
                                      <p:cBhvr>
                                        <p:cTn id="47" dur="500" fill="hold"/>
                                        <p:tgtEl>
                                          <p:spTgt spid="940040"/>
                                        </p:tgtEl>
                                        <p:attrNameLst>
                                          <p:attrName>ppt_x</p:attrName>
                                        </p:attrNameLst>
                                      </p:cBhvr>
                                      <p:tavLst>
                                        <p:tav tm="0">
                                          <p:val>
                                            <p:strVal val="#ppt_x-#ppt_w/2"/>
                                          </p:val>
                                        </p:tav>
                                        <p:tav tm="100000">
                                          <p:val>
                                            <p:strVal val="#ppt_x"/>
                                          </p:val>
                                        </p:tav>
                                      </p:tavLst>
                                    </p:anim>
                                    <p:anim calcmode="lin" valueType="num">
                                      <p:cBhvr>
                                        <p:cTn id="48" dur="500" fill="hold"/>
                                        <p:tgtEl>
                                          <p:spTgt spid="940040"/>
                                        </p:tgtEl>
                                        <p:attrNameLst>
                                          <p:attrName>ppt_y</p:attrName>
                                        </p:attrNameLst>
                                      </p:cBhvr>
                                      <p:tavLst>
                                        <p:tav tm="0">
                                          <p:val>
                                            <p:strVal val="#ppt_y"/>
                                          </p:val>
                                        </p:tav>
                                        <p:tav tm="100000">
                                          <p:val>
                                            <p:strVal val="#ppt_y"/>
                                          </p:val>
                                        </p:tav>
                                      </p:tavLst>
                                    </p:anim>
                                    <p:anim calcmode="lin" valueType="num">
                                      <p:cBhvr>
                                        <p:cTn id="49" dur="500" fill="hold"/>
                                        <p:tgtEl>
                                          <p:spTgt spid="940040"/>
                                        </p:tgtEl>
                                        <p:attrNameLst>
                                          <p:attrName>ppt_w</p:attrName>
                                        </p:attrNameLst>
                                      </p:cBhvr>
                                      <p:tavLst>
                                        <p:tav tm="0">
                                          <p:val>
                                            <p:fltVal val="0"/>
                                          </p:val>
                                        </p:tav>
                                        <p:tav tm="100000">
                                          <p:val>
                                            <p:strVal val="#ppt_w"/>
                                          </p:val>
                                        </p:tav>
                                      </p:tavLst>
                                    </p:anim>
                                    <p:anim calcmode="lin" valueType="num">
                                      <p:cBhvr>
                                        <p:cTn id="50" dur="500" fill="hold"/>
                                        <p:tgtEl>
                                          <p:spTgt spid="940040"/>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40040"/>
                                        </p:tgtEl>
                                        <p:attrNameLst>
                                          <p:attrName>ppt_c</p:attrName>
                                        </p:attrNameLst>
                                      </p:cBhvr>
                                      <p:to>
                                        <a:srgbClr val="3333FF"/>
                                      </p:to>
                                    </p:animClr>
                                  </p:sub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940041"/>
                                        </p:tgtEl>
                                        <p:attrNameLst>
                                          <p:attrName>style.visibility</p:attrName>
                                        </p:attrNameLst>
                                      </p:cBhvr>
                                      <p:to>
                                        <p:strVal val="visible"/>
                                      </p:to>
                                    </p:set>
                                    <p:anim calcmode="lin" valueType="num">
                                      <p:cBhvr>
                                        <p:cTn id="55" dur="500" fill="hold"/>
                                        <p:tgtEl>
                                          <p:spTgt spid="940041"/>
                                        </p:tgtEl>
                                        <p:attrNameLst>
                                          <p:attrName>ppt_x</p:attrName>
                                        </p:attrNameLst>
                                      </p:cBhvr>
                                      <p:tavLst>
                                        <p:tav tm="0">
                                          <p:val>
                                            <p:strVal val="#ppt_x-#ppt_w/2"/>
                                          </p:val>
                                        </p:tav>
                                        <p:tav tm="100000">
                                          <p:val>
                                            <p:strVal val="#ppt_x"/>
                                          </p:val>
                                        </p:tav>
                                      </p:tavLst>
                                    </p:anim>
                                    <p:anim calcmode="lin" valueType="num">
                                      <p:cBhvr>
                                        <p:cTn id="56" dur="500" fill="hold"/>
                                        <p:tgtEl>
                                          <p:spTgt spid="940041"/>
                                        </p:tgtEl>
                                        <p:attrNameLst>
                                          <p:attrName>ppt_y</p:attrName>
                                        </p:attrNameLst>
                                      </p:cBhvr>
                                      <p:tavLst>
                                        <p:tav tm="0">
                                          <p:val>
                                            <p:strVal val="#ppt_y"/>
                                          </p:val>
                                        </p:tav>
                                        <p:tav tm="100000">
                                          <p:val>
                                            <p:strVal val="#ppt_y"/>
                                          </p:val>
                                        </p:tav>
                                      </p:tavLst>
                                    </p:anim>
                                    <p:anim calcmode="lin" valueType="num">
                                      <p:cBhvr>
                                        <p:cTn id="57" dur="500" fill="hold"/>
                                        <p:tgtEl>
                                          <p:spTgt spid="940041"/>
                                        </p:tgtEl>
                                        <p:attrNameLst>
                                          <p:attrName>ppt_w</p:attrName>
                                        </p:attrNameLst>
                                      </p:cBhvr>
                                      <p:tavLst>
                                        <p:tav tm="0">
                                          <p:val>
                                            <p:fltVal val="0"/>
                                          </p:val>
                                        </p:tav>
                                        <p:tav tm="100000">
                                          <p:val>
                                            <p:strVal val="#ppt_w"/>
                                          </p:val>
                                        </p:tav>
                                      </p:tavLst>
                                    </p:anim>
                                    <p:anim calcmode="lin" valueType="num">
                                      <p:cBhvr>
                                        <p:cTn id="58" dur="500" fill="hold"/>
                                        <p:tgtEl>
                                          <p:spTgt spid="940041"/>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40041"/>
                                        </p:tgtEl>
                                        <p:attrNameLst>
                                          <p:attrName>ppt_c</p:attrName>
                                        </p:attrNameLst>
                                      </p:cBhvr>
                                      <p:to>
                                        <a:srgbClr val="3333FF"/>
                                      </p:to>
                                    </p:animClr>
                                  </p:sub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940042"/>
                                        </p:tgtEl>
                                        <p:attrNameLst>
                                          <p:attrName>style.visibility</p:attrName>
                                        </p:attrNameLst>
                                      </p:cBhvr>
                                      <p:to>
                                        <p:strVal val="visible"/>
                                      </p:to>
                                    </p:set>
                                    <p:anim calcmode="lin" valueType="num">
                                      <p:cBhvr>
                                        <p:cTn id="63" dur="500" fill="hold"/>
                                        <p:tgtEl>
                                          <p:spTgt spid="940042"/>
                                        </p:tgtEl>
                                        <p:attrNameLst>
                                          <p:attrName>ppt_x</p:attrName>
                                        </p:attrNameLst>
                                      </p:cBhvr>
                                      <p:tavLst>
                                        <p:tav tm="0">
                                          <p:val>
                                            <p:strVal val="#ppt_x-#ppt_w/2"/>
                                          </p:val>
                                        </p:tav>
                                        <p:tav tm="100000">
                                          <p:val>
                                            <p:strVal val="#ppt_x"/>
                                          </p:val>
                                        </p:tav>
                                      </p:tavLst>
                                    </p:anim>
                                    <p:anim calcmode="lin" valueType="num">
                                      <p:cBhvr>
                                        <p:cTn id="64" dur="500" fill="hold"/>
                                        <p:tgtEl>
                                          <p:spTgt spid="940042"/>
                                        </p:tgtEl>
                                        <p:attrNameLst>
                                          <p:attrName>ppt_y</p:attrName>
                                        </p:attrNameLst>
                                      </p:cBhvr>
                                      <p:tavLst>
                                        <p:tav tm="0">
                                          <p:val>
                                            <p:strVal val="#ppt_y"/>
                                          </p:val>
                                        </p:tav>
                                        <p:tav tm="100000">
                                          <p:val>
                                            <p:strVal val="#ppt_y"/>
                                          </p:val>
                                        </p:tav>
                                      </p:tavLst>
                                    </p:anim>
                                    <p:anim calcmode="lin" valueType="num">
                                      <p:cBhvr>
                                        <p:cTn id="65" dur="500" fill="hold"/>
                                        <p:tgtEl>
                                          <p:spTgt spid="940042"/>
                                        </p:tgtEl>
                                        <p:attrNameLst>
                                          <p:attrName>ppt_w</p:attrName>
                                        </p:attrNameLst>
                                      </p:cBhvr>
                                      <p:tavLst>
                                        <p:tav tm="0">
                                          <p:val>
                                            <p:fltVal val="0"/>
                                          </p:val>
                                        </p:tav>
                                        <p:tav tm="100000">
                                          <p:val>
                                            <p:strVal val="#ppt_w"/>
                                          </p:val>
                                        </p:tav>
                                      </p:tavLst>
                                    </p:anim>
                                    <p:anim calcmode="lin" valueType="num">
                                      <p:cBhvr>
                                        <p:cTn id="66" dur="500" fill="hold"/>
                                        <p:tgtEl>
                                          <p:spTgt spid="940042"/>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940042"/>
                                        </p:tgtEl>
                                        <p:attrNameLst>
                                          <p:attrName>ppt_c</p:attrName>
                                        </p:attrNameLst>
                                      </p:cBhvr>
                                      <p:to>
                                        <a:srgbClr val="3333FF"/>
                                      </p:to>
                                    </p:animClr>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940043"/>
                                        </p:tgtEl>
                                        <p:attrNameLst>
                                          <p:attrName>style.visibility</p:attrName>
                                        </p:attrNameLst>
                                      </p:cBhvr>
                                      <p:to>
                                        <p:strVal val="visible"/>
                                      </p:to>
                                    </p:set>
                                    <p:animEffect transition="in" filter="dissolve">
                                      <p:cBhvr>
                                        <p:cTn id="71" dur="500"/>
                                        <p:tgtEl>
                                          <p:spTgt spid="940043"/>
                                        </p:tgtEl>
                                      </p:cBhvr>
                                    </p:animEffect>
                                  </p:childTnLst>
                                  <p:subTnLst>
                                    <p:set>
                                      <p:cBhvr override="childStyle">
                                        <p:cTn dur="1" fill="hold" display="0" masterRel="nextClick" afterEffect="1"/>
                                        <p:tgtEl>
                                          <p:spTgt spid="94004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5" grpId="0" autoUpdateAnimBg="0"/>
      <p:bldP spid="940036" grpId="0" autoUpdateAnimBg="0"/>
      <p:bldP spid="940037" grpId="0" autoUpdateAnimBg="0"/>
      <p:bldP spid="940038" grpId="0" autoUpdateAnimBg="0"/>
      <p:bldP spid="940039" grpId="0" autoUpdateAnimBg="0"/>
      <p:bldP spid="940040" grpId="0" autoUpdateAnimBg="0"/>
      <p:bldP spid="940041" grpId="0" autoUpdateAnimBg="0"/>
      <p:bldP spid="940042" grpId="0" autoUpdateAnimBg="0"/>
      <p:bldP spid="940043" grpId="0" animBg="1" autoUpdateAnimBg="0"/>
    </p:bldLst>
  </p:timing>
</p:sld>
</file>

<file path=ppt/theme/theme1.xml><?xml version="1.0" encoding="utf-8"?>
<a:theme xmlns:a="http://schemas.openxmlformats.org/drawingml/2006/main" name="开题报告、答辩ppt精美模板_2">
  <a:themeElements>
    <a:clrScheme name="0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fontScheme name="0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02 1">
        <a:dk1>
          <a:srgbClr val="30311D"/>
        </a:dk1>
        <a:lt1>
          <a:srgbClr val="FFFFFF"/>
        </a:lt1>
        <a:dk2>
          <a:srgbClr val="866D10"/>
        </a:dk2>
        <a:lt2>
          <a:srgbClr val="DDDDDD"/>
        </a:lt2>
        <a:accent1>
          <a:srgbClr val="345C22"/>
        </a:accent1>
        <a:accent2>
          <a:srgbClr val="93B75F"/>
        </a:accent2>
        <a:accent3>
          <a:srgbClr val="FFFFFF"/>
        </a:accent3>
        <a:accent4>
          <a:srgbClr val="272817"/>
        </a:accent4>
        <a:accent5>
          <a:srgbClr val="AEB5AB"/>
        </a:accent5>
        <a:accent6>
          <a:srgbClr val="85A655"/>
        </a:accent6>
        <a:hlink>
          <a:srgbClr val="557B97"/>
        </a:hlink>
        <a:folHlink>
          <a:srgbClr val="B5A077"/>
        </a:folHlink>
      </a:clrScheme>
      <a:clrMap bg1="lt1" tx1="dk1" bg2="lt2" tx2="dk2" accent1="accent1" accent2="accent2" accent3="accent3" accent4="accent4" accent5="accent5" accent6="accent6" hlink="hlink" folHlink="folHlink"/>
    </a:extraClrScheme>
    <a:extraClrScheme>
      <a:clrScheme name="02 2">
        <a:dk1>
          <a:srgbClr val="000066"/>
        </a:dk1>
        <a:lt1>
          <a:srgbClr val="FFFFFF"/>
        </a:lt1>
        <a:dk2>
          <a:srgbClr val="447DE4"/>
        </a:dk2>
        <a:lt2>
          <a:srgbClr val="DDDDDD"/>
        </a:lt2>
        <a:accent1>
          <a:srgbClr val="7F81CF"/>
        </a:accent1>
        <a:accent2>
          <a:srgbClr val="D87A24"/>
        </a:accent2>
        <a:accent3>
          <a:srgbClr val="FFFFFF"/>
        </a:accent3>
        <a:accent4>
          <a:srgbClr val="000056"/>
        </a:accent4>
        <a:accent5>
          <a:srgbClr val="C0C1E4"/>
        </a:accent5>
        <a:accent6>
          <a:srgbClr val="C46E20"/>
        </a:accent6>
        <a:hlink>
          <a:srgbClr val="99A75F"/>
        </a:hlink>
        <a:folHlink>
          <a:srgbClr val="7AAFC2"/>
        </a:folHlink>
      </a:clrScheme>
      <a:clrMap bg1="lt1" tx1="dk1" bg2="lt2" tx2="dk2" accent1="accent1" accent2="accent2" accent3="accent3" accent4="accent4" accent5="accent5" accent6="accent6" hlink="hlink" folHlink="folHlink"/>
    </a:extraClrScheme>
    <a:extraClrScheme>
      <a:clrScheme name="0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开题报告、答辩ppt精美模板_2</Template>
  <TotalTime>547</TotalTime>
  <Words>1969</Words>
  <Application>Microsoft PowerPoint</Application>
  <PresentationFormat>全屏显示(4:3)</PresentationFormat>
  <Paragraphs>197</Paragraphs>
  <Slides>24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27" baseType="lpstr">
      <vt:lpstr>开题报告、答辩ppt精美模板_2</vt:lpstr>
      <vt:lpstr>Image</vt:lpstr>
      <vt:lpstr>剪辑</vt:lpstr>
      <vt:lpstr>等待服务与排队管理</vt:lpstr>
      <vt:lpstr>             目录</vt:lpstr>
      <vt:lpstr>幻灯片 3</vt:lpstr>
      <vt:lpstr>幻灯片 4</vt:lpstr>
      <vt:lpstr>幻灯片 5</vt:lpstr>
      <vt:lpstr>幻灯片 6</vt:lpstr>
      <vt:lpstr>幻灯片 7</vt:lpstr>
      <vt:lpstr>幻灯片 8</vt:lpstr>
      <vt:lpstr>幻灯片 9</vt:lpstr>
      <vt:lpstr>等待的后果</vt:lpstr>
      <vt:lpstr>幻灯片 11</vt:lpstr>
      <vt:lpstr>汉堡王的排队方式</vt:lpstr>
      <vt:lpstr>幻灯片 13</vt:lpstr>
      <vt:lpstr>幻灯片 14</vt:lpstr>
      <vt:lpstr>排队系统的基本特征</vt:lpstr>
      <vt:lpstr>需求群体</vt:lpstr>
      <vt:lpstr>到达过程</vt:lpstr>
      <vt:lpstr>排队结构</vt:lpstr>
      <vt:lpstr>幻灯片 19</vt:lpstr>
      <vt:lpstr>幻灯片 20</vt:lpstr>
      <vt:lpstr>幻灯片 21</vt:lpstr>
      <vt:lpstr>排队规则</vt:lpstr>
      <vt:lpstr>服务过程</vt:lpstr>
      <vt:lpstr>幻灯片 24</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微软用户</dc:creator>
  <cp:lastModifiedBy>微软用户</cp:lastModifiedBy>
  <cp:revision>83</cp:revision>
  <dcterms:created xsi:type="dcterms:W3CDTF">2012-12-02T14:12:42Z</dcterms:created>
  <dcterms:modified xsi:type="dcterms:W3CDTF">2012-12-17T10:56:04Z</dcterms:modified>
</cp:coreProperties>
</file>