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62" d="100"/>
          <a:sy n="62" d="100"/>
        </p:scale>
        <p:origin x="-7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12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E620E-7C4E-48A0-B533-8B7F5CEE2AE4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36ED2-F8FA-41FB-BBBC-C0FADFE28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8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91838-7C79-4488-9A3F-D83EE50654F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75" y="676275"/>
            <a:ext cx="4606925" cy="345440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589" y="4355705"/>
            <a:ext cx="5083692" cy="413160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6D6C0-A5F9-4D0E-AE9F-4F75EA158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772400" cy="431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772400" cy="431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25538"/>
            <a:ext cx="7772400" cy="46799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3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19" Type="http://schemas.openxmlformats.org/officeDocument/2006/relationships/image" Target="../media/image2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51.bin"/><Relationship Id="rId25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7.bin"/><Relationship Id="rId24" Type="http://schemas.openxmlformats.org/officeDocument/2006/relationships/oleObject" Target="../embeddings/oleObject5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0.wmf"/><Relationship Id="rId22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pn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png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Microsoft_Excel_97-2003____2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___1.xls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34" name="Picture 2" descr="区域标志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0" y="1052513"/>
            <a:ext cx="2411413" cy="2395537"/>
          </a:xfrm>
          <a:prstGeom prst="rect">
            <a:avLst/>
          </a:prstGeom>
          <a:noFill/>
        </p:spPr>
      </p:pic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2411413" y="1844675"/>
            <a:ext cx="673258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4400" b="1" dirty="0" smtClean="0"/>
              <a:t>          灰色系统</a:t>
            </a:r>
            <a:r>
              <a:rPr lang="zh-CN" altLang="en-US" sz="4400" b="1" dirty="0"/>
              <a:t>模型</a:t>
            </a:r>
          </a:p>
        </p:txBody>
      </p: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4067174" y="5805488"/>
            <a:ext cx="38171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2013, </a:t>
            </a:r>
            <a:r>
              <a:rPr lang="zh-CN" altLang="en-US" sz="2400" b="1" dirty="0" smtClean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武汉理工大学</a:t>
            </a:r>
            <a:endParaRPr lang="zh-CN" altLang="en-US" sz="2400" b="1" dirty="0">
              <a:solidFill>
                <a:srgbClr val="CC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549275"/>
            <a:ext cx="8540750" cy="58324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设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其中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则称                           为</a:t>
            </a:r>
            <a:r>
              <a:rPr lang="en-US" altLang="zh-CN" dirty="0" smtClean="0">
                <a:solidFill>
                  <a:srgbClr val="000000"/>
                </a:solidFill>
              </a:rPr>
              <a:t>GM(1,1)</a:t>
            </a:r>
            <a:r>
              <a:rPr lang="zh-CN" altLang="en-US" dirty="0" smtClean="0">
                <a:solidFill>
                  <a:srgbClr val="000000"/>
                </a:solidFill>
              </a:rPr>
              <a:t>模型的基本形式。</a:t>
            </a: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116013" y="658813"/>
          <a:ext cx="4895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701800" imgH="228600" progId="Equation.DSMT4">
                  <p:embed/>
                </p:oleObj>
              </mc:Choice>
              <mc:Fallback>
                <p:oleObj name="Equation" r:id="rId3" imgW="1701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58813"/>
                        <a:ext cx="48958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1116013" y="1196975"/>
          <a:ext cx="49688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1651000" imgH="228600" progId="Equation.DSMT4">
                  <p:embed/>
                </p:oleObj>
              </mc:Choice>
              <mc:Fallback>
                <p:oleObj name="Equation" r:id="rId5" imgW="16510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975"/>
                        <a:ext cx="4968875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1116013" y="1844675"/>
          <a:ext cx="50403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7" imgW="1638300" imgH="228600" progId="Equation.DSMT4">
                  <p:embed/>
                </p:oleObj>
              </mc:Choice>
              <mc:Fallback>
                <p:oleObj name="Equation" r:id="rId7" imgW="16383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5040312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3" name="Object 10"/>
          <p:cNvGraphicFramePr>
            <a:graphicFrameLocks noChangeAspect="1"/>
          </p:cNvGraphicFramePr>
          <p:nvPr/>
        </p:nvGraphicFramePr>
        <p:xfrm>
          <a:off x="755650" y="2781300"/>
          <a:ext cx="75612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9" imgW="2489040" imgH="393480" progId="Equation.DSMT4">
                  <p:embed/>
                </p:oleObj>
              </mc:Choice>
              <mc:Fallback>
                <p:oleObj name="Equation" r:id="rId9" imgW="248904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756126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4" name="Object 12"/>
          <p:cNvGraphicFramePr>
            <a:graphicFrameLocks noChangeAspect="1"/>
          </p:cNvGraphicFramePr>
          <p:nvPr/>
        </p:nvGraphicFramePr>
        <p:xfrm>
          <a:off x="1475657" y="3501008"/>
          <a:ext cx="2592288" cy="4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1" imgW="1104900" imgH="228600" progId="Equation.DSMT4">
                  <p:embed/>
                </p:oleObj>
              </mc:Choice>
              <mc:Fallback>
                <p:oleObj name="Equation" r:id="rId11" imgW="11049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7" y="3501008"/>
                        <a:ext cx="2592288" cy="4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4959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</a:rPr>
              <a:t>定理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1.1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设有非负序列：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     为    的</a:t>
            </a:r>
            <a:r>
              <a:rPr lang="en-US" altLang="zh-CN" sz="2800" dirty="0" smtClean="0">
                <a:solidFill>
                  <a:srgbClr val="000000"/>
                </a:solidFill>
              </a:rPr>
              <a:t>1-AGO</a:t>
            </a:r>
            <a:r>
              <a:rPr lang="zh-CN" altLang="en-US" sz="2800" dirty="0" smtClean="0">
                <a:solidFill>
                  <a:srgbClr val="000000"/>
                </a:solidFill>
              </a:rPr>
              <a:t>（即一次累加）序列：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其中                                          ；      为    的紧邻均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值生成序列：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其中 </a:t>
            </a:r>
          </a:p>
        </p:txBody>
      </p:sp>
      <p:sp>
        <p:nvSpPr>
          <p:cNvPr id="3084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547813" y="1316038"/>
          <a:ext cx="4968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714500" imgH="228600" progId="Equation.DSMT4">
                  <p:embed/>
                </p:oleObj>
              </mc:Choice>
              <mc:Fallback>
                <p:oleObj name="Equation" r:id="rId3" imgW="1714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16038"/>
                        <a:ext cx="49688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5" name="Object 11"/>
          <p:cNvGraphicFramePr>
            <a:graphicFrameLocks noChangeAspect="1"/>
          </p:cNvGraphicFramePr>
          <p:nvPr/>
        </p:nvGraphicFramePr>
        <p:xfrm>
          <a:off x="1476375" y="2276475"/>
          <a:ext cx="51847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1651000" imgH="228600" progId="Equation.DSMT4">
                  <p:embed/>
                </p:oleObj>
              </mc:Choice>
              <mc:Fallback>
                <p:oleObj name="Equation" r:id="rId5" imgW="16510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76475"/>
                        <a:ext cx="518477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8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6" name="Object 15"/>
          <p:cNvGraphicFramePr>
            <a:graphicFrameLocks noChangeAspect="1"/>
          </p:cNvGraphicFramePr>
          <p:nvPr/>
        </p:nvGraphicFramePr>
        <p:xfrm>
          <a:off x="1331640" y="2852936"/>
          <a:ext cx="3312368" cy="71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1790700" imgH="431800" progId="Equation.DSMT4">
                  <p:embed/>
                </p:oleObj>
              </mc:Choice>
              <mc:Fallback>
                <p:oleObj name="Equation" r:id="rId7" imgW="17907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852936"/>
                        <a:ext cx="3312368" cy="714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7" name="Object 17"/>
          <p:cNvGraphicFramePr>
            <a:graphicFrameLocks noChangeAspect="1"/>
          </p:cNvGraphicFramePr>
          <p:nvPr/>
        </p:nvGraphicFramePr>
        <p:xfrm>
          <a:off x="5004048" y="2996952"/>
          <a:ext cx="407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9" imgW="177646" imgH="228402" progId="Equation.DSMT4">
                  <p:embed/>
                </p:oleObj>
              </mc:Choice>
              <mc:Fallback>
                <p:oleObj name="Equation" r:id="rId9" imgW="177646" imgH="22840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996952"/>
                        <a:ext cx="407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8" name="Object 19"/>
          <p:cNvGraphicFramePr>
            <a:graphicFrameLocks noChangeAspect="1"/>
          </p:cNvGraphicFramePr>
          <p:nvPr/>
        </p:nvGraphicFramePr>
        <p:xfrm>
          <a:off x="5940152" y="2996952"/>
          <a:ext cx="379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1" imgW="203112" imgH="228501" progId="Equation.DSMT4">
                  <p:embed/>
                </p:oleObj>
              </mc:Choice>
              <mc:Fallback>
                <p:oleObj name="Equation" r:id="rId11" imgW="203112" imgH="22850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996952"/>
                        <a:ext cx="3794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9" name="Object 21"/>
          <p:cNvGraphicFramePr>
            <a:graphicFrameLocks noChangeAspect="1"/>
          </p:cNvGraphicFramePr>
          <p:nvPr/>
        </p:nvGraphicFramePr>
        <p:xfrm>
          <a:off x="2484438" y="3860800"/>
          <a:ext cx="51847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3" imgW="1638300" imgH="228600" progId="Equation.DSMT4">
                  <p:embed/>
                </p:oleObj>
              </mc:Choice>
              <mc:Fallback>
                <p:oleObj name="Equation" r:id="rId13" imgW="16383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860800"/>
                        <a:ext cx="51847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0" name="Object 23"/>
          <p:cNvGraphicFramePr>
            <a:graphicFrameLocks noChangeAspect="1"/>
          </p:cNvGraphicFramePr>
          <p:nvPr/>
        </p:nvGraphicFramePr>
        <p:xfrm>
          <a:off x="1547813" y="4930775"/>
          <a:ext cx="50403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5" imgW="2667000" imgH="393700" progId="Equation.DSMT4">
                  <p:embed/>
                </p:oleObj>
              </mc:Choice>
              <mc:Fallback>
                <p:oleObj name="Equation" r:id="rId15" imgW="2667000" imgH="393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930775"/>
                        <a:ext cx="5040312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25"/>
          <p:cNvGraphicFramePr>
            <a:graphicFrameLocks noChangeAspect="1"/>
          </p:cNvGraphicFramePr>
          <p:nvPr/>
        </p:nvGraphicFramePr>
        <p:xfrm>
          <a:off x="827088" y="1773238"/>
          <a:ext cx="379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7" imgW="203112" imgH="228501" progId="Equation.DSMT4">
                  <p:embed/>
                </p:oleObj>
              </mc:Choice>
              <mc:Fallback>
                <p:oleObj name="Equation" r:id="rId17" imgW="203112" imgH="228501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3794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26"/>
          <p:cNvGraphicFramePr>
            <a:graphicFrameLocks noChangeAspect="1"/>
          </p:cNvGraphicFramePr>
          <p:nvPr/>
        </p:nvGraphicFramePr>
        <p:xfrm>
          <a:off x="1331640" y="1772816"/>
          <a:ext cx="403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8" imgW="215640" imgH="228600" progId="Equation.DSMT4">
                  <p:embed/>
                </p:oleObj>
              </mc:Choice>
              <mc:Fallback>
                <p:oleObj name="Equation" r:id="rId18" imgW="21564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772816"/>
                        <a:ext cx="4032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765175"/>
            <a:ext cx="8540750" cy="5102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若            为参数列，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且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则</a:t>
            </a:r>
            <a:r>
              <a:rPr lang="en-US" altLang="zh-CN" dirty="0" smtClean="0">
                <a:solidFill>
                  <a:srgbClr val="000000"/>
                </a:solidFill>
              </a:rPr>
              <a:t>GM(1,1)</a:t>
            </a:r>
            <a:r>
              <a:rPr lang="zh-CN" altLang="en-US" dirty="0" smtClean="0">
                <a:solidFill>
                  <a:srgbClr val="000000"/>
                </a:solidFill>
              </a:rPr>
              <a:t>模型                            的最小二乘估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计参数列满足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　　　　　　　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115616" y="620688"/>
          <a:ext cx="12969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634725" imgH="304668" progId="Equation.DSMT4">
                  <p:embed/>
                </p:oleObj>
              </mc:Choice>
              <mc:Fallback>
                <p:oleObj name="Equation" r:id="rId3" imgW="634725" imgH="3046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620688"/>
                        <a:ext cx="129698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1547813" y="1412875"/>
          <a:ext cx="3887787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2120900" imgH="939800" progId="Equation.DSMT4">
                  <p:embed/>
                </p:oleObj>
              </mc:Choice>
              <mc:Fallback>
                <p:oleObj name="Equation" r:id="rId5" imgW="2120900" imgH="93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12875"/>
                        <a:ext cx="3887787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3203848" y="3429000"/>
          <a:ext cx="26654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7" imgW="1104900" imgH="228600" progId="Equation.DSMT4">
                  <p:embed/>
                </p:oleObj>
              </mc:Choice>
              <mc:Fallback>
                <p:oleObj name="Equation" r:id="rId7" imgW="11049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429000"/>
                        <a:ext cx="26654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1" name="Object 10"/>
          <p:cNvGraphicFramePr>
            <a:graphicFrameLocks noChangeAspect="1"/>
          </p:cNvGraphicFramePr>
          <p:nvPr/>
        </p:nvGraphicFramePr>
        <p:xfrm>
          <a:off x="4067175" y="4581525"/>
          <a:ext cx="30972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9" imgW="1548728" imgH="304668" progId="Equation.DSMT4">
                  <p:embed/>
                </p:oleObj>
              </mc:Choice>
              <mc:Fallback>
                <p:oleObj name="Equation" r:id="rId9" imgW="1548728" imgH="30466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581525"/>
                        <a:ext cx="3097213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Grp="1" noRot="1" noChangeArrowheads="1"/>
          </p:cNvSpPr>
          <p:nvPr>
            <p:ph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３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</a:rPr>
              <a:t>还原值　　　　　　　　　　 </a:t>
            </a:r>
          </a:p>
          <a:p>
            <a:pPr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称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GM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1,1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）模型中的参数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-a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为发展系数，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为灰色作用量</a:t>
            </a:r>
          </a:p>
          <a:p>
            <a:pPr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2641600" y="487363"/>
          <a:ext cx="6164263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2666880" imgH="761760" progId="Equation.DSMT4">
                  <p:embed/>
                </p:oleObj>
              </mc:Choice>
              <mc:Fallback>
                <p:oleObj name="Equation" r:id="rId3" imgW="2666880" imgH="7617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87363"/>
                        <a:ext cx="6164263" cy="176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</a:rPr>
              <a:t>2.</a:t>
            </a:r>
            <a:r>
              <a:rPr lang="zh-CN" altLang="en-US" b="1" smtClean="0">
                <a:solidFill>
                  <a:srgbClr val="000000"/>
                </a:solidFill>
              </a:rPr>
              <a:t>灰色系统预测模型的精度检验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预测就是借助于过去的探讨去推测、了解未来。灰色预测就是通过原始数据的处理和灰色模型的建立，发现、掌握系统发展规律，对系统未来状态做出科学定量预测。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03078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定义</a:t>
            </a:r>
            <a:r>
              <a:rPr lang="en-US" altLang="zh-CN" smtClean="0">
                <a:solidFill>
                  <a:srgbClr val="000000"/>
                </a:solidFill>
              </a:rPr>
              <a:t>2.1 </a:t>
            </a:r>
            <a:r>
              <a:rPr lang="zh-CN" altLang="en-US" smtClean="0">
                <a:solidFill>
                  <a:srgbClr val="000000"/>
                </a:solidFill>
              </a:rPr>
              <a:t>设原始数据序列</a:t>
            </a:r>
          </a:p>
          <a:p>
            <a:pPr eaLnBrk="1" hangingPunct="1"/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  相应的预测模型模拟序列</a:t>
            </a:r>
            <a:r>
              <a:rPr lang="en-US" altLang="zh-CN" smtClean="0">
                <a:solidFill>
                  <a:srgbClr val="000000"/>
                </a:solidFill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</a:t>
            </a:r>
            <a:r>
              <a:rPr lang="zh-CN" altLang="en-US" smtClean="0">
                <a:solidFill>
                  <a:srgbClr val="000000"/>
                </a:solidFill>
              </a:rPr>
              <a:t>残差序列</a:t>
            </a:r>
            <a:r>
              <a:rPr lang="en-US" altLang="zh-CN" smtClean="0">
                <a:solidFill>
                  <a:srgbClr val="000000"/>
                </a:solidFill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</a:t>
            </a:r>
            <a:r>
              <a:rPr lang="zh-CN" altLang="en-US" smtClean="0">
                <a:solidFill>
                  <a:srgbClr val="000000"/>
                </a:solidFill>
              </a:rPr>
              <a:t>相对误差序列</a:t>
            </a:r>
            <a:r>
              <a:rPr lang="en-US" altLang="zh-CN" smtClean="0">
                <a:solidFill>
                  <a:srgbClr val="000000"/>
                </a:solidFill>
              </a:rPr>
              <a:t>:</a:t>
            </a:r>
          </a:p>
          <a:p>
            <a:pPr eaLnBrk="1" hangingPunct="1"/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2700338" y="1557338"/>
          <a:ext cx="47513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1714500" imgH="228600" progId="Equation.DSMT4">
                  <p:embed/>
                </p:oleObj>
              </mc:Choice>
              <mc:Fallback>
                <p:oleObj name="Equation" r:id="rId3" imgW="1714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557338"/>
                        <a:ext cx="47513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5" name="Object 9"/>
          <p:cNvGraphicFramePr>
            <a:graphicFrameLocks noChangeAspect="1"/>
          </p:cNvGraphicFramePr>
          <p:nvPr/>
        </p:nvGraphicFramePr>
        <p:xfrm>
          <a:off x="2643188" y="2586038"/>
          <a:ext cx="42195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1828800" imgH="431640" progId="Equation.DSMT4">
                  <p:embed/>
                </p:oleObj>
              </mc:Choice>
              <mc:Fallback>
                <p:oleObj name="Equation" r:id="rId5" imgW="182880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586038"/>
                        <a:ext cx="421957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12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6" name="Object 11"/>
          <p:cNvGraphicFramePr>
            <a:graphicFrameLocks noChangeAspect="1"/>
          </p:cNvGraphicFramePr>
          <p:nvPr/>
        </p:nvGraphicFramePr>
        <p:xfrm>
          <a:off x="2124075" y="3716338"/>
          <a:ext cx="65532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7" imgW="3149600" imgH="711200" progId="Equation.DSMT4">
                  <p:embed/>
                </p:oleObj>
              </mc:Choice>
              <mc:Fallback>
                <p:oleObj name="Equation" r:id="rId7" imgW="3149600" imgH="71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16338"/>
                        <a:ext cx="6553200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7" name="Object 13"/>
          <p:cNvGraphicFramePr>
            <a:graphicFrameLocks noChangeAspect="1"/>
          </p:cNvGraphicFramePr>
          <p:nvPr/>
        </p:nvGraphicFramePr>
        <p:xfrm>
          <a:off x="2195513" y="5470525"/>
          <a:ext cx="482441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9" imgW="2476500" imgH="533400" progId="Equation.DSMT4">
                  <p:embed/>
                </p:oleObj>
              </mc:Choice>
              <mc:Fallback>
                <p:oleObj name="Equation" r:id="rId9" imgW="2476500" imgH="533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470525"/>
                        <a:ext cx="4824412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则 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1.</a:t>
            </a:r>
            <a:r>
              <a:rPr lang="zh-CN" altLang="en-US" dirty="0" smtClean="0">
                <a:solidFill>
                  <a:srgbClr val="000000"/>
                </a:solidFill>
              </a:rPr>
              <a:t>对于           ，称，              为   点的模拟相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 对误差，称                 为平均相对误差。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2.</a:t>
            </a:r>
            <a:r>
              <a:rPr lang="zh-CN" altLang="en-US" dirty="0" smtClean="0">
                <a:solidFill>
                  <a:srgbClr val="000000"/>
                </a:solidFill>
              </a:rPr>
              <a:t>称       为平均相对精度，        为  点的模拟精度。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3.</a:t>
            </a:r>
            <a:r>
              <a:rPr lang="zh-CN" altLang="en-US" dirty="0" smtClean="0">
                <a:solidFill>
                  <a:srgbClr val="000000"/>
                </a:solidFill>
              </a:rPr>
              <a:t>给定    ，当                     成立时，称模型为残差合格模型  </a:t>
            </a:r>
          </a:p>
        </p:txBody>
      </p:sp>
      <p:sp>
        <p:nvSpPr>
          <p:cNvPr id="92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051050" y="1363663"/>
          <a:ext cx="9366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355138" imgH="177569" progId="Equation.DSMT4">
                  <p:embed/>
                </p:oleObj>
              </mc:Choice>
              <mc:Fallback>
                <p:oleObj name="Equation" r:id="rId3" imgW="355138" imgH="17756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63663"/>
                        <a:ext cx="9366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3779912" y="980728"/>
          <a:ext cx="165769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5" imgW="876300" imgH="533400" progId="Equation.DSMT4">
                  <p:embed/>
                </p:oleObj>
              </mc:Choice>
              <mc:Fallback>
                <p:oleObj name="Equation" r:id="rId5" imgW="876300" imgH="533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980728"/>
                        <a:ext cx="1657690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0" name="Object 8"/>
          <p:cNvGraphicFramePr>
            <a:graphicFrameLocks noChangeAspect="1"/>
          </p:cNvGraphicFramePr>
          <p:nvPr/>
        </p:nvGraphicFramePr>
        <p:xfrm>
          <a:off x="5796136" y="1340768"/>
          <a:ext cx="346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340768"/>
                        <a:ext cx="3460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1" name="Object 10"/>
          <p:cNvGraphicFramePr>
            <a:graphicFrameLocks noChangeAspect="1"/>
          </p:cNvGraphicFramePr>
          <p:nvPr/>
        </p:nvGraphicFramePr>
        <p:xfrm>
          <a:off x="2843808" y="2276872"/>
          <a:ext cx="15843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9" imgW="761669" imgH="431613" progId="Equation.DSMT4">
                  <p:embed/>
                </p:oleObj>
              </mc:Choice>
              <mc:Fallback>
                <p:oleObj name="Equation" r:id="rId9" imgW="761669" imgH="4316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276872"/>
                        <a:ext cx="1584325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2" name="Object 12"/>
          <p:cNvGraphicFramePr>
            <a:graphicFrameLocks noChangeAspect="1"/>
          </p:cNvGraphicFramePr>
          <p:nvPr/>
        </p:nvGraphicFramePr>
        <p:xfrm>
          <a:off x="1476375" y="3068638"/>
          <a:ext cx="7921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11" imgW="330057" imgH="203112" progId="Equation.DSMT4">
                  <p:embed/>
                </p:oleObj>
              </mc:Choice>
              <mc:Fallback>
                <p:oleObj name="Equation" r:id="rId11" imgW="330057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68638"/>
                        <a:ext cx="792163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3" name="Object 14"/>
          <p:cNvGraphicFramePr>
            <a:graphicFrameLocks noChangeAspect="1"/>
          </p:cNvGraphicFramePr>
          <p:nvPr/>
        </p:nvGraphicFramePr>
        <p:xfrm>
          <a:off x="5076056" y="3068960"/>
          <a:ext cx="9366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3" imgW="381000" imgH="228600" progId="Equation.DSMT4">
                  <p:embed/>
                </p:oleObj>
              </mc:Choice>
              <mc:Fallback>
                <p:oleObj name="Equation" r:id="rId13" imgW="3810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068960"/>
                        <a:ext cx="9366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4" name="Object 16"/>
          <p:cNvGraphicFramePr>
            <a:graphicFrameLocks noChangeAspect="1"/>
          </p:cNvGraphicFramePr>
          <p:nvPr/>
        </p:nvGraphicFramePr>
        <p:xfrm>
          <a:off x="1836738" y="4221163"/>
          <a:ext cx="431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5" imgW="152334" imgH="139639" progId="Equation.DSMT4">
                  <p:embed/>
                </p:oleObj>
              </mc:Choice>
              <mc:Fallback>
                <p:oleObj name="Equation" r:id="rId15" imgW="152334" imgH="13963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221163"/>
                        <a:ext cx="4318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5" name="Object 18"/>
          <p:cNvGraphicFramePr>
            <a:graphicFrameLocks noChangeAspect="1"/>
          </p:cNvGraphicFramePr>
          <p:nvPr/>
        </p:nvGraphicFramePr>
        <p:xfrm>
          <a:off x="3131840" y="4149080"/>
          <a:ext cx="186500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7" imgW="952087" imgH="253890" progId="Equation.DSMT4">
                  <p:embed/>
                </p:oleObj>
              </mc:Choice>
              <mc:Fallback>
                <p:oleObj name="Equation" r:id="rId17" imgW="952087" imgH="25389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149080"/>
                        <a:ext cx="1865007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20"/>
          <p:cNvGraphicFramePr>
            <a:graphicFrameLocks noChangeAspect="1"/>
          </p:cNvGraphicFramePr>
          <p:nvPr/>
        </p:nvGraphicFramePr>
        <p:xfrm>
          <a:off x="6444208" y="3068960"/>
          <a:ext cx="346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19" imgW="126725" imgH="177415" progId="Equation.DSMT4">
                  <p:embed/>
                </p:oleObj>
              </mc:Choice>
              <mc:Fallback>
                <p:oleObj name="Equation" r:id="rId19" imgW="126725" imgH="177415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068960"/>
                        <a:ext cx="3460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92150"/>
            <a:ext cx="8540750" cy="61658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</a:rPr>
              <a:t>定义</a:t>
            </a:r>
            <a:r>
              <a:rPr lang="en-US" altLang="zh-CN" b="1" dirty="0" smtClean="0">
                <a:solidFill>
                  <a:srgbClr val="000000"/>
                </a:solidFill>
              </a:rPr>
              <a:t>2.2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设    为原始序列，  为相应的模拟序列，  为   与    的绝对关联度，若对于给定的         ，有           ，则称模型为关联度合格模型。</a:t>
            </a:r>
          </a:p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</a:rPr>
              <a:t>定义</a:t>
            </a:r>
            <a:r>
              <a:rPr lang="en-US" altLang="zh-CN" b="1" dirty="0" smtClean="0">
                <a:solidFill>
                  <a:srgbClr val="000000"/>
                </a:solidFill>
              </a:rPr>
              <a:t>2.3</a:t>
            </a:r>
            <a:r>
              <a:rPr lang="zh-CN" altLang="en-US" dirty="0" smtClean="0">
                <a:solidFill>
                  <a:srgbClr val="000000"/>
                </a:solidFill>
              </a:rPr>
              <a:t>设    为原始序列，    为相应的模拟序列，   为    与    的残差序列，则</a:t>
            </a:r>
          </a:p>
          <a:p>
            <a:pPr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分别为    的均值、方差；</a:t>
            </a:r>
          </a:p>
          <a:p>
            <a:pPr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分别为残差的均值、方差。</a:t>
            </a:r>
          </a:p>
        </p:txBody>
      </p:sp>
      <p:sp>
        <p:nvSpPr>
          <p:cNvPr id="10258" name="Rectangle 6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2627313" y="765175"/>
          <a:ext cx="431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228600" imgH="190500" progId="Equation.DSMT4">
                  <p:embed/>
                </p:oleObj>
              </mc:Choice>
              <mc:Fallback>
                <p:oleObj name="Equation" r:id="rId3" imgW="228600" imgH="19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765175"/>
                        <a:ext cx="4318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3" name="Object 7"/>
          <p:cNvGraphicFramePr>
            <a:graphicFrameLocks noChangeAspect="1"/>
          </p:cNvGraphicFramePr>
          <p:nvPr/>
        </p:nvGraphicFramePr>
        <p:xfrm>
          <a:off x="5220072" y="620688"/>
          <a:ext cx="4206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190417" imgH="241195" progId="Equation.DSMT4">
                  <p:embed/>
                </p:oleObj>
              </mc:Choice>
              <mc:Fallback>
                <p:oleObj name="Equation" r:id="rId5" imgW="190417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620688"/>
                        <a:ext cx="420688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4" name="Object 9"/>
          <p:cNvGraphicFramePr>
            <a:graphicFrameLocks noChangeAspect="1"/>
          </p:cNvGraphicFramePr>
          <p:nvPr/>
        </p:nvGraphicFramePr>
        <p:xfrm>
          <a:off x="1476375" y="1341438"/>
          <a:ext cx="311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41438"/>
                        <a:ext cx="3111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4"/>
          <p:cNvGraphicFramePr>
            <a:graphicFrameLocks noChangeAspect="1"/>
          </p:cNvGraphicFramePr>
          <p:nvPr/>
        </p:nvGraphicFramePr>
        <p:xfrm>
          <a:off x="2051720" y="1268760"/>
          <a:ext cx="431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9" imgW="228600" imgH="190500" progId="Equation.DSMT4">
                  <p:embed/>
                </p:oleObj>
              </mc:Choice>
              <mc:Fallback>
                <p:oleObj name="Equation" r:id="rId9" imgW="228600" imgH="190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268760"/>
                        <a:ext cx="43180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5"/>
          <p:cNvGraphicFramePr>
            <a:graphicFrameLocks noChangeAspect="1"/>
          </p:cNvGraphicFramePr>
          <p:nvPr/>
        </p:nvGraphicFramePr>
        <p:xfrm>
          <a:off x="2771800" y="1196752"/>
          <a:ext cx="403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10" imgW="190417" imgH="241195" progId="Equation.DSMT4">
                  <p:embed/>
                </p:oleObj>
              </mc:Choice>
              <mc:Fallback>
                <p:oleObj name="Equation" r:id="rId10" imgW="190417" imgH="24119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196752"/>
                        <a:ext cx="4032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7" name="Object 16"/>
          <p:cNvGraphicFramePr>
            <a:graphicFrameLocks noChangeAspect="1"/>
          </p:cNvGraphicFramePr>
          <p:nvPr/>
        </p:nvGraphicFramePr>
        <p:xfrm>
          <a:off x="1187450" y="1722438"/>
          <a:ext cx="86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11" imgW="406224" imgH="228501" progId="Equation.DSMT4">
                  <p:embed/>
                </p:oleObj>
              </mc:Choice>
              <mc:Fallback>
                <p:oleObj name="Equation" r:id="rId11" imgW="406224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22438"/>
                        <a:ext cx="863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8" name="Object 18"/>
          <p:cNvGraphicFramePr>
            <a:graphicFrameLocks noChangeAspect="1"/>
          </p:cNvGraphicFramePr>
          <p:nvPr/>
        </p:nvGraphicFramePr>
        <p:xfrm>
          <a:off x="2987675" y="1700213"/>
          <a:ext cx="86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13" imgW="393529" imgH="228501" progId="Equation.DSMT4">
                  <p:embed/>
                </p:oleObj>
              </mc:Choice>
              <mc:Fallback>
                <p:oleObj name="Equation" r:id="rId13" imgW="393529" imgH="22850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700213"/>
                        <a:ext cx="863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0"/>
          <p:cNvGraphicFramePr>
            <a:graphicFrameLocks noChangeAspect="1"/>
          </p:cNvGraphicFramePr>
          <p:nvPr/>
        </p:nvGraphicFramePr>
        <p:xfrm>
          <a:off x="2483768" y="2852936"/>
          <a:ext cx="431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5" imgW="228600" imgH="190500" progId="Equation.DSMT4">
                  <p:embed/>
                </p:oleObj>
              </mc:Choice>
              <mc:Fallback>
                <p:oleObj name="Equation" r:id="rId15" imgW="228600" imgH="1905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852936"/>
                        <a:ext cx="43180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21"/>
          <p:cNvGraphicFramePr>
            <a:graphicFrameLocks noChangeAspect="1"/>
          </p:cNvGraphicFramePr>
          <p:nvPr/>
        </p:nvGraphicFramePr>
        <p:xfrm>
          <a:off x="5220072" y="2708920"/>
          <a:ext cx="4206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6" imgW="190417" imgH="241195" progId="Equation.DSMT4">
                  <p:embed/>
                </p:oleObj>
              </mc:Choice>
              <mc:Fallback>
                <p:oleObj name="Equation" r:id="rId16" imgW="190417" imgH="24119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708920"/>
                        <a:ext cx="420687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1" name="Object 22"/>
          <p:cNvGraphicFramePr>
            <a:graphicFrameLocks noChangeAspect="1"/>
          </p:cNvGraphicFramePr>
          <p:nvPr/>
        </p:nvGraphicFramePr>
        <p:xfrm>
          <a:off x="1476375" y="3230563"/>
          <a:ext cx="438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17" imgW="177569" imgH="202936" progId="Equation.DSMT4">
                  <p:embed/>
                </p:oleObj>
              </mc:Choice>
              <mc:Fallback>
                <p:oleObj name="Equation" r:id="rId17" imgW="177569" imgH="202936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30563"/>
                        <a:ext cx="4381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4"/>
          <p:cNvGraphicFramePr>
            <a:graphicFrameLocks noChangeAspect="1"/>
          </p:cNvGraphicFramePr>
          <p:nvPr/>
        </p:nvGraphicFramePr>
        <p:xfrm>
          <a:off x="2267744" y="3356992"/>
          <a:ext cx="431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19" imgW="228600" imgH="190500" progId="Equation.DSMT4">
                  <p:embed/>
                </p:oleObj>
              </mc:Choice>
              <mc:Fallback>
                <p:oleObj name="Equation" r:id="rId19" imgW="228600" imgH="1905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56992"/>
                        <a:ext cx="43180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27"/>
          <p:cNvGraphicFramePr>
            <a:graphicFrameLocks noChangeAspect="1"/>
          </p:cNvGraphicFramePr>
          <p:nvPr/>
        </p:nvGraphicFramePr>
        <p:xfrm>
          <a:off x="2987824" y="3212976"/>
          <a:ext cx="4206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20" imgW="190417" imgH="241195" progId="Equation.DSMT4">
                  <p:embed/>
                </p:oleObj>
              </mc:Choice>
              <mc:Fallback>
                <p:oleObj name="Equation" r:id="rId20" imgW="190417" imgH="241195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12976"/>
                        <a:ext cx="420687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Rectangle 2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4" name="Object 28"/>
          <p:cNvGraphicFramePr>
            <a:graphicFrameLocks noChangeAspect="1"/>
          </p:cNvGraphicFramePr>
          <p:nvPr/>
        </p:nvGraphicFramePr>
        <p:xfrm>
          <a:off x="3060700" y="3670300"/>
          <a:ext cx="4679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21" imgW="2552700" imgH="457200" progId="Equation.DSMT4">
                  <p:embed/>
                </p:oleObj>
              </mc:Choice>
              <mc:Fallback>
                <p:oleObj name="Equation" r:id="rId21" imgW="2552700" imgH="457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670300"/>
                        <a:ext cx="46799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30"/>
          <p:cNvGraphicFramePr>
            <a:graphicFrameLocks noChangeAspect="1"/>
          </p:cNvGraphicFramePr>
          <p:nvPr/>
        </p:nvGraphicFramePr>
        <p:xfrm>
          <a:off x="1835696" y="4509120"/>
          <a:ext cx="431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23" imgW="228600" imgH="190500" progId="Equation.DSMT4">
                  <p:embed/>
                </p:oleObj>
              </mc:Choice>
              <mc:Fallback>
                <p:oleObj name="Equation" r:id="rId23" imgW="228600" imgH="1905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09120"/>
                        <a:ext cx="4318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Rectangle 3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6" name="Object 31"/>
          <p:cNvGraphicFramePr>
            <a:graphicFrameLocks noChangeAspect="1"/>
          </p:cNvGraphicFramePr>
          <p:nvPr/>
        </p:nvGraphicFramePr>
        <p:xfrm>
          <a:off x="2987675" y="4799013"/>
          <a:ext cx="48260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24" imgW="2565400" imgH="457200" progId="Equation.DSMT4">
                  <p:embed/>
                </p:oleObj>
              </mc:Choice>
              <mc:Fallback>
                <p:oleObj name="Equation" r:id="rId24" imgW="2565400" imgH="457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799013"/>
                        <a:ext cx="482600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765175"/>
            <a:ext cx="8540750" cy="547211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1.             </a:t>
            </a:r>
            <a:r>
              <a:rPr lang="zh-CN" altLang="en-US" dirty="0" smtClean="0">
                <a:solidFill>
                  <a:srgbClr val="000000"/>
                </a:solidFill>
              </a:rPr>
              <a:t>称为均方差比值，对于给定</a:t>
            </a:r>
          </a:p>
          <a:p>
            <a:pPr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 的         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当           时，称模型为均方差比合格模型。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</a:rPr>
              <a:t>2.                                  </a:t>
            </a:r>
            <a:r>
              <a:rPr lang="zh-CN" altLang="en-US" dirty="0" smtClean="0">
                <a:solidFill>
                  <a:srgbClr val="000000"/>
                </a:solidFill>
              </a:rPr>
              <a:t>称为小误差概率，对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 于给定的          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当             ，称模型为小误差概率合格模型。</a:t>
            </a:r>
          </a:p>
        </p:txBody>
      </p:sp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331913" y="620713"/>
          <a:ext cx="10810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457200" imgH="431800" progId="Equation.DSMT4">
                  <p:embed/>
                </p:oleObj>
              </mc:Choice>
              <mc:Fallback>
                <p:oleObj name="Equation" r:id="rId3" imgW="4572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20713"/>
                        <a:ext cx="1081087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1259632" y="1988840"/>
          <a:ext cx="863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5" imgW="431613" imgH="228501" progId="Equation.DSMT4">
                  <p:embed/>
                </p:oleObj>
              </mc:Choice>
              <mc:Fallback>
                <p:oleObj name="Equation" r:id="rId5" imgW="431613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88840"/>
                        <a:ext cx="8636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8" name="Object 8"/>
          <p:cNvGraphicFramePr>
            <a:graphicFrameLocks noChangeAspect="1"/>
          </p:cNvGraphicFramePr>
          <p:nvPr/>
        </p:nvGraphicFramePr>
        <p:xfrm>
          <a:off x="2555776" y="1988840"/>
          <a:ext cx="9366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7" imgW="444307" imgH="228501" progId="Equation.DSMT4">
                  <p:embed/>
                </p:oleObj>
              </mc:Choice>
              <mc:Fallback>
                <p:oleObj name="Equation" r:id="rId7" imgW="444307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88840"/>
                        <a:ext cx="93662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9" name="Object 10"/>
          <p:cNvGraphicFramePr>
            <a:graphicFrameLocks noChangeAspect="1"/>
          </p:cNvGraphicFramePr>
          <p:nvPr/>
        </p:nvGraphicFramePr>
        <p:xfrm>
          <a:off x="1043608" y="2996952"/>
          <a:ext cx="3240360" cy="58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9" imgW="1854000" imgH="330120" progId="Equation.DSMT4">
                  <p:embed/>
                </p:oleObj>
              </mc:Choice>
              <mc:Fallback>
                <p:oleObj name="Equation" r:id="rId9" imgW="1854000" imgH="3301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96952"/>
                        <a:ext cx="3240360" cy="5837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0" name="Object 12"/>
          <p:cNvGraphicFramePr>
            <a:graphicFrameLocks noChangeAspect="1"/>
          </p:cNvGraphicFramePr>
          <p:nvPr/>
        </p:nvGraphicFramePr>
        <p:xfrm>
          <a:off x="2483768" y="3645024"/>
          <a:ext cx="9366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11" imgW="431613" imgH="228501" progId="Equation.DSMT4">
                  <p:embed/>
                </p:oleObj>
              </mc:Choice>
              <mc:Fallback>
                <p:oleObj name="Equation" r:id="rId11" imgW="431613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645024"/>
                        <a:ext cx="9366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1" name="Object 14"/>
          <p:cNvGraphicFramePr>
            <a:graphicFrameLocks noChangeAspect="1"/>
          </p:cNvGraphicFramePr>
          <p:nvPr/>
        </p:nvGraphicFramePr>
        <p:xfrm>
          <a:off x="4139952" y="3573016"/>
          <a:ext cx="10080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13" imgW="444307" imgH="228501" progId="Equation.DSMT4">
                  <p:embed/>
                </p:oleObj>
              </mc:Choice>
              <mc:Fallback>
                <p:oleObj name="Equation" r:id="rId13" imgW="444307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573016"/>
                        <a:ext cx="1008062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582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smtClean="0">
                <a:solidFill>
                  <a:srgbClr val="000000"/>
                </a:solidFill>
              </a:rPr>
              <a:t>精度检验等级参照表</a:t>
            </a:r>
          </a:p>
        </p:txBody>
      </p:sp>
      <p:graphicFrame>
        <p:nvGraphicFramePr>
          <p:cNvPr id="12290" name="Object 356"/>
          <p:cNvGraphicFramePr>
            <a:graphicFrameLocks noChangeAspect="1"/>
          </p:cNvGraphicFramePr>
          <p:nvPr/>
        </p:nvGraphicFramePr>
        <p:xfrm>
          <a:off x="2627313" y="1989138"/>
          <a:ext cx="431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152334" imgH="139639" progId="Equation.DSMT4">
                  <p:embed/>
                </p:oleObj>
              </mc:Choice>
              <mc:Fallback>
                <p:oleObj name="Equation" r:id="rId3" imgW="152334" imgH="139639" progId="Equation.DSMT4">
                  <p:embed/>
                  <p:pic>
                    <p:nvPicPr>
                      <p:cNvPr id="0" name="Object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89138"/>
                        <a:ext cx="4318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55"/>
          <p:cNvGraphicFramePr>
            <a:graphicFrameLocks noChangeAspect="1"/>
          </p:cNvGraphicFramePr>
          <p:nvPr/>
        </p:nvGraphicFramePr>
        <p:xfrm>
          <a:off x="4067175" y="1916113"/>
          <a:ext cx="50958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165028" imgH="228501" progId="Equation.DSMT4">
                  <p:embed/>
                </p:oleObj>
              </mc:Choice>
              <mc:Fallback>
                <p:oleObj name="Equation" r:id="rId5" imgW="165028" imgH="228501" progId="Equation.DSMT4">
                  <p:embed/>
                  <p:pic>
                    <p:nvPicPr>
                      <p:cNvPr id="0" name="Object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916113"/>
                        <a:ext cx="509588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354"/>
          <p:cNvGraphicFramePr>
            <a:graphicFrameLocks noChangeAspect="1"/>
          </p:cNvGraphicFramePr>
          <p:nvPr/>
        </p:nvGraphicFramePr>
        <p:xfrm>
          <a:off x="5940425" y="2060575"/>
          <a:ext cx="4206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7" imgW="190500" imgH="228600" progId="Equation.DSMT4">
                  <p:embed/>
                </p:oleObj>
              </mc:Choice>
              <mc:Fallback>
                <p:oleObj name="Equation" r:id="rId7" imgW="190500" imgH="228600" progId="Equation.DSMT4">
                  <p:embed/>
                  <p:pic>
                    <p:nvPicPr>
                      <p:cNvPr id="0" name="Object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060575"/>
                        <a:ext cx="42068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53"/>
          <p:cNvGraphicFramePr>
            <a:graphicFrameLocks noChangeAspect="1"/>
          </p:cNvGraphicFramePr>
          <p:nvPr/>
        </p:nvGraphicFramePr>
        <p:xfrm>
          <a:off x="7596188" y="1989138"/>
          <a:ext cx="5207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Object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989138"/>
                        <a:ext cx="5207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__TH_L47"/>
          <p:cNvSpPr>
            <a:spLocks noChangeShapeType="1"/>
          </p:cNvSpPr>
          <p:nvPr/>
        </p:nvSpPr>
        <p:spPr bwMode="auto">
          <a:xfrm>
            <a:off x="250825" y="1412875"/>
            <a:ext cx="1800225" cy="1439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1064" name="Group 536"/>
          <p:cNvGraphicFramePr>
            <a:graphicFrameLocks noGrp="1"/>
          </p:cNvGraphicFramePr>
          <p:nvPr/>
        </p:nvGraphicFramePr>
        <p:xfrm>
          <a:off x="250825" y="1412875"/>
          <a:ext cx="8424863" cy="5102226"/>
        </p:xfrm>
        <a:graphic>
          <a:graphicData uri="http://schemas.openxmlformats.org/drawingml/2006/table">
            <a:tbl>
              <a:tblPr/>
              <a:tblGrid>
                <a:gridCol w="1831975"/>
                <a:gridCol w="1536700"/>
                <a:gridCol w="1687513"/>
                <a:gridCol w="1684337"/>
                <a:gridCol w="1684338"/>
              </a:tblGrid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指标精度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相对误差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关联度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均方差比值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小误差概率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9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一级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0.90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0.35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0.95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二级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0.80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0.50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0.80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9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三级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0.65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四级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0.20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0.60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0.80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0.60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34" name="Text Box 532"/>
          <p:cNvSpPr txBox="1">
            <a:spLocks noChangeArrowheads="1"/>
          </p:cNvSpPr>
          <p:nvPr/>
        </p:nvSpPr>
        <p:spPr bwMode="auto">
          <a:xfrm>
            <a:off x="3975100" y="16335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84784"/>
            <a:ext cx="7342187" cy="5040313"/>
          </a:xfrm>
        </p:spPr>
        <p:txBody>
          <a:bodyPr/>
          <a:lstStyle/>
          <a:p>
            <a:pPr>
              <a:lnSpc>
                <a:spcPct val="13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什么是灰色系统模型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?</a:t>
            </a:r>
          </a:p>
          <a:p>
            <a:pPr>
              <a:lnSpc>
                <a:spcPct val="13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为什么要提出灰色系统模型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?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与其他预测模型相比有什么特色之处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?</a:t>
            </a:r>
          </a:p>
          <a:p>
            <a:pPr>
              <a:lnSpc>
                <a:spcPct val="13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灰色系统模型的主要研究内容有哪些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?</a:t>
            </a:r>
          </a:p>
          <a:p>
            <a:pPr>
              <a:lnSpc>
                <a:spcPct val="13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灰色系统模型有哪些最新进展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?</a:t>
            </a:r>
          </a:p>
          <a:p>
            <a:pPr>
              <a:lnSpc>
                <a:spcPct val="13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有哪些问题值得进一步研究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?</a:t>
            </a:r>
          </a:p>
        </p:txBody>
      </p:sp>
      <p:pic>
        <p:nvPicPr>
          <p:cNvPr id="181252" name="Picture 4" descr="j023475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824" y="5610225"/>
            <a:ext cx="2816225" cy="124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华文细黑" pitchFamily="2" charset="-122"/>
              </a:rPr>
              <a:t>案例</a:t>
            </a:r>
            <a:r>
              <a:rPr lang="en-US" altLang="zh-CN">
                <a:latin typeface="华文细黑" pitchFamily="2" charset="-122"/>
              </a:rPr>
              <a:t>--GM(1,1) </a:t>
            </a:r>
            <a:r>
              <a:rPr lang="zh-CN" altLang="en-US">
                <a:latin typeface="华文细黑" pitchFamily="2" charset="-122"/>
              </a:rPr>
              <a:t>模型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08050"/>
            <a:ext cx="3810000" cy="3025775"/>
          </a:xfrm>
        </p:spPr>
        <p:txBody>
          <a:bodyPr/>
          <a:lstStyle/>
          <a:p>
            <a:pPr marL="0" indent="0">
              <a:lnSpc>
                <a:spcPct val="130000"/>
              </a:lnSpc>
            </a:pPr>
            <a:r>
              <a:rPr lang="en-US" altLang="zh-CN" sz="1800">
                <a:latin typeface="华文细黑" pitchFamily="2" charset="-122"/>
                <a:ea typeface="华文细黑" pitchFamily="2" charset="-122"/>
              </a:rPr>
              <a:t>2003</a:t>
            </a:r>
            <a:r>
              <a:rPr lang="zh-CN" altLang="en-US" sz="1800">
                <a:latin typeface="华文细黑" pitchFamily="2" charset="-122"/>
                <a:ea typeface="华文细黑" pitchFamily="2" charset="-122"/>
              </a:rPr>
              <a:t>年以来我国宏观经济和能源消耗均持续快速增长</a:t>
            </a:r>
            <a:r>
              <a:rPr lang="en-US" altLang="zh-CN" sz="18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1800">
                <a:latin typeface="华文细黑" pitchFamily="2" charset="-122"/>
                <a:ea typeface="华文细黑" pitchFamily="2" charset="-122"/>
              </a:rPr>
              <a:t>其中最重要的推动力就是工业化进程的加速</a:t>
            </a:r>
            <a:r>
              <a:rPr lang="en-US" altLang="zh-CN" sz="18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1800">
                <a:latin typeface="华文细黑" pitchFamily="2" charset="-122"/>
                <a:ea typeface="华文细黑" pitchFamily="2" charset="-122"/>
              </a:rPr>
              <a:t>高耗能行业产值占工业比重</a:t>
            </a:r>
            <a:r>
              <a:rPr lang="en-US" altLang="zh-CN" sz="18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1800">
                <a:latin typeface="华文细黑" pitchFamily="2" charset="-122"/>
                <a:ea typeface="华文细黑" pitchFamily="2" charset="-122"/>
              </a:rPr>
              <a:t>工业产值占全国</a:t>
            </a:r>
            <a:r>
              <a:rPr lang="en-US" altLang="zh-CN" sz="1800">
                <a:latin typeface="华文细黑" pitchFamily="2" charset="-122"/>
                <a:ea typeface="华文细黑" pitchFamily="2" charset="-122"/>
              </a:rPr>
              <a:t>GDP</a:t>
            </a:r>
            <a:r>
              <a:rPr lang="zh-CN" altLang="en-US" sz="1800">
                <a:latin typeface="华文细黑" pitchFamily="2" charset="-122"/>
                <a:ea typeface="华文细黑" pitchFamily="2" charset="-122"/>
              </a:rPr>
              <a:t>比重不断上升</a:t>
            </a:r>
            <a:r>
              <a:rPr lang="en-US" altLang="zh-CN" sz="18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1800">
                <a:latin typeface="华文细黑" pitchFamily="2" charset="-122"/>
                <a:ea typeface="华文细黑" pitchFamily="2" charset="-122"/>
              </a:rPr>
              <a:t>使得我国”十一五”节能降耗总目标实现难度加大</a:t>
            </a:r>
            <a:r>
              <a:rPr lang="en-US" altLang="zh-CN" sz="18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1800">
                <a:latin typeface="华文细黑" pitchFamily="2" charset="-122"/>
                <a:ea typeface="华文细黑" pitchFamily="2" charset="-122"/>
              </a:rPr>
              <a:t>准确把握未来发展趋势</a:t>
            </a:r>
            <a:r>
              <a:rPr lang="en-US" altLang="zh-CN" sz="18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1800">
                <a:latin typeface="华文细黑" pitchFamily="2" charset="-122"/>
                <a:ea typeface="华文细黑" pitchFamily="2" charset="-122"/>
              </a:rPr>
              <a:t>及时调整产业结构</a:t>
            </a:r>
            <a:r>
              <a:rPr lang="en-US" altLang="zh-CN" sz="18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1800">
                <a:latin typeface="华文细黑" pitchFamily="2" charset="-122"/>
                <a:ea typeface="华文细黑" pitchFamily="2" charset="-122"/>
              </a:rPr>
              <a:t>将具有重要的意义</a:t>
            </a:r>
            <a:r>
              <a:rPr lang="en-US" altLang="zh-CN" sz="1800">
                <a:latin typeface="华文细黑" pitchFamily="2" charset="-122"/>
                <a:ea typeface="华文细黑" pitchFamily="2" charset="-122"/>
              </a:rPr>
              <a:t>.</a:t>
            </a:r>
          </a:p>
        </p:txBody>
      </p:sp>
      <p:pic>
        <p:nvPicPr>
          <p:cNvPr id="314372" name="Picture 4"/>
          <p:cNvPicPr>
            <a:picLocks noChangeAspect="1" noChangeArrowheads="1"/>
          </p:cNvPicPr>
          <p:nvPr/>
        </p:nvPicPr>
        <p:blipFill>
          <a:blip r:embed="rId2"/>
          <a:srcRect l="5696" t="3125" r="5696" b="6683"/>
          <a:stretch>
            <a:fillRect/>
          </a:stretch>
        </p:blipFill>
        <p:spPr bwMode="auto">
          <a:xfrm>
            <a:off x="4787900" y="854075"/>
            <a:ext cx="4032250" cy="3078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755650" y="4292600"/>
            <a:ext cx="79930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314374" name="Group 6"/>
          <p:cNvGraphicFramePr>
            <a:graphicFrameLocks noGrp="1"/>
          </p:cNvGraphicFramePr>
          <p:nvPr>
            <p:ph sz="half" idx="2"/>
          </p:nvPr>
        </p:nvGraphicFramePr>
        <p:xfrm>
          <a:off x="1475656" y="3933056"/>
          <a:ext cx="5688630" cy="2703178"/>
        </p:xfrm>
        <a:graphic>
          <a:graphicData uri="http://schemas.openxmlformats.org/drawingml/2006/table">
            <a:tbl>
              <a:tblPr/>
              <a:tblGrid>
                <a:gridCol w="1137726"/>
                <a:gridCol w="1137726"/>
                <a:gridCol w="1137726"/>
                <a:gridCol w="1137726"/>
                <a:gridCol w="1137726"/>
              </a:tblGrid>
              <a:tr h="273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2004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2005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宋体" pitchFamily="2" charset="-122"/>
                          <a:ea typeface="宋体" pitchFamily="2" charset="-122"/>
                        </a:rPr>
                        <a:t>2006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2007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工业增加值</a:t>
                      </a:r>
                      <a:r>
                        <a:rPr lang="en-US" altLang="zh-CN" sz="1400" dirty="0" smtClean="0"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亿</a:t>
                      </a:r>
                      <a:endParaRPr lang="en-US" altLang="zh-CN" sz="1400" dirty="0" smtClean="0"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元</a:t>
                      </a:r>
                      <a:r>
                        <a:rPr lang="en-US" altLang="zh-CN" sz="1400" dirty="0" smtClean="0"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65210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77231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91311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107367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高耗能行业增加值</a:t>
                      </a:r>
                      <a:r>
                        <a:rPr lang="en-US" altLang="zh-CN" sz="1400" dirty="0" smtClean="0"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亿元</a:t>
                      </a:r>
                      <a:r>
                        <a:rPr lang="en-US" altLang="zh-CN" sz="1400" dirty="0" smtClean="0"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25231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29882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37420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44493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高耗能行业增加值占工业比重</a:t>
                      </a:r>
                      <a:r>
                        <a:rPr lang="en-US" altLang="zh-CN" sz="1400" dirty="0" smtClean="0">
                          <a:latin typeface="宋体" pitchFamily="2" charset="-122"/>
                          <a:ea typeface="宋体" pitchFamily="2" charset="-122"/>
                        </a:rPr>
                        <a:t>(%)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smtClean="0">
                          <a:latin typeface="Times New Roman" pitchFamily="18" charset="0"/>
                          <a:cs typeface="Times New Roman" pitchFamily="18" charset="0"/>
                        </a:rPr>
                        <a:t>40.8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43.3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43.5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strips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848872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细黑" pitchFamily="2" charset="-122"/>
              </a:rPr>
              <a:t>案例</a:t>
            </a:r>
            <a:r>
              <a:rPr lang="en-US" altLang="zh-CN" dirty="0">
                <a:latin typeface="华文细黑" pitchFamily="2" charset="-122"/>
              </a:rPr>
              <a:t>--GM(1,1) </a:t>
            </a:r>
            <a:r>
              <a:rPr lang="zh-CN" altLang="en-US" dirty="0">
                <a:latin typeface="华文细黑" pitchFamily="2" charset="-122"/>
              </a:rPr>
              <a:t>模型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4392613" cy="17287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</a:pP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研究思路</a:t>
            </a:r>
            <a:r>
              <a:rPr lang="en-US" altLang="zh-CN" sz="2000" b="1" dirty="0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分别建立工业增加值和高耗能行业增加值的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GM(1,1)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模型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并预测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2008-2010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的产值数据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进而预测高耗能行业增加值占工业增加值比重的变化趋势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.</a:t>
            </a:r>
          </a:p>
        </p:txBody>
      </p:sp>
      <p:pic>
        <p:nvPicPr>
          <p:cNvPr id="315396" name="Picture 4"/>
          <p:cNvPicPr>
            <a:picLocks noChangeAspect="1" noChangeArrowheads="1"/>
          </p:cNvPicPr>
          <p:nvPr/>
        </p:nvPicPr>
        <p:blipFill>
          <a:blip r:embed="rId2"/>
          <a:srcRect l="5083" t="2296" r="5083" b="2596"/>
          <a:stretch>
            <a:fillRect/>
          </a:stretch>
        </p:blipFill>
        <p:spPr bwMode="auto">
          <a:xfrm>
            <a:off x="4860032" y="1196752"/>
            <a:ext cx="3960813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397" name="Picture 5"/>
          <p:cNvPicPr>
            <a:picLocks noChangeAspect="1" noChangeArrowheads="1"/>
          </p:cNvPicPr>
          <p:nvPr/>
        </p:nvPicPr>
        <p:blipFill>
          <a:blip r:embed="rId3"/>
          <a:srcRect l="5208" t="4608" r="5170" b="3545"/>
          <a:stretch>
            <a:fillRect/>
          </a:stretch>
        </p:blipFill>
        <p:spPr bwMode="auto">
          <a:xfrm>
            <a:off x="250825" y="2781300"/>
            <a:ext cx="4249738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4787900" y="4365625"/>
            <a:ext cx="3957638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第一步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: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以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2004-2007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年数据为基础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分别建立四数据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GM(1,1)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模型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.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华文细黑" pitchFamily="2" charset="-122"/>
              </a:rPr>
              <a:t>案例</a:t>
            </a:r>
            <a:r>
              <a:rPr lang="en-US" altLang="zh-CN">
                <a:latin typeface="华文细黑" pitchFamily="2" charset="-122"/>
              </a:rPr>
              <a:t>--GM(1,1) </a:t>
            </a:r>
            <a:r>
              <a:rPr lang="zh-CN" altLang="en-US">
                <a:latin typeface="华文细黑" pitchFamily="2" charset="-122"/>
              </a:rPr>
              <a:t>模型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981075"/>
            <a:ext cx="3810000" cy="503238"/>
          </a:xfrm>
        </p:spPr>
        <p:txBody>
          <a:bodyPr>
            <a:normAutofit fontScale="92500"/>
          </a:bodyPr>
          <a:lstStyle/>
          <a:p>
            <a:pPr marL="0" indent="0"/>
            <a:r>
              <a:rPr lang="zh-CN" altLang="en-US" sz="1800" b="1">
                <a:ea typeface="华文细黑" pitchFamily="2" charset="-122"/>
              </a:rPr>
              <a:t>第二步</a:t>
            </a:r>
            <a:r>
              <a:rPr lang="en-US" altLang="zh-CN" sz="1800" b="1">
                <a:ea typeface="华文细黑" pitchFamily="2" charset="-122"/>
              </a:rPr>
              <a:t>:</a:t>
            </a:r>
            <a:r>
              <a:rPr lang="zh-CN" altLang="en-US" sz="1800">
                <a:ea typeface="华文细黑" pitchFamily="2" charset="-122"/>
              </a:rPr>
              <a:t>求得工业增加值</a:t>
            </a:r>
            <a:r>
              <a:rPr lang="en-US" altLang="zh-CN" sz="1800">
                <a:ea typeface="华文细黑" pitchFamily="2" charset="-122"/>
              </a:rPr>
              <a:t>GM(1,1)</a:t>
            </a:r>
            <a:r>
              <a:rPr lang="zh-CN" altLang="en-US" sz="1800">
                <a:ea typeface="华文细黑" pitchFamily="2" charset="-122"/>
              </a:rPr>
              <a:t>模型</a:t>
            </a:r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3"/>
          <a:srcRect l="6654" t="2271" r="5956" b="3885"/>
          <a:stretch>
            <a:fillRect/>
          </a:stretch>
        </p:blipFill>
        <p:spPr bwMode="auto">
          <a:xfrm>
            <a:off x="4716463" y="908050"/>
            <a:ext cx="4176712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6421" name="Object 5"/>
          <p:cNvGraphicFramePr>
            <a:graphicFrameLocks noChangeAspect="1"/>
          </p:cNvGraphicFramePr>
          <p:nvPr/>
        </p:nvGraphicFramePr>
        <p:xfrm>
          <a:off x="827088" y="1341438"/>
          <a:ext cx="36004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4" imgW="2273040" imgH="685800" progId="Equation.DSMT4">
                  <p:embed/>
                </p:oleObj>
              </mc:Choice>
              <mc:Fallback>
                <p:oleObj name="Equation" r:id="rId4" imgW="2273040" imgH="685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360045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2" name="Group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234476"/>
              </p:ext>
            </p:extLst>
          </p:nvPr>
        </p:nvGraphicFramePr>
        <p:xfrm>
          <a:off x="611188" y="2420938"/>
          <a:ext cx="3816350" cy="920880"/>
        </p:xfrm>
        <a:graphic>
          <a:graphicData uri="http://schemas.openxmlformats.org/drawingml/2006/table">
            <a:tbl>
              <a:tblPr/>
              <a:tblGrid>
                <a:gridCol w="954087"/>
                <a:gridCol w="954088"/>
                <a:gridCol w="954087"/>
                <a:gridCol w="954088"/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65210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77231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91311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107367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65210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77140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90892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107097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6444" name="Picture 28"/>
          <p:cNvPicPr>
            <a:picLocks noChangeAspect="1" noChangeArrowheads="1"/>
          </p:cNvPicPr>
          <p:nvPr/>
        </p:nvPicPr>
        <p:blipFill>
          <a:blip r:embed="rId6"/>
          <a:srcRect l="20239" t="23396" r="20589" b="24828"/>
          <a:stretch>
            <a:fillRect/>
          </a:stretch>
        </p:blipFill>
        <p:spPr bwMode="auto">
          <a:xfrm>
            <a:off x="539750" y="3500438"/>
            <a:ext cx="3887788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6445" name="Text Box 29"/>
          <p:cNvSpPr txBox="1">
            <a:spLocks noChangeArrowheads="1"/>
          </p:cNvSpPr>
          <p:nvPr/>
        </p:nvSpPr>
        <p:spPr bwMode="auto">
          <a:xfrm>
            <a:off x="4643438" y="4292600"/>
            <a:ext cx="4176712" cy="176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求得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灰色绝对关联度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:0.9946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灰色相对关联度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:0.9965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灰色综合关联度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:0.9955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3232" cy="922114"/>
          </a:xfrm>
        </p:spPr>
        <p:txBody>
          <a:bodyPr/>
          <a:lstStyle/>
          <a:p>
            <a:r>
              <a:rPr lang="zh-CN" altLang="en-US" dirty="0">
                <a:latin typeface="华文细黑" pitchFamily="2" charset="-122"/>
              </a:rPr>
              <a:t>案例</a:t>
            </a:r>
            <a:r>
              <a:rPr lang="en-US" altLang="zh-CN" dirty="0">
                <a:latin typeface="华文细黑" pitchFamily="2" charset="-122"/>
              </a:rPr>
              <a:t>--GM(1,1) </a:t>
            </a:r>
            <a:r>
              <a:rPr lang="zh-CN" altLang="en-US" dirty="0">
                <a:latin typeface="华文细黑" pitchFamily="2" charset="-122"/>
              </a:rPr>
              <a:t>模型</a:t>
            </a:r>
          </a:p>
        </p:txBody>
      </p:sp>
      <p:pic>
        <p:nvPicPr>
          <p:cNvPr id="317443" name="Picture 3"/>
          <p:cNvPicPr>
            <a:picLocks noChangeAspect="1" noChangeArrowheads="1"/>
          </p:cNvPicPr>
          <p:nvPr/>
        </p:nvPicPr>
        <p:blipFill>
          <a:blip r:embed="rId3"/>
          <a:srcRect l="6490" t="2202" r="5666" b="4453"/>
          <a:stretch>
            <a:fillRect/>
          </a:stretch>
        </p:blipFill>
        <p:spPr bwMode="auto">
          <a:xfrm>
            <a:off x="4716016" y="1268760"/>
            <a:ext cx="388968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4213" y="981075"/>
            <a:ext cx="3810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800" b="1">
                <a:ea typeface="华文细黑" pitchFamily="2" charset="-122"/>
              </a:rPr>
              <a:t>第三步</a:t>
            </a:r>
            <a:r>
              <a:rPr lang="en-US" altLang="zh-CN" sz="1800" b="1">
                <a:ea typeface="华文细黑" pitchFamily="2" charset="-122"/>
              </a:rPr>
              <a:t>:</a:t>
            </a:r>
            <a:r>
              <a:rPr lang="zh-CN" altLang="en-US" sz="1800">
                <a:ea typeface="华文细黑" pitchFamily="2" charset="-122"/>
              </a:rPr>
              <a:t>求得高耗能行业</a:t>
            </a:r>
            <a:r>
              <a:rPr lang="en-US" altLang="zh-CN" sz="1800">
                <a:ea typeface="华文细黑" pitchFamily="2" charset="-122"/>
              </a:rPr>
              <a:t>GM(1,1)</a:t>
            </a:r>
            <a:r>
              <a:rPr lang="zh-CN" altLang="en-US" sz="1800">
                <a:ea typeface="华文细黑" pitchFamily="2" charset="-122"/>
              </a:rPr>
              <a:t>模型</a:t>
            </a:r>
          </a:p>
        </p:txBody>
      </p:sp>
      <p:graphicFrame>
        <p:nvGraphicFramePr>
          <p:cNvPr id="317445" name="Object 5"/>
          <p:cNvGraphicFramePr>
            <a:graphicFrameLocks noChangeAspect="1"/>
          </p:cNvGraphicFramePr>
          <p:nvPr/>
        </p:nvGraphicFramePr>
        <p:xfrm>
          <a:off x="846138" y="1341438"/>
          <a:ext cx="35607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4" imgW="2247840" imgH="685800" progId="Equation.DSMT4">
                  <p:embed/>
                </p:oleObj>
              </mc:Choice>
              <mc:Fallback>
                <p:oleObj name="Equation" r:id="rId4" imgW="2247840" imgH="685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1341438"/>
                        <a:ext cx="3560762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62050"/>
              </p:ext>
            </p:extLst>
          </p:nvPr>
        </p:nvGraphicFramePr>
        <p:xfrm>
          <a:off x="611188" y="2420938"/>
          <a:ext cx="3816350" cy="920880"/>
        </p:xfrm>
        <a:graphic>
          <a:graphicData uri="http://schemas.openxmlformats.org/drawingml/2006/table">
            <a:tbl>
              <a:tblPr/>
              <a:tblGrid>
                <a:gridCol w="954087"/>
                <a:gridCol w="954088"/>
                <a:gridCol w="954087"/>
                <a:gridCol w="954088"/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25231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29882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37420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44493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25231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30159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36653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44545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4643438" y="4365625"/>
            <a:ext cx="4176712" cy="176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求得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灰色绝对关联度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:0.9912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灰色相对关联度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:0.9940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灰色综合关联度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:0.9926</a:t>
            </a:r>
          </a:p>
        </p:txBody>
      </p:sp>
      <p:pic>
        <p:nvPicPr>
          <p:cNvPr id="317469" name="Picture 29"/>
          <p:cNvPicPr>
            <a:picLocks noChangeAspect="1" noChangeArrowheads="1"/>
          </p:cNvPicPr>
          <p:nvPr/>
        </p:nvPicPr>
        <p:blipFill>
          <a:blip r:embed="rId6"/>
          <a:srcRect l="19765" t="23695" r="20187" b="23494"/>
          <a:stretch>
            <a:fillRect/>
          </a:stretch>
        </p:blipFill>
        <p:spPr bwMode="auto">
          <a:xfrm>
            <a:off x="539750" y="3429000"/>
            <a:ext cx="3959225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华文细黑" pitchFamily="2" charset="-122"/>
              </a:rPr>
              <a:t>案例</a:t>
            </a:r>
            <a:r>
              <a:rPr lang="en-US" altLang="zh-CN">
                <a:latin typeface="华文细黑" pitchFamily="2" charset="-122"/>
              </a:rPr>
              <a:t>--GM(1,1) </a:t>
            </a:r>
            <a:r>
              <a:rPr lang="zh-CN" altLang="en-US">
                <a:latin typeface="华文细黑" pitchFamily="2" charset="-122"/>
              </a:rPr>
              <a:t>模型</a:t>
            </a:r>
          </a:p>
        </p:txBody>
      </p:sp>
      <p:graphicFrame>
        <p:nvGraphicFramePr>
          <p:cNvPr id="318467" name="Group 3"/>
          <p:cNvGraphicFramePr>
            <a:graphicFrameLocks noGrp="1"/>
          </p:cNvGraphicFramePr>
          <p:nvPr>
            <p:ph idx="1"/>
          </p:nvPr>
        </p:nvGraphicFramePr>
        <p:xfrm>
          <a:off x="684213" y="2349500"/>
          <a:ext cx="8059737" cy="2121411"/>
        </p:xfrm>
        <a:graphic>
          <a:graphicData uri="http://schemas.openxmlformats.org/drawingml/2006/table">
            <a:tbl>
              <a:tblPr/>
              <a:tblGrid>
                <a:gridCol w="1790700"/>
                <a:gridCol w="896937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2004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2005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2006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2007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2008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2009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2010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工业增加值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亿元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65210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77231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91311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107367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126190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148688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175196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高耗能行业增加值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亿元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25231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29882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37420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44493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54138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65795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79962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高耗能行业增加值占工业比重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(%)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40.8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42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43.3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43.5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42.9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44.3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45.6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18516" name="Text Box 52"/>
          <p:cNvSpPr txBox="1">
            <a:spLocks noChangeArrowheads="1"/>
          </p:cNvSpPr>
          <p:nvPr/>
        </p:nvSpPr>
        <p:spPr bwMode="auto">
          <a:xfrm>
            <a:off x="611188" y="981075"/>
            <a:ext cx="8064500" cy="482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根据以上计算结果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说明采用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GM(1,1)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模型来分析此问题是科学的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合理的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利用上述模型进行预测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得到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2008-2010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年全国工业增加值和高耗能行业增加值数据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见下表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).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继续保持现有态势发展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国家”十一五”节能目标将无法实现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建议立即采取措施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限制高耗能产业的发展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重点发展能耗低产出高的高新技术产业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既能够保持工业产值的增长势头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又能够符合节能降耗的总体要求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.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6632"/>
            <a:ext cx="8207375" cy="792088"/>
          </a:xfrm>
        </p:spPr>
        <p:txBody>
          <a:bodyPr>
            <a:noAutofit/>
          </a:bodyPr>
          <a:lstStyle/>
          <a:p>
            <a:r>
              <a:rPr lang="zh-CN" altLang="en-US" sz="2800" smtClean="0">
                <a:solidFill>
                  <a:srgbClr val="000000"/>
                </a:solidFill>
                <a:latin typeface="华文细黑" pitchFamily="2" charset="-122"/>
              </a:rPr>
              <a:t>灰 色 预 测 模 型 的 拓 展</a:t>
            </a:r>
            <a:endParaRPr kumimoji="0" lang="zh-CN" altLang="en-US" sz="2800" dirty="0">
              <a:solidFill>
                <a:schemeClr val="tx1"/>
              </a:solidFill>
              <a:latin typeface="华文细黑" pitchFamily="2" charset="-122"/>
            </a:endParaRPr>
          </a:p>
        </p:txBody>
      </p:sp>
      <p:cxnSp>
        <p:nvCxnSpPr>
          <p:cNvPr id="340995" name="AutoShape 3"/>
          <p:cNvCxnSpPr>
            <a:cxnSpLocks noChangeShapeType="1"/>
            <a:stCxn id="341004" idx="2"/>
            <a:endCxn id="341003" idx="0"/>
          </p:cNvCxnSpPr>
          <p:nvPr/>
        </p:nvCxnSpPr>
        <p:spPr bwMode="auto">
          <a:xfrm rot="16200000" flipH="1">
            <a:off x="5321301" y="1081087"/>
            <a:ext cx="641350" cy="2193925"/>
          </a:xfrm>
          <a:prstGeom prst="bentConnector3">
            <a:avLst>
              <a:gd name="adj1" fmla="val 4975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40996" name="AutoShape 4"/>
          <p:cNvCxnSpPr>
            <a:cxnSpLocks noChangeShapeType="1"/>
            <a:stCxn id="341004" idx="2"/>
            <a:endCxn id="341000" idx="0"/>
          </p:cNvCxnSpPr>
          <p:nvPr/>
        </p:nvCxnSpPr>
        <p:spPr bwMode="auto">
          <a:xfrm rot="16200000" flipH="1">
            <a:off x="4595813" y="1806575"/>
            <a:ext cx="641350" cy="742950"/>
          </a:xfrm>
          <a:prstGeom prst="bentConnector3">
            <a:avLst>
              <a:gd name="adj1" fmla="val 4975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40997" name="AutoShape 5"/>
          <p:cNvCxnSpPr>
            <a:cxnSpLocks noChangeShapeType="1"/>
            <a:stCxn id="341004" idx="2"/>
            <a:endCxn id="341002" idx="0"/>
          </p:cNvCxnSpPr>
          <p:nvPr/>
        </p:nvCxnSpPr>
        <p:spPr bwMode="auto">
          <a:xfrm rot="5400000">
            <a:off x="3151187" y="1090613"/>
            <a:ext cx="627063" cy="2160588"/>
          </a:xfrm>
          <a:prstGeom prst="bentConnector3">
            <a:avLst>
              <a:gd name="adj1" fmla="val 4987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40998" name="AutoShape 6"/>
          <p:cNvCxnSpPr>
            <a:cxnSpLocks noChangeShapeType="1"/>
            <a:stCxn id="341004" idx="2"/>
            <a:endCxn id="341001" idx="0"/>
          </p:cNvCxnSpPr>
          <p:nvPr/>
        </p:nvCxnSpPr>
        <p:spPr bwMode="auto">
          <a:xfrm rot="5400000">
            <a:off x="2430463" y="384175"/>
            <a:ext cx="641350" cy="3587750"/>
          </a:xfrm>
          <a:prstGeom prst="bentConnector3">
            <a:avLst>
              <a:gd name="adj1" fmla="val 4975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40999" name="Rectangle 7"/>
          <p:cNvSpPr>
            <a:spLocks noChangeArrowheads="1"/>
          </p:cNvSpPr>
          <p:nvPr/>
        </p:nvSpPr>
        <p:spPr bwMode="blackWhite">
          <a:xfrm>
            <a:off x="3198813" y="2498725"/>
            <a:ext cx="1266825" cy="731838"/>
          </a:xfrm>
          <a:prstGeom prst="rect">
            <a:avLst/>
          </a:prstGeom>
          <a:solidFill>
            <a:srgbClr val="CCFFFF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lIns="109728" tIns="21308" rIns="21308" bIns="21308" anchor="ctr" anchorCtr="1">
            <a:flatTx/>
          </a:bodyPr>
          <a:lstStyle/>
          <a:p>
            <a:pPr algn="ctr" defTabSz="804863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华文细黑" pitchFamily="2" charset="-122"/>
              </a:rPr>
              <a:t>灰色神经网络模型</a:t>
            </a:r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blackWhite">
          <a:xfrm>
            <a:off x="4654550" y="2498725"/>
            <a:ext cx="1265238" cy="731838"/>
          </a:xfrm>
          <a:prstGeom prst="rect">
            <a:avLst/>
          </a:prstGeom>
          <a:solidFill>
            <a:srgbClr val="CCFFFF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lIns="109728" tIns="21308" rIns="21308" bIns="21308" anchor="ctr" anchorCtr="1">
            <a:flatTx/>
          </a:bodyPr>
          <a:lstStyle/>
          <a:p>
            <a:pPr algn="ctr" defTabSz="804863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华文细黑" pitchFamily="2" charset="-122"/>
              </a:rPr>
              <a:t>灰色遗传算法模型</a:t>
            </a:r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blackWhite">
          <a:xfrm>
            <a:off x="323850" y="2498725"/>
            <a:ext cx="1265238" cy="731838"/>
          </a:xfrm>
          <a:prstGeom prst="rect">
            <a:avLst/>
          </a:prstGeom>
          <a:solidFill>
            <a:srgbClr val="CCFFFF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lIns="109728" tIns="21308" rIns="21308" bIns="21308" anchor="ctr" anchorCtr="1">
            <a:flatTx/>
          </a:bodyPr>
          <a:lstStyle/>
          <a:p>
            <a:pPr algn="ctr" defTabSz="804863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华文细黑" pitchFamily="2" charset="-122"/>
              </a:rPr>
              <a:t>灰色线性回归模型</a:t>
            </a:r>
          </a:p>
        </p:txBody>
      </p:sp>
      <p:sp>
        <p:nvSpPr>
          <p:cNvPr id="341002" name="Rectangle 10"/>
          <p:cNvSpPr>
            <a:spLocks noChangeArrowheads="1"/>
          </p:cNvSpPr>
          <p:nvPr/>
        </p:nvSpPr>
        <p:spPr bwMode="blackWhite">
          <a:xfrm>
            <a:off x="1751013" y="2484438"/>
            <a:ext cx="1266825" cy="731837"/>
          </a:xfrm>
          <a:prstGeom prst="rect">
            <a:avLst/>
          </a:prstGeom>
          <a:solidFill>
            <a:srgbClr val="CCFFFF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lIns="109728" tIns="21308" rIns="21308" bIns="21308" anchor="ctr" anchorCtr="1">
            <a:flatTx/>
          </a:bodyPr>
          <a:lstStyle/>
          <a:p>
            <a:pPr algn="ctr" defTabSz="804863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华文细黑" pitchFamily="2" charset="-122"/>
              </a:rPr>
              <a:t>灰色经济计量模型</a:t>
            </a: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blackWhite">
          <a:xfrm>
            <a:off x="6105525" y="2498725"/>
            <a:ext cx="1265238" cy="731838"/>
          </a:xfrm>
          <a:prstGeom prst="rect">
            <a:avLst/>
          </a:prstGeom>
          <a:solidFill>
            <a:srgbClr val="CCFFFF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lIns="109728" tIns="21308" rIns="21308" bIns="21308" anchor="ctr" anchorCtr="1">
            <a:flatTx/>
          </a:bodyPr>
          <a:lstStyle/>
          <a:p>
            <a:pPr algn="ctr" defTabSz="804863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华文细黑" pitchFamily="2" charset="-122"/>
              </a:rPr>
              <a:t>灰色马尔可夫模型</a:t>
            </a:r>
          </a:p>
        </p:txBody>
      </p:sp>
      <p:sp>
        <p:nvSpPr>
          <p:cNvPr id="341004" name="Rectangle 12"/>
          <p:cNvSpPr>
            <a:spLocks noChangeArrowheads="1"/>
          </p:cNvSpPr>
          <p:nvPr/>
        </p:nvSpPr>
        <p:spPr bwMode="blackWhite">
          <a:xfrm>
            <a:off x="3911600" y="1125538"/>
            <a:ext cx="1266825" cy="731837"/>
          </a:xfrm>
          <a:prstGeom prst="rect">
            <a:avLst/>
          </a:prstGeom>
          <a:solidFill>
            <a:srgbClr val="FFCC00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lIns="109728" tIns="21308" rIns="21308" bIns="21308" anchor="ctr" anchorCtr="1">
            <a:flatTx/>
          </a:bodyPr>
          <a:lstStyle/>
          <a:p>
            <a:pPr defTabSz="804863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>
                <a:solidFill>
                  <a:srgbClr val="000000"/>
                </a:solidFill>
                <a:latin typeface="Arial" charset="0"/>
              </a:rPr>
              <a:t>模型种类</a:t>
            </a:r>
          </a:p>
        </p:txBody>
      </p:sp>
      <p:sp>
        <p:nvSpPr>
          <p:cNvPr id="341005" name="Rectangle 13"/>
          <p:cNvSpPr>
            <a:spLocks noChangeArrowheads="1"/>
          </p:cNvSpPr>
          <p:nvPr/>
        </p:nvSpPr>
        <p:spPr bwMode="blackWhite">
          <a:xfrm>
            <a:off x="7564438" y="2498725"/>
            <a:ext cx="1265237" cy="731838"/>
          </a:xfrm>
          <a:prstGeom prst="rect">
            <a:avLst/>
          </a:prstGeom>
          <a:solidFill>
            <a:srgbClr val="CCFFFF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lIns="109728" tIns="21308" rIns="21308" bIns="21308" anchor="ctr" anchorCtr="1">
            <a:flatTx/>
          </a:bodyPr>
          <a:lstStyle/>
          <a:p>
            <a:pPr algn="ctr" defTabSz="804863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华文细黑" pitchFamily="2" charset="-122"/>
              </a:rPr>
              <a:t>灰色支持向量机模型</a:t>
            </a:r>
          </a:p>
        </p:txBody>
      </p:sp>
      <p:cxnSp>
        <p:nvCxnSpPr>
          <p:cNvPr id="341006" name="AutoShape 14"/>
          <p:cNvCxnSpPr>
            <a:cxnSpLocks noChangeShapeType="1"/>
            <a:stCxn id="341004" idx="2"/>
            <a:endCxn id="341005" idx="0"/>
          </p:cNvCxnSpPr>
          <p:nvPr/>
        </p:nvCxnSpPr>
        <p:spPr bwMode="auto">
          <a:xfrm rot="16200000" flipH="1">
            <a:off x="6050757" y="351631"/>
            <a:ext cx="641350" cy="3652837"/>
          </a:xfrm>
          <a:prstGeom prst="bentConnector3">
            <a:avLst>
              <a:gd name="adj1" fmla="val 4975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41007" name="AutoShape 15"/>
          <p:cNvCxnSpPr>
            <a:cxnSpLocks noChangeShapeType="1"/>
            <a:stCxn id="341004" idx="2"/>
            <a:endCxn id="340999" idx="0"/>
          </p:cNvCxnSpPr>
          <p:nvPr/>
        </p:nvCxnSpPr>
        <p:spPr bwMode="auto">
          <a:xfrm rot="5400000">
            <a:off x="3867944" y="1821656"/>
            <a:ext cx="641350" cy="712788"/>
          </a:xfrm>
          <a:prstGeom prst="bentConnector3">
            <a:avLst>
              <a:gd name="adj1" fmla="val 4975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41008" name="Text Box 16"/>
          <p:cNvSpPr txBox="1">
            <a:spLocks noChangeArrowheads="1"/>
          </p:cNvSpPr>
          <p:nvPr/>
        </p:nvSpPr>
        <p:spPr bwMode="blackWhite">
          <a:xfrm>
            <a:off x="323850" y="3213100"/>
            <a:ext cx="1295400" cy="285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鲍一丹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基于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GM(1,1)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模型和线性回归的组合预测新方法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系统工程理论与实践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en-US" altLang="zh-CN">
                <a:latin typeface="华文细黑" pitchFamily="2" charset="-122"/>
                <a:ea typeface="华文细黑" pitchFamily="2" charset="-122"/>
              </a:rPr>
              <a:t>2004</a:t>
            </a:r>
          </a:p>
        </p:txBody>
      </p:sp>
      <p:sp>
        <p:nvSpPr>
          <p:cNvPr id="341009" name="Text Box 17"/>
          <p:cNvSpPr txBox="1">
            <a:spLocks noChangeArrowheads="1"/>
          </p:cNvSpPr>
          <p:nvPr/>
        </p:nvSpPr>
        <p:spPr bwMode="blackWhite">
          <a:xfrm>
            <a:off x="1763713" y="3213100"/>
            <a:ext cx="1295400" cy="285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刘思峰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河南省粮食产量的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G-E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预测模型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河南农业大学学报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1993</a:t>
            </a:r>
          </a:p>
        </p:txBody>
      </p:sp>
      <p:sp>
        <p:nvSpPr>
          <p:cNvPr id="341010" name="Text Box 18"/>
          <p:cNvSpPr txBox="1">
            <a:spLocks noChangeArrowheads="1"/>
          </p:cNvSpPr>
          <p:nvPr/>
        </p:nvSpPr>
        <p:spPr bwMode="blackWhite">
          <a:xfrm>
            <a:off x="3203575" y="3213100"/>
            <a:ext cx="1295400" cy="285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夏军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灰色人工神经网络模型及其在径流短期预报中的应用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系统工程理论与实践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en-US" altLang="zh-CN">
                <a:latin typeface="华文细黑" pitchFamily="2" charset="-122"/>
                <a:ea typeface="华文细黑" pitchFamily="2" charset="-122"/>
              </a:rPr>
              <a:t>1996</a:t>
            </a:r>
          </a:p>
        </p:txBody>
      </p:sp>
      <p:sp>
        <p:nvSpPr>
          <p:cNvPr id="341011" name="Text Box 19"/>
          <p:cNvSpPr txBox="1">
            <a:spLocks noChangeArrowheads="1"/>
          </p:cNvSpPr>
          <p:nvPr/>
        </p:nvSpPr>
        <p:spPr bwMode="blackWhite">
          <a:xfrm>
            <a:off x="4643438" y="3213101"/>
            <a:ext cx="1152698" cy="32224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谢开贵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基于遗传算法的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GM(1,1,λ)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模型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系统工程学报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2000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blackWhite">
          <a:xfrm>
            <a:off x="6084888" y="3213100"/>
            <a:ext cx="1295400" cy="285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张超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基于灰色马尔可夫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SCGM(1,1)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模型的空难人数预测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系统工程理论与实践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en-US" altLang="zh-CN">
                <a:latin typeface="华文细黑" pitchFamily="2" charset="-122"/>
                <a:ea typeface="华文细黑" pitchFamily="2" charset="-122"/>
              </a:rPr>
              <a:t>2006</a:t>
            </a:r>
          </a:p>
        </p:txBody>
      </p:sp>
      <p:sp>
        <p:nvSpPr>
          <p:cNvPr id="341013" name="Text Box 21"/>
          <p:cNvSpPr txBox="1">
            <a:spLocks noChangeArrowheads="1"/>
          </p:cNvSpPr>
          <p:nvPr/>
        </p:nvSpPr>
        <p:spPr bwMode="blackWhite">
          <a:xfrm>
            <a:off x="7524750" y="3213100"/>
            <a:ext cx="1295400" cy="285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唐万梅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基于灰色支持向量机的新型预测模型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系统工程学报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"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59216" cy="850106"/>
          </a:xfrm>
        </p:spPr>
        <p:txBody>
          <a:bodyPr/>
          <a:lstStyle/>
          <a:p>
            <a:r>
              <a:rPr lang="zh-CN" altLang="en-US" dirty="0">
                <a:latin typeface="华文细黑" pitchFamily="2" charset="-122"/>
              </a:rPr>
              <a:t>引言</a:t>
            </a:r>
            <a:r>
              <a:rPr lang="en-US" altLang="zh-CN" dirty="0">
                <a:latin typeface="华文细黑" pitchFamily="2" charset="-122"/>
              </a:rPr>
              <a:t>--</a:t>
            </a:r>
            <a:r>
              <a:rPr lang="zh-CN" altLang="en-US" dirty="0">
                <a:latin typeface="华文细黑" pitchFamily="2" charset="-122"/>
              </a:rPr>
              <a:t>灰色系统</a:t>
            </a:r>
            <a:r>
              <a:rPr lang="zh-CN" altLang="en-US" dirty="0"/>
              <a:t>模型的提出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49688"/>
            <a:ext cx="1411288" cy="1357312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/>
              <a:t>黑</a:t>
            </a:r>
          </a:p>
          <a:p>
            <a:endParaRPr lang="zh-CN" altLang="en-US"/>
          </a:p>
          <a:p>
            <a:r>
              <a:rPr lang="zh-CN" altLang="en-US"/>
              <a:t>信息未知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黑色系统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619125" y="2633663"/>
            <a:ext cx="1420813" cy="1036637"/>
          </a:xfrm>
          <a:prstGeom prst="rect">
            <a:avLst/>
          </a:prstGeom>
          <a:solidFill>
            <a:srgbClr val="000000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3841750" y="2620963"/>
            <a:ext cx="1422400" cy="1036637"/>
          </a:xfrm>
          <a:prstGeom prst="rect">
            <a:avLst/>
          </a:prstGeom>
          <a:solidFill>
            <a:srgbClr val="969696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7180263" y="2620963"/>
            <a:ext cx="1420812" cy="1036637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7196138" y="3944938"/>
            <a:ext cx="1454150" cy="14652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/>
            <a:r>
              <a:rPr lang="zh-CN" altLang="en-US"/>
              <a:t>白</a:t>
            </a:r>
          </a:p>
          <a:p>
            <a:pPr marL="342900" indent="-342900"/>
            <a:endParaRPr lang="zh-CN" altLang="en-US"/>
          </a:p>
          <a:p>
            <a:pPr marL="342900" indent="-342900"/>
            <a:r>
              <a:rPr lang="zh-CN" altLang="en-US"/>
              <a:t>信息完全已知</a:t>
            </a:r>
          </a:p>
          <a:p>
            <a:pPr marL="342900" indent="-342900"/>
            <a:endParaRPr lang="zh-CN" altLang="en-US"/>
          </a:p>
          <a:p>
            <a:pPr marL="342900" indent="-342900"/>
            <a:endParaRPr lang="zh-CN" altLang="en-US"/>
          </a:p>
          <a:p>
            <a:pPr marL="342900" indent="-342900"/>
            <a:r>
              <a:rPr lang="zh-CN" altLang="en-US"/>
              <a:t>白色系统</a:t>
            </a:r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3860800" y="3949700"/>
            <a:ext cx="1454150" cy="14652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/>
              <a:t>灰</a:t>
            </a:r>
          </a:p>
          <a:p>
            <a:endParaRPr lang="zh-CN" altLang="en-US"/>
          </a:p>
          <a:p>
            <a:r>
              <a:rPr lang="zh-CN" altLang="en-US"/>
              <a:t>部分信息已知，部分信息未知</a:t>
            </a:r>
          </a:p>
          <a:p>
            <a:endParaRPr lang="zh-CN" altLang="en-US"/>
          </a:p>
          <a:p>
            <a:r>
              <a:rPr lang="zh-CN" altLang="en-US"/>
              <a:t>灰色系统</a:t>
            </a:r>
          </a:p>
        </p:txBody>
      </p:sp>
      <p:sp>
        <p:nvSpPr>
          <p:cNvPr id="302089" name="Rectangle 9"/>
          <p:cNvSpPr>
            <a:spLocks noChangeArrowheads="1"/>
          </p:cNvSpPr>
          <p:nvPr/>
        </p:nvSpPr>
        <p:spPr bwMode="auto">
          <a:xfrm>
            <a:off x="593725" y="884238"/>
            <a:ext cx="7981950" cy="520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lnSpc>
                <a:spcPts val="3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来源于控制论，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Ashby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将内部信息未知的对象称为黑箱（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Black Box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）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65350" y="1609725"/>
            <a:ext cx="1490663" cy="3065463"/>
            <a:chOff x="1478" y="1266"/>
            <a:chExt cx="1017" cy="1931"/>
          </a:xfrm>
        </p:grpSpPr>
        <p:sp>
          <p:nvSpPr>
            <p:cNvPr id="302091" name="AutoShape 11"/>
            <p:cNvSpPr>
              <a:spLocks noChangeArrowheads="1"/>
            </p:cNvSpPr>
            <p:nvPr/>
          </p:nvSpPr>
          <p:spPr bwMode="auto">
            <a:xfrm>
              <a:off x="1478" y="2023"/>
              <a:ext cx="1017" cy="45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895350" eaLnBrk="0" hangingPunct="0">
                <a:spcBef>
                  <a:spcPct val="0"/>
                </a:spcBef>
                <a:buClrTx/>
                <a:buSzPct val="75000"/>
                <a:buFontTx/>
                <a:buNone/>
              </a:pPr>
              <a:r>
                <a:rPr kumimoji="0" lang="zh-CN" altLang="en-US" b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补充</a:t>
              </a:r>
            </a:p>
          </p:txBody>
        </p:sp>
        <p:sp>
          <p:nvSpPr>
            <p:cNvPr id="302092" name="AutoShape 12"/>
            <p:cNvSpPr>
              <a:spLocks noChangeArrowheads="1"/>
            </p:cNvSpPr>
            <p:nvPr/>
          </p:nvSpPr>
          <p:spPr bwMode="auto">
            <a:xfrm>
              <a:off x="1651" y="1266"/>
              <a:ext cx="595" cy="749"/>
            </a:xfrm>
            <a:prstGeom prst="downArrowCallout">
              <a:avLst>
                <a:gd name="adj1" fmla="val 25000"/>
                <a:gd name="adj2" fmla="val 25000"/>
                <a:gd name="adj3" fmla="val 20980"/>
                <a:gd name="adj4" fmla="val 66667"/>
              </a:avLst>
            </a:prstGeom>
            <a:noFill/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895350" eaLnBrk="0" hangingPunct="0">
                <a:spcBef>
                  <a:spcPct val="0"/>
                </a:spcBef>
                <a:buClrTx/>
                <a:buSzPct val="75000"/>
                <a:buFontTx/>
                <a:buNone/>
              </a:pPr>
              <a:r>
                <a:rPr kumimoji="0" lang="zh-CN" altLang="en-US" b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信息</a:t>
              </a:r>
            </a:p>
          </p:txBody>
        </p:sp>
        <p:sp>
          <p:nvSpPr>
            <p:cNvPr id="302093" name="AutoShape 13"/>
            <p:cNvSpPr>
              <a:spLocks noChangeArrowheads="1"/>
            </p:cNvSpPr>
            <p:nvPr/>
          </p:nvSpPr>
          <p:spPr bwMode="auto">
            <a:xfrm>
              <a:off x="1633" y="2495"/>
              <a:ext cx="595" cy="702"/>
            </a:xfrm>
            <a:prstGeom prst="upArrowCallout">
              <a:avLst>
                <a:gd name="adj1" fmla="val 25000"/>
                <a:gd name="adj2" fmla="val 25000"/>
                <a:gd name="adj3" fmla="val 19664"/>
                <a:gd name="adj4" fmla="val 66667"/>
              </a:avLst>
            </a:prstGeom>
            <a:noFill/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895350" eaLnBrk="0" hangingPunct="0">
                <a:spcBef>
                  <a:spcPct val="0"/>
                </a:spcBef>
                <a:buClrTx/>
                <a:buSzPct val="75000"/>
                <a:buFontTx/>
                <a:buNone/>
              </a:pPr>
              <a:r>
                <a:rPr kumimoji="0" lang="zh-CN" altLang="en-US" b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信息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430838" y="1657350"/>
            <a:ext cx="1560512" cy="3049588"/>
            <a:chOff x="3706" y="1296"/>
            <a:chExt cx="1065" cy="1921"/>
          </a:xfrm>
        </p:grpSpPr>
        <p:sp>
          <p:nvSpPr>
            <p:cNvPr id="302095" name="AutoShape 15"/>
            <p:cNvSpPr>
              <a:spLocks noChangeArrowheads="1"/>
            </p:cNvSpPr>
            <p:nvPr/>
          </p:nvSpPr>
          <p:spPr bwMode="auto">
            <a:xfrm>
              <a:off x="3706" y="2015"/>
              <a:ext cx="1065" cy="45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895350" eaLnBrk="0" hangingPunct="0">
                <a:spcBef>
                  <a:spcPct val="0"/>
                </a:spcBef>
                <a:buClrTx/>
                <a:buSzPct val="75000"/>
                <a:buFontTx/>
                <a:buNone/>
              </a:pPr>
              <a:r>
                <a:rPr kumimoji="0" lang="zh-CN" altLang="en-US" b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补充</a:t>
              </a:r>
            </a:p>
          </p:txBody>
        </p:sp>
        <p:sp>
          <p:nvSpPr>
            <p:cNvPr id="302096" name="AutoShape 16"/>
            <p:cNvSpPr>
              <a:spLocks noChangeArrowheads="1"/>
            </p:cNvSpPr>
            <p:nvPr/>
          </p:nvSpPr>
          <p:spPr bwMode="auto">
            <a:xfrm>
              <a:off x="3890" y="1296"/>
              <a:ext cx="595" cy="749"/>
            </a:xfrm>
            <a:prstGeom prst="downArrowCallout">
              <a:avLst>
                <a:gd name="adj1" fmla="val 25000"/>
                <a:gd name="adj2" fmla="val 25000"/>
                <a:gd name="adj3" fmla="val 20980"/>
                <a:gd name="adj4" fmla="val 66667"/>
              </a:avLst>
            </a:prstGeom>
            <a:noFill/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895350" eaLnBrk="0" hangingPunct="0">
                <a:spcBef>
                  <a:spcPct val="0"/>
                </a:spcBef>
                <a:buClrTx/>
                <a:buSzPct val="75000"/>
                <a:buFontTx/>
                <a:buNone/>
              </a:pPr>
              <a:r>
                <a:rPr kumimoji="0" lang="zh-CN" altLang="en-US" b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信息</a:t>
              </a:r>
            </a:p>
          </p:txBody>
        </p:sp>
        <p:sp>
          <p:nvSpPr>
            <p:cNvPr id="302097" name="AutoShape 17"/>
            <p:cNvSpPr>
              <a:spLocks noChangeArrowheads="1"/>
            </p:cNvSpPr>
            <p:nvPr/>
          </p:nvSpPr>
          <p:spPr bwMode="auto">
            <a:xfrm>
              <a:off x="3881" y="2506"/>
              <a:ext cx="595" cy="711"/>
            </a:xfrm>
            <a:prstGeom prst="upArrowCallout">
              <a:avLst>
                <a:gd name="adj1" fmla="val 25000"/>
                <a:gd name="adj2" fmla="val 25000"/>
                <a:gd name="adj3" fmla="val 19916"/>
                <a:gd name="adj4" fmla="val 66667"/>
              </a:avLst>
            </a:prstGeom>
            <a:noFill/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895350" eaLnBrk="0" hangingPunct="0">
                <a:spcBef>
                  <a:spcPct val="0"/>
                </a:spcBef>
                <a:buClrTx/>
                <a:buSzPct val="75000"/>
                <a:buFontTx/>
                <a:buNone/>
              </a:pPr>
              <a:r>
                <a:rPr kumimoji="0" lang="zh-CN" altLang="en-US" b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信息</a:t>
              </a:r>
            </a:p>
          </p:txBody>
        </p:sp>
      </p:grpSp>
      <p:sp>
        <p:nvSpPr>
          <p:cNvPr id="302098" name="AutoShape 18"/>
          <p:cNvSpPr>
            <a:spLocks noChangeArrowheads="1"/>
          </p:cNvSpPr>
          <p:nvPr/>
        </p:nvSpPr>
        <p:spPr bwMode="auto">
          <a:xfrm>
            <a:off x="4067175" y="2782888"/>
            <a:ext cx="3203575" cy="3314700"/>
          </a:xfrm>
          <a:prstGeom prst="irregularSeal1">
            <a:avLst/>
          </a:prstGeom>
          <a:solidFill>
            <a:srgbClr val="FFCC00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895350" eaLnBrk="0" hangingPunct="0"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灰色系统理论着重于系统内部</a:t>
            </a:r>
            <a:r>
              <a:rPr lang="en-US" altLang="zh-CN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结构</a:t>
            </a:r>
            <a:r>
              <a:rPr lang="zh-CN" altLang="zh-CN" b="1"/>
              <a:t>、</a:t>
            </a:r>
            <a:r>
              <a:rPr lang="zh-CN" altLang="en-US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参数</a:t>
            </a:r>
            <a:r>
              <a:rPr lang="zh-CN" altLang="zh-CN" b="1"/>
              <a:t>、</a:t>
            </a:r>
            <a:r>
              <a:rPr lang="zh-CN" altLang="en-US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总体特征</a:t>
            </a:r>
            <a:r>
              <a:rPr lang="en-US" altLang="zh-CN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研究</a:t>
            </a:r>
            <a:r>
              <a:rPr lang="en-US" altLang="zh-CN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尽可能发挥现有已知信息的作用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30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  <p:bldP spid="302084" grpId="0" animBg="1"/>
      <p:bldP spid="302085" grpId="0" animBg="1"/>
      <p:bldP spid="302086" grpId="0" animBg="1"/>
      <p:bldP spid="302087" grpId="0"/>
      <p:bldP spid="302088" grpId="0"/>
      <p:bldP spid="302089" grpId="0"/>
      <p:bldP spid="3020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细黑" pitchFamily="2" charset="-122"/>
              </a:rPr>
              <a:t>引言</a:t>
            </a:r>
            <a:r>
              <a:rPr lang="en-US" altLang="zh-CN">
                <a:latin typeface="华文细黑" pitchFamily="2" charset="-122"/>
              </a:rPr>
              <a:t>--</a:t>
            </a:r>
            <a:r>
              <a:rPr lang="zh-CN" altLang="en-US">
                <a:latin typeface="华文细黑" pitchFamily="2" charset="-122"/>
              </a:rPr>
              <a:t>灰色系统</a:t>
            </a:r>
            <a:r>
              <a:rPr lang="zh-CN" altLang="en-US"/>
              <a:t>模型的提出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首篇论文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indent="0"/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邓聚龙</a:t>
            </a:r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灰色动态模型</a:t>
            </a:r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(GM)</a:t>
            </a:r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及在粮食长期预测中的应用</a:t>
            </a:r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大自然探索</a:t>
            </a:r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,1984</a:t>
            </a:r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年第</a:t>
            </a:r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期</a:t>
            </a:r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,37-43.</a:t>
            </a:r>
          </a:p>
          <a:p>
            <a:pPr marL="0" indent="0"/>
            <a:endParaRPr lang="en-US" altLang="zh-CN" sz="2400">
              <a:latin typeface="华文细黑" pitchFamily="2" charset="-122"/>
              <a:ea typeface="华文细黑" pitchFamily="2" charset="-122"/>
            </a:endParaRPr>
          </a:p>
          <a:p>
            <a:pPr marL="0" indent="0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出发点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indent="0"/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(1)</a:t>
            </a:r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通过对数据序列的映射处理</a:t>
            </a:r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为微分拟合建模提供中间信息</a:t>
            </a:r>
          </a:p>
          <a:p>
            <a:pPr marL="0" indent="0"/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(2)</a:t>
            </a:r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通过数据的序列生成弱化原始数据序列的随机性</a:t>
            </a:r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尤其是对非平稳数据序列随机性的弱化</a:t>
            </a:r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indent="0"/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(3)</a:t>
            </a:r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提出模块预测和累加生成的思想</a:t>
            </a:r>
          </a:p>
          <a:p>
            <a:pPr marL="0" indent="0"/>
            <a:endParaRPr lang="en-US" altLang="zh-CN" sz="240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细黑" pitchFamily="2" charset="-122"/>
              </a:rPr>
              <a:t>引言</a:t>
            </a:r>
            <a:r>
              <a:rPr lang="en-US" altLang="zh-CN">
                <a:latin typeface="华文细黑" pitchFamily="2" charset="-122"/>
              </a:rPr>
              <a:t>--</a:t>
            </a:r>
            <a:r>
              <a:rPr lang="zh-CN" altLang="en-US">
                <a:latin typeface="华文细黑" pitchFamily="2" charset="-122"/>
              </a:rPr>
              <a:t>灰色模块预测思想</a:t>
            </a:r>
          </a:p>
        </p:txBody>
      </p:sp>
      <p:sp>
        <p:nvSpPr>
          <p:cNvPr id="307203" name="Line 3"/>
          <p:cNvSpPr>
            <a:spLocks noChangeShapeType="1"/>
          </p:cNvSpPr>
          <p:nvPr/>
        </p:nvSpPr>
        <p:spPr bwMode="auto">
          <a:xfrm>
            <a:off x="5292725" y="4797425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04" name="Line 4"/>
          <p:cNvSpPr>
            <a:spLocks noChangeShapeType="1"/>
          </p:cNvSpPr>
          <p:nvPr/>
        </p:nvSpPr>
        <p:spPr bwMode="auto">
          <a:xfrm flipV="1">
            <a:off x="5292725" y="1700213"/>
            <a:ext cx="0" cy="309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05" name="Line 5"/>
          <p:cNvSpPr>
            <a:spLocks noChangeShapeType="1"/>
          </p:cNvSpPr>
          <p:nvPr/>
        </p:nvSpPr>
        <p:spPr bwMode="auto">
          <a:xfrm>
            <a:off x="5867400" y="37163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06" name="Line 6"/>
          <p:cNvSpPr>
            <a:spLocks noChangeShapeType="1"/>
          </p:cNvSpPr>
          <p:nvPr/>
        </p:nvSpPr>
        <p:spPr bwMode="auto">
          <a:xfrm>
            <a:off x="7092950" y="32845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07" name="Line 7"/>
          <p:cNvSpPr>
            <a:spLocks noChangeShapeType="1"/>
          </p:cNvSpPr>
          <p:nvPr/>
        </p:nvSpPr>
        <p:spPr bwMode="auto">
          <a:xfrm flipV="1">
            <a:off x="8459788" y="1773238"/>
            <a:ext cx="0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08" name="Freeform 8"/>
          <p:cNvSpPr>
            <a:spLocks/>
          </p:cNvSpPr>
          <p:nvPr/>
        </p:nvSpPr>
        <p:spPr bwMode="auto">
          <a:xfrm>
            <a:off x="5867400" y="3284538"/>
            <a:ext cx="1225550" cy="431800"/>
          </a:xfrm>
          <a:custGeom>
            <a:avLst/>
            <a:gdLst/>
            <a:ahLst/>
            <a:cxnLst>
              <a:cxn ang="0">
                <a:pos x="0" y="1088"/>
              </a:cxn>
              <a:cxn ang="0">
                <a:pos x="363" y="998"/>
              </a:cxn>
              <a:cxn ang="0">
                <a:pos x="772" y="816"/>
              </a:cxn>
              <a:cxn ang="0">
                <a:pos x="1633" y="0"/>
              </a:cxn>
            </a:cxnLst>
            <a:rect l="0" t="0" r="r" b="b"/>
            <a:pathLst>
              <a:path w="1633" h="1088">
                <a:moveTo>
                  <a:pt x="0" y="1088"/>
                </a:moveTo>
                <a:cubicBezTo>
                  <a:pt x="117" y="1065"/>
                  <a:pt x="234" y="1043"/>
                  <a:pt x="363" y="998"/>
                </a:cubicBezTo>
                <a:cubicBezTo>
                  <a:pt x="492" y="953"/>
                  <a:pt x="560" y="982"/>
                  <a:pt x="772" y="816"/>
                </a:cubicBezTo>
                <a:cubicBezTo>
                  <a:pt x="984" y="650"/>
                  <a:pt x="1308" y="325"/>
                  <a:pt x="163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09" name="Line 9"/>
          <p:cNvSpPr>
            <a:spLocks noChangeShapeType="1"/>
          </p:cNvSpPr>
          <p:nvPr/>
        </p:nvSpPr>
        <p:spPr bwMode="auto">
          <a:xfrm>
            <a:off x="7092950" y="3284538"/>
            <a:ext cx="1366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10" name="Line 10"/>
          <p:cNvSpPr>
            <a:spLocks noChangeShapeType="1"/>
          </p:cNvSpPr>
          <p:nvPr/>
        </p:nvSpPr>
        <p:spPr bwMode="auto">
          <a:xfrm flipV="1">
            <a:off x="8243888" y="22764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11" name="Line 11"/>
          <p:cNvSpPr>
            <a:spLocks noChangeShapeType="1"/>
          </p:cNvSpPr>
          <p:nvPr/>
        </p:nvSpPr>
        <p:spPr bwMode="auto">
          <a:xfrm>
            <a:off x="8101013" y="24209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12" name="Line 12"/>
          <p:cNvSpPr>
            <a:spLocks noChangeShapeType="1"/>
          </p:cNvSpPr>
          <p:nvPr/>
        </p:nvSpPr>
        <p:spPr bwMode="auto">
          <a:xfrm>
            <a:off x="7956550" y="2565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13" name="Line 13"/>
          <p:cNvSpPr>
            <a:spLocks noChangeShapeType="1"/>
          </p:cNvSpPr>
          <p:nvPr/>
        </p:nvSpPr>
        <p:spPr bwMode="auto">
          <a:xfrm>
            <a:off x="7812088" y="27082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14" name="Line 14"/>
          <p:cNvSpPr>
            <a:spLocks noChangeShapeType="1"/>
          </p:cNvSpPr>
          <p:nvPr/>
        </p:nvSpPr>
        <p:spPr bwMode="auto">
          <a:xfrm>
            <a:off x="7667625" y="28527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15" name="Line 15"/>
          <p:cNvSpPr>
            <a:spLocks noChangeShapeType="1"/>
          </p:cNvSpPr>
          <p:nvPr/>
        </p:nvSpPr>
        <p:spPr bwMode="auto">
          <a:xfrm>
            <a:off x="7524750" y="29972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16" name="Line 16"/>
          <p:cNvSpPr>
            <a:spLocks noChangeShapeType="1"/>
          </p:cNvSpPr>
          <p:nvPr/>
        </p:nvSpPr>
        <p:spPr bwMode="auto">
          <a:xfrm>
            <a:off x="7380288" y="31416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17" name="Text Box 17"/>
          <p:cNvSpPr txBox="1">
            <a:spLocks noChangeArrowheads="1"/>
          </p:cNvSpPr>
          <p:nvPr/>
        </p:nvSpPr>
        <p:spPr bwMode="auto">
          <a:xfrm>
            <a:off x="5867400" y="4005263"/>
            <a:ext cx="10810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/>
              <a:t>白色模块</a:t>
            </a:r>
          </a:p>
        </p:txBody>
      </p:sp>
      <p:sp>
        <p:nvSpPr>
          <p:cNvPr id="307218" name="Text Box 18"/>
          <p:cNvSpPr txBox="1">
            <a:spLocks noChangeArrowheads="1"/>
          </p:cNvSpPr>
          <p:nvPr/>
        </p:nvSpPr>
        <p:spPr bwMode="auto">
          <a:xfrm>
            <a:off x="7451725" y="2781300"/>
            <a:ext cx="10810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/>
              <a:t>灰色模块</a:t>
            </a:r>
          </a:p>
        </p:txBody>
      </p:sp>
      <p:sp>
        <p:nvSpPr>
          <p:cNvPr id="307219" name="AutoShape 19"/>
          <p:cNvSpPr>
            <a:spLocks noChangeArrowheads="1"/>
          </p:cNvSpPr>
          <p:nvPr/>
        </p:nvSpPr>
        <p:spPr bwMode="auto">
          <a:xfrm>
            <a:off x="6588125" y="5157788"/>
            <a:ext cx="1079500" cy="431800"/>
          </a:xfrm>
          <a:prstGeom prst="wedgeRoundRectCallout">
            <a:avLst>
              <a:gd name="adj1" fmla="val -1912"/>
              <a:gd name="adj2" fmla="val -12536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zh-CN" altLang="en-US"/>
              <a:t>预测时点</a:t>
            </a:r>
          </a:p>
        </p:txBody>
      </p:sp>
      <p:sp>
        <p:nvSpPr>
          <p:cNvPr id="307220" name="Text Box 20"/>
          <p:cNvSpPr txBox="1">
            <a:spLocks noChangeArrowheads="1"/>
          </p:cNvSpPr>
          <p:nvPr/>
        </p:nvSpPr>
        <p:spPr bwMode="auto">
          <a:xfrm>
            <a:off x="8494713" y="4797425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/>
              <a:t>时间</a:t>
            </a:r>
            <a:r>
              <a:rPr lang="en-US" altLang="zh-CN"/>
              <a:t>t</a:t>
            </a:r>
          </a:p>
        </p:txBody>
      </p:sp>
      <p:sp>
        <p:nvSpPr>
          <p:cNvPr id="307221" name="Text Box 21"/>
          <p:cNvSpPr txBox="1">
            <a:spLocks noChangeArrowheads="1"/>
          </p:cNvSpPr>
          <p:nvPr/>
        </p:nvSpPr>
        <p:spPr bwMode="auto">
          <a:xfrm>
            <a:off x="4716463" y="1773238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/>
              <a:t>数据</a:t>
            </a:r>
            <a:r>
              <a:rPr lang="en-US" altLang="zh-CN"/>
              <a:t>t</a:t>
            </a:r>
          </a:p>
        </p:txBody>
      </p:sp>
      <p:sp>
        <p:nvSpPr>
          <p:cNvPr id="307222" name="Line 22"/>
          <p:cNvSpPr>
            <a:spLocks noChangeShapeType="1"/>
          </p:cNvSpPr>
          <p:nvPr/>
        </p:nvSpPr>
        <p:spPr bwMode="auto">
          <a:xfrm>
            <a:off x="755650" y="4797425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23" name="Line 23"/>
          <p:cNvSpPr>
            <a:spLocks noChangeShapeType="1"/>
          </p:cNvSpPr>
          <p:nvPr/>
        </p:nvSpPr>
        <p:spPr bwMode="auto">
          <a:xfrm flipV="1">
            <a:off x="755650" y="1700213"/>
            <a:ext cx="0" cy="309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24" name="Line 24"/>
          <p:cNvSpPr>
            <a:spLocks noChangeShapeType="1"/>
          </p:cNvSpPr>
          <p:nvPr/>
        </p:nvSpPr>
        <p:spPr bwMode="auto">
          <a:xfrm>
            <a:off x="1330325" y="37163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25" name="Line 25"/>
          <p:cNvSpPr>
            <a:spLocks noChangeShapeType="1"/>
          </p:cNvSpPr>
          <p:nvPr/>
        </p:nvSpPr>
        <p:spPr bwMode="auto">
          <a:xfrm>
            <a:off x="2555875" y="32845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26" name="Line 26"/>
          <p:cNvSpPr>
            <a:spLocks noChangeShapeType="1"/>
          </p:cNvSpPr>
          <p:nvPr/>
        </p:nvSpPr>
        <p:spPr bwMode="auto">
          <a:xfrm flipV="1">
            <a:off x="3922713" y="3284538"/>
            <a:ext cx="1587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27" name="Freeform 27"/>
          <p:cNvSpPr>
            <a:spLocks/>
          </p:cNvSpPr>
          <p:nvPr/>
        </p:nvSpPr>
        <p:spPr bwMode="auto">
          <a:xfrm>
            <a:off x="1330325" y="3284538"/>
            <a:ext cx="1225550" cy="431800"/>
          </a:xfrm>
          <a:custGeom>
            <a:avLst/>
            <a:gdLst/>
            <a:ahLst/>
            <a:cxnLst>
              <a:cxn ang="0">
                <a:pos x="0" y="1088"/>
              </a:cxn>
              <a:cxn ang="0">
                <a:pos x="363" y="998"/>
              </a:cxn>
              <a:cxn ang="0">
                <a:pos x="772" y="816"/>
              </a:cxn>
              <a:cxn ang="0">
                <a:pos x="1633" y="0"/>
              </a:cxn>
            </a:cxnLst>
            <a:rect l="0" t="0" r="r" b="b"/>
            <a:pathLst>
              <a:path w="1633" h="1088">
                <a:moveTo>
                  <a:pt x="0" y="1088"/>
                </a:moveTo>
                <a:cubicBezTo>
                  <a:pt x="117" y="1065"/>
                  <a:pt x="234" y="1043"/>
                  <a:pt x="363" y="998"/>
                </a:cubicBezTo>
                <a:cubicBezTo>
                  <a:pt x="492" y="953"/>
                  <a:pt x="560" y="982"/>
                  <a:pt x="772" y="816"/>
                </a:cubicBezTo>
                <a:cubicBezTo>
                  <a:pt x="984" y="650"/>
                  <a:pt x="1308" y="325"/>
                  <a:pt x="163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28" name="Line 28"/>
          <p:cNvSpPr>
            <a:spLocks noChangeShapeType="1"/>
          </p:cNvSpPr>
          <p:nvPr/>
        </p:nvSpPr>
        <p:spPr bwMode="auto">
          <a:xfrm>
            <a:off x="2555875" y="3284538"/>
            <a:ext cx="1366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29" name="Text Box 29"/>
          <p:cNvSpPr txBox="1">
            <a:spLocks noChangeArrowheads="1"/>
          </p:cNvSpPr>
          <p:nvPr/>
        </p:nvSpPr>
        <p:spPr bwMode="auto">
          <a:xfrm>
            <a:off x="1330325" y="4005263"/>
            <a:ext cx="10810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/>
              <a:t>白色模块</a:t>
            </a:r>
          </a:p>
        </p:txBody>
      </p:sp>
      <p:sp>
        <p:nvSpPr>
          <p:cNvPr id="307230" name="AutoShape 30"/>
          <p:cNvSpPr>
            <a:spLocks noChangeArrowheads="1"/>
          </p:cNvSpPr>
          <p:nvPr/>
        </p:nvSpPr>
        <p:spPr bwMode="auto">
          <a:xfrm>
            <a:off x="2051050" y="5157788"/>
            <a:ext cx="1079500" cy="431800"/>
          </a:xfrm>
          <a:prstGeom prst="wedgeRoundRectCallout">
            <a:avLst>
              <a:gd name="adj1" fmla="val -2500"/>
              <a:gd name="adj2" fmla="val -12242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zh-CN" altLang="en-US"/>
              <a:t>预测时点</a:t>
            </a:r>
          </a:p>
        </p:txBody>
      </p:sp>
      <p:sp>
        <p:nvSpPr>
          <p:cNvPr id="307231" name="Text Box 31"/>
          <p:cNvSpPr txBox="1">
            <a:spLocks noChangeArrowheads="1"/>
          </p:cNvSpPr>
          <p:nvPr/>
        </p:nvSpPr>
        <p:spPr bwMode="auto">
          <a:xfrm>
            <a:off x="3957638" y="4797425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/>
              <a:t>时间</a:t>
            </a:r>
            <a:r>
              <a:rPr lang="en-US" altLang="zh-CN"/>
              <a:t>t</a:t>
            </a:r>
          </a:p>
        </p:txBody>
      </p:sp>
      <p:sp>
        <p:nvSpPr>
          <p:cNvPr id="307232" name="Text Box 32"/>
          <p:cNvSpPr txBox="1">
            <a:spLocks noChangeArrowheads="1"/>
          </p:cNvSpPr>
          <p:nvPr/>
        </p:nvSpPr>
        <p:spPr bwMode="auto">
          <a:xfrm>
            <a:off x="179388" y="1773238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/>
              <a:t>数据</a:t>
            </a:r>
            <a:r>
              <a:rPr lang="en-US" altLang="zh-CN"/>
              <a:t>t</a:t>
            </a:r>
          </a:p>
        </p:txBody>
      </p:sp>
      <p:sp>
        <p:nvSpPr>
          <p:cNvPr id="307233" name="Freeform 33"/>
          <p:cNvSpPr>
            <a:spLocks/>
          </p:cNvSpPr>
          <p:nvPr/>
        </p:nvSpPr>
        <p:spPr bwMode="auto">
          <a:xfrm>
            <a:off x="7092950" y="1773238"/>
            <a:ext cx="1366838" cy="1511300"/>
          </a:xfrm>
          <a:custGeom>
            <a:avLst/>
            <a:gdLst/>
            <a:ahLst/>
            <a:cxnLst>
              <a:cxn ang="0">
                <a:pos x="0" y="952"/>
              </a:cxn>
              <a:cxn ang="0">
                <a:pos x="226" y="816"/>
              </a:cxn>
              <a:cxn ang="0">
                <a:pos x="453" y="589"/>
              </a:cxn>
              <a:cxn ang="0">
                <a:pos x="635" y="363"/>
              </a:cxn>
              <a:cxn ang="0">
                <a:pos x="725" y="227"/>
              </a:cxn>
              <a:cxn ang="0">
                <a:pos x="861" y="0"/>
              </a:cxn>
            </a:cxnLst>
            <a:rect l="0" t="0" r="r" b="b"/>
            <a:pathLst>
              <a:path w="861" h="952">
                <a:moveTo>
                  <a:pt x="0" y="952"/>
                </a:moveTo>
                <a:cubicBezTo>
                  <a:pt x="75" y="914"/>
                  <a:pt x="151" y="876"/>
                  <a:pt x="226" y="816"/>
                </a:cubicBezTo>
                <a:cubicBezTo>
                  <a:pt x="301" y="756"/>
                  <a:pt x="385" y="664"/>
                  <a:pt x="453" y="589"/>
                </a:cubicBezTo>
                <a:cubicBezTo>
                  <a:pt x="521" y="514"/>
                  <a:pt x="590" y="423"/>
                  <a:pt x="635" y="363"/>
                </a:cubicBezTo>
                <a:cubicBezTo>
                  <a:pt x="680" y="303"/>
                  <a:pt x="687" y="287"/>
                  <a:pt x="725" y="227"/>
                </a:cubicBezTo>
                <a:cubicBezTo>
                  <a:pt x="763" y="167"/>
                  <a:pt x="838" y="38"/>
                  <a:pt x="861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34" name="Text Box 34"/>
          <p:cNvSpPr txBox="1">
            <a:spLocks noChangeArrowheads="1"/>
          </p:cNvSpPr>
          <p:nvPr/>
        </p:nvSpPr>
        <p:spPr bwMode="auto">
          <a:xfrm>
            <a:off x="1763713" y="1700213"/>
            <a:ext cx="18716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 b="1">
                <a:ea typeface="华文细黑" pitchFamily="2" charset="-122"/>
              </a:rPr>
              <a:t>零增长率情形</a:t>
            </a:r>
          </a:p>
        </p:txBody>
      </p:sp>
      <p:sp>
        <p:nvSpPr>
          <p:cNvPr id="307235" name="Text Box 35"/>
          <p:cNvSpPr txBox="1">
            <a:spLocks noChangeArrowheads="1"/>
          </p:cNvSpPr>
          <p:nvPr/>
        </p:nvSpPr>
        <p:spPr bwMode="auto">
          <a:xfrm>
            <a:off x="5940425" y="1700213"/>
            <a:ext cx="18716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 b="1">
                <a:ea typeface="华文细黑" pitchFamily="2" charset="-122"/>
              </a:rPr>
              <a:t>指数增长情形</a:t>
            </a:r>
          </a:p>
        </p:txBody>
      </p:sp>
    </p:spTree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细黑" pitchFamily="2" charset="-122"/>
              </a:rPr>
              <a:t>引言</a:t>
            </a:r>
            <a:r>
              <a:rPr lang="en-US" altLang="zh-CN">
                <a:latin typeface="华文细黑" pitchFamily="2" charset="-122"/>
              </a:rPr>
              <a:t>--</a:t>
            </a:r>
            <a:r>
              <a:rPr lang="zh-CN" altLang="en-US">
                <a:latin typeface="华文细黑" pitchFamily="2" charset="-122"/>
              </a:rPr>
              <a:t>灰色模块预测思想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3384550" cy="4679950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研究步骤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(1)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典型模块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典型曲线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的信息收集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;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(2)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对原始白色信息进行典型曲线建模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;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(3)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对原始白色信息和典型曲线拟合信息进行</a:t>
            </a:r>
            <a:r>
              <a:rPr lang="zh-CN" altLang="en-US" sz="20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精度检验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zh-CN" altLang="en-US" sz="20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关联分析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;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(4)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选定典型拟合曲线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;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(5)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确定上下界灰模块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;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(6)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预测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.</a:t>
            </a:r>
          </a:p>
        </p:txBody>
      </p:sp>
      <p:sp>
        <p:nvSpPr>
          <p:cNvPr id="308228" name="Line 4"/>
          <p:cNvSpPr>
            <a:spLocks noChangeShapeType="1"/>
          </p:cNvSpPr>
          <p:nvPr/>
        </p:nvSpPr>
        <p:spPr bwMode="auto">
          <a:xfrm>
            <a:off x="4206875" y="4797425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29" name="Line 5"/>
          <p:cNvSpPr>
            <a:spLocks noChangeShapeType="1"/>
          </p:cNvSpPr>
          <p:nvPr/>
        </p:nvSpPr>
        <p:spPr bwMode="auto">
          <a:xfrm flipV="1">
            <a:off x="4206875" y="1700213"/>
            <a:ext cx="0" cy="309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30" name="Line 6"/>
          <p:cNvSpPr>
            <a:spLocks noChangeShapeType="1"/>
          </p:cNvSpPr>
          <p:nvPr/>
        </p:nvSpPr>
        <p:spPr bwMode="auto">
          <a:xfrm>
            <a:off x="4781550" y="37163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31" name="Line 7"/>
          <p:cNvSpPr>
            <a:spLocks noChangeShapeType="1"/>
          </p:cNvSpPr>
          <p:nvPr/>
        </p:nvSpPr>
        <p:spPr bwMode="auto">
          <a:xfrm>
            <a:off x="6007100" y="32845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7373938" y="1773238"/>
            <a:ext cx="0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33" name="Freeform 9"/>
          <p:cNvSpPr>
            <a:spLocks/>
          </p:cNvSpPr>
          <p:nvPr/>
        </p:nvSpPr>
        <p:spPr bwMode="auto">
          <a:xfrm>
            <a:off x="4781550" y="3284538"/>
            <a:ext cx="1225550" cy="431800"/>
          </a:xfrm>
          <a:custGeom>
            <a:avLst/>
            <a:gdLst/>
            <a:ahLst/>
            <a:cxnLst>
              <a:cxn ang="0">
                <a:pos x="0" y="1088"/>
              </a:cxn>
              <a:cxn ang="0">
                <a:pos x="363" y="998"/>
              </a:cxn>
              <a:cxn ang="0">
                <a:pos x="772" y="816"/>
              </a:cxn>
              <a:cxn ang="0">
                <a:pos x="1633" y="0"/>
              </a:cxn>
            </a:cxnLst>
            <a:rect l="0" t="0" r="r" b="b"/>
            <a:pathLst>
              <a:path w="1633" h="1088">
                <a:moveTo>
                  <a:pt x="0" y="1088"/>
                </a:moveTo>
                <a:cubicBezTo>
                  <a:pt x="117" y="1065"/>
                  <a:pt x="234" y="1043"/>
                  <a:pt x="363" y="998"/>
                </a:cubicBezTo>
                <a:cubicBezTo>
                  <a:pt x="492" y="953"/>
                  <a:pt x="560" y="982"/>
                  <a:pt x="772" y="816"/>
                </a:cubicBezTo>
                <a:cubicBezTo>
                  <a:pt x="984" y="650"/>
                  <a:pt x="1308" y="325"/>
                  <a:pt x="163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>
            <a:off x="6007100" y="3284538"/>
            <a:ext cx="1366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35" name="Line 11"/>
          <p:cNvSpPr>
            <a:spLocks noChangeShapeType="1"/>
          </p:cNvSpPr>
          <p:nvPr/>
        </p:nvSpPr>
        <p:spPr bwMode="auto">
          <a:xfrm flipV="1">
            <a:off x="7158038" y="22764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>
            <a:off x="7015163" y="24209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37" name="Line 13"/>
          <p:cNvSpPr>
            <a:spLocks noChangeShapeType="1"/>
          </p:cNvSpPr>
          <p:nvPr/>
        </p:nvSpPr>
        <p:spPr bwMode="auto">
          <a:xfrm>
            <a:off x="6870700" y="2565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>
            <a:off x="6726238" y="27082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39" name="Line 15"/>
          <p:cNvSpPr>
            <a:spLocks noChangeShapeType="1"/>
          </p:cNvSpPr>
          <p:nvPr/>
        </p:nvSpPr>
        <p:spPr bwMode="auto">
          <a:xfrm>
            <a:off x="6581775" y="28527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>
            <a:off x="6438900" y="29972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41" name="Line 17"/>
          <p:cNvSpPr>
            <a:spLocks noChangeShapeType="1"/>
          </p:cNvSpPr>
          <p:nvPr/>
        </p:nvSpPr>
        <p:spPr bwMode="auto">
          <a:xfrm>
            <a:off x="6294438" y="31416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42" name="Text Box 18"/>
          <p:cNvSpPr txBox="1">
            <a:spLocks noChangeArrowheads="1"/>
          </p:cNvSpPr>
          <p:nvPr/>
        </p:nvSpPr>
        <p:spPr bwMode="auto">
          <a:xfrm>
            <a:off x="4781550" y="4005263"/>
            <a:ext cx="10810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/>
              <a:t>白色模块</a:t>
            </a:r>
          </a:p>
        </p:txBody>
      </p:sp>
      <p:sp>
        <p:nvSpPr>
          <p:cNvPr id="308243" name="AutoShape 19"/>
          <p:cNvSpPr>
            <a:spLocks noChangeArrowheads="1"/>
          </p:cNvSpPr>
          <p:nvPr/>
        </p:nvSpPr>
        <p:spPr bwMode="auto">
          <a:xfrm>
            <a:off x="5502275" y="5157788"/>
            <a:ext cx="1079500" cy="431800"/>
          </a:xfrm>
          <a:prstGeom prst="wedgeRoundRectCallout">
            <a:avLst>
              <a:gd name="adj1" fmla="val -588"/>
              <a:gd name="adj2" fmla="val -12536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zh-CN" altLang="en-US"/>
              <a:t>预测时点</a:t>
            </a:r>
          </a:p>
        </p:txBody>
      </p:sp>
      <p:sp>
        <p:nvSpPr>
          <p:cNvPr id="308244" name="Text Box 20"/>
          <p:cNvSpPr txBox="1">
            <a:spLocks noChangeArrowheads="1"/>
          </p:cNvSpPr>
          <p:nvPr/>
        </p:nvSpPr>
        <p:spPr bwMode="auto">
          <a:xfrm>
            <a:off x="7408863" y="4797425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/>
              <a:t>时间</a:t>
            </a:r>
            <a:r>
              <a:rPr lang="en-US" altLang="zh-CN"/>
              <a:t>t</a:t>
            </a:r>
          </a:p>
        </p:txBody>
      </p:sp>
      <p:sp>
        <p:nvSpPr>
          <p:cNvPr id="308245" name="Text Box 21"/>
          <p:cNvSpPr txBox="1">
            <a:spLocks noChangeArrowheads="1"/>
          </p:cNvSpPr>
          <p:nvPr/>
        </p:nvSpPr>
        <p:spPr bwMode="auto">
          <a:xfrm>
            <a:off x="3630613" y="1773238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/>
              <a:t>数据</a:t>
            </a:r>
            <a:r>
              <a:rPr lang="en-US" altLang="zh-CN"/>
              <a:t>t</a:t>
            </a:r>
          </a:p>
        </p:txBody>
      </p:sp>
      <p:sp>
        <p:nvSpPr>
          <p:cNvPr id="308246" name="Freeform 22"/>
          <p:cNvSpPr>
            <a:spLocks/>
          </p:cNvSpPr>
          <p:nvPr/>
        </p:nvSpPr>
        <p:spPr bwMode="auto">
          <a:xfrm>
            <a:off x="6007100" y="1773238"/>
            <a:ext cx="1366838" cy="1511300"/>
          </a:xfrm>
          <a:custGeom>
            <a:avLst/>
            <a:gdLst/>
            <a:ahLst/>
            <a:cxnLst>
              <a:cxn ang="0">
                <a:pos x="0" y="952"/>
              </a:cxn>
              <a:cxn ang="0">
                <a:pos x="226" y="816"/>
              </a:cxn>
              <a:cxn ang="0">
                <a:pos x="453" y="589"/>
              </a:cxn>
              <a:cxn ang="0">
                <a:pos x="635" y="363"/>
              </a:cxn>
              <a:cxn ang="0">
                <a:pos x="725" y="227"/>
              </a:cxn>
              <a:cxn ang="0">
                <a:pos x="861" y="0"/>
              </a:cxn>
            </a:cxnLst>
            <a:rect l="0" t="0" r="r" b="b"/>
            <a:pathLst>
              <a:path w="861" h="952">
                <a:moveTo>
                  <a:pt x="0" y="952"/>
                </a:moveTo>
                <a:cubicBezTo>
                  <a:pt x="75" y="914"/>
                  <a:pt x="151" y="876"/>
                  <a:pt x="226" y="816"/>
                </a:cubicBezTo>
                <a:cubicBezTo>
                  <a:pt x="301" y="756"/>
                  <a:pt x="385" y="664"/>
                  <a:pt x="453" y="589"/>
                </a:cubicBezTo>
                <a:cubicBezTo>
                  <a:pt x="521" y="514"/>
                  <a:pt x="590" y="423"/>
                  <a:pt x="635" y="363"/>
                </a:cubicBezTo>
                <a:cubicBezTo>
                  <a:pt x="680" y="303"/>
                  <a:pt x="687" y="287"/>
                  <a:pt x="725" y="227"/>
                </a:cubicBezTo>
                <a:cubicBezTo>
                  <a:pt x="763" y="167"/>
                  <a:pt x="838" y="38"/>
                  <a:pt x="861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47" name="Freeform 23"/>
          <p:cNvSpPr>
            <a:spLocks/>
          </p:cNvSpPr>
          <p:nvPr/>
        </p:nvSpPr>
        <p:spPr bwMode="auto">
          <a:xfrm>
            <a:off x="6007100" y="2708275"/>
            <a:ext cx="1366838" cy="576263"/>
          </a:xfrm>
          <a:custGeom>
            <a:avLst/>
            <a:gdLst/>
            <a:ahLst/>
            <a:cxnLst>
              <a:cxn ang="0">
                <a:pos x="0" y="1088"/>
              </a:cxn>
              <a:cxn ang="0">
                <a:pos x="363" y="998"/>
              </a:cxn>
              <a:cxn ang="0">
                <a:pos x="772" y="816"/>
              </a:cxn>
              <a:cxn ang="0">
                <a:pos x="1633" y="0"/>
              </a:cxn>
            </a:cxnLst>
            <a:rect l="0" t="0" r="r" b="b"/>
            <a:pathLst>
              <a:path w="1633" h="1088">
                <a:moveTo>
                  <a:pt x="0" y="1088"/>
                </a:moveTo>
                <a:cubicBezTo>
                  <a:pt x="117" y="1065"/>
                  <a:pt x="234" y="1043"/>
                  <a:pt x="363" y="998"/>
                </a:cubicBezTo>
                <a:cubicBezTo>
                  <a:pt x="492" y="953"/>
                  <a:pt x="560" y="982"/>
                  <a:pt x="772" y="816"/>
                </a:cubicBezTo>
                <a:cubicBezTo>
                  <a:pt x="984" y="650"/>
                  <a:pt x="1308" y="325"/>
                  <a:pt x="163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48" name="Freeform 24"/>
          <p:cNvSpPr>
            <a:spLocks/>
          </p:cNvSpPr>
          <p:nvPr/>
        </p:nvSpPr>
        <p:spPr bwMode="auto">
          <a:xfrm>
            <a:off x="6007100" y="2276475"/>
            <a:ext cx="1366838" cy="1008063"/>
          </a:xfrm>
          <a:custGeom>
            <a:avLst/>
            <a:gdLst/>
            <a:ahLst/>
            <a:cxnLst>
              <a:cxn ang="0">
                <a:pos x="0" y="1088"/>
              </a:cxn>
              <a:cxn ang="0">
                <a:pos x="363" y="998"/>
              </a:cxn>
              <a:cxn ang="0">
                <a:pos x="772" y="816"/>
              </a:cxn>
              <a:cxn ang="0">
                <a:pos x="1633" y="0"/>
              </a:cxn>
            </a:cxnLst>
            <a:rect l="0" t="0" r="r" b="b"/>
            <a:pathLst>
              <a:path w="1633" h="1088">
                <a:moveTo>
                  <a:pt x="0" y="1088"/>
                </a:moveTo>
                <a:cubicBezTo>
                  <a:pt x="117" y="1065"/>
                  <a:pt x="234" y="1043"/>
                  <a:pt x="363" y="998"/>
                </a:cubicBezTo>
                <a:cubicBezTo>
                  <a:pt x="492" y="953"/>
                  <a:pt x="560" y="982"/>
                  <a:pt x="772" y="816"/>
                </a:cubicBezTo>
                <a:cubicBezTo>
                  <a:pt x="984" y="650"/>
                  <a:pt x="1308" y="325"/>
                  <a:pt x="163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250" name="Object 26"/>
          <p:cNvGraphicFramePr>
            <a:graphicFrameLocks noChangeAspect="1"/>
          </p:cNvGraphicFramePr>
          <p:nvPr/>
        </p:nvGraphicFramePr>
        <p:xfrm>
          <a:off x="6619875" y="1484313"/>
          <a:ext cx="25241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523880" imgH="228600" progId="Equation.DSMT4">
                  <p:embed/>
                </p:oleObj>
              </mc:Choice>
              <mc:Fallback>
                <p:oleObj name="Equation" r:id="rId3" imgW="15238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1484313"/>
                        <a:ext cx="25241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1" name="Object 27"/>
          <p:cNvGraphicFramePr>
            <a:graphicFrameLocks noChangeAspect="1"/>
          </p:cNvGraphicFramePr>
          <p:nvPr/>
        </p:nvGraphicFramePr>
        <p:xfrm>
          <a:off x="6761163" y="2565400"/>
          <a:ext cx="2382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485720" imgH="228600" progId="Equation.DSMT4">
                  <p:embed/>
                </p:oleObj>
              </mc:Choice>
              <mc:Fallback>
                <p:oleObj name="Equation" r:id="rId5" imgW="14857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163" y="2565400"/>
                        <a:ext cx="23828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2" name="Object 28"/>
          <p:cNvGraphicFramePr>
            <a:graphicFrameLocks noChangeAspect="1"/>
          </p:cNvGraphicFramePr>
          <p:nvPr/>
        </p:nvGraphicFramePr>
        <p:xfrm>
          <a:off x="7072313" y="2060575"/>
          <a:ext cx="20716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1193760" imgH="203040" progId="Equation.DSMT4">
                  <p:embed/>
                </p:oleObj>
              </mc:Choice>
              <mc:Fallback>
                <p:oleObj name="Equation" r:id="rId7" imgW="11937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2060575"/>
                        <a:ext cx="2071687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86868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灰色预测模型是通过数据处理来分析和对待随机量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也就是通过数据到数据的”映射”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时间序列到时间序列的”映射”来处理和发现规律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, </a:t>
            </a: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称之为灰色序列生成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累加生成是一种有效的弱化数据序列随机性的方法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.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6863" y="3429000"/>
            <a:ext cx="8534400" cy="2562225"/>
            <a:chOff x="187" y="2160"/>
            <a:chExt cx="5376" cy="1614"/>
          </a:xfrm>
        </p:grpSpPr>
        <p:graphicFrame>
          <p:nvGraphicFramePr>
            <p:cNvPr id="309252" name="Object 4"/>
            <p:cNvGraphicFramePr>
              <a:graphicFrameLocks noChangeAspect="1"/>
            </p:cNvGraphicFramePr>
            <p:nvPr/>
          </p:nvGraphicFramePr>
          <p:xfrm>
            <a:off x="187" y="2160"/>
            <a:ext cx="2592" cy="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图表" r:id="rId4" imgW="4610100" imgH="2505151" progId="Excel.Sheet.8">
                    <p:embed/>
                  </p:oleObj>
                </mc:Choice>
                <mc:Fallback>
                  <p:oleObj name="图表" r:id="rId4" imgW="4610100" imgH="2505151" progId="Excel.Shee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" y="2160"/>
                          <a:ext cx="2592" cy="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53" name="Object 5"/>
            <p:cNvGraphicFramePr>
              <a:graphicFrameLocks noChangeAspect="1"/>
            </p:cNvGraphicFramePr>
            <p:nvPr/>
          </p:nvGraphicFramePr>
          <p:xfrm>
            <a:off x="2971" y="2160"/>
            <a:ext cx="2592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图表" r:id="rId7" imgW="4495800" imgH="1905000" progId="Excel.Sheet.8">
                    <p:embed/>
                  </p:oleObj>
                </mc:Choice>
                <mc:Fallback>
                  <p:oleObj name="图表" r:id="rId7" imgW="4495800" imgH="1905000" progId="Excel.Sheet.8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160"/>
                          <a:ext cx="2592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468313" y="188913"/>
            <a:ext cx="7772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引言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--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累加生成建模思想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blackWhite">
          <a:xfrm>
            <a:off x="2339752" y="1052736"/>
            <a:ext cx="6624637" cy="1008063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邓聚龙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累加生成的灰指数律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—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灰色控制系统的优化信息处理问题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华中工学院学报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,1987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/>
      <p:bldP spid="309255" grpId="0" animBg="1"/>
      <p:bldP spid="30925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灰色系统模型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15350" cy="44719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研究一个系统，一般应首先建立系统的数学模型，进而对系统的整体功能，协调功能以及系统各因素之间的关联关系，因果关系进行具体的量化研究。这种研究必须以定性分析为先导，定量与定性紧密结合。系统模型的建立，一般要经过思想开发，因素分析，量化，动态化，优化五个步骤。即语言模型，网络模型，量化模型，动态模型，优化模型。</a:t>
            </a:r>
          </a:p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在建模过程中，要不断的将下一阶段中所得的结果回馈，经过多次循环往返，使整个模型逐步趋于完善。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</a:rPr>
              <a:t>1. GM(1,1)</a:t>
            </a:r>
            <a:r>
              <a:rPr lang="zh-CN" altLang="en-US" b="1" smtClean="0">
                <a:solidFill>
                  <a:srgbClr val="000000"/>
                </a:solidFill>
              </a:rPr>
              <a:t>模型</a:t>
            </a:r>
          </a:p>
        </p:txBody>
      </p:sp>
      <p:sp>
        <p:nvSpPr>
          <p:cNvPr id="10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45434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G</a:t>
            </a:r>
            <a:r>
              <a:rPr lang="zh-CN" altLang="en-US" smtClean="0">
                <a:solidFill>
                  <a:srgbClr val="000000"/>
                </a:solidFill>
              </a:rPr>
              <a:t>表示</a:t>
            </a:r>
            <a:r>
              <a:rPr lang="en-US" altLang="zh-CN" smtClean="0">
                <a:solidFill>
                  <a:srgbClr val="000000"/>
                </a:solidFill>
              </a:rPr>
              <a:t>grey</a:t>
            </a:r>
            <a:r>
              <a:rPr lang="zh-CN" altLang="en-US" smtClean="0">
                <a:solidFill>
                  <a:srgbClr val="000000"/>
                </a:solidFill>
              </a:rPr>
              <a:t>（灰色），</a:t>
            </a:r>
            <a:r>
              <a:rPr lang="en-US" altLang="zh-CN" smtClean="0">
                <a:solidFill>
                  <a:srgbClr val="000000"/>
                </a:solidFill>
              </a:rPr>
              <a:t>M</a:t>
            </a:r>
            <a:r>
              <a:rPr lang="zh-CN" altLang="en-US" smtClean="0">
                <a:solidFill>
                  <a:srgbClr val="000000"/>
                </a:solidFill>
              </a:rPr>
              <a:t>表示</a:t>
            </a:r>
            <a:r>
              <a:rPr lang="en-US" altLang="zh-CN" smtClean="0">
                <a:solidFill>
                  <a:srgbClr val="000000"/>
                </a:solidFill>
              </a:rPr>
              <a:t>model</a:t>
            </a:r>
            <a:r>
              <a:rPr lang="zh-CN" altLang="en-US" smtClean="0">
                <a:solidFill>
                  <a:srgbClr val="000000"/>
                </a:solidFill>
              </a:rPr>
              <a:t>（模型），</a:t>
            </a:r>
            <a:r>
              <a:rPr lang="en-US" altLang="zh-CN" smtClean="0">
                <a:solidFill>
                  <a:srgbClr val="000000"/>
                </a:solidFill>
              </a:rPr>
              <a:t>GM</a:t>
            </a:r>
            <a:r>
              <a:rPr lang="zh-CN" altLang="en-US" smtClean="0">
                <a:solidFill>
                  <a:srgbClr val="000000"/>
                </a:solidFill>
              </a:rPr>
              <a:t>（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）表示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阶的、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个变量的模型。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定义</a:t>
            </a:r>
            <a:r>
              <a:rPr lang="en-US" altLang="zh-CN" b="1" smtClean="0">
                <a:solidFill>
                  <a:srgbClr val="000000"/>
                </a:solidFill>
              </a:rPr>
              <a:t>1.1</a:t>
            </a:r>
            <a:r>
              <a:rPr lang="zh-CN" altLang="en-US" smtClean="0">
                <a:solidFill>
                  <a:srgbClr val="000000"/>
                </a:solidFill>
              </a:rPr>
              <a:t>设              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   则称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  为</a:t>
            </a:r>
            <a:r>
              <a:rPr lang="en-US" altLang="zh-CN" smtClean="0">
                <a:solidFill>
                  <a:srgbClr val="000000"/>
                </a:solidFill>
              </a:rPr>
              <a:t>GM(1,1)</a:t>
            </a:r>
            <a:r>
              <a:rPr lang="zh-CN" altLang="en-US" smtClean="0">
                <a:solidFill>
                  <a:srgbClr val="000000"/>
                </a:solidFill>
              </a:rPr>
              <a:t>模型的原始形式，其中      为待定参数。</a:t>
            </a: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627313" y="3213100"/>
          <a:ext cx="51133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714500" imgH="228600" progId="Equation.DSMT4">
                  <p:embed/>
                </p:oleObj>
              </mc:Choice>
              <mc:Fallback>
                <p:oleObj name="Equation" r:id="rId3" imgW="17145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13100"/>
                        <a:ext cx="51133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2555875" y="3860800"/>
          <a:ext cx="51847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1651000" imgH="228600" progId="Equation.DSMT4">
                  <p:embed/>
                </p:oleObj>
              </mc:Choice>
              <mc:Fallback>
                <p:oleObj name="Equation" r:id="rId5" imgW="1651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860800"/>
                        <a:ext cx="51847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1763713" y="4365625"/>
          <a:ext cx="32400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7" imgW="1104900" imgH="228600" progId="Equation.DSMT4">
                  <p:embed/>
                </p:oleObj>
              </mc:Choice>
              <mc:Fallback>
                <p:oleObj name="Equation" r:id="rId7" imgW="11049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65625"/>
                        <a:ext cx="3240087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9" name="Object 17"/>
          <p:cNvGraphicFramePr>
            <a:graphicFrameLocks noChangeAspect="1"/>
          </p:cNvGraphicFramePr>
          <p:nvPr/>
        </p:nvGraphicFramePr>
        <p:xfrm>
          <a:off x="6516216" y="4869160"/>
          <a:ext cx="649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9" imgW="253780" imgH="203024" progId="Equation.DSMT4">
                  <p:embed/>
                </p:oleObj>
              </mc:Choice>
              <mc:Fallback>
                <p:oleObj name="Equation" r:id="rId9" imgW="253780" imgH="20302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869160"/>
                        <a:ext cx="64928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1479</Words>
  <Application>Microsoft Office PowerPoint</Application>
  <PresentationFormat>全屏显示(4:3)</PresentationFormat>
  <Paragraphs>316</Paragraphs>
  <Slides>25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Office 主题</vt:lpstr>
      <vt:lpstr>Equation</vt:lpstr>
      <vt:lpstr>图表</vt:lpstr>
      <vt:lpstr>PowerPoint 演示文稿</vt:lpstr>
      <vt:lpstr>问题</vt:lpstr>
      <vt:lpstr>引言--灰色系统模型的提出</vt:lpstr>
      <vt:lpstr>引言--灰色系统模型的提出</vt:lpstr>
      <vt:lpstr>引言--灰色模块预测思想</vt:lpstr>
      <vt:lpstr>引言--灰色模块预测思想</vt:lpstr>
      <vt:lpstr>PowerPoint 演示文稿</vt:lpstr>
      <vt:lpstr>灰色系统模型 </vt:lpstr>
      <vt:lpstr>1. GM(1,1)模型</vt:lpstr>
      <vt:lpstr>PowerPoint 演示文稿</vt:lpstr>
      <vt:lpstr>PowerPoint 演示文稿</vt:lpstr>
      <vt:lpstr>PowerPoint 演示文稿</vt:lpstr>
      <vt:lpstr>PowerPoint 演示文稿</vt:lpstr>
      <vt:lpstr>2.灰色系统预测模型的精度检验</vt:lpstr>
      <vt:lpstr>PowerPoint 演示文稿</vt:lpstr>
      <vt:lpstr>PowerPoint 演示文稿</vt:lpstr>
      <vt:lpstr>PowerPoint 演示文稿</vt:lpstr>
      <vt:lpstr>PowerPoint 演示文稿</vt:lpstr>
      <vt:lpstr>精度检验等级参照表</vt:lpstr>
      <vt:lpstr>案例--GM(1,1) 模型</vt:lpstr>
      <vt:lpstr>案例--GM(1,1) 模型</vt:lpstr>
      <vt:lpstr>案例--GM(1,1) 模型</vt:lpstr>
      <vt:lpstr>案例--GM(1,1) 模型</vt:lpstr>
      <vt:lpstr>案例--GM(1,1) 模型</vt:lpstr>
      <vt:lpstr>灰 色 预 测 模 型 的 拓 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ts</cp:lastModifiedBy>
  <cp:revision>24</cp:revision>
  <dcterms:modified xsi:type="dcterms:W3CDTF">2013-03-12T01:01:06Z</dcterms:modified>
</cp:coreProperties>
</file>