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59"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152"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image" Target="../media/image9.jpeg"/><Relationship Id="rId4"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image" Target="../media/image9.jpe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EC1A31-8EA8-4E61-BFAD-B01857171C9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43D11AB8-83B8-44DA-8D34-88EE91CE978C}">
      <dgm:prSet phldrT="[文本]" custT="1"/>
      <dgm:spPr/>
      <dgm:t>
        <a:bodyPr/>
        <a:lstStyle/>
        <a:p>
          <a:r>
            <a:rPr lang="en-US" altLang="zh-CN" sz="2400" b="1" dirty="0" smtClean="0">
              <a:effectLst>
                <a:outerShdw blurRad="38100" dist="38100" dir="2700000" algn="tl">
                  <a:srgbClr val="000000">
                    <a:alpha val="43137"/>
                  </a:srgbClr>
                </a:outerShdw>
              </a:effectLst>
            </a:rPr>
            <a:t>1</a:t>
          </a:r>
          <a:endParaRPr lang="zh-CN" altLang="en-US" sz="2400" b="1" dirty="0">
            <a:effectLst>
              <a:outerShdw blurRad="38100" dist="38100" dir="2700000" algn="tl">
                <a:srgbClr val="000000">
                  <a:alpha val="43137"/>
                </a:srgbClr>
              </a:outerShdw>
            </a:effectLst>
          </a:endParaRPr>
        </a:p>
      </dgm:t>
    </dgm:pt>
    <dgm:pt modelId="{0F0D1DFE-DE0C-4878-A41B-6482495FBDB3}" type="parTrans" cxnId="{2176FD1C-1CAB-4455-B799-D7139276CC43}">
      <dgm:prSet/>
      <dgm:spPr/>
      <dgm:t>
        <a:bodyPr/>
        <a:lstStyle/>
        <a:p>
          <a:endParaRPr lang="zh-CN" altLang="en-US"/>
        </a:p>
      </dgm:t>
    </dgm:pt>
    <dgm:pt modelId="{026EC5FC-73C5-4412-87E1-C9BC8A11A3F9}" type="sibTrans" cxnId="{2176FD1C-1CAB-4455-B799-D7139276CC43}">
      <dgm:prSet/>
      <dgm:spPr/>
      <dgm:t>
        <a:bodyPr/>
        <a:lstStyle/>
        <a:p>
          <a:endParaRPr lang="zh-CN" altLang="en-US"/>
        </a:p>
      </dgm:t>
    </dgm:pt>
    <dgm:pt modelId="{0CA9FF48-789F-4635-8422-312E5EC162F4}">
      <dgm:prSet phldrT="[文本]" custT="1"/>
      <dgm:spPr/>
      <dgm:t>
        <a:bodyPr/>
        <a:lstStyle/>
        <a:p>
          <a:r>
            <a:rPr lang="zh-CN" altLang="en-US" sz="2400" b="1" dirty="0" smtClean="0">
              <a:effectLst>
                <a:outerShdw blurRad="38100" dist="38100" dir="2700000" algn="tl">
                  <a:srgbClr val="000000">
                    <a:alpha val="43137"/>
                  </a:srgbClr>
                </a:outerShdw>
              </a:effectLst>
            </a:rPr>
            <a:t>链接预测综述</a:t>
          </a:r>
          <a:endParaRPr lang="zh-CN" altLang="en-US" sz="2400" b="1" dirty="0">
            <a:effectLst>
              <a:outerShdw blurRad="38100" dist="38100" dir="2700000" algn="tl">
                <a:srgbClr val="000000">
                  <a:alpha val="43137"/>
                </a:srgbClr>
              </a:outerShdw>
            </a:effectLst>
          </a:endParaRPr>
        </a:p>
      </dgm:t>
    </dgm:pt>
    <dgm:pt modelId="{56E5FD90-8D11-4826-AD80-BCBD5D379157}" type="parTrans" cxnId="{00AA0080-ACE5-4544-AFED-D6C06D072808}">
      <dgm:prSet/>
      <dgm:spPr/>
      <dgm:t>
        <a:bodyPr/>
        <a:lstStyle/>
        <a:p>
          <a:endParaRPr lang="zh-CN" altLang="en-US"/>
        </a:p>
      </dgm:t>
    </dgm:pt>
    <dgm:pt modelId="{1BED55E2-8928-45C2-A273-C18D1DE28A9F}" type="sibTrans" cxnId="{00AA0080-ACE5-4544-AFED-D6C06D072808}">
      <dgm:prSet/>
      <dgm:spPr/>
      <dgm:t>
        <a:bodyPr/>
        <a:lstStyle/>
        <a:p>
          <a:endParaRPr lang="zh-CN" altLang="en-US"/>
        </a:p>
      </dgm:t>
    </dgm:pt>
    <dgm:pt modelId="{00196089-4B14-4D14-B6FA-5050B96BA5AE}">
      <dgm:prSet phldrT="[文本]" custT="1"/>
      <dgm:spPr/>
      <dgm:t>
        <a:bodyPr/>
        <a:lstStyle/>
        <a:p>
          <a:r>
            <a:rPr lang="en-US" altLang="zh-CN" sz="2400" b="1" dirty="0" smtClean="0">
              <a:effectLst>
                <a:outerShdw blurRad="38100" dist="38100" dir="2700000" algn="tl">
                  <a:srgbClr val="000000">
                    <a:alpha val="43137"/>
                  </a:srgbClr>
                </a:outerShdw>
              </a:effectLst>
            </a:rPr>
            <a:t>2</a:t>
          </a:r>
          <a:endParaRPr lang="zh-CN" altLang="en-US" sz="2400" b="1" dirty="0">
            <a:effectLst>
              <a:outerShdw blurRad="38100" dist="38100" dir="2700000" algn="tl">
                <a:srgbClr val="000000">
                  <a:alpha val="43137"/>
                </a:srgbClr>
              </a:outerShdw>
            </a:effectLst>
          </a:endParaRPr>
        </a:p>
      </dgm:t>
    </dgm:pt>
    <dgm:pt modelId="{6FE872AC-92BD-4E65-AEB7-278A10FE733F}" type="parTrans" cxnId="{7D4FB3FF-02C7-43AA-A94C-233AD252CB18}">
      <dgm:prSet/>
      <dgm:spPr/>
      <dgm:t>
        <a:bodyPr/>
        <a:lstStyle/>
        <a:p>
          <a:endParaRPr lang="zh-CN" altLang="en-US"/>
        </a:p>
      </dgm:t>
    </dgm:pt>
    <dgm:pt modelId="{25628DC8-23BC-4282-9874-F1C30FB55A1E}" type="sibTrans" cxnId="{7D4FB3FF-02C7-43AA-A94C-233AD252CB18}">
      <dgm:prSet/>
      <dgm:spPr/>
      <dgm:t>
        <a:bodyPr/>
        <a:lstStyle/>
        <a:p>
          <a:endParaRPr lang="zh-CN" altLang="en-US"/>
        </a:p>
      </dgm:t>
    </dgm:pt>
    <dgm:pt modelId="{A2221873-402E-4B0C-85E8-93CF5A2B9433}">
      <dgm:prSet phldrT="[文本]" custT="1"/>
      <dgm:spPr/>
      <dgm:t>
        <a:bodyPr/>
        <a:lstStyle/>
        <a:p>
          <a:r>
            <a:rPr lang="zh-CN" altLang="en-US" sz="2400" b="1" dirty="0" smtClean="0">
              <a:effectLst>
                <a:outerShdw blurRad="38100" dist="38100" dir="2700000" algn="tl">
                  <a:srgbClr val="000000">
                    <a:alpha val="43137"/>
                  </a:srgbClr>
                </a:outerShdw>
              </a:effectLst>
            </a:rPr>
            <a:t>链接预测应用</a:t>
          </a:r>
          <a:endParaRPr lang="zh-CN" altLang="en-US" sz="2400" b="1" dirty="0">
            <a:effectLst>
              <a:outerShdw blurRad="38100" dist="38100" dir="2700000" algn="tl">
                <a:srgbClr val="000000">
                  <a:alpha val="43137"/>
                </a:srgbClr>
              </a:outerShdw>
            </a:effectLst>
          </a:endParaRPr>
        </a:p>
      </dgm:t>
    </dgm:pt>
    <dgm:pt modelId="{C0AB9451-1A0E-476E-BC6C-A394CE47DD82}" type="parTrans" cxnId="{DEA5A243-DBF2-4B1E-9A14-69227877F18F}">
      <dgm:prSet/>
      <dgm:spPr/>
      <dgm:t>
        <a:bodyPr/>
        <a:lstStyle/>
        <a:p>
          <a:endParaRPr lang="zh-CN" altLang="en-US"/>
        </a:p>
      </dgm:t>
    </dgm:pt>
    <dgm:pt modelId="{9910F8DD-C9BB-4EFA-A3E7-05E928D3CB02}" type="sibTrans" cxnId="{DEA5A243-DBF2-4B1E-9A14-69227877F18F}">
      <dgm:prSet/>
      <dgm:spPr/>
      <dgm:t>
        <a:bodyPr/>
        <a:lstStyle/>
        <a:p>
          <a:endParaRPr lang="zh-CN" altLang="en-US"/>
        </a:p>
      </dgm:t>
    </dgm:pt>
    <dgm:pt modelId="{53C74EAE-7854-4EAE-AF4C-4C487E5C8F75}">
      <dgm:prSet phldrT="[文本]" custT="1"/>
      <dgm:spPr/>
      <dgm:t>
        <a:bodyPr/>
        <a:lstStyle/>
        <a:p>
          <a:r>
            <a:rPr lang="en-US" altLang="zh-CN" sz="2400" b="1" dirty="0" smtClean="0">
              <a:effectLst>
                <a:outerShdw blurRad="38100" dist="38100" dir="2700000" algn="tl">
                  <a:srgbClr val="000000">
                    <a:alpha val="43137"/>
                  </a:srgbClr>
                </a:outerShdw>
              </a:effectLst>
            </a:rPr>
            <a:t>3</a:t>
          </a:r>
          <a:endParaRPr lang="zh-CN" altLang="en-US" sz="2400" b="1" dirty="0">
            <a:effectLst>
              <a:outerShdw blurRad="38100" dist="38100" dir="2700000" algn="tl">
                <a:srgbClr val="000000">
                  <a:alpha val="43137"/>
                </a:srgbClr>
              </a:outerShdw>
            </a:effectLst>
          </a:endParaRPr>
        </a:p>
      </dgm:t>
    </dgm:pt>
    <dgm:pt modelId="{BCC0FB6A-AEF4-48B7-B66A-C01C504D68B1}" type="parTrans" cxnId="{C3CB5C08-2D9A-4E86-9F21-1A852D7A1697}">
      <dgm:prSet/>
      <dgm:spPr/>
      <dgm:t>
        <a:bodyPr/>
        <a:lstStyle/>
        <a:p>
          <a:endParaRPr lang="zh-CN" altLang="en-US"/>
        </a:p>
      </dgm:t>
    </dgm:pt>
    <dgm:pt modelId="{94C727C5-AF80-40F3-9286-999464180EAB}" type="sibTrans" cxnId="{C3CB5C08-2D9A-4E86-9F21-1A852D7A1697}">
      <dgm:prSet/>
      <dgm:spPr/>
      <dgm:t>
        <a:bodyPr/>
        <a:lstStyle/>
        <a:p>
          <a:endParaRPr lang="zh-CN" altLang="en-US"/>
        </a:p>
      </dgm:t>
    </dgm:pt>
    <dgm:pt modelId="{17E3253C-7A4D-447E-B733-D1C0D6E61AE3}">
      <dgm:prSet phldrT="[文本]" custT="1"/>
      <dgm:spPr/>
      <dgm:t>
        <a:bodyPr/>
        <a:lstStyle/>
        <a:p>
          <a:r>
            <a:rPr lang="zh-CN" altLang="en-US" sz="2400" b="1" dirty="0" smtClean="0">
              <a:effectLst>
                <a:outerShdw blurRad="38100" dist="38100" dir="2700000" algn="tl">
                  <a:srgbClr val="000000">
                    <a:alpha val="43137"/>
                  </a:srgbClr>
                </a:outerShdw>
              </a:effectLst>
            </a:rPr>
            <a:t>链接预测算法</a:t>
          </a:r>
          <a:endParaRPr lang="zh-CN" altLang="en-US" sz="2400" b="1" dirty="0">
            <a:effectLst>
              <a:outerShdw blurRad="38100" dist="38100" dir="2700000" algn="tl">
                <a:srgbClr val="000000">
                  <a:alpha val="43137"/>
                </a:srgbClr>
              </a:outerShdw>
            </a:effectLst>
          </a:endParaRPr>
        </a:p>
      </dgm:t>
    </dgm:pt>
    <dgm:pt modelId="{922D84BE-8873-43E7-92CA-A44F200D2BE0}" type="parTrans" cxnId="{18B8F48D-D273-497F-86C9-99B0F3076896}">
      <dgm:prSet/>
      <dgm:spPr/>
      <dgm:t>
        <a:bodyPr/>
        <a:lstStyle/>
        <a:p>
          <a:endParaRPr lang="zh-CN" altLang="en-US"/>
        </a:p>
      </dgm:t>
    </dgm:pt>
    <dgm:pt modelId="{33214964-E57D-41BF-831D-0E180AFCF31B}" type="sibTrans" cxnId="{18B8F48D-D273-497F-86C9-99B0F3076896}">
      <dgm:prSet/>
      <dgm:spPr/>
      <dgm:t>
        <a:bodyPr/>
        <a:lstStyle/>
        <a:p>
          <a:endParaRPr lang="zh-CN" altLang="en-US"/>
        </a:p>
      </dgm:t>
    </dgm:pt>
    <dgm:pt modelId="{CE1D2833-1394-4E04-9A31-60F1EF528575}">
      <dgm:prSet custT="1"/>
      <dgm:spPr/>
      <dgm:t>
        <a:bodyPr/>
        <a:lstStyle/>
        <a:p>
          <a:r>
            <a:rPr lang="en-US" altLang="zh-CN" sz="2400" b="1" dirty="0" smtClean="0">
              <a:effectLst>
                <a:outerShdw blurRad="38100" dist="38100" dir="2700000" algn="tl">
                  <a:srgbClr val="000000">
                    <a:alpha val="43137"/>
                  </a:srgbClr>
                </a:outerShdw>
              </a:effectLst>
            </a:rPr>
            <a:t>4</a:t>
          </a:r>
          <a:endParaRPr lang="zh-CN" altLang="en-US" sz="2400" b="1" dirty="0">
            <a:effectLst>
              <a:outerShdw blurRad="38100" dist="38100" dir="2700000" algn="tl">
                <a:srgbClr val="000000">
                  <a:alpha val="43137"/>
                </a:srgbClr>
              </a:outerShdw>
            </a:effectLst>
          </a:endParaRPr>
        </a:p>
      </dgm:t>
    </dgm:pt>
    <dgm:pt modelId="{E978294F-870D-4FDE-8E2F-6D7D5F31F22E}" type="parTrans" cxnId="{6CB8666F-9227-47BE-8FE6-44D89E6E1E68}">
      <dgm:prSet/>
      <dgm:spPr/>
      <dgm:t>
        <a:bodyPr/>
        <a:lstStyle/>
        <a:p>
          <a:endParaRPr lang="zh-CN" altLang="en-US"/>
        </a:p>
      </dgm:t>
    </dgm:pt>
    <dgm:pt modelId="{AF6073B7-60F8-4AB6-9829-DE23218B2238}" type="sibTrans" cxnId="{6CB8666F-9227-47BE-8FE6-44D89E6E1E68}">
      <dgm:prSet/>
      <dgm:spPr/>
      <dgm:t>
        <a:bodyPr/>
        <a:lstStyle/>
        <a:p>
          <a:endParaRPr lang="zh-CN" altLang="en-US"/>
        </a:p>
      </dgm:t>
    </dgm:pt>
    <dgm:pt modelId="{180005BB-7CCF-41B0-BB4F-BD415F3CF6EA}">
      <dgm:prSet custT="1"/>
      <dgm:spPr/>
      <dgm:t>
        <a:bodyPr/>
        <a:lstStyle/>
        <a:p>
          <a:r>
            <a:rPr lang="zh-CN" altLang="en-US" sz="2400" b="1" dirty="0" smtClean="0">
              <a:effectLst>
                <a:outerShdw blurRad="38100" dist="38100" dir="2700000" algn="tl">
                  <a:srgbClr val="000000">
                    <a:alpha val="43137"/>
                  </a:srgbClr>
                </a:outerShdw>
              </a:effectLst>
            </a:rPr>
            <a:t>研究创新点</a:t>
          </a:r>
          <a:endParaRPr lang="zh-CN" altLang="en-US" sz="2400" b="1" dirty="0">
            <a:effectLst>
              <a:outerShdw blurRad="38100" dist="38100" dir="2700000" algn="tl">
                <a:srgbClr val="000000">
                  <a:alpha val="43137"/>
                </a:srgbClr>
              </a:outerShdw>
            </a:effectLst>
          </a:endParaRPr>
        </a:p>
      </dgm:t>
    </dgm:pt>
    <dgm:pt modelId="{EFA85A16-55EB-4A6B-AEA9-37CC1D835A17}" type="parTrans" cxnId="{4651FC9F-C6D2-4E71-9B9C-FE09137EE2AD}">
      <dgm:prSet/>
      <dgm:spPr/>
      <dgm:t>
        <a:bodyPr/>
        <a:lstStyle/>
        <a:p>
          <a:endParaRPr lang="zh-CN" altLang="en-US"/>
        </a:p>
      </dgm:t>
    </dgm:pt>
    <dgm:pt modelId="{0C0F424B-7F6B-411F-9C4F-132FA50D314B}" type="sibTrans" cxnId="{4651FC9F-C6D2-4E71-9B9C-FE09137EE2AD}">
      <dgm:prSet/>
      <dgm:spPr/>
      <dgm:t>
        <a:bodyPr/>
        <a:lstStyle/>
        <a:p>
          <a:endParaRPr lang="zh-CN" altLang="en-US"/>
        </a:p>
      </dgm:t>
    </dgm:pt>
    <dgm:pt modelId="{71122EDE-9235-4371-BBF6-29B877C642A3}" type="pres">
      <dgm:prSet presAssocID="{9DEC1A31-8EA8-4E61-BFAD-B01857171C91}" presName="Name0" presStyleCnt="0">
        <dgm:presLayoutVars>
          <dgm:chMax/>
          <dgm:chPref/>
          <dgm:dir/>
        </dgm:presLayoutVars>
      </dgm:prSet>
      <dgm:spPr/>
      <dgm:t>
        <a:bodyPr/>
        <a:lstStyle/>
        <a:p>
          <a:endParaRPr lang="zh-CN" altLang="en-US"/>
        </a:p>
      </dgm:t>
    </dgm:pt>
    <dgm:pt modelId="{58D6D084-1F49-4163-A307-B7ED625C1227}" type="pres">
      <dgm:prSet presAssocID="{43D11AB8-83B8-44DA-8D34-88EE91CE978C}" presName="parenttextcomposite" presStyleCnt="0"/>
      <dgm:spPr/>
    </dgm:pt>
    <dgm:pt modelId="{B151BD2D-6441-4540-B744-72D4F0784D8D}" type="pres">
      <dgm:prSet presAssocID="{43D11AB8-83B8-44DA-8D34-88EE91CE978C}" presName="parenttext" presStyleLbl="revTx" presStyleIdx="0" presStyleCnt="4" custLinFactNeighborY="39059">
        <dgm:presLayoutVars>
          <dgm:chMax/>
          <dgm:chPref val="2"/>
          <dgm:bulletEnabled val="1"/>
        </dgm:presLayoutVars>
      </dgm:prSet>
      <dgm:spPr/>
      <dgm:t>
        <a:bodyPr/>
        <a:lstStyle/>
        <a:p>
          <a:endParaRPr lang="zh-CN" altLang="en-US"/>
        </a:p>
      </dgm:t>
    </dgm:pt>
    <dgm:pt modelId="{C49F2886-32F0-4E9D-9CF9-FB817F09EF61}" type="pres">
      <dgm:prSet presAssocID="{43D11AB8-83B8-44DA-8D34-88EE91CE978C}" presName="composite" presStyleCnt="0"/>
      <dgm:spPr/>
    </dgm:pt>
    <dgm:pt modelId="{173B9A7C-954D-4E21-9C88-19521F0C117E}" type="pres">
      <dgm:prSet presAssocID="{43D11AB8-83B8-44DA-8D34-88EE91CE978C}" presName="chevron1" presStyleLbl="alignNode1" presStyleIdx="0" presStyleCnt="28"/>
      <dgm:spPr/>
    </dgm:pt>
    <dgm:pt modelId="{AF353AC5-9398-41F8-939F-7DA63C640FC1}" type="pres">
      <dgm:prSet presAssocID="{43D11AB8-83B8-44DA-8D34-88EE91CE978C}" presName="chevron2" presStyleLbl="alignNode1" presStyleIdx="1" presStyleCnt="28"/>
      <dgm:spPr/>
    </dgm:pt>
    <dgm:pt modelId="{D16C0C9C-A772-4B98-B055-CC77B35F6DCA}" type="pres">
      <dgm:prSet presAssocID="{43D11AB8-83B8-44DA-8D34-88EE91CE978C}" presName="chevron3" presStyleLbl="alignNode1" presStyleIdx="2" presStyleCnt="28"/>
      <dgm:spPr/>
    </dgm:pt>
    <dgm:pt modelId="{A8F7FC91-D855-40D1-8B83-C807BEB9EF68}" type="pres">
      <dgm:prSet presAssocID="{43D11AB8-83B8-44DA-8D34-88EE91CE978C}" presName="chevron4" presStyleLbl="alignNode1" presStyleIdx="3" presStyleCnt="28"/>
      <dgm:spPr/>
    </dgm:pt>
    <dgm:pt modelId="{FED543CE-909D-481B-9348-E2BADF5270DE}" type="pres">
      <dgm:prSet presAssocID="{43D11AB8-83B8-44DA-8D34-88EE91CE978C}" presName="chevron5" presStyleLbl="alignNode1" presStyleIdx="4" presStyleCnt="28"/>
      <dgm:spPr/>
    </dgm:pt>
    <dgm:pt modelId="{D81839D0-2237-405A-A731-DFA3822BE1C3}" type="pres">
      <dgm:prSet presAssocID="{43D11AB8-83B8-44DA-8D34-88EE91CE978C}" presName="chevron6" presStyleLbl="alignNode1" presStyleIdx="5" presStyleCnt="28"/>
      <dgm:spPr/>
    </dgm:pt>
    <dgm:pt modelId="{A49146EB-4F3B-4AAC-ADEC-2213D5AD6176}" type="pres">
      <dgm:prSet presAssocID="{43D11AB8-83B8-44DA-8D34-88EE91CE978C}" presName="chevron7" presStyleLbl="alignNode1" presStyleIdx="6" presStyleCnt="28"/>
      <dgm:spPr/>
    </dgm:pt>
    <dgm:pt modelId="{B215991B-A508-44AB-928F-EB0E6A037380}" type="pres">
      <dgm:prSet presAssocID="{43D11AB8-83B8-44DA-8D34-88EE91CE978C}" presName="childtext" presStyleLbl="solidFgAcc1" presStyleIdx="0" presStyleCnt="4">
        <dgm:presLayoutVars>
          <dgm:chMax/>
          <dgm:chPref val="0"/>
          <dgm:bulletEnabled val="1"/>
        </dgm:presLayoutVars>
      </dgm:prSet>
      <dgm:spPr/>
      <dgm:t>
        <a:bodyPr/>
        <a:lstStyle/>
        <a:p>
          <a:endParaRPr lang="zh-CN" altLang="en-US"/>
        </a:p>
      </dgm:t>
    </dgm:pt>
    <dgm:pt modelId="{7B4E3EF1-DF2D-4F5F-A635-5B7B455A6D67}" type="pres">
      <dgm:prSet presAssocID="{026EC5FC-73C5-4412-87E1-C9BC8A11A3F9}" presName="sibTrans" presStyleCnt="0"/>
      <dgm:spPr/>
    </dgm:pt>
    <dgm:pt modelId="{B72294F1-5249-41E4-B5CF-C09405B084C1}" type="pres">
      <dgm:prSet presAssocID="{00196089-4B14-4D14-B6FA-5050B96BA5AE}" presName="parenttextcomposite" presStyleCnt="0"/>
      <dgm:spPr/>
    </dgm:pt>
    <dgm:pt modelId="{B54BEA8A-A329-4FD9-9F2C-439A8140C8E5}" type="pres">
      <dgm:prSet presAssocID="{00196089-4B14-4D14-B6FA-5050B96BA5AE}" presName="parenttext" presStyleLbl="revTx" presStyleIdx="1" presStyleCnt="4" custLinFactNeighborY="32655">
        <dgm:presLayoutVars>
          <dgm:chMax/>
          <dgm:chPref val="2"/>
          <dgm:bulletEnabled val="1"/>
        </dgm:presLayoutVars>
      </dgm:prSet>
      <dgm:spPr/>
      <dgm:t>
        <a:bodyPr/>
        <a:lstStyle/>
        <a:p>
          <a:endParaRPr lang="zh-CN" altLang="en-US"/>
        </a:p>
      </dgm:t>
    </dgm:pt>
    <dgm:pt modelId="{5680CB83-1BAF-4FA7-A6A4-44EEDC6E6F42}" type="pres">
      <dgm:prSet presAssocID="{00196089-4B14-4D14-B6FA-5050B96BA5AE}" presName="composite" presStyleCnt="0"/>
      <dgm:spPr/>
    </dgm:pt>
    <dgm:pt modelId="{1661093B-AE90-4A88-B004-FA6BD74B8EF0}" type="pres">
      <dgm:prSet presAssocID="{00196089-4B14-4D14-B6FA-5050B96BA5AE}" presName="chevron1" presStyleLbl="alignNode1" presStyleIdx="7" presStyleCnt="28"/>
      <dgm:spPr/>
    </dgm:pt>
    <dgm:pt modelId="{853E6EB0-1660-40B0-9DE7-956C59FE5C76}" type="pres">
      <dgm:prSet presAssocID="{00196089-4B14-4D14-B6FA-5050B96BA5AE}" presName="chevron2" presStyleLbl="alignNode1" presStyleIdx="8" presStyleCnt="28"/>
      <dgm:spPr/>
    </dgm:pt>
    <dgm:pt modelId="{48528732-CB9F-4ECB-8CEC-CEB8EB9D4110}" type="pres">
      <dgm:prSet presAssocID="{00196089-4B14-4D14-B6FA-5050B96BA5AE}" presName="chevron3" presStyleLbl="alignNode1" presStyleIdx="9" presStyleCnt="28"/>
      <dgm:spPr/>
    </dgm:pt>
    <dgm:pt modelId="{1FF1CC41-CF12-4685-843B-450CDF49F4BD}" type="pres">
      <dgm:prSet presAssocID="{00196089-4B14-4D14-B6FA-5050B96BA5AE}" presName="chevron4" presStyleLbl="alignNode1" presStyleIdx="10" presStyleCnt="28"/>
      <dgm:spPr/>
    </dgm:pt>
    <dgm:pt modelId="{7F79F7AE-38D3-461F-8737-0A924047665F}" type="pres">
      <dgm:prSet presAssocID="{00196089-4B14-4D14-B6FA-5050B96BA5AE}" presName="chevron5" presStyleLbl="alignNode1" presStyleIdx="11" presStyleCnt="28"/>
      <dgm:spPr/>
    </dgm:pt>
    <dgm:pt modelId="{DFA95072-419B-4F83-9C51-1A0A7B77D0A0}" type="pres">
      <dgm:prSet presAssocID="{00196089-4B14-4D14-B6FA-5050B96BA5AE}" presName="chevron6" presStyleLbl="alignNode1" presStyleIdx="12" presStyleCnt="28"/>
      <dgm:spPr/>
    </dgm:pt>
    <dgm:pt modelId="{021C9479-00AD-4E39-8F8F-BAD966CB625E}" type="pres">
      <dgm:prSet presAssocID="{00196089-4B14-4D14-B6FA-5050B96BA5AE}" presName="chevron7" presStyleLbl="alignNode1" presStyleIdx="13" presStyleCnt="28"/>
      <dgm:spPr/>
    </dgm:pt>
    <dgm:pt modelId="{E180196B-FC6D-4703-A1F8-DF4557312CD1}" type="pres">
      <dgm:prSet presAssocID="{00196089-4B14-4D14-B6FA-5050B96BA5AE}" presName="childtext" presStyleLbl="solidFgAcc1" presStyleIdx="1" presStyleCnt="4">
        <dgm:presLayoutVars>
          <dgm:chMax/>
          <dgm:chPref val="0"/>
          <dgm:bulletEnabled val="1"/>
        </dgm:presLayoutVars>
      </dgm:prSet>
      <dgm:spPr/>
      <dgm:t>
        <a:bodyPr/>
        <a:lstStyle/>
        <a:p>
          <a:endParaRPr lang="zh-CN" altLang="en-US"/>
        </a:p>
      </dgm:t>
    </dgm:pt>
    <dgm:pt modelId="{5487ACB5-0E4C-45F1-8710-C68F82DBECCC}" type="pres">
      <dgm:prSet presAssocID="{25628DC8-23BC-4282-9874-F1C30FB55A1E}" presName="sibTrans" presStyleCnt="0"/>
      <dgm:spPr/>
    </dgm:pt>
    <dgm:pt modelId="{17318BDC-C25B-4123-AC3C-847B192FE204}" type="pres">
      <dgm:prSet presAssocID="{53C74EAE-7854-4EAE-AF4C-4C487E5C8F75}" presName="parenttextcomposite" presStyleCnt="0"/>
      <dgm:spPr/>
    </dgm:pt>
    <dgm:pt modelId="{FC27F822-78E7-40B7-8E8C-F36A2DC6BA05}" type="pres">
      <dgm:prSet presAssocID="{53C74EAE-7854-4EAE-AF4C-4C487E5C8F75}" presName="parenttext" presStyleLbl="revTx" presStyleIdx="2" presStyleCnt="4" custLinFactNeighborY="36651">
        <dgm:presLayoutVars>
          <dgm:chMax/>
          <dgm:chPref val="2"/>
          <dgm:bulletEnabled val="1"/>
        </dgm:presLayoutVars>
      </dgm:prSet>
      <dgm:spPr/>
      <dgm:t>
        <a:bodyPr/>
        <a:lstStyle/>
        <a:p>
          <a:endParaRPr lang="zh-CN" altLang="en-US"/>
        </a:p>
      </dgm:t>
    </dgm:pt>
    <dgm:pt modelId="{37D1A526-B342-47B9-BE2F-36EDEB2FF7A3}" type="pres">
      <dgm:prSet presAssocID="{53C74EAE-7854-4EAE-AF4C-4C487E5C8F75}" presName="composite" presStyleCnt="0"/>
      <dgm:spPr/>
    </dgm:pt>
    <dgm:pt modelId="{862AE632-4D2F-4E31-8329-C137E4EEA010}" type="pres">
      <dgm:prSet presAssocID="{53C74EAE-7854-4EAE-AF4C-4C487E5C8F75}" presName="chevron1" presStyleLbl="alignNode1" presStyleIdx="14" presStyleCnt="28"/>
      <dgm:spPr/>
    </dgm:pt>
    <dgm:pt modelId="{07C8E360-9DD4-45CC-A883-2F5D5BD36E32}" type="pres">
      <dgm:prSet presAssocID="{53C74EAE-7854-4EAE-AF4C-4C487E5C8F75}" presName="chevron2" presStyleLbl="alignNode1" presStyleIdx="15" presStyleCnt="28"/>
      <dgm:spPr/>
    </dgm:pt>
    <dgm:pt modelId="{62AD8E20-3373-416E-913A-4A2C11C1F7A5}" type="pres">
      <dgm:prSet presAssocID="{53C74EAE-7854-4EAE-AF4C-4C487E5C8F75}" presName="chevron3" presStyleLbl="alignNode1" presStyleIdx="16" presStyleCnt="28"/>
      <dgm:spPr/>
    </dgm:pt>
    <dgm:pt modelId="{C7C29677-A1E0-44A5-AE19-D6BDF6AC982E}" type="pres">
      <dgm:prSet presAssocID="{53C74EAE-7854-4EAE-AF4C-4C487E5C8F75}" presName="chevron4" presStyleLbl="alignNode1" presStyleIdx="17" presStyleCnt="28"/>
      <dgm:spPr/>
    </dgm:pt>
    <dgm:pt modelId="{3775FA39-F803-4123-BE94-C33B2123F52E}" type="pres">
      <dgm:prSet presAssocID="{53C74EAE-7854-4EAE-AF4C-4C487E5C8F75}" presName="chevron5" presStyleLbl="alignNode1" presStyleIdx="18" presStyleCnt="28"/>
      <dgm:spPr/>
    </dgm:pt>
    <dgm:pt modelId="{CCFF7F12-1867-4DD0-A910-A4B53FBFBF72}" type="pres">
      <dgm:prSet presAssocID="{53C74EAE-7854-4EAE-AF4C-4C487E5C8F75}" presName="chevron6" presStyleLbl="alignNode1" presStyleIdx="19" presStyleCnt="28"/>
      <dgm:spPr/>
    </dgm:pt>
    <dgm:pt modelId="{372C2C71-A560-4752-AD6C-F2D530203147}" type="pres">
      <dgm:prSet presAssocID="{53C74EAE-7854-4EAE-AF4C-4C487E5C8F75}" presName="chevron7" presStyleLbl="alignNode1" presStyleIdx="20" presStyleCnt="28"/>
      <dgm:spPr/>
    </dgm:pt>
    <dgm:pt modelId="{AD65DAAB-B58E-40A5-86D0-06DA1BF6C376}" type="pres">
      <dgm:prSet presAssocID="{53C74EAE-7854-4EAE-AF4C-4C487E5C8F75}" presName="childtext" presStyleLbl="solidFgAcc1" presStyleIdx="2" presStyleCnt="4">
        <dgm:presLayoutVars>
          <dgm:chMax/>
          <dgm:chPref val="0"/>
          <dgm:bulletEnabled val="1"/>
        </dgm:presLayoutVars>
      </dgm:prSet>
      <dgm:spPr/>
      <dgm:t>
        <a:bodyPr/>
        <a:lstStyle/>
        <a:p>
          <a:endParaRPr lang="zh-CN" altLang="en-US"/>
        </a:p>
      </dgm:t>
    </dgm:pt>
    <dgm:pt modelId="{18AD1D62-7B59-40C0-ACFF-6E4A63318025}" type="pres">
      <dgm:prSet presAssocID="{94C727C5-AF80-40F3-9286-999464180EAB}" presName="sibTrans" presStyleCnt="0"/>
      <dgm:spPr/>
    </dgm:pt>
    <dgm:pt modelId="{FAB06BA6-3FA1-4F4A-B5D9-34C237DC32E4}" type="pres">
      <dgm:prSet presAssocID="{CE1D2833-1394-4E04-9A31-60F1EF528575}" presName="parenttextcomposite" presStyleCnt="0"/>
      <dgm:spPr/>
    </dgm:pt>
    <dgm:pt modelId="{9D2437F1-B1C9-488C-94A7-987F8974A3E2}" type="pres">
      <dgm:prSet presAssocID="{CE1D2833-1394-4E04-9A31-60F1EF528575}" presName="parenttext" presStyleLbl="revTx" presStyleIdx="3" presStyleCnt="4" custLinFactNeighborY="42246">
        <dgm:presLayoutVars>
          <dgm:chMax/>
          <dgm:chPref val="2"/>
          <dgm:bulletEnabled val="1"/>
        </dgm:presLayoutVars>
      </dgm:prSet>
      <dgm:spPr/>
      <dgm:t>
        <a:bodyPr/>
        <a:lstStyle/>
        <a:p>
          <a:endParaRPr lang="zh-CN" altLang="en-US"/>
        </a:p>
      </dgm:t>
    </dgm:pt>
    <dgm:pt modelId="{5BA3BB92-95FA-4225-BC8B-53AC02CB6F43}" type="pres">
      <dgm:prSet presAssocID="{CE1D2833-1394-4E04-9A31-60F1EF528575}" presName="composite" presStyleCnt="0"/>
      <dgm:spPr/>
    </dgm:pt>
    <dgm:pt modelId="{06258F14-8E55-4A27-8977-8D0330198C91}" type="pres">
      <dgm:prSet presAssocID="{CE1D2833-1394-4E04-9A31-60F1EF528575}" presName="chevron1" presStyleLbl="alignNode1" presStyleIdx="21" presStyleCnt="28"/>
      <dgm:spPr/>
    </dgm:pt>
    <dgm:pt modelId="{8F962258-478C-4590-A8C2-66BD8F635E26}" type="pres">
      <dgm:prSet presAssocID="{CE1D2833-1394-4E04-9A31-60F1EF528575}" presName="chevron2" presStyleLbl="alignNode1" presStyleIdx="22" presStyleCnt="28"/>
      <dgm:spPr/>
    </dgm:pt>
    <dgm:pt modelId="{8F207390-DC47-4822-A99B-8387F6E45C86}" type="pres">
      <dgm:prSet presAssocID="{CE1D2833-1394-4E04-9A31-60F1EF528575}" presName="chevron3" presStyleLbl="alignNode1" presStyleIdx="23" presStyleCnt="28"/>
      <dgm:spPr/>
    </dgm:pt>
    <dgm:pt modelId="{9D29D3E2-A2FD-4175-90EF-8E2BC0E11A66}" type="pres">
      <dgm:prSet presAssocID="{CE1D2833-1394-4E04-9A31-60F1EF528575}" presName="chevron4" presStyleLbl="alignNode1" presStyleIdx="24" presStyleCnt="28"/>
      <dgm:spPr/>
    </dgm:pt>
    <dgm:pt modelId="{53D6CB34-9818-4A38-8AAC-70F86BDB2E4A}" type="pres">
      <dgm:prSet presAssocID="{CE1D2833-1394-4E04-9A31-60F1EF528575}" presName="chevron5" presStyleLbl="alignNode1" presStyleIdx="25" presStyleCnt="28"/>
      <dgm:spPr/>
    </dgm:pt>
    <dgm:pt modelId="{40757A1F-7E51-4B77-B6B7-867F09FA63DA}" type="pres">
      <dgm:prSet presAssocID="{CE1D2833-1394-4E04-9A31-60F1EF528575}" presName="chevron6" presStyleLbl="alignNode1" presStyleIdx="26" presStyleCnt="28"/>
      <dgm:spPr/>
    </dgm:pt>
    <dgm:pt modelId="{1C92B71D-A10A-4DDF-8C46-587C7CB551B6}" type="pres">
      <dgm:prSet presAssocID="{CE1D2833-1394-4E04-9A31-60F1EF528575}" presName="chevron7" presStyleLbl="alignNode1" presStyleIdx="27" presStyleCnt="28"/>
      <dgm:spPr/>
    </dgm:pt>
    <dgm:pt modelId="{B038EED1-8D0D-4A8D-AAD3-618A96CEE7C1}" type="pres">
      <dgm:prSet presAssocID="{CE1D2833-1394-4E04-9A31-60F1EF528575}" presName="childtext" presStyleLbl="solidFgAcc1" presStyleIdx="3" presStyleCnt="4">
        <dgm:presLayoutVars>
          <dgm:chMax/>
          <dgm:chPref val="0"/>
          <dgm:bulletEnabled val="1"/>
        </dgm:presLayoutVars>
      </dgm:prSet>
      <dgm:spPr/>
      <dgm:t>
        <a:bodyPr/>
        <a:lstStyle/>
        <a:p>
          <a:endParaRPr lang="zh-CN" altLang="en-US"/>
        </a:p>
      </dgm:t>
    </dgm:pt>
  </dgm:ptLst>
  <dgm:cxnLst>
    <dgm:cxn modelId="{C3CB5C08-2D9A-4E86-9F21-1A852D7A1697}" srcId="{9DEC1A31-8EA8-4E61-BFAD-B01857171C91}" destId="{53C74EAE-7854-4EAE-AF4C-4C487E5C8F75}" srcOrd="2" destOrd="0" parTransId="{BCC0FB6A-AEF4-48B7-B66A-C01C504D68B1}" sibTransId="{94C727C5-AF80-40F3-9286-999464180EAB}"/>
    <dgm:cxn modelId="{68EDC3B2-459C-40C4-A4FC-603F526967BD}" type="presOf" srcId="{00196089-4B14-4D14-B6FA-5050B96BA5AE}" destId="{B54BEA8A-A329-4FD9-9F2C-439A8140C8E5}" srcOrd="0" destOrd="0" presId="urn:microsoft.com/office/officeart/2008/layout/VerticalAccentList"/>
    <dgm:cxn modelId="{1960AD2E-61A4-4169-9A2F-773249CDFDAD}" type="presOf" srcId="{CE1D2833-1394-4E04-9A31-60F1EF528575}" destId="{9D2437F1-B1C9-488C-94A7-987F8974A3E2}" srcOrd="0" destOrd="0" presId="urn:microsoft.com/office/officeart/2008/layout/VerticalAccentList"/>
    <dgm:cxn modelId="{18B8F48D-D273-497F-86C9-99B0F3076896}" srcId="{53C74EAE-7854-4EAE-AF4C-4C487E5C8F75}" destId="{17E3253C-7A4D-447E-B733-D1C0D6E61AE3}" srcOrd="0" destOrd="0" parTransId="{922D84BE-8873-43E7-92CA-A44F200D2BE0}" sibTransId="{33214964-E57D-41BF-831D-0E180AFCF31B}"/>
    <dgm:cxn modelId="{7D4FB3FF-02C7-43AA-A94C-233AD252CB18}" srcId="{9DEC1A31-8EA8-4E61-BFAD-B01857171C91}" destId="{00196089-4B14-4D14-B6FA-5050B96BA5AE}" srcOrd="1" destOrd="0" parTransId="{6FE872AC-92BD-4E65-AEB7-278A10FE733F}" sibTransId="{25628DC8-23BC-4282-9874-F1C30FB55A1E}"/>
    <dgm:cxn modelId="{512B9F58-9C4B-4497-8CA0-AA252CD74315}" type="presOf" srcId="{180005BB-7CCF-41B0-BB4F-BD415F3CF6EA}" destId="{B038EED1-8D0D-4A8D-AAD3-618A96CEE7C1}" srcOrd="0" destOrd="0" presId="urn:microsoft.com/office/officeart/2008/layout/VerticalAccentList"/>
    <dgm:cxn modelId="{D56E4F2D-4A34-4755-99D8-9592032967E8}" type="presOf" srcId="{9DEC1A31-8EA8-4E61-BFAD-B01857171C91}" destId="{71122EDE-9235-4371-BBF6-29B877C642A3}" srcOrd="0" destOrd="0" presId="urn:microsoft.com/office/officeart/2008/layout/VerticalAccentList"/>
    <dgm:cxn modelId="{2176FD1C-1CAB-4455-B799-D7139276CC43}" srcId="{9DEC1A31-8EA8-4E61-BFAD-B01857171C91}" destId="{43D11AB8-83B8-44DA-8D34-88EE91CE978C}" srcOrd="0" destOrd="0" parTransId="{0F0D1DFE-DE0C-4878-A41B-6482495FBDB3}" sibTransId="{026EC5FC-73C5-4412-87E1-C9BC8A11A3F9}"/>
    <dgm:cxn modelId="{6A6C09CF-8043-49E9-9595-CFAF50AD8BD0}" type="presOf" srcId="{0CA9FF48-789F-4635-8422-312E5EC162F4}" destId="{B215991B-A508-44AB-928F-EB0E6A037380}" srcOrd="0" destOrd="0" presId="urn:microsoft.com/office/officeart/2008/layout/VerticalAccentList"/>
    <dgm:cxn modelId="{4651FC9F-C6D2-4E71-9B9C-FE09137EE2AD}" srcId="{CE1D2833-1394-4E04-9A31-60F1EF528575}" destId="{180005BB-7CCF-41B0-BB4F-BD415F3CF6EA}" srcOrd="0" destOrd="0" parTransId="{EFA85A16-55EB-4A6B-AEA9-37CC1D835A17}" sibTransId="{0C0F424B-7F6B-411F-9C4F-132FA50D314B}"/>
    <dgm:cxn modelId="{DEA5A243-DBF2-4B1E-9A14-69227877F18F}" srcId="{00196089-4B14-4D14-B6FA-5050B96BA5AE}" destId="{A2221873-402E-4B0C-85E8-93CF5A2B9433}" srcOrd="0" destOrd="0" parTransId="{C0AB9451-1A0E-476E-BC6C-A394CE47DD82}" sibTransId="{9910F8DD-C9BB-4EFA-A3E7-05E928D3CB02}"/>
    <dgm:cxn modelId="{14874413-F895-45FB-9CF5-68DF7F41D434}" type="presOf" srcId="{43D11AB8-83B8-44DA-8D34-88EE91CE978C}" destId="{B151BD2D-6441-4540-B744-72D4F0784D8D}" srcOrd="0" destOrd="0" presId="urn:microsoft.com/office/officeart/2008/layout/VerticalAccentList"/>
    <dgm:cxn modelId="{00AA0080-ACE5-4544-AFED-D6C06D072808}" srcId="{43D11AB8-83B8-44DA-8D34-88EE91CE978C}" destId="{0CA9FF48-789F-4635-8422-312E5EC162F4}" srcOrd="0" destOrd="0" parTransId="{56E5FD90-8D11-4826-AD80-BCBD5D379157}" sibTransId="{1BED55E2-8928-45C2-A273-C18D1DE28A9F}"/>
    <dgm:cxn modelId="{CF15B033-1C64-4CA4-ADF6-EF8D5CDAE49E}" type="presOf" srcId="{17E3253C-7A4D-447E-B733-D1C0D6E61AE3}" destId="{AD65DAAB-B58E-40A5-86D0-06DA1BF6C376}" srcOrd="0" destOrd="0" presId="urn:microsoft.com/office/officeart/2008/layout/VerticalAccentList"/>
    <dgm:cxn modelId="{4502808C-8327-4F02-A139-50E6B61FF9D3}" type="presOf" srcId="{53C74EAE-7854-4EAE-AF4C-4C487E5C8F75}" destId="{FC27F822-78E7-40B7-8E8C-F36A2DC6BA05}" srcOrd="0" destOrd="0" presId="urn:microsoft.com/office/officeart/2008/layout/VerticalAccentList"/>
    <dgm:cxn modelId="{6CB8666F-9227-47BE-8FE6-44D89E6E1E68}" srcId="{9DEC1A31-8EA8-4E61-BFAD-B01857171C91}" destId="{CE1D2833-1394-4E04-9A31-60F1EF528575}" srcOrd="3" destOrd="0" parTransId="{E978294F-870D-4FDE-8E2F-6D7D5F31F22E}" sibTransId="{AF6073B7-60F8-4AB6-9829-DE23218B2238}"/>
    <dgm:cxn modelId="{E0B9A50E-FA4A-4F59-9406-0C3864B1B999}" type="presOf" srcId="{A2221873-402E-4B0C-85E8-93CF5A2B9433}" destId="{E180196B-FC6D-4703-A1F8-DF4557312CD1}" srcOrd="0" destOrd="0" presId="urn:microsoft.com/office/officeart/2008/layout/VerticalAccentList"/>
    <dgm:cxn modelId="{5434C682-A103-42F0-BB4A-CA2C9147F0A5}" type="presParOf" srcId="{71122EDE-9235-4371-BBF6-29B877C642A3}" destId="{58D6D084-1F49-4163-A307-B7ED625C1227}" srcOrd="0" destOrd="0" presId="urn:microsoft.com/office/officeart/2008/layout/VerticalAccentList"/>
    <dgm:cxn modelId="{90CAFCD1-3220-4A69-8448-8F2918817746}" type="presParOf" srcId="{58D6D084-1F49-4163-A307-B7ED625C1227}" destId="{B151BD2D-6441-4540-B744-72D4F0784D8D}" srcOrd="0" destOrd="0" presId="urn:microsoft.com/office/officeart/2008/layout/VerticalAccentList"/>
    <dgm:cxn modelId="{815CDF53-04F4-405C-8835-FEBD6D2E4B3F}" type="presParOf" srcId="{71122EDE-9235-4371-BBF6-29B877C642A3}" destId="{C49F2886-32F0-4E9D-9CF9-FB817F09EF61}" srcOrd="1" destOrd="0" presId="urn:microsoft.com/office/officeart/2008/layout/VerticalAccentList"/>
    <dgm:cxn modelId="{8D9DA812-C1DF-4BF0-8F63-C76667D64F7D}" type="presParOf" srcId="{C49F2886-32F0-4E9D-9CF9-FB817F09EF61}" destId="{173B9A7C-954D-4E21-9C88-19521F0C117E}" srcOrd="0" destOrd="0" presId="urn:microsoft.com/office/officeart/2008/layout/VerticalAccentList"/>
    <dgm:cxn modelId="{8E2D15E8-EE24-4250-AC94-BDCD1650085A}" type="presParOf" srcId="{C49F2886-32F0-4E9D-9CF9-FB817F09EF61}" destId="{AF353AC5-9398-41F8-939F-7DA63C640FC1}" srcOrd="1" destOrd="0" presId="urn:microsoft.com/office/officeart/2008/layout/VerticalAccentList"/>
    <dgm:cxn modelId="{F4E00868-9602-4972-B94F-C26354DBB75A}" type="presParOf" srcId="{C49F2886-32F0-4E9D-9CF9-FB817F09EF61}" destId="{D16C0C9C-A772-4B98-B055-CC77B35F6DCA}" srcOrd="2" destOrd="0" presId="urn:microsoft.com/office/officeart/2008/layout/VerticalAccentList"/>
    <dgm:cxn modelId="{5683B75C-025B-40F4-B7A0-07D6E8A877E2}" type="presParOf" srcId="{C49F2886-32F0-4E9D-9CF9-FB817F09EF61}" destId="{A8F7FC91-D855-40D1-8B83-C807BEB9EF68}" srcOrd="3" destOrd="0" presId="urn:microsoft.com/office/officeart/2008/layout/VerticalAccentList"/>
    <dgm:cxn modelId="{8F29A04D-FD3B-464D-B4EE-2D7E1BB9D681}" type="presParOf" srcId="{C49F2886-32F0-4E9D-9CF9-FB817F09EF61}" destId="{FED543CE-909D-481B-9348-E2BADF5270DE}" srcOrd="4" destOrd="0" presId="urn:microsoft.com/office/officeart/2008/layout/VerticalAccentList"/>
    <dgm:cxn modelId="{8A9F3F35-7008-45FE-8568-A3F63203F889}" type="presParOf" srcId="{C49F2886-32F0-4E9D-9CF9-FB817F09EF61}" destId="{D81839D0-2237-405A-A731-DFA3822BE1C3}" srcOrd="5" destOrd="0" presId="urn:microsoft.com/office/officeart/2008/layout/VerticalAccentList"/>
    <dgm:cxn modelId="{89C7E7F2-985F-4A00-8189-C9655703F55D}" type="presParOf" srcId="{C49F2886-32F0-4E9D-9CF9-FB817F09EF61}" destId="{A49146EB-4F3B-4AAC-ADEC-2213D5AD6176}" srcOrd="6" destOrd="0" presId="urn:microsoft.com/office/officeart/2008/layout/VerticalAccentList"/>
    <dgm:cxn modelId="{5C00CE4A-9905-4DBC-8D38-5B2B46B5643B}" type="presParOf" srcId="{C49F2886-32F0-4E9D-9CF9-FB817F09EF61}" destId="{B215991B-A508-44AB-928F-EB0E6A037380}" srcOrd="7" destOrd="0" presId="urn:microsoft.com/office/officeart/2008/layout/VerticalAccentList"/>
    <dgm:cxn modelId="{11AF1DC0-8237-4F7F-ACE4-0A65FA335000}" type="presParOf" srcId="{71122EDE-9235-4371-BBF6-29B877C642A3}" destId="{7B4E3EF1-DF2D-4F5F-A635-5B7B455A6D67}" srcOrd="2" destOrd="0" presId="urn:microsoft.com/office/officeart/2008/layout/VerticalAccentList"/>
    <dgm:cxn modelId="{EF7A0581-AAC8-42EB-8BE7-345BE2D99346}" type="presParOf" srcId="{71122EDE-9235-4371-BBF6-29B877C642A3}" destId="{B72294F1-5249-41E4-B5CF-C09405B084C1}" srcOrd="3" destOrd="0" presId="urn:microsoft.com/office/officeart/2008/layout/VerticalAccentList"/>
    <dgm:cxn modelId="{271C29EB-12A4-4EDF-99B2-6D42EA962FE6}" type="presParOf" srcId="{B72294F1-5249-41E4-B5CF-C09405B084C1}" destId="{B54BEA8A-A329-4FD9-9F2C-439A8140C8E5}" srcOrd="0" destOrd="0" presId="urn:microsoft.com/office/officeart/2008/layout/VerticalAccentList"/>
    <dgm:cxn modelId="{5C0143B6-36F2-4E31-BA12-1C3784AB231D}" type="presParOf" srcId="{71122EDE-9235-4371-BBF6-29B877C642A3}" destId="{5680CB83-1BAF-4FA7-A6A4-44EEDC6E6F42}" srcOrd="4" destOrd="0" presId="urn:microsoft.com/office/officeart/2008/layout/VerticalAccentList"/>
    <dgm:cxn modelId="{51213D0D-0176-4694-B087-D6A78BE97ED4}" type="presParOf" srcId="{5680CB83-1BAF-4FA7-A6A4-44EEDC6E6F42}" destId="{1661093B-AE90-4A88-B004-FA6BD74B8EF0}" srcOrd="0" destOrd="0" presId="urn:microsoft.com/office/officeart/2008/layout/VerticalAccentList"/>
    <dgm:cxn modelId="{4C2EAA44-15DC-44C2-8F74-97D1A932F23D}" type="presParOf" srcId="{5680CB83-1BAF-4FA7-A6A4-44EEDC6E6F42}" destId="{853E6EB0-1660-40B0-9DE7-956C59FE5C76}" srcOrd="1" destOrd="0" presId="urn:microsoft.com/office/officeart/2008/layout/VerticalAccentList"/>
    <dgm:cxn modelId="{D0D22F0C-F9D3-4041-B910-2F6EF08F5295}" type="presParOf" srcId="{5680CB83-1BAF-4FA7-A6A4-44EEDC6E6F42}" destId="{48528732-CB9F-4ECB-8CEC-CEB8EB9D4110}" srcOrd="2" destOrd="0" presId="urn:microsoft.com/office/officeart/2008/layout/VerticalAccentList"/>
    <dgm:cxn modelId="{F01B3395-C891-4F95-99E0-2A69CEEC8BF4}" type="presParOf" srcId="{5680CB83-1BAF-4FA7-A6A4-44EEDC6E6F42}" destId="{1FF1CC41-CF12-4685-843B-450CDF49F4BD}" srcOrd="3" destOrd="0" presId="urn:microsoft.com/office/officeart/2008/layout/VerticalAccentList"/>
    <dgm:cxn modelId="{A7D80F25-FBFF-4A30-A2F2-957D7CECC217}" type="presParOf" srcId="{5680CB83-1BAF-4FA7-A6A4-44EEDC6E6F42}" destId="{7F79F7AE-38D3-461F-8737-0A924047665F}" srcOrd="4" destOrd="0" presId="urn:microsoft.com/office/officeart/2008/layout/VerticalAccentList"/>
    <dgm:cxn modelId="{E74DD355-6865-403B-989E-38EE2AC2DFAF}" type="presParOf" srcId="{5680CB83-1BAF-4FA7-A6A4-44EEDC6E6F42}" destId="{DFA95072-419B-4F83-9C51-1A0A7B77D0A0}" srcOrd="5" destOrd="0" presId="urn:microsoft.com/office/officeart/2008/layout/VerticalAccentList"/>
    <dgm:cxn modelId="{AE2A0F10-9401-4EC5-B244-89DA72DCD9AD}" type="presParOf" srcId="{5680CB83-1BAF-4FA7-A6A4-44EEDC6E6F42}" destId="{021C9479-00AD-4E39-8F8F-BAD966CB625E}" srcOrd="6" destOrd="0" presId="urn:microsoft.com/office/officeart/2008/layout/VerticalAccentList"/>
    <dgm:cxn modelId="{D01E7FD1-2E25-46E2-B2C6-76AD64276F36}" type="presParOf" srcId="{5680CB83-1BAF-4FA7-A6A4-44EEDC6E6F42}" destId="{E180196B-FC6D-4703-A1F8-DF4557312CD1}" srcOrd="7" destOrd="0" presId="urn:microsoft.com/office/officeart/2008/layout/VerticalAccentList"/>
    <dgm:cxn modelId="{6B95A35B-37B5-4EEC-9D36-BB8BF971595B}" type="presParOf" srcId="{71122EDE-9235-4371-BBF6-29B877C642A3}" destId="{5487ACB5-0E4C-45F1-8710-C68F82DBECCC}" srcOrd="5" destOrd="0" presId="urn:microsoft.com/office/officeart/2008/layout/VerticalAccentList"/>
    <dgm:cxn modelId="{225283A4-E9E7-4DBD-B679-96B87D47D4E9}" type="presParOf" srcId="{71122EDE-9235-4371-BBF6-29B877C642A3}" destId="{17318BDC-C25B-4123-AC3C-847B192FE204}" srcOrd="6" destOrd="0" presId="urn:microsoft.com/office/officeart/2008/layout/VerticalAccentList"/>
    <dgm:cxn modelId="{3B268783-E8BE-4A30-8F9F-6EBCCC7D9C13}" type="presParOf" srcId="{17318BDC-C25B-4123-AC3C-847B192FE204}" destId="{FC27F822-78E7-40B7-8E8C-F36A2DC6BA05}" srcOrd="0" destOrd="0" presId="urn:microsoft.com/office/officeart/2008/layout/VerticalAccentList"/>
    <dgm:cxn modelId="{BB7264A7-1DF2-4801-A657-2CE7E90B5237}" type="presParOf" srcId="{71122EDE-9235-4371-BBF6-29B877C642A3}" destId="{37D1A526-B342-47B9-BE2F-36EDEB2FF7A3}" srcOrd="7" destOrd="0" presId="urn:microsoft.com/office/officeart/2008/layout/VerticalAccentList"/>
    <dgm:cxn modelId="{A7D5C02F-C168-4B58-A3EC-208B0673AE8B}" type="presParOf" srcId="{37D1A526-B342-47B9-BE2F-36EDEB2FF7A3}" destId="{862AE632-4D2F-4E31-8329-C137E4EEA010}" srcOrd="0" destOrd="0" presId="urn:microsoft.com/office/officeart/2008/layout/VerticalAccentList"/>
    <dgm:cxn modelId="{33010F3A-05EA-448B-A0D3-843AC9B9B311}" type="presParOf" srcId="{37D1A526-B342-47B9-BE2F-36EDEB2FF7A3}" destId="{07C8E360-9DD4-45CC-A883-2F5D5BD36E32}" srcOrd="1" destOrd="0" presId="urn:microsoft.com/office/officeart/2008/layout/VerticalAccentList"/>
    <dgm:cxn modelId="{3923F372-2220-4334-81CD-0E9F1CDDC0CA}" type="presParOf" srcId="{37D1A526-B342-47B9-BE2F-36EDEB2FF7A3}" destId="{62AD8E20-3373-416E-913A-4A2C11C1F7A5}" srcOrd="2" destOrd="0" presId="urn:microsoft.com/office/officeart/2008/layout/VerticalAccentList"/>
    <dgm:cxn modelId="{6F0C8B6B-493A-4ABA-8A10-FBED761B80F1}" type="presParOf" srcId="{37D1A526-B342-47B9-BE2F-36EDEB2FF7A3}" destId="{C7C29677-A1E0-44A5-AE19-D6BDF6AC982E}" srcOrd="3" destOrd="0" presId="urn:microsoft.com/office/officeart/2008/layout/VerticalAccentList"/>
    <dgm:cxn modelId="{C32241DB-92B6-42B7-9FCB-9B8C5545C75E}" type="presParOf" srcId="{37D1A526-B342-47B9-BE2F-36EDEB2FF7A3}" destId="{3775FA39-F803-4123-BE94-C33B2123F52E}" srcOrd="4" destOrd="0" presId="urn:microsoft.com/office/officeart/2008/layout/VerticalAccentList"/>
    <dgm:cxn modelId="{C4A2F9A6-92B0-42FA-8D3D-9AB6A5A7E107}" type="presParOf" srcId="{37D1A526-B342-47B9-BE2F-36EDEB2FF7A3}" destId="{CCFF7F12-1867-4DD0-A910-A4B53FBFBF72}" srcOrd="5" destOrd="0" presId="urn:microsoft.com/office/officeart/2008/layout/VerticalAccentList"/>
    <dgm:cxn modelId="{8F731617-C745-453C-9CB1-3B13009F096B}" type="presParOf" srcId="{37D1A526-B342-47B9-BE2F-36EDEB2FF7A3}" destId="{372C2C71-A560-4752-AD6C-F2D530203147}" srcOrd="6" destOrd="0" presId="urn:microsoft.com/office/officeart/2008/layout/VerticalAccentList"/>
    <dgm:cxn modelId="{055B50A4-5031-416A-A1A7-D5E5AF0327C8}" type="presParOf" srcId="{37D1A526-B342-47B9-BE2F-36EDEB2FF7A3}" destId="{AD65DAAB-B58E-40A5-86D0-06DA1BF6C376}" srcOrd="7" destOrd="0" presId="urn:microsoft.com/office/officeart/2008/layout/VerticalAccentList"/>
    <dgm:cxn modelId="{AAC6D5CD-8918-4339-BF4D-203B8987F779}" type="presParOf" srcId="{71122EDE-9235-4371-BBF6-29B877C642A3}" destId="{18AD1D62-7B59-40C0-ACFF-6E4A63318025}" srcOrd="8" destOrd="0" presId="urn:microsoft.com/office/officeart/2008/layout/VerticalAccentList"/>
    <dgm:cxn modelId="{0523D212-665A-4E32-8F28-574847699503}" type="presParOf" srcId="{71122EDE-9235-4371-BBF6-29B877C642A3}" destId="{FAB06BA6-3FA1-4F4A-B5D9-34C237DC32E4}" srcOrd="9" destOrd="0" presId="urn:microsoft.com/office/officeart/2008/layout/VerticalAccentList"/>
    <dgm:cxn modelId="{D583991D-F346-49F7-806A-23C3EAEBB6C5}" type="presParOf" srcId="{FAB06BA6-3FA1-4F4A-B5D9-34C237DC32E4}" destId="{9D2437F1-B1C9-488C-94A7-987F8974A3E2}" srcOrd="0" destOrd="0" presId="urn:microsoft.com/office/officeart/2008/layout/VerticalAccentList"/>
    <dgm:cxn modelId="{BF8ACC2F-4A1C-4205-90F1-C23FE88926AC}" type="presParOf" srcId="{71122EDE-9235-4371-BBF6-29B877C642A3}" destId="{5BA3BB92-95FA-4225-BC8B-53AC02CB6F43}" srcOrd="10" destOrd="0" presId="urn:microsoft.com/office/officeart/2008/layout/VerticalAccentList"/>
    <dgm:cxn modelId="{01EE66A2-8662-4D9E-BC51-A99908BDD010}" type="presParOf" srcId="{5BA3BB92-95FA-4225-BC8B-53AC02CB6F43}" destId="{06258F14-8E55-4A27-8977-8D0330198C91}" srcOrd="0" destOrd="0" presId="urn:microsoft.com/office/officeart/2008/layout/VerticalAccentList"/>
    <dgm:cxn modelId="{FA579C80-C1B7-4D22-BB51-DD2934A4F786}" type="presParOf" srcId="{5BA3BB92-95FA-4225-BC8B-53AC02CB6F43}" destId="{8F962258-478C-4590-A8C2-66BD8F635E26}" srcOrd="1" destOrd="0" presId="urn:microsoft.com/office/officeart/2008/layout/VerticalAccentList"/>
    <dgm:cxn modelId="{D1D357BD-3861-406F-9DDD-A73896FCE550}" type="presParOf" srcId="{5BA3BB92-95FA-4225-BC8B-53AC02CB6F43}" destId="{8F207390-DC47-4822-A99B-8387F6E45C86}" srcOrd="2" destOrd="0" presId="urn:microsoft.com/office/officeart/2008/layout/VerticalAccentList"/>
    <dgm:cxn modelId="{374E5873-CC4D-412E-9143-D95562755FA2}" type="presParOf" srcId="{5BA3BB92-95FA-4225-BC8B-53AC02CB6F43}" destId="{9D29D3E2-A2FD-4175-90EF-8E2BC0E11A66}" srcOrd="3" destOrd="0" presId="urn:microsoft.com/office/officeart/2008/layout/VerticalAccentList"/>
    <dgm:cxn modelId="{FBE71807-5CF5-4FAB-B553-FA3F3DC9E1A2}" type="presParOf" srcId="{5BA3BB92-95FA-4225-BC8B-53AC02CB6F43}" destId="{53D6CB34-9818-4A38-8AAC-70F86BDB2E4A}" srcOrd="4" destOrd="0" presId="urn:microsoft.com/office/officeart/2008/layout/VerticalAccentList"/>
    <dgm:cxn modelId="{8553F53C-E87F-4E50-B97A-DB60E9124169}" type="presParOf" srcId="{5BA3BB92-95FA-4225-BC8B-53AC02CB6F43}" destId="{40757A1F-7E51-4B77-B6B7-867F09FA63DA}" srcOrd="5" destOrd="0" presId="urn:microsoft.com/office/officeart/2008/layout/VerticalAccentList"/>
    <dgm:cxn modelId="{356DDA92-7B3A-4604-997C-89ECCE131456}" type="presParOf" srcId="{5BA3BB92-95FA-4225-BC8B-53AC02CB6F43}" destId="{1C92B71D-A10A-4DDF-8C46-587C7CB551B6}" srcOrd="6" destOrd="0" presId="urn:microsoft.com/office/officeart/2008/layout/VerticalAccentList"/>
    <dgm:cxn modelId="{B97EB1B0-9061-40AD-A9C2-87D230412BE3}" type="presParOf" srcId="{5BA3BB92-95FA-4225-BC8B-53AC02CB6F43}" destId="{B038EED1-8D0D-4A8D-AAD3-618A96CEE7C1}"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590B47-E0A2-44E1-B5AB-C1E53795C3FF}"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zh-CN" altLang="en-US"/>
        </a:p>
      </dgm:t>
    </dgm:pt>
    <dgm:pt modelId="{A6900720-98BA-4C26-86C4-6FC28E6D44B7}">
      <dgm:prSet phldrT="[文本]" custT="1"/>
      <dgm:spPr/>
      <dgm:t>
        <a:bodyPr/>
        <a:lstStyle/>
        <a:p>
          <a:r>
            <a:rPr lang="en-US" altLang="zh-CN" sz="2000" b="1" dirty="0" smtClean="0">
              <a:effectLst>
                <a:outerShdw blurRad="38100" dist="38100" dir="2700000" algn="tl">
                  <a:srgbClr val="000000">
                    <a:alpha val="43137"/>
                  </a:srgbClr>
                </a:outerShdw>
              </a:effectLst>
              <a:latin typeface="Times New Roman" pitchFamily="18" charset="0"/>
              <a:cs typeface="Times New Roman" pitchFamily="18" charset="0"/>
            </a:rPr>
            <a:t>Applications</a:t>
          </a:r>
          <a:endParaRPr lang="zh-CN" altLang="en-US" sz="2000"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136345A5-A9EC-48C1-937A-C2116C57D4BE}" type="parTrans" cxnId="{A818726A-4851-47A7-9216-3A39C9E08192}">
      <dgm:prSet/>
      <dgm:spPr/>
      <dgm:t>
        <a:bodyPr/>
        <a:lstStyle/>
        <a:p>
          <a:endParaRPr lang="zh-CN" altLang="en-US"/>
        </a:p>
      </dgm:t>
    </dgm:pt>
    <dgm:pt modelId="{6F13CF0D-D0DA-41C4-A21E-05EC7A46F071}" type="sibTrans" cxnId="{A818726A-4851-47A7-9216-3A39C9E08192}">
      <dgm:prSet/>
      <dgm:spPr/>
      <dgm:t>
        <a:bodyPr/>
        <a:lstStyle/>
        <a:p>
          <a:endParaRPr lang="zh-CN" altLang="en-US"/>
        </a:p>
      </dgm:t>
    </dgm:pt>
    <dgm:pt modelId="{F0D41454-6DD3-4144-8531-B88A62AB26AF}">
      <dgm:prSet phldrT="[文本]"/>
      <dgm:spPr/>
      <dgm:t>
        <a:bodyPr/>
        <a:lstStyle/>
        <a:p>
          <a:r>
            <a:rPr lang="zh-CN" altLang="en-US"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生物网络：</a:t>
          </a:r>
          <a:r>
            <a:rPr lang="zh-CN" altLang="en-US" b="1" dirty="0" smtClean="0">
              <a:latin typeface="宋体" pitchFamily="2" charset="-122"/>
              <a:ea typeface="宋体" pitchFamily="2" charset="-122"/>
            </a:rPr>
            <a:t>用预测的结果指导实验</a:t>
          </a:r>
          <a:endParaRPr lang="zh-CN" altLang="en-US" b="1" dirty="0">
            <a:latin typeface="宋体" pitchFamily="2" charset="-122"/>
            <a:ea typeface="宋体" pitchFamily="2" charset="-122"/>
          </a:endParaRPr>
        </a:p>
      </dgm:t>
    </dgm:pt>
    <dgm:pt modelId="{9E6CDAFC-1AF3-4C59-840D-D2F8F320CB04}" type="parTrans" cxnId="{0A884DF2-0B98-46C2-AB6E-32BAEB6193AD}">
      <dgm:prSet/>
      <dgm:spPr/>
      <dgm:t>
        <a:bodyPr/>
        <a:lstStyle/>
        <a:p>
          <a:endParaRPr lang="zh-CN" altLang="en-US"/>
        </a:p>
      </dgm:t>
    </dgm:pt>
    <dgm:pt modelId="{73943BEF-AAF6-44B0-B34F-1C4031137D37}" type="sibTrans" cxnId="{0A884DF2-0B98-46C2-AB6E-32BAEB6193AD}">
      <dgm:prSet/>
      <dgm:spPr/>
      <dgm:t>
        <a:bodyPr/>
        <a:lstStyle/>
        <a:p>
          <a:endParaRPr lang="zh-CN" altLang="en-US"/>
        </a:p>
      </dgm:t>
    </dgm:pt>
    <dgm:pt modelId="{0F6A3640-807E-456A-800A-716017258E12}">
      <dgm:prSet phldrT="[文本]"/>
      <dgm:spPr/>
      <dgm:t>
        <a:bodyPr/>
        <a:lstStyle/>
        <a:p>
          <a:r>
            <a:rPr lang="zh-CN" altLang="en-US"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社交网络：</a:t>
          </a:r>
          <a:r>
            <a:rPr lang="zh-CN" altLang="en-US" b="1" dirty="0" smtClean="0">
              <a:solidFill>
                <a:schemeClr val="tx1"/>
              </a:solidFill>
              <a:effectLst/>
              <a:latin typeface="宋体" pitchFamily="2" charset="-122"/>
              <a:ea typeface="宋体" pitchFamily="2" charset="-122"/>
            </a:rPr>
            <a:t>分析网络演化，推荐朋友</a:t>
          </a:r>
          <a:endParaRPr lang="zh-CN" altLang="en-US" b="1" dirty="0">
            <a:solidFill>
              <a:schemeClr val="tx1"/>
            </a:solidFill>
            <a:effectLst/>
            <a:latin typeface="宋体" pitchFamily="2" charset="-122"/>
            <a:ea typeface="宋体" pitchFamily="2" charset="-122"/>
          </a:endParaRPr>
        </a:p>
      </dgm:t>
    </dgm:pt>
    <dgm:pt modelId="{A5846E44-C7DD-414F-A925-158D9452B69B}" type="parTrans" cxnId="{098D47B9-1B76-46A4-9C12-00D00DB59E9A}">
      <dgm:prSet/>
      <dgm:spPr/>
      <dgm:t>
        <a:bodyPr/>
        <a:lstStyle/>
        <a:p>
          <a:endParaRPr lang="zh-CN" altLang="en-US"/>
        </a:p>
      </dgm:t>
    </dgm:pt>
    <dgm:pt modelId="{80746DE3-73F4-4C43-A837-792D3F2D72CA}" type="sibTrans" cxnId="{098D47B9-1B76-46A4-9C12-00D00DB59E9A}">
      <dgm:prSet/>
      <dgm:spPr/>
      <dgm:t>
        <a:bodyPr/>
        <a:lstStyle/>
        <a:p>
          <a:endParaRPr lang="zh-CN" altLang="en-US"/>
        </a:p>
      </dgm:t>
    </dgm:pt>
    <dgm:pt modelId="{94502961-BB31-4709-BAB8-7A0803DFB16B}">
      <dgm:prSet phldrT="[文本]"/>
      <dgm:spPr/>
      <dgm:t>
        <a:bodyPr/>
        <a:lstStyle/>
        <a:p>
          <a:r>
            <a:rPr lang="zh-CN" altLang="en-US"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节点部分已知网络：</a:t>
          </a:r>
          <a:r>
            <a:rPr lang="zh-CN" altLang="en-US" b="1" dirty="0" smtClean="0">
              <a:solidFill>
                <a:schemeClr val="tx1"/>
              </a:solidFill>
              <a:effectLst/>
              <a:latin typeface="宋体" pitchFamily="2" charset="-122"/>
              <a:ea typeface="宋体" pitchFamily="2" charset="-122"/>
            </a:rPr>
            <a:t>预测未标签节点</a:t>
          </a:r>
          <a:endParaRPr lang="zh-CN" altLang="en-US" b="1" dirty="0">
            <a:solidFill>
              <a:schemeClr val="tx1"/>
            </a:solidFill>
            <a:effectLst/>
            <a:latin typeface="宋体" pitchFamily="2" charset="-122"/>
            <a:ea typeface="宋体" pitchFamily="2" charset="-122"/>
          </a:endParaRPr>
        </a:p>
      </dgm:t>
    </dgm:pt>
    <dgm:pt modelId="{B35905C3-35F2-42C7-A22C-C33D10B5DA68}" type="parTrans" cxnId="{1D3B2650-66AA-4B49-8258-A6EB0EA02742}">
      <dgm:prSet/>
      <dgm:spPr/>
      <dgm:t>
        <a:bodyPr/>
        <a:lstStyle/>
        <a:p>
          <a:endParaRPr lang="zh-CN" altLang="en-US"/>
        </a:p>
      </dgm:t>
    </dgm:pt>
    <dgm:pt modelId="{B64AB107-7C63-46D7-B9AA-94BC45DC7118}" type="sibTrans" cxnId="{1D3B2650-66AA-4B49-8258-A6EB0EA02742}">
      <dgm:prSet/>
      <dgm:spPr/>
      <dgm:t>
        <a:bodyPr/>
        <a:lstStyle/>
        <a:p>
          <a:endParaRPr lang="zh-CN" altLang="en-US"/>
        </a:p>
      </dgm:t>
    </dgm:pt>
    <dgm:pt modelId="{1670372D-500B-4915-A44E-34E59D544B41}">
      <dgm:prSet phldrT="[文本]"/>
      <dgm:spPr/>
      <dgm:t>
        <a:bodyPr/>
        <a:lstStyle/>
        <a:p>
          <a:r>
            <a:rPr lang="en-US" altLang="zh-CN" b="1" dirty="0" smtClean="0">
              <a:solidFill>
                <a:schemeClr val="tx1"/>
              </a:solidFill>
              <a:effectLst>
                <a:outerShdw blurRad="38100" dist="38100" dir="2700000" algn="tl">
                  <a:srgbClr val="000000">
                    <a:alpha val="43137"/>
                  </a:srgbClr>
                </a:outerShdw>
              </a:effectLst>
              <a:latin typeface="宋体" pitchFamily="2" charset="-122"/>
              <a:ea typeface="宋体" pitchFamily="2" charset="-122"/>
            </a:rPr>
            <a:t>…</a:t>
          </a:r>
          <a:endParaRPr lang="zh-CN" altLang="en-US" b="1" dirty="0">
            <a:solidFill>
              <a:schemeClr val="tx1"/>
            </a:solidFill>
            <a:effectLst>
              <a:outerShdw blurRad="38100" dist="38100" dir="2700000" algn="tl">
                <a:srgbClr val="000000">
                  <a:alpha val="43137"/>
                </a:srgbClr>
              </a:outerShdw>
            </a:effectLst>
            <a:latin typeface="宋体" pitchFamily="2" charset="-122"/>
            <a:ea typeface="宋体" pitchFamily="2" charset="-122"/>
          </a:endParaRPr>
        </a:p>
      </dgm:t>
    </dgm:pt>
    <dgm:pt modelId="{8E0CC553-490C-4DD5-96E0-5B7AED00127B}" type="parTrans" cxnId="{31082EC9-3F51-4A02-B425-9C99A0F2B3D4}">
      <dgm:prSet/>
      <dgm:spPr/>
      <dgm:t>
        <a:bodyPr/>
        <a:lstStyle/>
        <a:p>
          <a:endParaRPr lang="zh-CN" altLang="en-US"/>
        </a:p>
      </dgm:t>
    </dgm:pt>
    <dgm:pt modelId="{8CD16430-B053-43E6-95E7-BA801B6743C9}" type="sibTrans" cxnId="{31082EC9-3F51-4A02-B425-9C99A0F2B3D4}">
      <dgm:prSet/>
      <dgm:spPr/>
      <dgm:t>
        <a:bodyPr/>
        <a:lstStyle/>
        <a:p>
          <a:endParaRPr lang="zh-CN" altLang="en-US"/>
        </a:p>
      </dgm:t>
    </dgm:pt>
    <dgm:pt modelId="{2D591525-FFE4-4B5F-AF80-805A6BB1D308}" type="pres">
      <dgm:prSet presAssocID="{DD590B47-E0A2-44E1-B5AB-C1E53795C3FF}" presName="Name0" presStyleCnt="0">
        <dgm:presLayoutVars>
          <dgm:chMax val="1"/>
          <dgm:chPref val="1"/>
          <dgm:dir/>
          <dgm:resizeHandles/>
        </dgm:presLayoutVars>
      </dgm:prSet>
      <dgm:spPr/>
      <dgm:t>
        <a:bodyPr/>
        <a:lstStyle/>
        <a:p>
          <a:endParaRPr lang="zh-CN" altLang="en-US"/>
        </a:p>
      </dgm:t>
    </dgm:pt>
    <dgm:pt modelId="{1B5FC383-3B93-4DA5-9D3A-2D09BF39F8E0}" type="pres">
      <dgm:prSet presAssocID="{A6900720-98BA-4C26-86C4-6FC28E6D44B7}" presName="Parent" presStyleLbl="node1" presStyleIdx="0" presStyleCnt="2" custScaleX="117941" custScaleY="114101">
        <dgm:presLayoutVars>
          <dgm:chMax val="4"/>
          <dgm:chPref val="3"/>
        </dgm:presLayoutVars>
      </dgm:prSet>
      <dgm:spPr/>
      <dgm:t>
        <a:bodyPr/>
        <a:lstStyle/>
        <a:p>
          <a:endParaRPr lang="zh-CN" altLang="en-US"/>
        </a:p>
      </dgm:t>
    </dgm:pt>
    <dgm:pt modelId="{586D8146-87C2-48C7-8A49-D44BF84B02D1}" type="pres">
      <dgm:prSet presAssocID="{F0D41454-6DD3-4144-8531-B88A62AB26AF}" presName="Accent" presStyleLbl="node1" presStyleIdx="1" presStyleCnt="2"/>
      <dgm:spPr/>
    </dgm:pt>
    <dgm:pt modelId="{63411DF7-65A7-4B11-9B37-0277C9D1A9FB}" type="pres">
      <dgm:prSet presAssocID="{F0D41454-6DD3-4144-8531-B88A62AB26AF}" presName="Image1"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dgm:spPr>
    </dgm:pt>
    <dgm:pt modelId="{2E43CE95-03EE-4BD7-A3A1-6AF5E92DA3A5}" type="pres">
      <dgm:prSet presAssocID="{F0D41454-6DD3-4144-8531-B88A62AB26AF}" presName="Child1" presStyleLbl="revTx" presStyleIdx="0" presStyleCnt="4" custScaleX="158077" custLinFactNeighborX="30135">
        <dgm:presLayoutVars>
          <dgm:chMax val="0"/>
          <dgm:chPref val="0"/>
          <dgm:bulletEnabled val="1"/>
        </dgm:presLayoutVars>
      </dgm:prSet>
      <dgm:spPr/>
      <dgm:t>
        <a:bodyPr/>
        <a:lstStyle/>
        <a:p>
          <a:endParaRPr lang="zh-CN" altLang="en-US"/>
        </a:p>
      </dgm:t>
    </dgm:pt>
    <dgm:pt modelId="{29127978-2BF5-4F7A-AF02-EA589A152D1A}" type="pres">
      <dgm:prSet presAssocID="{0F6A3640-807E-456A-800A-716017258E12}" presName="Image2" presStyleCnt="0"/>
      <dgm:spPr/>
    </dgm:pt>
    <dgm:pt modelId="{6D96ACE7-43FC-4735-9246-A2A88A54B854}" type="pres">
      <dgm:prSet presAssocID="{0F6A3640-807E-456A-800A-716017258E12}" presName="Image"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6000" r="-16000"/>
          </a:stretch>
        </a:blipFill>
      </dgm:spPr>
    </dgm:pt>
    <dgm:pt modelId="{FE82F361-2B7A-4691-AFB0-A4A7E9A51FD3}" type="pres">
      <dgm:prSet presAssocID="{0F6A3640-807E-456A-800A-716017258E12}" presName="Child2" presStyleLbl="revTx" presStyleIdx="1" presStyleCnt="4" custScaleX="130845" custLinFactNeighborX="13354">
        <dgm:presLayoutVars>
          <dgm:chMax val="0"/>
          <dgm:chPref val="0"/>
          <dgm:bulletEnabled val="1"/>
        </dgm:presLayoutVars>
      </dgm:prSet>
      <dgm:spPr/>
      <dgm:t>
        <a:bodyPr/>
        <a:lstStyle/>
        <a:p>
          <a:endParaRPr lang="zh-CN" altLang="en-US"/>
        </a:p>
      </dgm:t>
    </dgm:pt>
    <dgm:pt modelId="{BC81BBCE-8C81-4E38-BFEF-65FECEFBDB80}" type="pres">
      <dgm:prSet presAssocID="{94502961-BB31-4709-BAB8-7A0803DFB16B}" presName="Image3" presStyleCnt="0"/>
      <dgm:spPr/>
    </dgm:pt>
    <dgm:pt modelId="{2A93E1E6-7BAC-4705-89BA-F56AEC21FECA}" type="pres">
      <dgm:prSet presAssocID="{94502961-BB31-4709-BAB8-7A0803DFB16B}" presName="Imag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dgm:spPr>
    </dgm:pt>
    <dgm:pt modelId="{98FDD485-C7A9-41EC-8CF7-DAA4CF6F3477}" type="pres">
      <dgm:prSet presAssocID="{94502961-BB31-4709-BAB8-7A0803DFB16B}" presName="Child3" presStyleLbl="revTx" presStyleIdx="2" presStyleCnt="4" custScaleX="131405" custLinFactNeighborX="13214">
        <dgm:presLayoutVars>
          <dgm:chMax val="0"/>
          <dgm:chPref val="0"/>
          <dgm:bulletEnabled val="1"/>
        </dgm:presLayoutVars>
      </dgm:prSet>
      <dgm:spPr/>
      <dgm:t>
        <a:bodyPr/>
        <a:lstStyle/>
        <a:p>
          <a:endParaRPr lang="zh-CN" altLang="en-US"/>
        </a:p>
      </dgm:t>
    </dgm:pt>
    <dgm:pt modelId="{DCD8C761-E1DE-4FB2-BC79-A8E5C39B4AB9}" type="pres">
      <dgm:prSet presAssocID="{1670372D-500B-4915-A44E-34E59D544B41}" presName="Image4" presStyleCnt="0"/>
      <dgm:spPr/>
    </dgm:pt>
    <dgm:pt modelId="{7506C727-C20B-441D-A117-C4C3661B51B4}" type="pres">
      <dgm:prSet presAssocID="{1670372D-500B-4915-A44E-34E59D544B41}" presName="Imag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3000" r="-3000"/>
          </a:stretch>
        </a:blipFill>
      </dgm:spPr>
    </dgm:pt>
    <dgm:pt modelId="{A3B90412-755E-43DD-9830-69E5315FA6E5}" type="pres">
      <dgm:prSet presAssocID="{1670372D-500B-4915-A44E-34E59D544B41}" presName="Child4" presStyleLbl="revTx" presStyleIdx="3" presStyleCnt="4">
        <dgm:presLayoutVars>
          <dgm:chMax val="0"/>
          <dgm:chPref val="0"/>
          <dgm:bulletEnabled val="1"/>
        </dgm:presLayoutVars>
      </dgm:prSet>
      <dgm:spPr/>
      <dgm:t>
        <a:bodyPr/>
        <a:lstStyle/>
        <a:p>
          <a:endParaRPr lang="zh-CN" altLang="en-US"/>
        </a:p>
      </dgm:t>
    </dgm:pt>
  </dgm:ptLst>
  <dgm:cxnLst>
    <dgm:cxn modelId="{6E24048F-06AE-40E4-A22E-6C7ADF7E3F88}" type="presOf" srcId="{F0D41454-6DD3-4144-8531-B88A62AB26AF}" destId="{2E43CE95-03EE-4BD7-A3A1-6AF5E92DA3A5}" srcOrd="0" destOrd="0" presId="urn:microsoft.com/office/officeart/2011/layout/RadialPictureList"/>
    <dgm:cxn modelId="{681FAD70-C575-49CB-9AFE-D16E9A7A948A}" type="presOf" srcId="{1670372D-500B-4915-A44E-34E59D544B41}" destId="{A3B90412-755E-43DD-9830-69E5315FA6E5}" srcOrd="0" destOrd="0" presId="urn:microsoft.com/office/officeart/2011/layout/RadialPictureList"/>
    <dgm:cxn modelId="{A818726A-4851-47A7-9216-3A39C9E08192}" srcId="{DD590B47-E0A2-44E1-B5AB-C1E53795C3FF}" destId="{A6900720-98BA-4C26-86C4-6FC28E6D44B7}" srcOrd="0" destOrd="0" parTransId="{136345A5-A9EC-48C1-937A-C2116C57D4BE}" sibTransId="{6F13CF0D-D0DA-41C4-A21E-05EC7A46F071}"/>
    <dgm:cxn modelId="{31082EC9-3F51-4A02-B425-9C99A0F2B3D4}" srcId="{A6900720-98BA-4C26-86C4-6FC28E6D44B7}" destId="{1670372D-500B-4915-A44E-34E59D544B41}" srcOrd="3" destOrd="0" parTransId="{8E0CC553-490C-4DD5-96E0-5B7AED00127B}" sibTransId="{8CD16430-B053-43E6-95E7-BA801B6743C9}"/>
    <dgm:cxn modelId="{1D3B2650-66AA-4B49-8258-A6EB0EA02742}" srcId="{A6900720-98BA-4C26-86C4-6FC28E6D44B7}" destId="{94502961-BB31-4709-BAB8-7A0803DFB16B}" srcOrd="2" destOrd="0" parTransId="{B35905C3-35F2-42C7-A22C-C33D10B5DA68}" sibTransId="{B64AB107-7C63-46D7-B9AA-94BC45DC7118}"/>
    <dgm:cxn modelId="{FC3BE489-A761-47C3-A2C7-8A5AF80B0365}" type="presOf" srcId="{A6900720-98BA-4C26-86C4-6FC28E6D44B7}" destId="{1B5FC383-3B93-4DA5-9D3A-2D09BF39F8E0}" srcOrd="0" destOrd="0" presId="urn:microsoft.com/office/officeart/2011/layout/RadialPictureList"/>
    <dgm:cxn modelId="{6C3722FD-E5A6-4C8D-9D48-012461416AE0}" type="presOf" srcId="{0F6A3640-807E-456A-800A-716017258E12}" destId="{FE82F361-2B7A-4691-AFB0-A4A7E9A51FD3}" srcOrd="0" destOrd="0" presId="urn:microsoft.com/office/officeart/2011/layout/RadialPictureList"/>
    <dgm:cxn modelId="{098D47B9-1B76-46A4-9C12-00D00DB59E9A}" srcId="{A6900720-98BA-4C26-86C4-6FC28E6D44B7}" destId="{0F6A3640-807E-456A-800A-716017258E12}" srcOrd="1" destOrd="0" parTransId="{A5846E44-C7DD-414F-A925-158D9452B69B}" sibTransId="{80746DE3-73F4-4C43-A837-792D3F2D72CA}"/>
    <dgm:cxn modelId="{70687D9B-877B-46FE-BEB5-7D63DF29C520}" type="presOf" srcId="{DD590B47-E0A2-44E1-B5AB-C1E53795C3FF}" destId="{2D591525-FFE4-4B5F-AF80-805A6BB1D308}" srcOrd="0" destOrd="0" presId="urn:microsoft.com/office/officeart/2011/layout/RadialPictureList"/>
    <dgm:cxn modelId="{0A884DF2-0B98-46C2-AB6E-32BAEB6193AD}" srcId="{A6900720-98BA-4C26-86C4-6FC28E6D44B7}" destId="{F0D41454-6DD3-4144-8531-B88A62AB26AF}" srcOrd="0" destOrd="0" parTransId="{9E6CDAFC-1AF3-4C59-840D-D2F8F320CB04}" sibTransId="{73943BEF-AAF6-44B0-B34F-1C4031137D37}"/>
    <dgm:cxn modelId="{D6A70109-B342-4D0F-A980-CF78C6D962FB}" type="presOf" srcId="{94502961-BB31-4709-BAB8-7A0803DFB16B}" destId="{98FDD485-C7A9-41EC-8CF7-DAA4CF6F3477}" srcOrd="0" destOrd="0" presId="urn:microsoft.com/office/officeart/2011/layout/RadialPictureList"/>
    <dgm:cxn modelId="{2C19AFC8-5CB9-4EDD-B43F-60CF4B072CB2}" type="presParOf" srcId="{2D591525-FFE4-4B5F-AF80-805A6BB1D308}" destId="{1B5FC383-3B93-4DA5-9D3A-2D09BF39F8E0}" srcOrd="0" destOrd="0" presId="urn:microsoft.com/office/officeart/2011/layout/RadialPictureList"/>
    <dgm:cxn modelId="{5190F14E-1B19-4B68-BE3E-AFD93198B52E}" type="presParOf" srcId="{2D591525-FFE4-4B5F-AF80-805A6BB1D308}" destId="{586D8146-87C2-48C7-8A49-D44BF84B02D1}" srcOrd="1" destOrd="0" presId="urn:microsoft.com/office/officeart/2011/layout/RadialPictureList"/>
    <dgm:cxn modelId="{BD4C0787-4225-4902-BAC2-E40A7564DC15}" type="presParOf" srcId="{2D591525-FFE4-4B5F-AF80-805A6BB1D308}" destId="{63411DF7-65A7-4B11-9B37-0277C9D1A9FB}" srcOrd="2" destOrd="0" presId="urn:microsoft.com/office/officeart/2011/layout/RadialPictureList"/>
    <dgm:cxn modelId="{30B73C6F-94B2-4781-93BD-F21F4924D63D}" type="presParOf" srcId="{2D591525-FFE4-4B5F-AF80-805A6BB1D308}" destId="{2E43CE95-03EE-4BD7-A3A1-6AF5E92DA3A5}" srcOrd="3" destOrd="0" presId="urn:microsoft.com/office/officeart/2011/layout/RadialPictureList"/>
    <dgm:cxn modelId="{29CF4BE4-87F1-4185-B97D-AA87A7D4846E}" type="presParOf" srcId="{2D591525-FFE4-4B5F-AF80-805A6BB1D308}" destId="{29127978-2BF5-4F7A-AF02-EA589A152D1A}" srcOrd="4" destOrd="0" presId="urn:microsoft.com/office/officeart/2011/layout/RadialPictureList"/>
    <dgm:cxn modelId="{50F40856-3EB1-4943-8A89-DA2D2DF5B84D}" type="presParOf" srcId="{29127978-2BF5-4F7A-AF02-EA589A152D1A}" destId="{6D96ACE7-43FC-4735-9246-A2A88A54B854}" srcOrd="0" destOrd="0" presId="urn:microsoft.com/office/officeart/2011/layout/RadialPictureList"/>
    <dgm:cxn modelId="{3CE8E529-1904-4430-940A-A428C4C76067}" type="presParOf" srcId="{2D591525-FFE4-4B5F-AF80-805A6BB1D308}" destId="{FE82F361-2B7A-4691-AFB0-A4A7E9A51FD3}" srcOrd="5" destOrd="0" presId="urn:microsoft.com/office/officeart/2011/layout/RadialPictureList"/>
    <dgm:cxn modelId="{76BD5545-3B63-4C0E-A0E6-41A3A3C8F8DD}" type="presParOf" srcId="{2D591525-FFE4-4B5F-AF80-805A6BB1D308}" destId="{BC81BBCE-8C81-4E38-BFEF-65FECEFBDB80}" srcOrd="6" destOrd="0" presId="urn:microsoft.com/office/officeart/2011/layout/RadialPictureList"/>
    <dgm:cxn modelId="{7E6E9E3E-1C0E-425A-A84E-C1F7C1BED99F}" type="presParOf" srcId="{BC81BBCE-8C81-4E38-BFEF-65FECEFBDB80}" destId="{2A93E1E6-7BAC-4705-89BA-F56AEC21FECA}" srcOrd="0" destOrd="0" presId="urn:microsoft.com/office/officeart/2011/layout/RadialPictureList"/>
    <dgm:cxn modelId="{669A8FE3-47C5-43A4-8394-0E10499F9334}" type="presParOf" srcId="{2D591525-FFE4-4B5F-AF80-805A6BB1D308}" destId="{98FDD485-C7A9-41EC-8CF7-DAA4CF6F3477}" srcOrd="7" destOrd="0" presId="urn:microsoft.com/office/officeart/2011/layout/RadialPictureList"/>
    <dgm:cxn modelId="{3AC07476-56C4-4351-9AB2-911FAEBAD864}" type="presParOf" srcId="{2D591525-FFE4-4B5F-AF80-805A6BB1D308}" destId="{DCD8C761-E1DE-4FB2-BC79-A8E5C39B4AB9}" srcOrd="8" destOrd="0" presId="urn:microsoft.com/office/officeart/2011/layout/RadialPictureList"/>
    <dgm:cxn modelId="{9541D1A6-B195-46A2-8E93-29222C3A6BED}" type="presParOf" srcId="{DCD8C761-E1DE-4FB2-BC79-A8E5C39B4AB9}" destId="{7506C727-C20B-441D-A117-C4C3661B51B4}" srcOrd="0" destOrd="0" presId="urn:microsoft.com/office/officeart/2011/layout/RadialPictureList"/>
    <dgm:cxn modelId="{682E824A-949C-438E-8DC0-A0CD5100AE38}" type="presParOf" srcId="{2D591525-FFE4-4B5F-AF80-805A6BB1D308}" destId="{A3B90412-755E-43DD-9830-69E5315FA6E5}" srcOrd="9"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1BD2D-6441-4540-B744-72D4F0784D8D}">
      <dsp:nvSpPr>
        <dsp:cNvPr id="0" name=""/>
        <dsp:cNvSpPr/>
      </dsp:nvSpPr>
      <dsp:spPr>
        <a:xfrm>
          <a:off x="1333912" y="156082"/>
          <a:ext cx="4317021" cy="39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r>
            <a:rPr lang="en-US" altLang="zh-CN" sz="2400" b="1" kern="1200" dirty="0" smtClean="0">
              <a:effectLst>
                <a:outerShdw blurRad="38100" dist="38100" dir="2700000" algn="tl">
                  <a:srgbClr val="000000">
                    <a:alpha val="43137"/>
                  </a:srgbClr>
                </a:outerShdw>
              </a:effectLst>
            </a:rPr>
            <a:t>1</a:t>
          </a:r>
          <a:endParaRPr lang="zh-CN" altLang="en-US" sz="2400" b="1" kern="1200" dirty="0">
            <a:effectLst>
              <a:outerShdw blurRad="38100" dist="38100" dir="2700000" algn="tl">
                <a:srgbClr val="000000">
                  <a:alpha val="43137"/>
                </a:srgbClr>
              </a:outerShdw>
            </a:effectLst>
          </a:endParaRPr>
        </a:p>
      </dsp:txBody>
      <dsp:txXfrm>
        <a:off x="1333912" y="156082"/>
        <a:ext cx="4317021" cy="392456"/>
      </dsp:txXfrm>
    </dsp:sp>
    <dsp:sp modelId="{173B9A7C-954D-4E21-9C88-19521F0C117E}">
      <dsp:nvSpPr>
        <dsp:cNvPr id="0" name=""/>
        <dsp:cNvSpPr/>
      </dsp:nvSpPr>
      <dsp:spPr>
        <a:xfrm>
          <a:off x="1333912" y="395249"/>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353AC5-9398-41F8-939F-7DA63C640FC1}">
      <dsp:nvSpPr>
        <dsp:cNvPr id="0" name=""/>
        <dsp:cNvSpPr/>
      </dsp:nvSpPr>
      <dsp:spPr>
        <a:xfrm>
          <a:off x="1940694" y="395249"/>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C0C9C-A772-4B98-B055-CC77B35F6DCA}">
      <dsp:nvSpPr>
        <dsp:cNvPr id="0" name=""/>
        <dsp:cNvSpPr/>
      </dsp:nvSpPr>
      <dsp:spPr>
        <a:xfrm>
          <a:off x="2547955" y="395249"/>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F7FC91-D855-40D1-8B83-C807BEB9EF68}">
      <dsp:nvSpPr>
        <dsp:cNvPr id="0" name=""/>
        <dsp:cNvSpPr/>
      </dsp:nvSpPr>
      <dsp:spPr>
        <a:xfrm>
          <a:off x="3154736" y="395249"/>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D543CE-909D-481B-9348-E2BADF5270DE}">
      <dsp:nvSpPr>
        <dsp:cNvPr id="0" name=""/>
        <dsp:cNvSpPr/>
      </dsp:nvSpPr>
      <dsp:spPr>
        <a:xfrm>
          <a:off x="3761997" y="395249"/>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1839D0-2237-405A-A731-DFA3822BE1C3}">
      <dsp:nvSpPr>
        <dsp:cNvPr id="0" name=""/>
        <dsp:cNvSpPr/>
      </dsp:nvSpPr>
      <dsp:spPr>
        <a:xfrm>
          <a:off x="4368779" y="395249"/>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9146EB-4F3B-4AAC-ADEC-2213D5AD6176}">
      <dsp:nvSpPr>
        <dsp:cNvPr id="0" name=""/>
        <dsp:cNvSpPr/>
      </dsp:nvSpPr>
      <dsp:spPr>
        <a:xfrm>
          <a:off x="4976040" y="395249"/>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15991B-A508-44AB-928F-EB0E6A037380}">
      <dsp:nvSpPr>
        <dsp:cNvPr id="0" name=""/>
        <dsp:cNvSpPr/>
      </dsp:nvSpPr>
      <dsp:spPr>
        <a:xfrm>
          <a:off x="1333912" y="475194"/>
          <a:ext cx="4373142" cy="63955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rPr>
            <a:t>链接预测综述</a:t>
          </a:r>
          <a:endParaRPr lang="zh-CN" altLang="en-US" sz="2400" b="1" kern="1200" dirty="0">
            <a:effectLst>
              <a:outerShdw blurRad="38100" dist="38100" dir="2700000" algn="tl">
                <a:srgbClr val="000000">
                  <a:alpha val="43137"/>
                </a:srgbClr>
              </a:outerShdw>
            </a:effectLst>
          </a:endParaRPr>
        </a:p>
      </dsp:txBody>
      <dsp:txXfrm>
        <a:off x="1333912" y="475194"/>
        <a:ext cx="4373142" cy="639558"/>
      </dsp:txXfrm>
    </dsp:sp>
    <dsp:sp modelId="{B54BEA8A-A329-4FD9-9F2C-439A8140C8E5}">
      <dsp:nvSpPr>
        <dsp:cNvPr id="0" name=""/>
        <dsp:cNvSpPr/>
      </dsp:nvSpPr>
      <dsp:spPr>
        <a:xfrm>
          <a:off x="1333912" y="1387970"/>
          <a:ext cx="4317021" cy="39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r>
            <a:rPr lang="en-US" altLang="zh-CN" sz="2400" b="1" kern="1200" dirty="0" smtClean="0">
              <a:effectLst>
                <a:outerShdw blurRad="38100" dist="38100" dir="2700000" algn="tl">
                  <a:srgbClr val="000000">
                    <a:alpha val="43137"/>
                  </a:srgbClr>
                </a:outerShdw>
              </a:effectLst>
            </a:rPr>
            <a:t>2</a:t>
          </a:r>
          <a:endParaRPr lang="zh-CN" altLang="en-US" sz="2400" b="1" kern="1200" dirty="0">
            <a:effectLst>
              <a:outerShdw blurRad="38100" dist="38100" dir="2700000" algn="tl">
                <a:srgbClr val="000000">
                  <a:alpha val="43137"/>
                </a:srgbClr>
              </a:outerShdw>
            </a:effectLst>
          </a:endParaRPr>
        </a:p>
      </dsp:txBody>
      <dsp:txXfrm>
        <a:off x="1333912" y="1387970"/>
        <a:ext cx="4317021" cy="392456"/>
      </dsp:txXfrm>
    </dsp:sp>
    <dsp:sp modelId="{1661093B-AE90-4A88-B004-FA6BD74B8EF0}">
      <dsp:nvSpPr>
        <dsp:cNvPr id="0" name=""/>
        <dsp:cNvSpPr/>
      </dsp:nvSpPr>
      <dsp:spPr>
        <a:xfrm>
          <a:off x="1333912" y="1652269"/>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3E6EB0-1660-40B0-9DE7-956C59FE5C76}">
      <dsp:nvSpPr>
        <dsp:cNvPr id="0" name=""/>
        <dsp:cNvSpPr/>
      </dsp:nvSpPr>
      <dsp:spPr>
        <a:xfrm>
          <a:off x="1940694" y="1652269"/>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528732-CB9F-4ECB-8CEC-CEB8EB9D4110}">
      <dsp:nvSpPr>
        <dsp:cNvPr id="0" name=""/>
        <dsp:cNvSpPr/>
      </dsp:nvSpPr>
      <dsp:spPr>
        <a:xfrm>
          <a:off x="2547955" y="1652269"/>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F1CC41-CF12-4685-843B-450CDF49F4BD}">
      <dsp:nvSpPr>
        <dsp:cNvPr id="0" name=""/>
        <dsp:cNvSpPr/>
      </dsp:nvSpPr>
      <dsp:spPr>
        <a:xfrm>
          <a:off x="3154736" y="1652269"/>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79F7AE-38D3-461F-8737-0A924047665F}">
      <dsp:nvSpPr>
        <dsp:cNvPr id="0" name=""/>
        <dsp:cNvSpPr/>
      </dsp:nvSpPr>
      <dsp:spPr>
        <a:xfrm>
          <a:off x="3761997" y="1652269"/>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A95072-419B-4F83-9C51-1A0A7B77D0A0}">
      <dsp:nvSpPr>
        <dsp:cNvPr id="0" name=""/>
        <dsp:cNvSpPr/>
      </dsp:nvSpPr>
      <dsp:spPr>
        <a:xfrm>
          <a:off x="4368779" y="1652269"/>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1C9479-00AD-4E39-8F8F-BAD966CB625E}">
      <dsp:nvSpPr>
        <dsp:cNvPr id="0" name=""/>
        <dsp:cNvSpPr/>
      </dsp:nvSpPr>
      <dsp:spPr>
        <a:xfrm>
          <a:off x="4976040" y="1652269"/>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80196B-FC6D-4703-A1F8-DF4557312CD1}">
      <dsp:nvSpPr>
        <dsp:cNvPr id="0" name=""/>
        <dsp:cNvSpPr/>
      </dsp:nvSpPr>
      <dsp:spPr>
        <a:xfrm>
          <a:off x="1333912" y="1732214"/>
          <a:ext cx="4373142" cy="63955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rPr>
            <a:t>链接预测应用</a:t>
          </a:r>
          <a:endParaRPr lang="zh-CN" altLang="en-US" sz="2400" b="1" kern="1200" dirty="0">
            <a:effectLst>
              <a:outerShdw blurRad="38100" dist="38100" dir="2700000" algn="tl">
                <a:srgbClr val="000000">
                  <a:alpha val="43137"/>
                </a:srgbClr>
              </a:outerShdw>
            </a:effectLst>
          </a:endParaRPr>
        </a:p>
      </dsp:txBody>
      <dsp:txXfrm>
        <a:off x="1333912" y="1732214"/>
        <a:ext cx="4373142" cy="639558"/>
      </dsp:txXfrm>
    </dsp:sp>
    <dsp:sp modelId="{FC27F822-78E7-40B7-8E8C-F36A2DC6BA05}">
      <dsp:nvSpPr>
        <dsp:cNvPr id="0" name=""/>
        <dsp:cNvSpPr/>
      </dsp:nvSpPr>
      <dsp:spPr>
        <a:xfrm>
          <a:off x="1333912" y="2660672"/>
          <a:ext cx="4317021" cy="39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r>
            <a:rPr lang="en-US" altLang="zh-CN" sz="2400" b="1" kern="1200" dirty="0" smtClean="0">
              <a:effectLst>
                <a:outerShdw blurRad="38100" dist="38100" dir="2700000" algn="tl">
                  <a:srgbClr val="000000">
                    <a:alpha val="43137"/>
                  </a:srgbClr>
                </a:outerShdw>
              </a:effectLst>
            </a:rPr>
            <a:t>3</a:t>
          </a:r>
          <a:endParaRPr lang="zh-CN" altLang="en-US" sz="2400" b="1" kern="1200" dirty="0">
            <a:effectLst>
              <a:outerShdw blurRad="38100" dist="38100" dir="2700000" algn="tl">
                <a:srgbClr val="000000">
                  <a:alpha val="43137"/>
                </a:srgbClr>
              </a:outerShdw>
            </a:effectLst>
          </a:endParaRPr>
        </a:p>
      </dsp:txBody>
      <dsp:txXfrm>
        <a:off x="1333912" y="2660672"/>
        <a:ext cx="4317021" cy="392456"/>
      </dsp:txXfrm>
    </dsp:sp>
    <dsp:sp modelId="{862AE632-4D2F-4E31-8329-C137E4EEA010}">
      <dsp:nvSpPr>
        <dsp:cNvPr id="0" name=""/>
        <dsp:cNvSpPr/>
      </dsp:nvSpPr>
      <dsp:spPr>
        <a:xfrm>
          <a:off x="1333912" y="2909290"/>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8E360-9DD4-45CC-A883-2F5D5BD36E32}">
      <dsp:nvSpPr>
        <dsp:cNvPr id="0" name=""/>
        <dsp:cNvSpPr/>
      </dsp:nvSpPr>
      <dsp:spPr>
        <a:xfrm>
          <a:off x="1940694" y="2909290"/>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D8E20-3373-416E-913A-4A2C11C1F7A5}">
      <dsp:nvSpPr>
        <dsp:cNvPr id="0" name=""/>
        <dsp:cNvSpPr/>
      </dsp:nvSpPr>
      <dsp:spPr>
        <a:xfrm>
          <a:off x="2547955" y="2909290"/>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C29677-A1E0-44A5-AE19-D6BDF6AC982E}">
      <dsp:nvSpPr>
        <dsp:cNvPr id="0" name=""/>
        <dsp:cNvSpPr/>
      </dsp:nvSpPr>
      <dsp:spPr>
        <a:xfrm>
          <a:off x="3154736" y="2909290"/>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75FA39-F803-4123-BE94-C33B2123F52E}">
      <dsp:nvSpPr>
        <dsp:cNvPr id="0" name=""/>
        <dsp:cNvSpPr/>
      </dsp:nvSpPr>
      <dsp:spPr>
        <a:xfrm>
          <a:off x="3761997" y="2909290"/>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FF7F12-1867-4DD0-A910-A4B53FBFBF72}">
      <dsp:nvSpPr>
        <dsp:cNvPr id="0" name=""/>
        <dsp:cNvSpPr/>
      </dsp:nvSpPr>
      <dsp:spPr>
        <a:xfrm>
          <a:off x="4368779" y="2909290"/>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2C2C71-A560-4752-AD6C-F2D530203147}">
      <dsp:nvSpPr>
        <dsp:cNvPr id="0" name=""/>
        <dsp:cNvSpPr/>
      </dsp:nvSpPr>
      <dsp:spPr>
        <a:xfrm>
          <a:off x="4976040" y="2909290"/>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65DAAB-B58E-40A5-86D0-06DA1BF6C376}">
      <dsp:nvSpPr>
        <dsp:cNvPr id="0" name=""/>
        <dsp:cNvSpPr/>
      </dsp:nvSpPr>
      <dsp:spPr>
        <a:xfrm>
          <a:off x="1333912" y="2989234"/>
          <a:ext cx="4373142" cy="63955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rPr>
            <a:t>链接预测算法</a:t>
          </a:r>
          <a:endParaRPr lang="zh-CN" altLang="en-US" sz="2400" b="1" kern="1200" dirty="0">
            <a:effectLst>
              <a:outerShdw blurRad="38100" dist="38100" dir="2700000" algn="tl">
                <a:srgbClr val="000000">
                  <a:alpha val="43137"/>
                </a:srgbClr>
              </a:outerShdw>
            </a:effectLst>
          </a:endParaRPr>
        </a:p>
      </dsp:txBody>
      <dsp:txXfrm>
        <a:off x="1333912" y="2989234"/>
        <a:ext cx="4373142" cy="639558"/>
      </dsp:txXfrm>
    </dsp:sp>
    <dsp:sp modelId="{9D2437F1-B1C9-488C-94A7-987F8974A3E2}">
      <dsp:nvSpPr>
        <dsp:cNvPr id="0" name=""/>
        <dsp:cNvSpPr/>
      </dsp:nvSpPr>
      <dsp:spPr>
        <a:xfrm>
          <a:off x="1333912" y="3939650"/>
          <a:ext cx="4317021" cy="39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r>
            <a:rPr lang="en-US" altLang="zh-CN" sz="2400" b="1" kern="1200" dirty="0" smtClean="0">
              <a:effectLst>
                <a:outerShdw blurRad="38100" dist="38100" dir="2700000" algn="tl">
                  <a:srgbClr val="000000">
                    <a:alpha val="43137"/>
                  </a:srgbClr>
                </a:outerShdw>
              </a:effectLst>
            </a:rPr>
            <a:t>4</a:t>
          </a:r>
          <a:endParaRPr lang="zh-CN" altLang="en-US" sz="2400" b="1" kern="1200" dirty="0">
            <a:effectLst>
              <a:outerShdw blurRad="38100" dist="38100" dir="2700000" algn="tl">
                <a:srgbClr val="000000">
                  <a:alpha val="43137"/>
                </a:srgbClr>
              </a:outerShdw>
            </a:effectLst>
          </a:endParaRPr>
        </a:p>
      </dsp:txBody>
      <dsp:txXfrm>
        <a:off x="1333912" y="3939650"/>
        <a:ext cx="4317021" cy="392456"/>
      </dsp:txXfrm>
    </dsp:sp>
    <dsp:sp modelId="{06258F14-8E55-4A27-8977-8D0330198C91}">
      <dsp:nvSpPr>
        <dsp:cNvPr id="0" name=""/>
        <dsp:cNvSpPr/>
      </dsp:nvSpPr>
      <dsp:spPr>
        <a:xfrm>
          <a:off x="1333912" y="4166310"/>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962258-478C-4590-A8C2-66BD8F635E26}">
      <dsp:nvSpPr>
        <dsp:cNvPr id="0" name=""/>
        <dsp:cNvSpPr/>
      </dsp:nvSpPr>
      <dsp:spPr>
        <a:xfrm>
          <a:off x="1940694" y="4166310"/>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207390-DC47-4822-A99B-8387F6E45C86}">
      <dsp:nvSpPr>
        <dsp:cNvPr id="0" name=""/>
        <dsp:cNvSpPr/>
      </dsp:nvSpPr>
      <dsp:spPr>
        <a:xfrm>
          <a:off x="2547955" y="4166310"/>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29D3E2-A2FD-4175-90EF-8E2BC0E11A66}">
      <dsp:nvSpPr>
        <dsp:cNvPr id="0" name=""/>
        <dsp:cNvSpPr/>
      </dsp:nvSpPr>
      <dsp:spPr>
        <a:xfrm>
          <a:off x="3154736" y="4166310"/>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D6CB34-9818-4A38-8AAC-70F86BDB2E4A}">
      <dsp:nvSpPr>
        <dsp:cNvPr id="0" name=""/>
        <dsp:cNvSpPr/>
      </dsp:nvSpPr>
      <dsp:spPr>
        <a:xfrm>
          <a:off x="3761997" y="4166310"/>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757A1F-7E51-4B77-B6B7-867F09FA63DA}">
      <dsp:nvSpPr>
        <dsp:cNvPr id="0" name=""/>
        <dsp:cNvSpPr/>
      </dsp:nvSpPr>
      <dsp:spPr>
        <a:xfrm>
          <a:off x="4368779" y="4166310"/>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92B71D-A10A-4DDF-8C46-587C7CB551B6}">
      <dsp:nvSpPr>
        <dsp:cNvPr id="0" name=""/>
        <dsp:cNvSpPr/>
      </dsp:nvSpPr>
      <dsp:spPr>
        <a:xfrm>
          <a:off x="4976040" y="4166310"/>
          <a:ext cx="1010183" cy="799448"/>
        </a:xfrm>
        <a:prstGeom prst="chevron">
          <a:avLst>
            <a:gd name="adj" fmla="val 706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38EED1-8D0D-4A8D-AAD3-618A96CEE7C1}">
      <dsp:nvSpPr>
        <dsp:cNvPr id="0" name=""/>
        <dsp:cNvSpPr/>
      </dsp:nvSpPr>
      <dsp:spPr>
        <a:xfrm>
          <a:off x="1333912" y="4246255"/>
          <a:ext cx="4373142" cy="63955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rPr>
            <a:t>研究创新点</a:t>
          </a:r>
          <a:endParaRPr lang="zh-CN" altLang="en-US" sz="2400" b="1" kern="1200" dirty="0">
            <a:effectLst>
              <a:outerShdw blurRad="38100" dist="38100" dir="2700000" algn="tl">
                <a:srgbClr val="000000">
                  <a:alpha val="43137"/>
                </a:srgbClr>
              </a:outerShdw>
            </a:effectLst>
          </a:endParaRPr>
        </a:p>
      </dsp:txBody>
      <dsp:txXfrm>
        <a:off x="1333912" y="4246255"/>
        <a:ext cx="4373142" cy="639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FC383-3B93-4DA5-9D3A-2D09BF39F8E0}">
      <dsp:nvSpPr>
        <dsp:cNvPr id="0" name=""/>
        <dsp:cNvSpPr/>
      </dsp:nvSpPr>
      <dsp:spPr>
        <a:xfrm>
          <a:off x="1093877" y="1010472"/>
          <a:ext cx="2098137" cy="202964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b="1" kern="1200" dirty="0" smtClean="0">
              <a:effectLst>
                <a:outerShdw blurRad="38100" dist="38100" dir="2700000" algn="tl">
                  <a:srgbClr val="000000">
                    <a:alpha val="43137"/>
                  </a:srgbClr>
                </a:outerShdw>
              </a:effectLst>
              <a:latin typeface="Times New Roman" pitchFamily="18" charset="0"/>
              <a:cs typeface="Times New Roman" pitchFamily="18" charset="0"/>
            </a:rPr>
            <a:t>Applications</a:t>
          </a:r>
          <a:endParaRPr lang="zh-CN" altLang="en-US" sz="2000" b="1" kern="1200" dirty="0">
            <a:effectLst>
              <a:outerShdw blurRad="38100" dist="38100" dir="2700000" algn="tl">
                <a:srgbClr val="000000">
                  <a:alpha val="43137"/>
                </a:srgbClr>
              </a:outerShdw>
            </a:effectLst>
            <a:latin typeface="Times New Roman" pitchFamily="18" charset="0"/>
            <a:cs typeface="Times New Roman" pitchFamily="18" charset="0"/>
          </a:endParaRPr>
        </a:p>
      </dsp:txBody>
      <dsp:txXfrm>
        <a:off x="1401142" y="1307706"/>
        <a:ext cx="1483607" cy="1435175"/>
      </dsp:txXfrm>
    </dsp:sp>
    <dsp:sp modelId="{586D8146-87C2-48C7-8A49-D44BF84B02D1}">
      <dsp:nvSpPr>
        <dsp:cNvPr id="0" name=""/>
        <dsp:cNvSpPr/>
      </dsp:nvSpPr>
      <dsp:spPr>
        <a:xfrm>
          <a:off x="336292" y="146710"/>
          <a:ext cx="3585625" cy="3737660"/>
        </a:xfrm>
        <a:prstGeom prst="blockArc">
          <a:avLst>
            <a:gd name="adj1" fmla="val 16509444"/>
            <a:gd name="adj2" fmla="val 5088054"/>
            <a:gd name="adj3" fmla="val 524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411DF7-65A7-4B11-9B37-0277C9D1A9FB}">
      <dsp:nvSpPr>
        <dsp:cNvPr id="0" name=""/>
        <dsp:cNvSpPr/>
      </dsp:nvSpPr>
      <dsp:spPr>
        <a:xfrm>
          <a:off x="2556089" y="0"/>
          <a:ext cx="953207" cy="95300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43CE95-03EE-4BD7-A3A1-6AF5E92DA3A5}">
      <dsp:nvSpPr>
        <dsp:cNvPr id="0" name=""/>
        <dsp:cNvSpPr/>
      </dsp:nvSpPr>
      <dsp:spPr>
        <a:xfrm>
          <a:off x="3595888" y="12192"/>
          <a:ext cx="2017049" cy="922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zh-CN" altLang="en-US" sz="1600" b="1" kern="1200"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生物网络：</a:t>
          </a:r>
          <a:r>
            <a:rPr lang="zh-CN" altLang="en-US" sz="1600" b="1" kern="1200" dirty="0" smtClean="0">
              <a:latin typeface="宋体" pitchFamily="2" charset="-122"/>
              <a:ea typeface="宋体" pitchFamily="2" charset="-122"/>
            </a:rPr>
            <a:t>用预测的结果指导实验</a:t>
          </a:r>
          <a:endParaRPr lang="zh-CN" altLang="en-US" sz="1600" b="1" kern="1200" dirty="0">
            <a:latin typeface="宋体" pitchFamily="2" charset="-122"/>
            <a:ea typeface="宋体" pitchFamily="2" charset="-122"/>
          </a:endParaRPr>
        </a:p>
      </dsp:txBody>
      <dsp:txXfrm>
        <a:off x="3595888" y="12192"/>
        <a:ext cx="2017049" cy="922528"/>
      </dsp:txXfrm>
    </dsp:sp>
    <dsp:sp modelId="{6D96ACE7-43FC-4735-9246-A2A88A54B854}">
      <dsp:nvSpPr>
        <dsp:cNvPr id="0" name=""/>
        <dsp:cNvSpPr/>
      </dsp:nvSpPr>
      <dsp:spPr>
        <a:xfrm>
          <a:off x="3260157" y="887577"/>
          <a:ext cx="953207" cy="953008"/>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6000" r="-1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82F361-2B7A-4691-AFB0-A4A7E9A51FD3}">
      <dsp:nvSpPr>
        <dsp:cNvPr id="0" name=""/>
        <dsp:cNvSpPr/>
      </dsp:nvSpPr>
      <dsp:spPr>
        <a:xfrm>
          <a:off x="4256959" y="904239"/>
          <a:ext cx="1669571" cy="922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zh-CN" altLang="en-US" sz="1600" b="1" kern="1200"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社交网络：</a:t>
          </a:r>
          <a:r>
            <a:rPr lang="zh-CN" altLang="en-US" sz="1600" b="1" kern="1200" dirty="0" smtClean="0">
              <a:solidFill>
                <a:schemeClr val="tx1"/>
              </a:solidFill>
              <a:effectLst/>
              <a:latin typeface="宋体" pitchFamily="2" charset="-122"/>
              <a:ea typeface="宋体" pitchFamily="2" charset="-122"/>
            </a:rPr>
            <a:t>分析网络演化，推荐朋友</a:t>
          </a:r>
          <a:endParaRPr lang="zh-CN" altLang="en-US" sz="1600" b="1" kern="1200" dirty="0">
            <a:solidFill>
              <a:schemeClr val="tx1"/>
            </a:solidFill>
            <a:effectLst/>
            <a:latin typeface="宋体" pitchFamily="2" charset="-122"/>
            <a:ea typeface="宋体" pitchFamily="2" charset="-122"/>
          </a:endParaRPr>
        </a:p>
      </dsp:txBody>
      <dsp:txXfrm>
        <a:off x="4256959" y="904239"/>
        <a:ext cx="1669571" cy="922528"/>
      </dsp:txXfrm>
    </dsp:sp>
    <dsp:sp modelId="{2A93E1E6-7BAC-4705-89BA-F56AEC21FECA}">
      <dsp:nvSpPr>
        <dsp:cNvPr id="0" name=""/>
        <dsp:cNvSpPr/>
      </dsp:nvSpPr>
      <dsp:spPr>
        <a:xfrm>
          <a:off x="3256501" y="2192527"/>
          <a:ext cx="953207" cy="95300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FDD485-C7A9-41EC-8CF7-DAA4CF6F3477}">
      <dsp:nvSpPr>
        <dsp:cNvPr id="0" name=""/>
        <dsp:cNvSpPr/>
      </dsp:nvSpPr>
      <dsp:spPr>
        <a:xfrm>
          <a:off x="4251600" y="2207971"/>
          <a:ext cx="1676717" cy="922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zh-CN" altLang="en-US" sz="1600" b="1" kern="1200"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节点部分已知网络：</a:t>
          </a:r>
          <a:r>
            <a:rPr lang="zh-CN" altLang="en-US" sz="1600" b="1" kern="1200" dirty="0" smtClean="0">
              <a:solidFill>
                <a:schemeClr val="tx1"/>
              </a:solidFill>
              <a:effectLst/>
              <a:latin typeface="宋体" pitchFamily="2" charset="-122"/>
              <a:ea typeface="宋体" pitchFamily="2" charset="-122"/>
            </a:rPr>
            <a:t>预测未标签节点</a:t>
          </a:r>
          <a:endParaRPr lang="zh-CN" altLang="en-US" sz="1600" b="1" kern="1200" dirty="0">
            <a:solidFill>
              <a:schemeClr val="tx1"/>
            </a:solidFill>
            <a:effectLst/>
            <a:latin typeface="宋体" pitchFamily="2" charset="-122"/>
            <a:ea typeface="宋体" pitchFamily="2" charset="-122"/>
          </a:endParaRPr>
        </a:p>
      </dsp:txBody>
      <dsp:txXfrm>
        <a:off x="4251600" y="2207971"/>
        <a:ext cx="1676717" cy="922528"/>
      </dsp:txXfrm>
    </dsp:sp>
    <dsp:sp modelId="{7506C727-C20B-441D-A117-C4C3661B51B4}">
      <dsp:nvSpPr>
        <dsp:cNvPr id="0" name=""/>
        <dsp:cNvSpPr/>
      </dsp:nvSpPr>
      <dsp:spPr>
        <a:xfrm>
          <a:off x="2556089" y="3110991"/>
          <a:ext cx="953207" cy="953008"/>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000" r="-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B90412-755E-43DD-9830-69E5315FA6E5}">
      <dsp:nvSpPr>
        <dsp:cNvPr id="0" name=""/>
        <dsp:cNvSpPr/>
      </dsp:nvSpPr>
      <dsp:spPr>
        <a:xfrm>
          <a:off x="3581897" y="3130499"/>
          <a:ext cx="1275991" cy="922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en-US" altLang="zh-CN" sz="1600" b="1" kern="1200" dirty="0" smtClean="0">
              <a:solidFill>
                <a:schemeClr val="tx1"/>
              </a:solidFill>
              <a:effectLst>
                <a:outerShdw blurRad="38100" dist="38100" dir="2700000" algn="tl">
                  <a:srgbClr val="000000">
                    <a:alpha val="43137"/>
                  </a:srgbClr>
                </a:outerShdw>
              </a:effectLst>
              <a:latin typeface="宋体" pitchFamily="2" charset="-122"/>
              <a:ea typeface="宋体" pitchFamily="2" charset="-122"/>
            </a:rPr>
            <a:t>…</a:t>
          </a:r>
          <a:endParaRPr lang="zh-CN" altLang="en-US" sz="1600" b="1" kern="1200" dirty="0">
            <a:solidFill>
              <a:schemeClr val="tx1"/>
            </a:solidFill>
            <a:effectLst>
              <a:outerShdw blurRad="38100" dist="38100" dir="2700000" algn="tl">
                <a:srgbClr val="000000">
                  <a:alpha val="43137"/>
                </a:srgbClr>
              </a:outerShdw>
            </a:effectLst>
            <a:latin typeface="宋体" pitchFamily="2" charset="-122"/>
            <a:ea typeface="宋体" pitchFamily="2" charset="-122"/>
          </a:endParaRPr>
        </a:p>
      </dsp:txBody>
      <dsp:txXfrm>
        <a:off x="3581897" y="3130499"/>
        <a:ext cx="1275991" cy="922528"/>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射线图片列表"/>
  <dgm:desc val="用于显示与中心观点的关系。级别 1 形状包含文本，所有级别 2 形状包含一张图片和对应文本。限制为四个级别 2 图片。不使用的图片不出现，但是在切换版式后仍然可用。非常适合于少量级别 2 文本。"/>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25D47E-58E2-4390-8AAC-B5718F64EE9D}" type="datetimeFigureOut">
              <a:rPr lang="zh-CN" altLang="en-US" smtClean="0"/>
              <a:t>2013/4/2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52AA82-0229-442B-B677-FAAF69DFFC52}" type="slidenum">
              <a:rPr lang="zh-CN" altLang="en-US" smtClean="0"/>
              <a:t>‹#›</a:t>
            </a:fld>
            <a:endParaRPr lang="zh-CN" altLang="en-US"/>
          </a:p>
        </p:txBody>
      </p:sp>
    </p:spTree>
    <p:extLst>
      <p:ext uri="{BB962C8B-B14F-4D97-AF65-F5344CB8AC3E}">
        <p14:creationId xmlns:p14="http://schemas.microsoft.com/office/powerpoint/2010/main" val="3122867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二分图又称作二部图、两偶图，是图论中的一种特殊模型。设</a:t>
            </a:r>
            <a:r>
              <a:rPr lang="en-US" altLang="zh-CN" sz="1200" b="0" i="0" kern="1200" dirty="0" smtClean="0">
                <a:solidFill>
                  <a:schemeClr val="tx1"/>
                </a:solidFill>
                <a:effectLst/>
                <a:latin typeface="+mn-lt"/>
                <a:ea typeface="+mn-ea"/>
                <a:cs typeface="+mn-cs"/>
              </a:rPr>
              <a:t>G=(V,E</a:t>
            </a:r>
            <a:r>
              <a:rPr lang="zh-CN" altLang="en-US" sz="1200" b="0" i="0" kern="1200" dirty="0" smtClean="0">
                <a:solidFill>
                  <a:schemeClr val="tx1"/>
                </a:solidFill>
                <a:effectLst/>
                <a:latin typeface="+mn-lt"/>
                <a:ea typeface="+mn-ea"/>
                <a:cs typeface="+mn-cs"/>
              </a:rPr>
              <a:t>）是一个无向图，如果顶点</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可分割为两个互不相交的子集</a:t>
            </a:r>
            <a:r>
              <a:rPr lang="en-US" altLang="zh-CN" sz="1200" b="0" i="0" kern="1200" dirty="0" smtClean="0">
                <a:solidFill>
                  <a:schemeClr val="tx1"/>
                </a:solidFill>
                <a:effectLst/>
                <a:latin typeface="+mn-lt"/>
                <a:ea typeface="+mn-ea"/>
                <a:cs typeface="+mn-cs"/>
              </a:rPr>
              <a:t>(A,B</a:t>
            </a:r>
            <a:r>
              <a:rPr lang="zh-CN" altLang="en-US" sz="1200" b="0" i="0" kern="1200" dirty="0" smtClean="0">
                <a:solidFill>
                  <a:schemeClr val="tx1"/>
                </a:solidFill>
                <a:effectLst/>
                <a:latin typeface="+mn-lt"/>
                <a:ea typeface="+mn-ea"/>
                <a:cs typeface="+mn-cs"/>
              </a:rPr>
              <a:t>），并且图中的每条边（</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a:t>
            </a:r>
            <a:r>
              <a:rPr lang="zh-CN" altLang="en-US" sz="1200" b="0" i="0" kern="1200" dirty="0" smtClean="0">
                <a:solidFill>
                  <a:schemeClr val="tx1"/>
                </a:solidFill>
                <a:effectLst/>
                <a:latin typeface="+mn-lt"/>
                <a:ea typeface="+mn-ea"/>
                <a:cs typeface="+mn-cs"/>
              </a:rPr>
              <a:t>）所关联的两个顶点</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j</a:t>
            </a:r>
            <a:r>
              <a:rPr lang="zh-CN" altLang="en-US" sz="1200" b="0" i="0" kern="1200" dirty="0" smtClean="0">
                <a:solidFill>
                  <a:schemeClr val="tx1"/>
                </a:solidFill>
                <a:effectLst/>
                <a:latin typeface="+mn-lt"/>
                <a:ea typeface="+mn-ea"/>
                <a:cs typeface="+mn-cs"/>
              </a:rPr>
              <a:t>分别属于这两个不同的顶点集（</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in </a:t>
            </a:r>
            <a:r>
              <a:rPr lang="en-US" altLang="zh-CN" sz="1200" b="0" i="0" kern="1200" dirty="0" err="1" smtClean="0">
                <a:solidFill>
                  <a:schemeClr val="tx1"/>
                </a:solidFill>
                <a:effectLst/>
                <a:latin typeface="+mn-lt"/>
                <a:ea typeface="+mn-ea"/>
                <a:cs typeface="+mn-cs"/>
              </a:rPr>
              <a:t>A,j</a:t>
            </a:r>
            <a:r>
              <a:rPr lang="en-US" altLang="zh-CN" sz="1200" b="0" i="0" kern="1200" dirty="0" smtClean="0">
                <a:solidFill>
                  <a:schemeClr val="tx1"/>
                </a:solidFill>
                <a:effectLst/>
                <a:latin typeface="+mn-lt"/>
                <a:ea typeface="+mn-ea"/>
                <a:cs typeface="+mn-cs"/>
              </a:rPr>
              <a:t> in B</a:t>
            </a:r>
            <a:r>
              <a:rPr lang="zh-CN" altLang="en-US" sz="1200" b="0" i="0" kern="1200" dirty="0" smtClean="0">
                <a:solidFill>
                  <a:schemeClr val="tx1"/>
                </a:solidFill>
                <a:effectLst/>
                <a:latin typeface="+mn-lt"/>
                <a:ea typeface="+mn-ea"/>
                <a:cs typeface="+mn-cs"/>
              </a:rPr>
              <a:t>），则称图</a:t>
            </a:r>
            <a:r>
              <a:rPr lang="en-US" altLang="zh-CN" sz="1200" b="0" i="0" kern="1200" dirty="0" smtClean="0">
                <a:solidFill>
                  <a:schemeClr val="tx1"/>
                </a:solidFill>
                <a:effectLst/>
                <a:latin typeface="+mn-lt"/>
                <a:ea typeface="+mn-ea"/>
                <a:cs typeface="+mn-cs"/>
              </a:rPr>
              <a:t>G</a:t>
            </a:r>
            <a:r>
              <a:rPr lang="zh-CN" altLang="en-US" sz="1200" b="0" i="0" kern="1200" dirty="0" smtClean="0">
                <a:solidFill>
                  <a:schemeClr val="tx1"/>
                </a:solidFill>
                <a:effectLst/>
                <a:latin typeface="+mn-lt"/>
                <a:ea typeface="+mn-ea"/>
                <a:cs typeface="+mn-cs"/>
              </a:rPr>
              <a:t>为一个二分图。</a:t>
            </a:r>
            <a:endParaRPr lang="zh-CN" altLang="en-US" dirty="0"/>
          </a:p>
        </p:txBody>
      </p:sp>
      <p:sp>
        <p:nvSpPr>
          <p:cNvPr id="4" name="灯片编号占位符 3"/>
          <p:cNvSpPr>
            <a:spLocks noGrp="1"/>
          </p:cNvSpPr>
          <p:nvPr>
            <p:ph type="sldNum" sz="quarter" idx="10"/>
          </p:nvPr>
        </p:nvSpPr>
        <p:spPr/>
        <p:txBody>
          <a:bodyPr/>
          <a:lstStyle/>
          <a:p>
            <a:fld id="{6652AA82-0229-442B-B677-FAAF69DFFC52}" type="slidenum">
              <a:rPr lang="zh-CN" altLang="en-US" smtClean="0"/>
              <a:t>2</a:t>
            </a:fld>
            <a:endParaRPr lang="zh-CN" altLang="en-US"/>
          </a:p>
        </p:txBody>
      </p:sp>
    </p:spTree>
    <p:extLst>
      <p:ext uri="{BB962C8B-B14F-4D97-AF65-F5344CB8AC3E}">
        <p14:creationId xmlns:p14="http://schemas.microsoft.com/office/powerpoint/2010/main" val="1570589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dirty="0" err="1" smtClean="0">
                <a:latin typeface="宋体" pitchFamily="2" charset="-122"/>
                <a:ea typeface="宋体" pitchFamily="2" charset="-122"/>
              </a:rPr>
              <a:t>Sarukkai</a:t>
            </a:r>
            <a:r>
              <a:rPr lang="en-US" altLang="zh-CN" sz="1200" b="0" dirty="0" smtClean="0">
                <a:latin typeface="宋体" pitchFamily="2" charset="-122"/>
                <a:ea typeface="宋体" pitchFamily="2" charset="-122"/>
              </a:rPr>
              <a:t> </a:t>
            </a:r>
            <a:r>
              <a:rPr lang="zh-CN" altLang="en-US" sz="1200" b="0" dirty="0" smtClean="0">
                <a:latin typeface="宋体" pitchFamily="2" charset="-122"/>
                <a:ea typeface="宋体" pitchFamily="2" charset="-122"/>
              </a:rPr>
              <a:t>首先提出了使用 </a:t>
            </a:r>
            <a:r>
              <a:rPr lang="en-US" altLang="zh-CN" sz="1200" b="0" dirty="0" smtClean="0">
                <a:latin typeface="宋体" pitchFamily="2" charset="-122"/>
                <a:ea typeface="宋体" pitchFamily="2" charset="-122"/>
              </a:rPr>
              <a:t>Markov </a:t>
            </a:r>
            <a:r>
              <a:rPr lang="zh-CN" altLang="en-US" sz="1200" b="0" dirty="0" smtClean="0">
                <a:latin typeface="宋体" pitchFamily="2" charset="-122"/>
                <a:ea typeface="宋体" pitchFamily="2" charset="-122"/>
              </a:rPr>
              <a:t>模型来对链接进行分析和预测，这是链接预测逐步发展的建树性成就。</a:t>
            </a:r>
            <a:endParaRPr lang="en-US" altLang="zh-CN" sz="1200" b="0" dirty="0" smtClean="0">
              <a:latin typeface="宋体" pitchFamily="2" charset="-122"/>
              <a:ea typeface="宋体"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latin typeface="宋体" pitchFamily="2" charset="-122"/>
                <a:ea typeface="宋体" pitchFamily="2" charset="-122"/>
              </a:rPr>
              <a:t>如果两个节点的相似度越高，则它们之间具有的相同属性值就会越多。</a:t>
            </a:r>
            <a:endParaRPr lang="en-US" altLang="zh-CN" sz="1200" b="0" dirty="0" smtClean="0">
              <a:latin typeface="宋体" pitchFamily="2" charset="-122"/>
              <a:ea typeface="宋体"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latin typeface="宋体" pitchFamily="2" charset="-122"/>
                <a:ea typeface="宋体" pitchFamily="2" charset="-122"/>
              </a:rPr>
              <a:t>适合处理有明显层次的网络</a:t>
            </a:r>
            <a:endParaRPr lang="en-US" altLang="zh-CN" sz="1200" b="0" dirty="0" smtClean="0">
              <a:latin typeface="宋体" pitchFamily="2" charset="-122"/>
              <a:ea typeface="宋体"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latin typeface="宋体" pitchFamily="2" charset="-122"/>
                <a:ea typeface="宋体" pitchFamily="2" charset="-122"/>
              </a:rPr>
              <a:t>吕琳媛和周涛在研究含权网络发现的权重作用，就与社会网络中的弱连接有很大关联。</a:t>
            </a:r>
            <a:endParaRPr lang="en-US" altLang="zh-CN" sz="1200" b="0" dirty="0" smtClean="0">
              <a:latin typeface="宋体" pitchFamily="2" charset="-122"/>
              <a:ea typeface="宋体" pitchFamily="2" charset="-122"/>
            </a:endParaRPr>
          </a:p>
        </p:txBody>
      </p:sp>
      <p:sp>
        <p:nvSpPr>
          <p:cNvPr id="4" name="灯片编号占位符 3"/>
          <p:cNvSpPr>
            <a:spLocks noGrp="1"/>
          </p:cNvSpPr>
          <p:nvPr>
            <p:ph type="sldNum" sz="quarter" idx="10"/>
          </p:nvPr>
        </p:nvSpPr>
        <p:spPr/>
        <p:txBody>
          <a:bodyPr/>
          <a:lstStyle/>
          <a:p>
            <a:fld id="{6652AA82-0229-442B-B677-FAAF69DFFC52}" type="slidenum">
              <a:rPr lang="zh-CN" altLang="en-US" smtClean="0"/>
              <a:t>6</a:t>
            </a:fld>
            <a:endParaRPr lang="zh-CN" altLang="en-US"/>
          </a:p>
        </p:txBody>
      </p:sp>
    </p:spTree>
    <p:extLst>
      <p:ext uri="{BB962C8B-B14F-4D97-AF65-F5344CB8AC3E}">
        <p14:creationId xmlns:p14="http://schemas.microsoft.com/office/powerpoint/2010/main" val="3187916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smtClean="0">
              <a:latin typeface="宋体" pitchFamily="2" charset="-122"/>
              <a:ea typeface="宋体" pitchFamily="2" charset="-122"/>
            </a:endParaRPr>
          </a:p>
        </p:txBody>
      </p:sp>
      <p:sp>
        <p:nvSpPr>
          <p:cNvPr id="4" name="灯片编号占位符 3"/>
          <p:cNvSpPr>
            <a:spLocks noGrp="1"/>
          </p:cNvSpPr>
          <p:nvPr>
            <p:ph type="sldNum" sz="quarter" idx="10"/>
          </p:nvPr>
        </p:nvSpPr>
        <p:spPr/>
        <p:txBody>
          <a:bodyPr/>
          <a:lstStyle/>
          <a:p>
            <a:fld id="{6652AA82-0229-442B-B677-FAAF69DFFC52}" type="slidenum">
              <a:rPr lang="zh-CN" altLang="en-US" smtClean="0"/>
              <a:t>7</a:t>
            </a:fld>
            <a:endParaRPr lang="zh-CN" altLang="en-US"/>
          </a:p>
        </p:txBody>
      </p:sp>
    </p:spTree>
    <p:extLst>
      <p:ext uri="{BB962C8B-B14F-4D97-AF65-F5344CB8AC3E}">
        <p14:creationId xmlns:p14="http://schemas.microsoft.com/office/powerpoint/2010/main" val="3187916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latin typeface="宋体" pitchFamily="2" charset="-122"/>
                <a:ea typeface="宋体" pitchFamily="2" charset="-122"/>
              </a:rPr>
              <a:t>在研究新陈代谢网络和蛋白质网络这类生物网络时，想要揭露这些网络中隐藏的链接关系，需要进行多次数据试验，这复杂的实验过程无形中使研究受到了一定阻碍</a:t>
            </a:r>
            <a:r>
              <a:rPr lang="en-US" altLang="zh-CN" sz="1200" b="0" dirty="0" smtClean="0">
                <a:latin typeface="宋体" pitchFamily="2" charset="-122"/>
                <a:ea typeface="宋体" pitchFamily="2" charset="-122"/>
              </a:rPr>
              <a:t>[6]</a:t>
            </a:r>
            <a:r>
              <a:rPr lang="zh-CN" altLang="en-US" sz="1200" b="0" dirty="0" smtClean="0">
                <a:latin typeface="宋体" pitchFamily="2" charset="-122"/>
                <a:ea typeface="宋体" pitchFamily="2" charset="-122"/>
              </a:rPr>
              <a:t>。如果能通过已知的部分网络结构对其整体结构进行预测，建立模型并以此来规划实验，就能很大程度上节约时间和经费，得出准确的结果。</a:t>
            </a:r>
            <a:endParaRPr lang="en-US" altLang="zh-CN" sz="1200" b="0" dirty="0" smtClean="0">
              <a:latin typeface="宋体" pitchFamily="2" charset="-122"/>
              <a:ea typeface="宋体" pitchFamily="2" charset="-122"/>
            </a:endParaRPr>
          </a:p>
        </p:txBody>
      </p:sp>
      <p:sp>
        <p:nvSpPr>
          <p:cNvPr id="4" name="灯片编号占位符 3"/>
          <p:cNvSpPr>
            <a:spLocks noGrp="1"/>
          </p:cNvSpPr>
          <p:nvPr>
            <p:ph type="sldNum" sz="quarter" idx="10"/>
          </p:nvPr>
        </p:nvSpPr>
        <p:spPr/>
        <p:txBody>
          <a:bodyPr/>
          <a:lstStyle/>
          <a:p>
            <a:fld id="{6652AA82-0229-442B-B677-FAAF69DFFC52}" type="slidenum">
              <a:rPr lang="zh-CN" altLang="en-US" smtClean="0"/>
              <a:t>9</a:t>
            </a:fld>
            <a:endParaRPr lang="zh-CN" altLang="en-US"/>
          </a:p>
        </p:txBody>
      </p:sp>
    </p:spTree>
    <p:extLst>
      <p:ext uri="{BB962C8B-B14F-4D97-AF65-F5344CB8AC3E}">
        <p14:creationId xmlns:p14="http://schemas.microsoft.com/office/powerpoint/2010/main" val="318791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smtClean="0">
              <a:latin typeface="宋体" pitchFamily="2" charset="-122"/>
              <a:ea typeface="宋体" pitchFamily="2" charset="-122"/>
            </a:endParaRPr>
          </a:p>
        </p:txBody>
      </p:sp>
      <p:sp>
        <p:nvSpPr>
          <p:cNvPr id="4" name="灯片编号占位符 3"/>
          <p:cNvSpPr>
            <a:spLocks noGrp="1"/>
          </p:cNvSpPr>
          <p:nvPr>
            <p:ph type="sldNum" sz="quarter" idx="10"/>
          </p:nvPr>
        </p:nvSpPr>
        <p:spPr/>
        <p:txBody>
          <a:bodyPr/>
          <a:lstStyle/>
          <a:p>
            <a:fld id="{6652AA82-0229-442B-B677-FAAF69DFFC52}" type="slidenum">
              <a:rPr lang="zh-CN" altLang="en-US" smtClean="0"/>
              <a:t>11</a:t>
            </a:fld>
            <a:endParaRPr lang="zh-CN" altLang="en-US"/>
          </a:p>
        </p:txBody>
      </p:sp>
    </p:spTree>
    <p:extLst>
      <p:ext uri="{BB962C8B-B14F-4D97-AF65-F5344CB8AC3E}">
        <p14:creationId xmlns:p14="http://schemas.microsoft.com/office/powerpoint/2010/main" val="3187916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smtClean="0">
              <a:latin typeface="宋体" pitchFamily="2" charset="-122"/>
              <a:ea typeface="宋体" pitchFamily="2" charset="-122"/>
            </a:endParaRPr>
          </a:p>
        </p:txBody>
      </p:sp>
      <p:sp>
        <p:nvSpPr>
          <p:cNvPr id="4" name="灯片编号占位符 3"/>
          <p:cNvSpPr>
            <a:spLocks noGrp="1"/>
          </p:cNvSpPr>
          <p:nvPr>
            <p:ph type="sldNum" sz="quarter" idx="10"/>
          </p:nvPr>
        </p:nvSpPr>
        <p:spPr/>
        <p:txBody>
          <a:bodyPr/>
          <a:lstStyle/>
          <a:p>
            <a:fld id="{6652AA82-0229-442B-B677-FAAF69DFFC52}" type="slidenum">
              <a:rPr lang="zh-CN" altLang="en-US" smtClean="0"/>
              <a:t>12</a:t>
            </a:fld>
            <a:endParaRPr lang="zh-CN" altLang="en-US"/>
          </a:p>
        </p:txBody>
      </p:sp>
    </p:spTree>
    <p:extLst>
      <p:ext uri="{BB962C8B-B14F-4D97-AF65-F5344CB8AC3E}">
        <p14:creationId xmlns:p14="http://schemas.microsoft.com/office/powerpoint/2010/main" val="318791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latin typeface="宋体" pitchFamily="2" charset="-122"/>
                <a:ea typeface="宋体" pitchFamily="2" charset="-122"/>
              </a:rPr>
              <a:t>在该方法中</a:t>
            </a:r>
            <a:r>
              <a:rPr lang="zh-CN" altLang="en-US" sz="1200" b="0" dirty="0" smtClean="0">
                <a:latin typeface="宋体" pitchFamily="2" charset="-122"/>
                <a:ea typeface="宋体" pitchFamily="2" charset="-122"/>
              </a:rPr>
              <a:t>，节点</a:t>
            </a:r>
            <a:r>
              <a:rPr lang="zh-CN" altLang="en-US" sz="1200" b="0" dirty="0" smtClean="0">
                <a:latin typeface="宋体" pitchFamily="2" charset="-122"/>
                <a:ea typeface="宋体" pitchFamily="2" charset="-122"/>
              </a:rPr>
              <a:t>的度 </a:t>
            </a:r>
            <a:r>
              <a:rPr lang="en-US" altLang="zh-CN" sz="1200" b="0" dirty="0" smtClean="0">
                <a:latin typeface="宋体" pitchFamily="2" charset="-122"/>
                <a:ea typeface="宋体" pitchFamily="2" charset="-122"/>
              </a:rPr>
              <a:t>k ( x )</a:t>
            </a:r>
            <a:r>
              <a:rPr lang="zh-CN" altLang="en-US" sz="1200" b="0" dirty="0" smtClean="0">
                <a:latin typeface="宋体" pitchFamily="2" charset="-122"/>
                <a:ea typeface="宋体" pitchFamily="2" charset="-122"/>
              </a:rPr>
              <a:t>大小决定了某条边连接它的概率大小，并且成正比例。因而节点 </a:t>
            </a:r>
            <a:r>
              <a:rPr lang="en-US" altLang="zh-CN" sz="1200" b="0" dirty="0" smtClean="0">
                <a:latin typeface="宋体" pitchFamily="2" charset="-122"/>
                <a:ea typeface="宋体" pitchFamily="2" charset="-122"/>
              </a:rPr>
              <a:t>x </a:t>
            </a:r>
            <a:r>
              <a:rPr lang="zh-CN" altLang="en-US" sz="1200" b="0" dirty="0" smtClean="0">
                <a:latin typeface="宋体" pitchFamily="2" charset="-122"/>
                <a:ea typeface="宋体" pitchFamily="2" charset="-122"/>
              </a:rPr>
              <a:t>和 </a:t>
            </a:r>
            <a:r>
              <a:rPr lang="en-US" altLang="zh-CN" sz="1200" b="0" dirty="0" smtClean="0">
                <a:latin typeface="宋体" pitchFamily="2" charset="-122"/>
                <a:ea typeface="宋体" pitchFamily="2" charset="-122"/>
              </a:rPr>
              <a:t>y </a:t>
            </a:r>
            <a:r>
              <a:rPr lang="zh-CN" altLang="en-US" sz="1200" b="0" dirty="0" smtClean="0">
                <a:latin typeface="宋体" pitchFamily="2" charset="-122"/>
                <a:ea typeface="宋体" pitchFamily="2" charset="-122"/>
              </a:rPr>
              <a:t>之间出现某条边的概率与也与某个参数成正比例关系，这个参数就是节点 </a:t>
            </a:r>
            <a:r>
              <a:rPr lang="en-US" altLang="zh-CN" sz="1200" b="0" dirty="0" smtClean="0">
                <a:latin typeface="宋体" pitchFamily="2" charset="-122"/>
                <a:ea typeface="宋体" pitchFamily="2" charset="-122"/>
              </a:rPr>
              <a:t>x </a:t>
            </a:r>
            <a:r>
              <a:rPr lang="zh-CN" altLang="en-US" sz="1200" b="0" dirty="0" smtClean="0">
                <a:latin typeface="宋体" pitchFamily="2" charset="-122"/>
                <a:ea typeface="宋体" pitchFamily="2" charset="-122"/>
              </a:rPr>
              <a:t>和 </a:t>
            </a:r>
            <a:r>
              <a:rPr lang="en-US" altLang="zh-CN" sz="1200" b="0" dirty="0" smtClean="0">
                <a:latin typeface="宋体" pitchFamily="2" charset="-122"/>
                <a:ea typeface="宋体" pitchFamily="2" charset="-122"/>
              </a:rPr>
              <a:t>y </a:t>
            </a:r>
            <a:r>
              <a:rPr lang="zh-CN" altLang="en-US" sz="1200" b="0" dirty="0" smtClean="0">
                <a:latin typeface="宋体" pitchFamily="2" charset="-122"/>
                <a:ea typeface="宋体" pitchFamily="2" charset="-122"/>
              </a:rPr>
              <a:t>度的乘积 </a:t>
            </a:r>
            <a:r>
              <a:rPr lang="en-US" altLang="zh-CN" sz="1200" b="0" dirty="0" smtClean="0">
                <a:latin typeface="宋体" pitchFamily="2" charset="-122"/>
                <a:ea typeface="宋体" pitchFamily="2" charset="-122"/>
              </a:rPr>
              <a:t>k ( x ) k ( y )</a:t>
            </a:r>
            <a:r>
              <a:rPr lang="zh-CN" altLang="en-US" sz="1200" b="0" dirty="0" smtClean="0">
                <a:latin typeface="宋体" pitchFamily="2" charset="-122"/>
                <a:ea typeface="宋体" pitchFamily="2" charset="-122"/>
              </a:rPr>
              <a:t>。该算法只考虑到节点的度，因而运算量比较小，相对简单。</a:t>
            </a:r>
            <a:endParaRPr lang="en-US" altLang="zh-CN" sz="1200" b="0" dirty="0" smtClean="0">
              <a:latin typeface="宋体" pitchFamily="2" charset="-122"/>
              <a:ea typeface="宋体"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宋体" pitchFamily="2" charset="-122"/>
                <a:ea typeface="宋体" pitchFamily="2" charset="-122"/>
              </a:rPr>
              <a:t>以节点 </a:t>
            </a:r>
            <a:r>
              <a:rPr lang="en-US" altLang="zh-CN" b="1" dirty="0" smtClean="0">
                <a:latin typeface="宋体" pitchFamily="2" charset="-122"/>
                <a:ea typeface="宋体" pitchFamily="2" charset="-122"/>
              </a:rPr>
              <a:t>x </a:t>
            </a:r>
            <a:r>
              <a:rPr lang="zh-CN" altLang="en-US" b="1" dirty="0" smtClean="0">
                <a:latin typeface="宋体" pitchFamily="2" charset="-122"/>
                <a:ea typeface="宋体" pitchFamily="2" charset="-122"/>
              </a:rPr>
              <a:t>为起点，节点</a:t>
            </a:r>
            <a:r>
              <a:rPr lang="en-US" altLang="zh-CN" b="1" dirty="0" smtClean="0">
                <a:latin typeface="宋体" pitchFamily="2" charset="-122"/>
                <a:ea typeface="宋体" pitchFamily="2" charset="-122"/>
              </a:rPr>
              <a:t>y </a:t>
            </a:r>
            <a:r>
              <a:rPr lang="zh-CN" altLang="en-US" b="1" dirty="0" smtClean="0">
                <a:latin typeface="宋体" pitchFamily="2" charset="-122"/>
                <a:ea typeface="宋体" pitchFamily="2" charset="-122"/>
              </a:rPr>
              <a:t>为终点，随机游走所得出的平均步数越少，这两个节点的相似性就越高。</a:t>
            </a:r>
            <a:endParaRPr lang="en-US" altLang="zh-CN" b="1" dirty="0" smtClean="0">
              <a:latin typeface="宋体" pitchFamily="2" charset="-122"/>
              <a:ea typeface="宋体"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smtClean="0">
              <a:latin typeface="宋体" pitchFamily="2" charset="-122"/>
              <a:ea typeface="宋体"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smtClean="0">
              <a:latin typeface="宋体" pitchFamily="2" charset="-122"/>
              <a:ea typeface="宋体" pitchFamily="2" charset="-122"/>
            </a:endParaRPr>
          </a:p>
        </p:txBody>
      </p:sp>
      <p:sp>
        <p:nvSpPr>
          <p:cNvPr id="4" name="灯片编号占位符 3"/>
          <p:cNvSpPr>
            <a:spLocks noGrp="1"/>
          </p:cNvSpPr>
          <p:nvPr>
            <p:ph type="sldNum" sz="quarter" idx="10"/>
          </p:nvPr>
        </p:nvSpPr>
        <p:spPr/>
        <p:txBody>
          <a:bodyPr/>
          <a:lstStyle/>
          <a:p>
            <a:fld id="{6652AA82-0229-442B-B677-FAAF69DFFC52}" type="slidenum">
              <a:rPr lang="zh-CN" altLang="en-US" smtClean="0"/>
              <a:t>13</a:t>
            </a:fld>
            <a:endParaRPr lang="zh-CN" altLang="en-US"/>
          </a:p>
        </p:txBody>
      </p:sp>
    </p:spTree>
    <p:extLst>
      <p:ext uri="{BB962C8B-B14F-4D97-AF65-F5344CB8AC3E}">
        <p14:creationId xmlns:p14="http://schemas.microsoft.com/office/powerpoint/2010/main" val="3187916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smtClean="0">
              <a:latin typeface="宋体" pitchFamily="2" charset="-122"/>
              <a:ea typeface="宋体" pitchFamily="2" charset="-122"/>
            </a:endParaRPr>
          </a:p>
        </p:txBody>
      </p:sp>
      <p:sp>
        <p:nvSpPr>
          <p:cNvPr id="4" name="灯片编号占位符 3"/>
          <p:cNvSpPr>
            <a:spLocks noGrp="1"/>
          </p:cNvSpPr>
          <p:nvPr>
            <p:ph type="sldNum" sz="quarter" idx="10"/>
          </p:nvPr>
        </p:nvSpPr>
        <p:spPr/>
        <p:txBody>
          <a:bodyPr/>
          <a:lstStyle/>
          <a:p>
            <a:fld id="{6652AA82-0229-442B-B677-FAAF69DFFC52}" type="slidenum">
              <a:rPr lang="zh-CN" altLang="en-US" smtClean="0"/>
              <a:t>15</a:t>
            </a:fld>
            <a:endParaRPr lang="zh-CN" altLang="en-US"/>
          </a:p>
        </p:txBody>
      </p:sp>
    </p:spTree>
    <p:extLst>
      <p:ext uri="{BB962C8B-B14F-4D97-AF65-F5344CB8AC3E}">
        <p14:creationId xmlns:p14="http://schemas.microsoft.com/office/powerpoint/2010/main" val="318791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t>2013/4/2</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2013/4/2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2013/4/2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2013/4/2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2013/4/2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2013/4/2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2013/4/2</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2013/4/2</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t>2013/4/2</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44008" y="2590936"/>
            <a:ext cx="3456384" cy="1702160"/>
          </a:xfrm>
        </p:spPr>
        <p:txBody>
          <a:bodyPr>
            <a:noAutofit/>
          </a:bodyPr>
          <a:lstStyle/>
          <a:p>
            <a:r>
              <a:rPr lang="zh-CN" altLang="en-US" sz="3200" b="1" dirty="0" smtClean="0">
                <a:effectLst>
                  <a:outerShdw blurRad="38100" dist="38100" dir="2700000" algn="tl">
                    <a:srgbClr val="000000">
                      <a:alpha val="43137"/>
                    </a:srgbClr>
                  </a:outerShdw>
                </a:effectLst>
              </a:rPr>
              <a:t>面向全网兴趣图谱的链接预测研究</a:t>
            </a:r>
            <a:endParaRPr lang="zh-CN" altLang="en-US" sz="3200" b="1" dirty="0">
              <a:effectLst>
                <a:outerShdw blurRad="38100" dist="38100" dir="2700000" algn="tl">
                  <a:srgbClr val="000000">
                    <a:alpha val="43137"/>
                  </a:srgbClr>
                </a:outerShdw>
              </a:effectLst>
            </a:endParaRPr>
          </a:p>
        </p:txBody>
      </p:sp>
      <p:sp>
        <p:nvSpPr>
          <p:cNvPr id="3" name="副标题 2"/>
          <p:cNvSpPr>
            <a:spLocks noGrp="1"/>
          </p:cNvSpPr>
          <p:nvPr>
            <p:ph type="subTitle" idx="1"/>
          </p:nvPr>
        </p:nvSpPr>
        <p:spPr/>
        <p:txBody>
          <a:bodyPr>
            <a:normAutofit/>
          </a:bodyPr>
          <a:lstStyle/>
          <a:p>
            <a:pPr algn="r"/>
            <a:r>
              <a:rPr lang="en-US" altLang="zh-CN" sz="1600" b="1" dirty="0" smtClean="0">
                <a:effectLst>
                  <a:outerShdw blurRad="38100" dist="38100" dir="2700000" algn="tl">
                    <a:srgbClr val="000000">
                      <a:alpha val="43137"/>
                    </a:srgbClr>
                  </a:outerShdw>
                </a:effectLst>
              </a:rPr>
              <a:t>20130402</a:t>
            </a:r>
            <a:r>
              <a:rPr lang="zh-CN" altLang="en-US" sz="1600" b="1" dirty="0" smtClean="0">
                <a:effectLst>
                  <a:outerShdw blurRad="38100" dist="38100" dir="2700000" algn="tl">
                    <a:srgbClr val="000000">
                      <a:alpha val="43137"/>
                    </a:srgbClr>
                  </a:outerShdw>
                </a:effectLst>
              </a:rPr>
              <a:t>电子商务研究中心例会</a:t>
            </a:r>
            <a:endParaRPr lang="en-US" altLang="zh-CN" sz="1600" b="1" dirty="0" smtClean="0">
              <a:effectLst>
                <a:outerShdw blurRad="38100" dist="38100" dir="2700000" algn="tl">
                  <a:srgbClr val="000000">
                    <a:alpha val="43137"/>
                  </a:srgbClr>
                </a:outerShdw>
              </a:effectLst>
            </a:endParaRPr>
          </a:p>
          <a:p>
            <a:pPr algn="r"/>
            <a:r>
              <a:rPr lang="zh-CN" altLang="en-US" sz="1600" b="1" dirty="0">
                <a:effectLst>
                  <a:outerShdw blurRad="38100" dist="38100" dir="2700000" algn="tl">
                    <a:srgbClr val="000000">
                      <a:alpha val="43137"/>
                    </a:srgbClr>
                  </a:outerShdw>
                </a:effectLst>
              </a:rPr>
              <a:t>于珊珊</a:t>
            </a:r>
          </a:p>
        </p:txBody>
      </p:sp>
    </p:spTree>
    <p:extLst>
      <p:ext uri="{BB962C8B-B14F-4D97-AF65-F5344CB8AC3E}">
        <p14:creationId xmlns:p14="http://schemas.microsoft.com/office/powerpoint/2010/main" val="3097771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b="1" dirty="0">
                <a:effectLst>
                  <a:outerShdw blurRad="38100" dist="38100" dir="2700000" algn="tl">
                    <a:srgbClr val="000000">
                      <a:alpha val="43137"/>
                    </a:srgbClr>
                  </a:outerShdw>
                </a:effectLst>
              </a:rPr>
              <a:t>链接</a:t>
            </a:r>
            <a:r>
              <a:rPr lang="zh-CN" altLang="en-US" b="1" dirty="0" smtClean="0">
                <a:effectLst>
                  <a:outerShdw blurRad="38100" dist="38100" dir="2700000" algn="tl">
                    <a:srgbClr val="000000">
                      <a:alpha val="43137"/>
                    </a:srgbClr>
                  </a:outerShdw>
                </a:effectLst>
              </a:rPr>
              <a:t>预测算法</a:t>
            </a:r>
            <a:endParaRPr lang="zh-CN" altLang="en-US" dirty="0"/>
          </a:p>
        </p:txBody>
      </p:sp>
      <p:sp>
        <p:nvSpPr>
          <p:cNvPr id="3" name="文本占位符 2"/>
          <p:cNvSpPr>
            <a:spLocks noGrp="1"/>
          </p:cNvSpPr>
          <p:nvPr>
            <p:ph type="body" idx="1"/>
          </p:nvPr>
        </p:nvSpPr>
        <p:spPr/>
        <p:txBody>
          <a:bodyPr/>
          <a:lstStyle/>
          <a:p>
            <a:r>
              <a:rPr lang="en-US" altLang="zh-CN" b="1" dirty="0" smtClean="0">
                <a:effectLst>
                  <a:outerShdw blurRad="38100" dist="38100" dir="2700000" algn="tl">
                    <a:srgbClr val="000000">
                      <a:alpha val="43137"/>
                    </a:srgbClr>
                  </a:outerShdw>
                </a:effectLst>
              </a:rPr>
              <a:t>Part 3</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66236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0" y="-36095"/>
            <a:ext cx="3528392" cy="584775"/>
          </a:xfrm>
          <a:prstGeom prst="rect">
            <a:avLst/>
          </a:prstGeom>
          <a:noFill/>
        </p:spPr>
        <p:txBody>
          <a:bodyPr wrap="square" lIns="91440" tIns="45720" rIns="91440" bIns="45720">
            <a:spAutoFit/>
          </a:bodyPr>
          <a:lstStyle/>
          <a:p>
            <a:pPr algn="ctr"/>
            <a:r>
              <a:rPr lang="en-US" altLang="zh-CN"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r>
              <a:rPr lang="zh-CN" altLang="en-U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、链接预测算法</a:t>
            </a:r>
            <a:endParaRPr lang="zh-CN" altLang="en-U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1259632" y="1283568"/>
            <a:ext cx="6192688" cy="461665"/>
          </a:xfrm>
          <a:prstGeom prst="rect">
            <a:avLst/>
          </a:prstGeom>
          <a:noFill/>
        </p:spPr>
        <p:txBody>
          <a:bodyPr wrap="square" rtlCol="0">
            <a:spAutoFit/>
          </a:bodyPr>
          <a:lstStyle/>
          <a:p>
            <a:r>
              <a:rPr lang="zh-CN" altLang="en-US" sz="2400" b="1" dirty="0" smtClean="0">
                <a:effectLst>
                  <a:outerShdw blurRad="38100" dist="38100" dir="2700000" algn="tl">
                    <a:srgbClr val="000000">
                      <a:alpha val="43137"/>
                    </a:srgbClr>
                  </a:outerShdw>
                </a:effectLst>
                <a:latin typeface="宋体" pitchFamily="2" charset="-122"/>
                <a:ea typeface="宋体" pitchFamily="2" charset="-122"/>
              </a:rPr>
              <a:t>链接预测算法主要分为三类。</a:t>
            </a:r>
            <a:endParaRPr lang="zh-CN" altLang="en-US" sz="2400" b="1" dirty="0">
              <a:effectLst>
                <a:outerShdw blurRad="38100" dist="38100" dir="2700000" algn="tl">
                  <a:srgbClr val="000000">
                    <a:alpha val="43137"/>
                  </a:srgbClr>
                </a:outerShdw>
              </a:effectLst>
              <a:latin typeface="宋体" pitchFamily="2" charset="-122"/>
              <a:ea typeface="宋体" pitchFamily="2" charset="-122"/>
            </a:endParaRPr>
          </a:p>
        </p:txBody>
      </p:sp>
      <p:sp>
        <p:nvSpPr>
          <p:cNvPr id="4" name="TextBox 3"/>
          <p:cNvSpPr txBox="1"/>
          <p:nvPr/>
        </p:nvSpPr>
        <p:spPr>
          <a:xfrm>
            <a:off x="1043608" y="1916832"/>
            <a:ext cx="6408712" cy="3970318"/>
          </a:xfrm>
          <a:prstGeom prst="rect">
            <a:avLst/>
          </a:prstGeom>
          <a:noFill/>
        </p:spPr>
        <p:txBody>
          <a:bodyPr wrap="square" rtlCol="0">
            <a:spAutoFit/>
          </a:bodyPr>
          <a:lstStyle/>
          <a:p>
            <a:r>
              <a:rPr lang="en-US" altLang="zh-CN" b="1" dirty="0" smtClean="0">
                <a:latin typeface="宋体" pitchFamily="2" charset="-122"/>
                <a:ea typeface="宋体" pitchFamily="2" charset="-122"/>
              </a:rPr>
              <a:t>1</a:t>
            </a:r>
            <a:r>
              <a:rPr lang="zh-CN" altLang="en-US" b="1" dirty="0">
                <a:latin typeface="宋体" pitchFamily="2" charset="-122"/>
                <a:ea typeface="宋体" pitchFamily="2" charset="-122"/>
              </a:rPr>
              <a:t>、</a:t>
            </a:r>
            <a:r>
              <a:rPr lang="zh-CN" altLang="en-US"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基于相似性的链接预测算法</a:t>
            </a:r>
            <a:r>
              <a:rPr lang="zh-CN" altLang="en-US" b="1" dirty="0" smtClean="0">
                <a:latin typeface="宋体" pitchFamily="2" charset="-122"/>
                <a:ea typeface="宋体" pitchFamily="2" charset="-122"/>
              </a:rPr>
              <a:t>。这类算法是</a:t>
            </a:r>
            <a:r>
              <a:rPr lang="zh-CN" altLang="en-US" b="1" dirty="0">
                <a:latin typeface="宋体" pitchFamily="2" charset="-122"/>
                <a:ea typeface="宋体" pitchFamily="2" charset="-122"/>
              </a:rPr>
              <a:t>链接预测方法中最简单的框架</a:t>
            </a:r>
            <a:r>
              <a:rPr lang="zh-CN" altLang="en-US" b="1" dirty="0" smtClean="0">
                <a:latin typeface="宋体" pitchFamily="2" charset="-122"/>
                <a:ea typeface="宋体" pitchFamily="2" charset="-122"/>
              </a:rPr>
              <a:t>，根据两节点之间相似度度</a:t>
            </a:r>
            <a:r>
              <a:rPr lang="zh-CN" altLang="en-US" b="1" dirty="0">
                <a:latin typeface="宋体" pitchFamily="2" charset="-122"/>
                <a:ea typeface="宋体" pitchFamily="2" charset="-122"/>
              </a:rPr>
              <a:t>量值将所有没被发现的链接进行排序</a:t>
            </a:r>
            <a:r>
              <a:rPr lang="zh-CN" altLang="en-US" b="1" dirty="0" smtClean="0">
                <a:latin typeface="宋体" pitchFamily="2" charset="-122"/>
                <a:ea typeface="宋体" pitchFamily="2" charset="-122"/>
              </a:rPr>
              <a:t>，相似值越高的节点约有可能存在</a:t>
            </a:r>
            <a:r>
              <a:rPr lang="zh-CN" altLang="en-US" b="1" dirty="0">
                <a:latin typeface="宋体" pitchFamily="2" charset="-122"/>
                <a:ea typeface="宋体" pitchFamily="2" charset="-122"/>
              </a:rPr>
              <a:t>链接。尽管基于相似性算法比较简单</a:t>
            </a:r>
            <a:r>
              <a:rPr lang="zh-CN" altLang="en-US" b="1" dirty="0" smtClean="0">
                <a:latin typeface="宋体" pitchFamily="2" charset="-122"/>
                <a:ea typeface="宋体" pitchFamily="2" charset="-122"/>
              </a:rPr>
              <a:t>，但节点</a:t>
            </a:r>
            <a:r>
              <a:rPr lang="zh-CN" altLang="en-US" b="1" dirty="0">
                <a:latin typeface="宋体" pitchFamily="2" charset="-122"/>
                <a:ea typeface="宋体" pitchFamily="2" charset="-122"/>
              </a:rPr>
              <a:t>相似性的定义很具有</a:t>
            </a:r>
            <a:r>
              <a:rPr lang="zh-CN" altLang="en-US" b="1" dirty="0" smtClean="0">
                <a:latin typeface="宋体" pitchFamily="2" charset="-122"/>
                <a:ea typeface="宋体" pitchFamily="2" charset="-122"/>
              </a:rPr>
              <a:t>挑战性。</a:t>
            </a:r>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a:p>
            <a:r>
              <a:rPr lang="en-US" altLang="zh-CN" b="1" dirty="0" smtClean="0">
                <a:latin typeface="宋体" pitchFamily="2" charset="-122"/>
                <a:ea typeface="宋体" pitchFamily="2" charset="-122"/>
              </a:rPr>
              <a:t>2</a:t>
            </a:r>
            <a:r>
              <a:rPr lang="zh-CN" altLang="en-US" b="1" dirty="0">
                <a:latin typeface="宋体" pitchFamily="2" charset="-122"/>
                <a:ea typeface="宋体" pitchFamily="2" charset="-122"/>
              </a:rPr>
              <a:t>、</a:t>
            </a:r>
            <a:r>
              <a:rPr lang="zh-CN" altLang="en-US" b="1" dirty="0">
                <a:solidFill>
                  <a:srgbClr val="FF0000"/>
                </a:solidFill>
                <a:effectLst>
                  <a:outerShdw blurRad="38100" dist="38100" dir="2700000" algn="tl">
                    <a:srgbClr val="000000">
                      <a:alpha val="43137"/>
                    </a:srgbClr>
                  </a:outerShdw>
                </a:effectLst>
                <a:latin typeface="宋体" pitchFamily="2" charset="-122"/>
                <a:ea typeface="宋体" pitchFamily="2" charset="-122"/>
              </a:rPr>
              <a:t>基于最大似然估计的链接预测算法</a:t>
            </a:r>
            <a:r>
              <a:rPr lang="zh-CN" altLang="en-US" b="1" dirty="0" smtClean="0">
                <a:latin typeface="宋体" pitchFamily="2" charset="-122"/>
                <a:ea typeface="宋体" pitchFamily="2" charset="-122"/>
              </a:rPr>
              <a:t>。该算法</a:t>
            </a:r>
            <a:r>
              <a:rPr lang="zh-CN" altLang="en-US" b="1" dirty="0">
                <a:latin typeface="宋体" pitchFamily="2" charset="-122"/>
                <a:ea typeface="宋体" pitchFamily="2" charset="-122"/>
              </a:rPr>
              <a:t>中认为网络的内在分层结构反映了网络内部的链接</a:t>
            </a:r>
            <a:r>
              <a:rPr lang="zh-CN" altLang="en-US" b="1" dirty="0" smtClean="0">
                <a:latin typeface="宋体" pitchFamily="2" charset="-122"/>
                <a:ea typeface="宋体" pitchFamily="2" charset="-122"/>
              </a:rPr>
              <a:t>关系</a:t>
            </a:r>
            <a:r>
              <a:rPr lang="zh-CN" altLang="en-US" b="1" dirty="0">
                <a:latin typeface="宋体" pitchFamily="2" charset="-122"/>
                <a:ea typeface="宋体" pitchFamily="2" charset="-122"/>
              </a:rPr>
              <a:t>。</a:t>
            </a:r>
            <a:r>
              <a:rPr lang="zh-CN" altLang="en-US" b="1" dirty="0" smtClean="0">
                <a:latin typeface="宋体" pitchFamily="2" charset="-122"/>
                <a:ea typeface="宋体" pitchFamily="2" charset="-122"/>
              </a:rPr>
              <a:t>对具有</a:t>
            </a:r>
            <a:r>
              <a:rPr lang="zh-CN" altLang="en-US" b="1" dirty="0">
                <a:latin typeface="宋体" pitchFamily="2" charset="-122"/>
                <a:ea typeface="宋体" pitchFamily="2" charset="-122"/>
              </a:rPr>
              <a:t>明显的层次结构的</a:t>
            </a:r>
            <a:r>
              <a:rPr lang="zh-CN" altLang="en-US" b="1" dirty="0" smtClean="0">
                <a:latin typeface="宋体" pitchFamily="2" charset="-122"/>
                <a:ea typeface="宋体" pitchFamily="2" charset="-122"/>
              </a:rPr>
              <a:t>网络该算法有</a:t>
            </a:r>
            <a:r>
              <a:rPr lang="zh-CN" altLang="en-US" b="1" dirty="0">
                <a:latin typeface="宋体" pitchFamily="2" charset="-122"/>
                <a:ea typeface="宋体" pitchFamily="2" charset="-122"/>
              </a:rPr>
              <a:t>很好的效果</a:t>
            </a:r>
            <a:r>
              <a:rPr lang="zh-CN" altLang="en-US" b="1" dirty="0" smtClean="0">
                <a:latin typeface="宋体" pitchFamily="2" charset="-122"/>
                <a:ea typeface="宋体" pitchFamily="2" charset="-122"/>
              </a:rPr>
              <a:t>，但由于其计算复杂度过高</a:t>
            </a:r>
            <a:r>
              <a:rPr lang="zh-CN" altLang="en-US" b="1" dirty="0">
                <a:latin typeface="宋体" pitchFamily="2" charset="-122"/>
                <a:ea typeface="宋体" pitchFamily="2" charset="-122"/>
              </a:rPr>
              <a:t>，很难将其适用于复杂</a:t>
            </a:r>
            <a:r>
              <a:rPr lang="zh-CN" altLang="en-US" b="1" dirty="0" smtClean="0">
                <a:latin typeface="宋体" pitchFamily="2" charset="-122"/>
                <a:ea typeface="宋体" pitchFamily="2" charset="-122"/>
              </a:rPr>
              <a:t>网络。</a:t>
            </a:r>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a:p>
            <a:r>
              <a:rPr lang="en-US" altLang="zh-CN" b="1" dirty="0" smtClean="0">
                <a:latin typeface="宋体" pitchFamily="2" charset="-122"/>
                <a:ea typeface="宋体" pitchFamily="2" charset="-122"/>
              </a:rPr>
              <a:t>3</a:t>
            </a:r>
            <a:r>
              <a:rPr lang="zh-CN" altLang="en-US" b="1" dirty="0">
                <a:latin typeface="宋体" pitchFamily="2" charset="-122"/>
                <a:ea typeface="宋体" pitchFamily="2" charset="-122"/>
              </a:rPr>
              <a:t>、</a:t>
            </a:r>
            <a:r>
              <a:rPr lang="zh-CN" altLang="en-US" b="1" dirty="0">
                <a:solidFill>
                  <a:srgbClr val="FF0000"/>
                </a:solidFill>
                <a:effectLst>
                  <a:outerShdw blurRad="38100" dist="38100" dir="2700000" algn="tl">
                    <a:srgbClr val="000000">
                      <a:alpha val="43137"/>
                    </a:srgbClr>
                  </a:outerShdw>
                </a:effectLst>
                <a:latin typeface="宋体" pitchFamily="2" charset="-122"/>
                <a:ea typeface="宋体" pitchFamily="2" charset="-122"/>
              </a:rPr>
              <a:t>基于概率</a:t>
            </a:r>
            <a:r>
              <a:rPr lang="zh-CN" altLang="en-US"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模型的链接预测方法</a:t>
            </a:r>
            <a:r>
              <a:rPr lang="zh-CN" altLang="en-US" b="1" dirty="0" smtClean="0">
                <a:latin typeface="宋体" pitchFamily="2" charset="-122"/>
                <a:ea typeface="宋体" pitchFamily="2" charset="-122"/>
              </a:rPr>
              <a:t>。该</a:t>
            </a:r>
            <a:r>
              <a:rPr lang="zh-CN" altLang="en-US" b="1" dirty="0">
                <a:latin typeface="宋体" pitchFamily="2" charset="-122"/>
                <a:ea typeface="宋体" pitchFamily="2" charset="-122"/>
              </a:rPr>
              <a:t>方法不仅考虑网络的结构信息，同时也兼顾每个节点的属性</a:t>
            </a:r>
            <a:r>
              <a:rPr lang="zh-CN" altLang="en-US" b="1" dirty="0" smtClean="0">
                <a:latin typeface="宋体" pitchFamily="2" charset="-122"/>
                <a:ea typeface="宋体" pitchFamily="2" charset="-122"/>
              </a:rPr>
              <a:t>信息</a:t>
            </a:r>
            <a:r>
              <a:rPr lang="zh-CN" altLang="en-US" b="1" dirty="0">
                <a:latin typeface="宋体" pitchFamily="2" charset="-122"/>
                <a:ea typeface="宋体" pitchFamily="2" charset="-122"/>
              </a:rPr>
              <a:t>。</a:t>
            </a:r>
            <a:r>
              <a:rPr lang="zh-CN" altLang="en-US" b="1" dirty="0" smtClean="0">
                <a:latin typeface="宋体" pitchFamily="2" charset="-122"/>
                <a:ea typeface="宋体" pitchFamily="2" charset="-122"/>
              </a:rPr>
              <a:t>但是由于</a:t>
            </a:r>
            <a:r>
              <a:rPr lang="zh-CN" altLang="en-US" b="1" dirty="0">
                <a:latin typeface="宋体" pitchFamily="2" charset="-122"/>
                <a:ea typeface="宋体" pitchFamily="2" charset="-122"/>
              </a:rPr>
              <a:t>概率模型方法获取节点自身信息有很大困难，而且算法的计算复杂性偏高，导致这种方法在应用的实施上有些难度。</a:t>
            </a:r>
          </a:p>
        </p:txBody>
      </p:sp>
    </p:spTree>
    <p:extLst>
      <p:ext uri="{BB962C8B-B14F-4D97-AF65-F5344CB8AC3E}">
        <p14:creationId xmlns:p14="http://schemas.microsoft.com/office/powerpoint/2010/main" val="250256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0" y="-36095"/>
            <a:ext cx="3528392" cy="584775"/>
          </a:xfrm>
          <a:prstGeom prst="rect">
            <a:avLst/>
          </a:prstGeom>
          <a:noFill/>
        </p:spPr>
        <p:txBody>
          <a:bodyPr wrap="square" lIns="91440" tIns="45720" rIns="91440" bIns="45720">
            <a:spAutoFit/>
          </a:bodyPr>
          <a:lstStyle/>
          <a:p>
            <a:pPr algn="ctr"/>
            <a:r>
              <a:rPr lang="en-US" altLang="zh-CN"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r>
              <a:rPr lang="zh-CN" altLang="en-U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、链接预测算法</a:t>
            </a:r>
            <a:endParaRPr lang="zh-CN" altLang="en-U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764704"/>
            <a:ext cx="5581650"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5106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0" y="-36095"/>
            <a:ext cx="3528392" cy="584775"/>
          </a:xfrm>
          <a:prstGeom prst="rect">
            <a:avLst/>
          </a:prstGeom>
          <a:noFill/>
        </p:spPr>
        <p:txBody>
          <a:bodyPr wrap="square" lIns="91440" tIns="45720" rIns="91440" bIns="45720">
            <a:spAutoFit/>
          </a:bodyPr>
          <a:lstStyle/>
          <a:p>
            <a:pPr algn="ctr"/>
            <a:r>
              <a:rPr lang="en-US" altLang="zh-CN"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r>
              <a:rPr lang="zh-CN" altLang="en-U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、链接预测算法</a:t>
            </a:r>
            <a:endParaRPr lang="zh-CN" altLang="en-U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矩形 2"/>
          <p:cNvSpPr/>
          <p:nvPr/>
        </p:nvSpPr>
        <p:spPr>
          <a:xfrm>
            <a:off x="539552" y="1916832"/>
            <a:ext cx="2591745" cy="4164762"/>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40000"/>
                  <a:lumOff val="60000"/>
                </a:schemeClr>
              </a:solidFill>
            </a:endParaRPr>
          </a:p>
        </p:txBody>
      </p:sp>
      <p:sp>
        <p:nvSpPr>
          <p:cNvPr id="6" name="矩形 5"/>
          <p:cNvSpPr/>
          <p:nvPr/>
        </p:nvSpPr>
        <p:spPr>
          <a:xfrm>
            <a:off x="3275856" y="1928534"/>
            <a:ext cx="2591745" cy="4164762"/>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40000"/>
                  <a:lumOff val="60000"/>
                </a:schemeClr>
              </a:solidFill>
            </a:endParaRPr>
          </a:p>
        </p:txBody>
      </p:sp>
      <p:sp>
        <p:nvSpPr>
          <p:cNvPr id="7" name="矩形 6"/>
          <p:cNvSpPr/>
          <p:nvPr/>
        </p:nvSpPr>
        <p:spPr>
          <a:xfrm>
            <a:off x="6012160" y="1916832"/>
            <a:ext cx="2591745" cy="4164762"/>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40000"/>
                  <a:lumOff val="60000"/>
                </a:schemeClr>
              </a:solidFill>
            </a:endParaRPr>
          </a:p>
        </p:txBody>
      </p:sp>
      <p:sp>
        <p:nvSpPr>
          <p:cNvPr id="4" name="圆角矩形 3"/>
          <p:cNvSpPr/>
          <p:nvPr/>
        </p:nvSpPr>
        <p:spPr>
          <a:xfrm>
            <a:off x="539552" y="1052736"/>
            <a:ext cx="2591745"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39550" y="1013827"/>
            <a:ext cx="2591745" cy="830997"/>
          </a:xfrm>
          <a:prstGeom prst="rect">
            <a:avLst/>
          </a:prstGeom>
          <a:noFill/>
        </p:spPr>
        <p:txBody>
          <a:bodyPr wrap="square" rtlCol="0">
            <a:spAutoFit/>
          </a:bodyPr>
          <a:lstStyle/>
          <a:p>
            <a:r>
              <a:rPr lang="en-US" altLang="zh-CN" sz="2400" b="1" dirty="0" smtClean="0">
                <a:solidFill>
                  <a:schemeClr val="bg1"/>
                </a:solidFill>
                <a:effectLst>
                  <a:outerShdw blurRad="38100" dist="38100" dir="2700000" algn="tl">
                    <a:srgbClr val="000000">
                      <a:alpha val="43137"/>
                    </a:srgbClr>
                  </a:outerShdw>
                </a:effectLst>
                <a:latin typeface="宋体" pitchFamily="2" charset="-122"/>
                <a:ea typeface="宋体" pitchFamily="2" charset="-122"/>
              </a:rPr>
              <a:t>1</a:t>
            </a:r>
            <a:r>
              <a:rPr lang="zh-CN" altLang="en-US" sz="2400" b="1" dirty="0" smtClean="0">
                <a:solidFill>
                  <a:schemeClr val="bg1"/>
                </a:solidFill>
                <a:effectLst>
                  <a:outerShdw blurRad="38100" dist="38100" dir="2700000" algn="tl">
                    <a:srgbClr val="000000">
                      <a:alpha val="43137"/>
                    </a:srgbClr>
                  </a:outerShdw>
                </a:effectLst>
                <a:latin typeface="宋体" pitchFamily="2" charset="-122"/>
                <a:ea typeface="宋体" pitchFamily="2" charset="-122"/>
              </a:rPr>
              <a:t>、基于</a:t>
            </a:r>
            <a:r>
              <a:rPr lang="zh-CN" altLang="en-US" sz="2400" b="1" dirty="0">
                <a:solidFill>
                  <a:schemeClr val="bg1"/>
                </a:solidFill>
                <a:effectLst>
                  <a:outerShdw blurRad="38100" dist="38100" dir="2700000" algn="tl">
                    <a:srgbClr val="000000">
                      <a:alpha val="43137"/>
                    </a:srgbClr>
                  </a:outerShdw>
                </a:effectLst>
                <a:latin typeface="宋体" pitchFamily="2" charset="-122"/>
                <a:ea typeface="宋体" pitchFamily="2" charset="-122"/>
              </a:rPr>
              <a:t>局部信息的相似性指数</a:t>
            </a:r>
          </a:p>
        </p:txBody>
      </p:sp>
      <p:sp>
        <p:nvSpPr>
          <p:cNvPr id="10" name="TextBox 9"/>
          <p:cNvSpPr txBox="1"/>
          <p:nvPr/>
        </p:nvSpPr>
        <p:spPr>
          <a:xfrm>
            <a:off x="3275855" y="1033281"/>
            <a:ext cx="2591745" cy="830997"/>
          </a:xfrm>
          <a:prstGeom prst="rect">
            <a:avLst/>
          </a:prstGeom>
          <a:noFill/>
        </p:spPr>
        <p:txBody>
          <a:bodyPr wrap="square" rtlCol="0">
            <a:spAutoFit/>
          </a:bodyPr>
          <a:lstStyle/>
          <a:p>
            <a:r>
              <a:rPr lang="en-US" altLang="zh-CN" sz="2400" b="1" dirty="0">
                <a:solidFill>
                  <a:schemeClr val="bg1"/>
                </a:solidFill>
                <a:effectLst>
                  <a:outerShdw blurRad="38100" dist="38100" dir="2700000" algn="tl">
                    <a:srgbClr val="000000">
                      <a:alpha val="43137"/>
                    </a:srgbClr>
                  </a:outerShdw>
                </a:effectLst>
                <a:latin typeface="宋体" pitchFamily="2" charset="-122"/>
                <a:ea typeface="宋体" pitchFamily="2" charset="-122"/>
              </a:rPr>
              <a:t>1</a:t>
            </a:r>
            <a:r>
              <a:rPr lang="zh-CN" altLang="en-US" sz="2400" b="1" dirty="0">
                <a:solidFill>
                  <a:schemeClr val="bg1"/>
                </a:solidFill>
                <a:effectLst>
                  <a:outerShdw blurRad="38100" dist="38100" dir="2700000" algn="tl">
                    <a:srgbClr val="000000">
                      <a:alpha val="43137"/>
                    </a:srgbClr>
                  </a:outerShdw>
                </a:effectLst>
                <a:latin typeface="宋体" pitchFamily="2" charset="-122"/>
                <a:ea typeface="宋体" pitchFamily="2" charset="-122"/>
              </a:rPr>
              <a:t>．基于局部信息的相似性指数</a:t>
            </a:r>
          </a:p>
        </p:txBody>
      </p:sp>
      <p:sp>
        <p:nvSpPr>
          <p:cNvPr id="13" name="圆角矩形 12"/>
          <p:cNvSpPr/>
          <p:nvPr/>
        </p:nvSpPr>
        <p:spPr>
          <a:xfrm>
            <a:off x="3275854" y="1052736"/>
            <a:ext cx="2591745"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275853" y="1013827"/>
            <a:ext cx="2591745" cy="830997"/>
          </a:xfrm>
          <a:prstGeom prst="rect">
            <a:avLst/>
          </a:prstGeom>
          <a:noFill/>
        </p:spPr>
        <p:txBody>
          <a:bodyPr wrap="square" rtlCol="0">
            <a:spAutoFit/>
          </a:bodyPr>
          <a:lstStyle/>
          <a:p>
            <a:r>
              <a:rPr lang="en-US" altLang="zh-CN" sz="2400" b="1" dirty="0" smtClean="0">
                <a:solidFill>
                  <a:schemeClr val="bg1"/>
                </a:solidFill>
                <a:effectLst>
                  <a:outerShdw blurRad="38100" dist="38100" dir="2700000" algn="tl">
                    <a:srgbClr val="000000">
                      <a:alpha val="43137"/>
                    </a:srgbClr>
                  </a:outerShdw>
                </a:effectLst>
                <a:latin typeface="宋体" pitchFamily="2" charset="-122"/>
                <a:ea typeface="宋体" pitchFamily="2" charset="-122"/>
              </a:rPr>
              <a:t>2</a:t>
            </a:r>
            <a:r>
              <a:rPr lang="zh-CN" altLang="en-US" sz="2400" b="1" dirty="0" smtClean="0">
                <a:solidFill>
                  <a:schemeClr val="bg1"/>
                </a:solidFill>
                <a:effectLst>
                  <a:outerShdw blurRad="38100" dist="38100" dir="2700000" algn="tl">
                    <a:srgbClr val="000000">
                      <a:alpha val="43137"/>
                    </a:srgbClr>
                  </a:outerShdw>
                </a:effectLst>
                <a:latin typeface="宋体" pitchFamily="2" charset="-122"/>
                <a:ea typeface="宋体" pitchFamily="2" charset="-122"/>
              </a:rPr>
              <a:t>、基于路径的</a:t>
            </a:r>
            <a:r>
              <a:rPr lang="zh-CN" altLang="en-US" sz="2400" b="1" dirty="0">
                <a:solidFill>
                  <a:schemeClr val="bg1"/>
                </a:solidFill>
                <a:effectLst>
                  <a:outerShdw blurRad="38100" dist="38100" dir="2700000" algn="tl">
                    <a:srgbClr val="000000">
                      <a:alpha val="43137"/>
                    </a:srgbClr>
                  </a:outerShdw>
                </a:effectLst>
                <a:latin typeface="宋体" pitchFamily="2" charset="-122"/>
                <a:ea typeface="宋体" pitchFamily="2" charset="-122"/>
              </a:rPr>
              <a:t>相似性指数</a:t>
            </a:r>
          </a:p>
        </p:txBody>
      </p:sp>
      <p:sp>
        <p:nvSpPr>
          <p:cNvPr id="15" name="圆角矩形 14"/>
          <p:cNvSpPr/>
          <p:nvPr/>
        </p:nvSpPr>
        <p:spPr>
          <a:xfrm>
            <a:off x="6012160" y="1033281"/>
            <a:ext cx="2591745"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012160" y="980728"/>
            <a:ext cx="2591745" cy="830997"/>
          </a:xfrm>
          <a:prstGeom prst="rect">
            <a:avLst/>
          </a:prstGeom>
          <a:noFill/>
        </p:spPr>
        <p:txBody>
          <a:bodyPr wrap="square" rtlCol="0">
            <a:spAutoFit/>
          </a:bodyPr>
          <a:lstStyle/>
          <a:p>
            <a:r>
              <a:rPr lang="en-US" altLang="zh-CN" sz="2400" b="1" dirty="0" smtClean="0">
                <a:solidFill>
                  <a:schemeClr val="bg1"/>
                </a:solidFill>
                <a:effectLst>
                  <a:outerShdw blurRad="38100" dist="38100" dir="2700000" algn="tl">
                    <a:srgbClr val="000000">
                      <a:alpha val="43137"/>
                    </a:srgbClr>
                  </a:outerShdw>
                </a:effectLst>
                <a:latin typeface="宋体" pitchFamily="2" charset="-122"/>
                <a:ea typeface="宋体" pitchFamily="2" charset="-122"/>
              </a:rPr>
              <a:t>3</a:t>
            </a:r>
            <a:r>
              <a:rPr lang="zh-CN" altLang="en-US" sz="2400" b="1" dirty="0" smtClean="0">
                <a:solidFill>
                  <a:schemeClr val="bg1"/>
                </a:solidFill>
                <a:effectLst>
                  <a:outerShdw blurRad="38100" dist="38100" dir="2700000" algn="tl">
                    <a:srgbClr val="000000">
                      <a:alpha val="43137"/>
                    </a:srgbClr>
                  </a:outerShdw>
                </a:effectLst>
                <a:latin typeface="宋体" pitchFamily="2" charset="-122"/>
                <a:ea typeface="宋体" pitchFamily="2" charset="-122"/>
              </a:rPr>
              <a:t>、基于随机游走的</a:t>
            </a:r>
            <a:r>
              <a:rPr lang="zh-CN" altLang="en-US" sz="2400" b="1" dirty="0">
                <a:solidFill>
                  <a:schemeClr val="bg1"/>
                </a:solidFill>
                <a:effectLst>
                  <a:outerShdw blurRad="38100" dist="38100" dir="2700000" algn="tl">
                    <a:srgbClr val="000000">
                      <a:alpha val="43137"/>
                    </a:srgbClr>
                  </a:outerShdw>
                </a:effectLst>
                <a:latin typeface="宋体" pitchFamily="2" charset="-122"/>
                <a:ea typeface="宋体" pitchFamily="2" charset="-122"/>
              </a:rPr>
              <a:t>相似性指数</a:t>
            </a:r>
          </a:p>
        </p:txBody>
      </p:sp>
      <p:sp>
        <p:nvSpPr>
          <p:cNvPr id="9" name="TextBox 8"/>
          <p:cNvSpPr txBox="1"/>
          <p:nvPr/>
        </p:nvSpPr>
        <p:spPr>
          <a:xfrm>
            <a:off x="611560" y="1988840"/>
            <a:ext cx="2376264" cy="3693319"/>
          </a:xfrm>
          <a:prstGeom prst="rect">
            <a:avLst/>
          </a:prstGeom>
          <a:noFill/>
        </p:spPr>
        <p:txBody>
          <a:bodyPr wrap="square" rtlCol="0">
            <a:spAutoFit/>
          </a:bodyPr>
          <a:lstStyle/>
          <a:p>
            <a:r>
              <a:rPr lang="zh-CN" altLang="en-US" b="1" dirty="0" smtClean="0">
                <a:latin typeface="宋体" pitchFamily="2" charset="-122"/>
                <a:ea typeface="宋体" pitchFamily="2" charset="-122"/>
              </a:rPr>
              <a:t>  共同</a:t>
            </a:r>
            <a:r>
              <a:rPr lang="zh-CN" altLang="en-US" b="1" dirty="0">
                <a:latin typeface="宋体" pitchFamily="2" charset="-122"/>
                <a:ea typeface="宋体" pitchFamily="2" charset="-122"/>
              </a:rPr>
              <a:t>邻居（</a:t>
            </a:r>
            <a:r>
              <a:rPr lang="en-US" altLang="zh-CN" b="1" dirty="0">
                <a:latin typeface="宋体" pitchFamily="2" charset="-122"/>
                <a:ea typeface="宋体" pitchFamily="2" charset="-122"/>
              </a:rPr>
              <a:t>common neighbors</a:t>
            </a:r>
            <a:r>
              <a:rPr lang="zh-CN" altLang="en-US" b="1" dirty="0">
                <a:latin typeface="宋体" pitchFamily="2" charset="-122"/>
                <a:ea typeface="宋体" pitchFamily="2" charset="-122"/>
              </a:rPr>
              <a:t>）是基于局部信息的相似性指数中最基础的预测方式，提出节点出现连边的概率的大小取决于他们所拥有的相同邻居的数目多少</a:t>
            </a:r>
            <a:r>
              <a:rPr lang="zh-CN" altLang="en-US" b="1" dirty="0" smtClean="0">
                <a:latin typeface="宋体" pitchFamily="2" charset="-122"/>
                <a:ea typeface="宋体" pitchFamily="2" charset="-122"/>
              </a:rPr>
              <a:t>。</a:t>
            </a:r>
            <a:endParaRPr lang="en-US" altLang="zh-CN" b="1" dirty="0" smtClean="0">
              <a:latin typeface="宋体" pitchFamily="2" charset="-122"/>
              <a:ea typeface="宋体" pitchFamily="2" charset="-122"/>
            </a:endParaRPr>
          </a:p>
          <a:p>
            <a:r>
              <a:rPr lang="zh-CN" altLang="en-US" b="1" dirty="0" smtClean="0">
                <a:latin typeface="宋体" pitchFamily="2" charset="-122"/>
                <a:ea typeface="宋体" pitchFamily="2" charset="-122"/>
              </a:rPr>
              <a:t>  优先</a:t>
            </a:r>
            <a:r>
              <a:rPr lang="zh-CN" altLang="en-US" b="1" dirty="0">
                <a:latin typeface="宋体" pitchFamily="2" charset="-122"/>
                <a:ea typeface="宋体" pitchFamily="2" charset="-122"/>
              </a:rPr>
              <a:t>连接</a:t>
            </a:r>
            <a:r>
              <a:rPr lang="zh-CN" altLang="en-US" b="1" dirty="0" smtClean="0">
                <a:latin typeface="宋体" pitchFamily="2" charset="-122"/>
                <a:ea typeface="宋体" pitchFamily="2" charset="-122"/>
              </a:rPr>
              <a:t>指数（</a:t>
            </a:r>
            <a:r>
              <a:rPr lang="en-US" altLang="zh-CN" b="1" dirty="0" smtClean="0">
                <a:latin typeface="宋体" pitchFamily="2" charset="-122"/>
                <a:ea typeface="宋体" pitchFamily="2" charset="-122"/>
              </a:rPr>
              <a:t>PA</a:t>
            </a:r>
            <a:r>
              <a:rPr lang="zh-CN" altLang="en-US" b="1" dirty="0" smtClean="0">
                <a:latin typeface="宋体" pitchFamily="2" charset="-122"/>
                <a:ea typeface="宋体" pitchFamily="2" charset="-122"/>
              </a:rPr>
              <a:t>）在</a:t>
            </a:r>
            <a:r>
              <a:rPr lang="zh-CN" altLang="en-US" b="1" dirty="0">
                <a:latin typeface="宋体" pitchFamily="2" charset="-122"/>
                <a:ea typeface="宋体" pitchFamily="2" charset="-122"/>
              </a:rPr>
              <a:t>节点的属性的基础上加入节点度的大小的影响，以此方法来生成无标度</a:t>
            </a:r>
            <a:r>
              <a:rPr lang="zh-CN" altLang="en-US" b="1" dirty="0" smtClean="0">
                <a:latin typeface="宋体" pitchFamily="2" charset="-122"/>
                <a:ea typeface="宋体" pitchFamily="2" charset="-122"/>
              </a:rPr>
              <a:t>网络。</a:t>
            </a:r>
            <a:endParaRPr lang="en-US" altLang="zh-CN" b="1" dirty="0" smtClean="0">
              <a:latin typeface="宋体" pitchFamily="2" charset="-122"/>
              <a:ea typeface="宋体" pitchFamily="2" charset="-122"/>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5661248"/>
            <a:ext cx="138112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3383593" y="1988840"/>
            <a:ext cx="2376264" cy="2862322"/>
          </a:xfrm>
          <a:prstGeom prst="rect">
            <a:avLst/>
          </a:prstGeom>
          <a:noFill/>
        </p:spPr>
        <p:txBody>
          <a:bodyPr wrap="square" rtlCol="0">
            <a:spAutoFit/>
          </a:bodyPr>
          <a:lstStyle/>
          <a:p>
            <a:r>
              <a:rPr lang="zh-CN" altLang="en-US" b="1" dirty="0" smtClean="0">
                <a:latin typeface="宋体" pitchFamily="2" charset="-122"/>
                <a:ea typeface="宋体" pitchFamily="2" charset="-122"/>
              </a:rPr>
              <a:t>   局部</a:t>
            </a:r>
            <a:r>
              <a:rPr lang="zh-CN" altLang="en-US" b="1" dirty="0">
                <a:latin typeface="宋体" pitchFamily="2" charset="-122"/>
                <a:ea typeface="宋体" pitchFamily="2" charset="-122"/>
              </a:rPr>
              <a:t>路径</a:t>
            </a:r>
            <a:r>
              <a:rPr lang="zh-CN" altLang="en-US" b="1" dirty="0" smtClean="0">
                <a:latin typeface="宋体" pitchFamily="2" charset="-122"/>
                <a:ea typeface="宋体" pitchFamily="2" charset="-122"/>
              </a:rPr>
              <a:t>指数</a:t>
            </a:r>
            <a:r>
              <a:rPr lang="en-US" altLang="zh-CN" b="1" dirty="0" smtClean="0">
                <a:latin typeface="宋体" pitchFamily="2" charset="-122"/>
                <a:ea typeface="宋体" pitchFamily="2" charset="-122"/>
              </a:rPr>
              <a:t>(LP)</a:t>
            </a:r>
            <a:r>
              <a:rPr lang="zh-CN" altLang="en-US" b="1" dirty="0" smtClean="0">
                <a:latin typeface="宋体" pitchFamily="2" charset="-122"/>
                <a:ea typeface="宋体" pitchFamily="2" charset="-122"/>
              </a:rPr>
              <a:t> 是</a:t>
            </a:r>
            <a:r>
              <a:rPr lang="zh-CN" altLang="en-US" b="1" dirty="0">
                <a:latin typeface="宋体" pitchFamily="2" charset="-122"/>
                <a:ea typeface="宋体" pitchFamily="2" charset="-122"/>
              </a:rPr>
              <a:t>基于共同邻居指数进行改进的，它提出了新的参数来引入三阶邻居的</a:t>
            </a:r>
            <a:r>
              <a:rPr lang="zh-CN" altLang="en-US" b="1" dirty="0" smtClean="0">
                <a:latin typeface="宋体" pitchFamily="2" charset="-122"/>
                <a:ea typeface="宋体" pitchFamily="2" charset="-122"/>
              </a:rPr>
              <a:t>影响。</a:t>
            </a:r>
            <a:endParaRPr lang="en-US" altLang="zh-CN" b="1" dirty="0" smtClean="0">
              <a:latin typeface="宋体" pitchFamily="2" charset="-122"/>
              <a:ea typeface="宋体" pitchFamily="2" charset="-122"/>
            </a:endParaRPr>
          </a:p>
          <a:p>
            <a:r>
              <a:rPr lang="zh-CN" altLang="en-US" b="1" dirty="0" smtClean="0">
                <a:latin typeface="宋体" pitchFamily="2" charset="-122"/>
                <a:ea typeface="宋体" pitchFamily="2" charset="-122"/>
              </a:rPr>
              <a:t>   公式</a:t>
            </a:r>
            <a:r>
              <a:rPr lang="zh-CN" altLang="en-US" b="1" dirty="0">
                <a:latin typeface="宋体" pitchFamily="2" charset="-122"/>
                <a:ea typeface="宋体" pitchFamily="2" charset="-122"/>
              </a:rPr>
              <a:t>中 </a:t>
            </a:r>
            <a:r>
              <a:rPr lang="en-US" altLang="zh-CN" b="1" dirty="0">
                <a:latin typeface="宋体" pitchFamily="2" charset="-122"/>
                <a:ea typeface="宋体" pitchFamily="2" charset="-122"/>
              </a:rPr>
              <a:t>A </a:t>
            </a:r>
            <a:r>
              <a:rPr lang="zh-CN" altLang="en-US" b="1" dirty="0">
                <a:latin typeface="宋体" pitchFamily="2" charset="-122"/>
                <a:ea typeface="宋体" pitchFamily="2" charset="-122"/>
              </a:rPr>
              <a:t>为网络的</a:t>
            </a:r>
            <a:r>
              <a:rPr lang="zh-CN" altLang="en-US" b="1" dirty="0" smtClean="0">
                <a:latin typeface="宋体" pitchFamily="2" charset="-122"/>
                <a:ea typeface="宋体" pitchFamily="2" charset="-122"/>
              </a:rPr>
              <a:t>邻接矩阵</a:t>
            </a:r>
            <a:r>
              <a:rPr lang="zh-CN" altLang="en-US" b="1" dirty="0" smtClean="0">
                <a:latin typeface="宋体" pitchFamily="2" charset="-122"/>
                <a:ea typeface="宋体" pitchFamily="2" charset="-122"/>
              </a:rPr>
              <a:t>，参数</a:t>
            </a:r>
            <a:r>
              <a:rPr lang="zh-CN" altLang="en-US" b="1" dirty="0" smtClean="0">
                <a:latin typeface="宋体" pitchFamily="2" charset="-122"/>
                <a:ea typeface="宋体" pitchFamily="2" charset="-122"/>
              </a:rPr>
              <a:t>则</a:t>
            </a:r>
            <a:r>
              <a:rPr lang="zh-CN" altLang="en-US" b="1" dirty="0">
                <a:latin typeface="宋体" pitchFamily="2" charset="-122"/>
                <a:ea typeface="宋体" pitchFamily="2" charset="-122"/>
              </a:rPr>
              <a:t>是用来调节三阶邻居的的影响大小的可变</a:t>
            </a:r>
            <a:r>
              <a:rPr lang="zh-CN" altLang="en-US" b="1" dirty="0" smtClean="0">
                <a:latin typeface="宋体" pitchFamily="2" charset="-122"/>
                <a:ea typeface="宋体" pitchFamily="2" charset="-122"/>
              </a:rPr>
              <a:t>参数。</a:t>
            </a:r>
            <a:endParaRPr lang="en-US" altLang="zh-CN" b="1" dirty="0" smtClean="0">
              <a:latin typeface="宋体" pitchFamily="2" charset="-122"/>
              <a:ea typeface="宋体" pitchFamily="2" charset="-122"/>
            </a:endParaRP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5332" y="4869160"/>
            <a:ext cx="13430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6119900" y="1988840"/>
            <a:ext cx="2376264" cy="2585323"/>
          </a:xfrm>
          <a:prstGeom prst="rect">
            <a:avLst/>
          </a:prstGeom>
          <a:noFill/>
        </p:spPr>
        <p:txBody>
          <a:bodyPr wrap="square" rtlCol="0">
            <a:spAutoFit/>
          </a:bodyPr>
          <a:lstStyle/>
          <a:p>
            <a:r>
              <a:rPr lang="zh-CN" altLang="en-US" b="1" dirty="0" smtClean="0">
                <a:latin typeface="宋体" pitchFamily="2" charset="-122"/>
                <a:ea typeface="宋体" pitchFamily="2" charset="-122"/>
              </a:rPr>
              <a:t>   使用基于随机游的走相似性算法是通过统计以节点 </a:t>
            </a:r>
            <a:r>
              <a:rPr lang="en-US" altLang="zh-CN" b="1" dirty="0" smtClean="0">
                <a:latin typeface="宋体" pitchFamily="2" charset="-122"/>
                <a:ea typeface="宋体" pitchFamily="2" charset="-122"/>
              </a:rPr>
              <a:t>x </a:t>
            </a:r>
            <a:r>
              <a:rPr lang="zh-CN" altLang="en-US" b="1" dirty="0" smtClean="0">
                <a:latin typeface="宋体" pitchFamily="2" charset="-122"/>
                <a:ea typeface="宋体" pitchFamily="2" charset="-122"/>
              </a:rPr>
              <a:t>到 </a:t>
            </a:r>
            <a:r>
              <a:rPr lang="en-US" altLang="zh-CN" b="1" dirty="0" smtClean="0">
                <a:latin typeface="宋体" pitchFamily="2" charset="-122"/>
                <a:ea typeface="宋体" pitchFamily="2" charset="-122"/>
              </a:rPr>
              <a:t>y </a:t>
            </a:r>
            <a:r>
              <a:rPr lang="zh-CN" altLang="en-US" b="1" dirty="0" smtClean="0">
                <a:latin typeface="宋体" pitchFamily="2" charset="-122"/>
                <a:ea typeface="宋体" pitchFamily="2" charset="-122"/>
              </a:rPr>
              <a:t>的随机游走平均步数来衡量他们的相似性。</a:t>
            </a:r>
            <a:endParaRPr lang="en-US" altLang="zh-CN" b="1" dirty="0" smtClean="0">
              <a:latin typeface="宋体" pitchFamily="2" charset="-122"/>
              <a:ea typeface="宋体" pitchFamily="2" charset="-122"/>
            </a:endParaRPr>
          </a:p>
          <a:p>
            <a:r>
              <a:rPr lang="zh-CN" altLang="en-US" b="1" dirty="0" smtClean="0">
                <a:latin typeface="宋体" pitchFamily="2" charset="-122"/>
                <a:ea typeface="宋体" pitchFamily="2" charset="-122"/>
              </a:rPr>
              <a:t>   平均</a:t>
            </a:r>
            <a:r>
              <a:rPr lang="zh-CN" altLang="en-US" b="1" dirty="0">
                <a:latin typeface="宋体" pitchFamily="2" charset="-122"/>
                <a:ea typeface="宋体" pitchFamily="2" charset="-122"/>
              </a:rPr>
              <a:t>通勤</a:t>
            </a:r>
            <a:r>
              <a:rPr lang="zh-CN" altLang="en-US" b="1" dirty="0" smtClean="0">
                <a:latin typeface="宋体" pitchFamily="2" charset="-122"/>
                <a:ea typeface="宋体" pitchFamily="2" charset="-122"/>
              </a:rPr>
              <a:t>时</a:t>
            </a:r>
            <a:r>
              <a:rPr lang="en-US" altLang="zh-CN" b="1" dirty="0" smtClean="0">
                <a:latin typeface="宋体" pitchFamily="2" charset="-122"/>
                <a:ea typeface="宋体" pitchFamily="2" charset="-122"/>
              </a:rPr>
              <a:t>(ACT)</a:t>
            </a:r>
            <a:r>
              <a:rPr lang="zh-CN" altLang="en-US" b="1" dirty="0" smtClean="0">
                <a:latin typeface="宋体" pitchFamily="2" charset="-122"/>
                <a:ea typeface="宋体" pitchFamily="2" charset="-122"/>
              </a:rPr>
              <a:t>算法</a:t>
            </a:r>
            <a:r>
              <a:rPr lang="zh-CN" altLang="en-US" b="1" dirty="0">
                <a:latin typeface="宋体" pitchFamily="2" charset="-122"/>
                <a:ea typeface="宋体" pitchFamily="2" charset="-122"/>
              </a:rPr>
              <a:t>将从 </a:t>
            </a:r>
            <a:r>
              <a:rPr lang="en-US" altLang="zh-CN" b="1" dirty="0">
                <a:latin typeface="宋体" pitchFamily="2" charset="-122"/>
                <a:ea typeface="宋体" pitchFamily="2" charset="-122"/>
              </a:rPr>
              <a:t>x </a:t>
            </a:r>
            <a:r>
              <a:rPr lang="zh-CN" altLang="en-US" b="1" dirty="0">
                <a:latin typeface="宋体" pitchFamily="2" charset="-122"/>
                <a:ea typeface="宋体" pitchFamily="2" charset="-122"/>
              </a:rPr>
              <a:t>到 </a:t>
            </a:r>
            <a:r>
              <a:rPr lang="en-US" altLang="zh-CN" b="1" dirty="0">
                <a:latin typeface="宋体" pitchFamily="2" charset="-122"/>
                <a:ea typeface="宋体" pitchFamily="2" charset="-122"/>
              </a:rPr>
              <a:t>y </a:t>
            </a:r>
            <a:r>
              <a:rPr lang="zh-CN" altLang="en-US" b="1" dirty="0">
                <a:latin typeface="宋体" pitchFamily="2" charset="-122"/>
                <a:ea typeface="宋体" pitchFamily="2" charset="-122"/>
              </a:rPr>
              <a:t>随机游走经过的平均步数设为</a:t>
            </a:r>
            <a:r>
              <a:rPr lang="en-US" altLang="zh-CN" b="1" dirty="0" smtClean="0">
                <a:latin typeface="宋体" pitchFamily="2" charset="-122"/>
                <a:ea typeface="宋体" pitchFamily="2" charset="-122"/>
              </a:rPr>
              <a:t>r(</a:t>
            </a:r>
            <a:r>
              <a:rPr lang="en-US" altLang="zh-CN" b="1" dirty="0" err="1" smtClean="0">
                <a:latin typeface="宋体" pitchFamily="2" charset="-122"/>
                <a:ea typeface="宋体" pitchFamily="2" charset="-122"/>
              </a:rPr>
              <a:t>x,y</a:t>
            </a:r>
            <a:r>
              <a:rPr lang="en-US" altLang="zh-CN" b="1" dirty="0" smtClean="0">
                <a:latin typeface="宋体" pitchFamily="2" charset="-122"/>
                <a:ea typeface="宋体" pitchFamily="2" charset="-122"/>
              </a:rPr>
              <a:t>)</a:t>
            </a:r>
            <a:r>
              <a:rPr lang="zh-CN" altLang="en-US" b="1" dirty="0" smtClean="0">
                <a:latin typeface="宋体" pitchFamily="2" charset="-122"/>
                <a:ea typeface="宋体" pitchFamily="2" charset="-122"/>
              </a:rPr>
              <a:t>。</a:t>
            </a:r>
            <a:endParaRPr lang="en-US" altLang="zh-CN" b="1" dirty="0" smtClean="0">
              <a:latin typeface="宋体" pitchFamily="2" charset="-122"/>
              <a:ea typeface="宋体" pitchFamily="2" charset="-122"/>
            </a:endParaRP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5296" y="4574163"/>
            <a:ext cx="23241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319" y="5085184"/>
            <a:ext cx="22574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018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nodeType="withEffect">
                                  <p:stCondLst>
                                    <p:cond delay="0"/>
                                  </p:stCondLst>
                                  <p:childTnLst>
                                    <p:set>
                                      <p:cBhvr>
                                        <p:cTn id="18" dur="1" fill="hold">
                                          <p:stCondLst>
                                            <p:cond delay="0"/>
                                          </p:stCondLst>
                                        </p:cTn>
                                        <p:tgtEl>
                                          <p:spTgt spid="7171"/>
                                        </p:tgtEl>
                                        <p:attrNameLst>
                                          <p:attrName>style.visibility</p:attrName>
                                        </p:attrNameLst>
                                      </p:cBhvr>
                                      <p:to>
                                        <p:strVal val="visible"/>
                                      </p:to>
                                    </p:set>
                                    <p:animEffect transition="in" filter="randombar(horizontal)">
                                      <p:cBhvr>
                                        <p:cTn id="19" dur="500"/>
                                        <p:tgtEl>
                                          <p:spTgt spid="7171"/>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randombar(horizontal)">
                                      <p:cBhvr>
                                        <p:cTn id="30" dur="500"/>
                                        <p:tgtEl>
                                          <p:spTgt spid="13"/>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randombar(horizontal)">
                                      <p:cBhvr>
                                        <p:cTn id="33" dur="500"/>
                                        <p:tgtEl>
                                          <p:spTgt spid="14"/>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par>
                                <p:cTn id="37" presetID="14" presetClass="entr" presetSubtype="10" fill="hold" nodeType="withEffect">
                                  <p:stCondLst>
                                    <p:cond delay="0"/>
                                  </p:stCondLst>
                                  <p:childTnLst>
                                    <p:set>
                                      <p:cBhvr>
                                        <p:cTn id="38" dur="1" fill="hold">
                                          <p:stCondLst>
                                            <p:cond delay="0"/>
                                          </p:stCondLst>
                                        </p:cTn>
                                        <p:tgtEl>
                                          <p:spTgt spid="7172"/>
                                        </p:tgtEl>
                                        <p:attrNameLst>
                                          <p:attrName>style.visibility</p:attrName>
                                        </p:attrNameLst>
                                      </p:cBhvr>
                                      <p:to>
                                        <p:strVal val="visible"/>
                                      </p:to>
                                    </p:set>
                                    <p:animEffect transition="in" filter="randombar(horizontal)">
                                      <p:cBhvr>
                                        <p:cTn id="39" dur="500"/>
                                        <p:tgtEl>
                                          <p:spTgt spid="7172"/>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randombar(horizontal)">
                                      <p:cBhvr>
                                        <p:cTn id="44" dur="500"/>
                                        <p:tgtEl>
                                          <p:spTgt spid="7"/>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randombar(horizontal)">
                                      <p:cBhvr>
                                        <p:cTn id="47" dur="500"/>
                                        <p:tgtEl>
                                          <p:spTgt spid="15"/>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randombar(horizontal)">
                                      <p:cBhvr>
                                        <p:cTn id="50" dur="500"/>
                                        <p:tgtEl>
                                          <p:spTgt spid="16"/>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par>
                                <p:cTn id="54" presetID="14" presetClass="entr" presetSubtype="10" fill="hold" nodeType="withEffect">
                                  <p:stCondLst>
                                    <p:cond delay="0"/>
                                  </p:stCondLst>
                                  <p:childTnLst>
                                    <p:set>
                                      <p:cBhvr>
                                        <p:cTn id="55" dur="1" fill="hold">
                                          <p:stCondLst>
                                            <p:cond delay="0"/>
                                          </p:stCondLst>
                                        </p:cTn>
                                        <p:tgtEl>
                                          <p:spTgt spid="7173"/>
                                        </p:tgtEl>
                                        <p:attrNameLst>
                                          <p:attrName>style.visibility</p:attrName>
                                        </p:attrNameLst>
                                      </p:cBhvr>
                                      <p:to>
                                        <p:strVal val="visible"/>
                                      </p:to>
                                    </p:set>
                                    <p:animEffect transition="in" filter="randombar(horizontal)">
                                      <p:cBhvr>
                                        <p:cTn id="56" dur="500"/>
                                        <p:tgtEl>
                                          <p:spTgt spid="7173"/>
                                        </p:tgtEl>
                                      </p:cBhvr>
                                    </p:animEffect>
                                  </p:childTnLst>
                                </p:cTn>
                              </p:par>
                              <p:par>
                                <p:cTn id="57" presetID="14" presetClass="entr" presetSubtype="10" fill="hold" nodeType="withEffect">
                                  <p:stCondLst>
                                    <p:cond delay="0"/>
                                  </p:stCondLst>
                                  <p:childTnLst>
                                    <p:set>
                                      <p:cBhvr>
                                        <p:cTn id="58" dur="1" fill="hold">
                                          <p:stCondLst>
                                            <p:cond delay="0"/>
                                          </p:stCondLst>
                                        </p:cTn>
                                        <p:tgtEl>
                                          <p:spTgt spid="7174"/>
                                        </p:tgtEl>
                                        <p:attrNameLst>
                                          <p:attrName>style.visibility</p:attrName>
                                        </p:attrNameLst>
                                      </p:cBhvr>
                                      <p:to>
                                        <p:strVal val="visible"/>
                                      </p:to>
                                    </p:set>
                                    <p:animEffect transition="in" filter="randombar(horizontal)">
                                      <p:cBhvr>
                                        <p:cTn id="59"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4" grpId="0" animBg="1"/>
      <p:bldP spid="8" grpId="0"/>
      <p:bldP spid="10" grpId="0"/>
      <p:bldP spid="13" grpId="0" animBg="1"/>
      <p:bldP spid="14" grpId="0"/>
      <p:bldP spid="15" grpId="0" animBg="1"/>
      <p:bldP spid="16" grpId="0"/>
      <p:bldP spid="9" grpId="0"/>
      <p:bldP spid="20"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b="1" dirty="0">
                <a:effectLst>
                  <a:outerShdw blurRad="38100" dist="38100" dir="2700000" algn="tl">
                    <a:srgbClr val="000000">
                      <a:alpha val="43137"/>
                    </a:srgbClr>
                  </a:outerShdw>
                </a:effectLst>
              </a:rPr>
              <a:t>研究创新点</a:t>
            </a:r>
            <a:endParaRPr lang="zh-CN" altLang="en-US" dirty="0"/>
          </a:p>
        </p:txBody>
      </p:sp>
      <p:sp>
        <p:nvSpPr>
          <p:cNvPr id="3" name="文本占位符 2"/>
          <p:cNvSpPr>
            <a:spLocks noGrp="1"/>
          </p:cNvSpPr>
          <p:nvPr>
            <p:ph type="body" idx="1"/>
          </p:nvPr>
        </p:nvSpPr>
        <p:spPr/>
        <p:txBody>
          <a:bodyPr/>
          <a:lstStyle/>
          <a:p>
            <a:r>
              <a:rPr lang="en-US" altLang="zh-CN" b="1" dirty="0" smtClean="0">
                <a:effectLst>
                  <a:outerShdw blurRad="38100" dist="38100" dir="2700000" algn="tl">
                    <a:srgbClr val="000000">
                      <a:alpha val="43137"/>
                    </a:srgbClr>
                  </a:outerShdw>
                </a:effectLst>
              </a:rPr>
              <a:t>Part 4</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15123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0" y="-36095"/>
            <a:ext cx="3528392" cy="584775"/>
          </a:xfrm>
          <a:prstGeom prst="rect">
            <a:avLst/>
          </a:prstGeom>
          <a:noFill/>
        </p:spPr>
        <p:txBody>
          <a:bodyPr wrap="square" lIns="91440" tIns="45720" rIns="91440" bIns="45720">
            <a:spAutoFit/>
          </a:bodyPr>
          <a:lstStyle/>
          <a:p>
            <a:pPr algn="ctr"/>
            <a:r>
              <a:rPr lang="en-US" altLang="zh-CN" sz="3200" dirty="0">
                <a:ln w="18415" cmpd="sng">
                  <a:solidFill>
                    <a:srgbClr val="FFFFFF"/>
                  </a:solidFill>
                  <a:prstDash val="solid"/>
                </a:ln>
                <a:solidFill>
                  <a:srgbClr val="FFFFFF"/>
                </a:solidFill>
                <a:effectLst>
                  <a:outerShdw blurRad="63500" dir="3600000" algn="tl" rotWithShape="0">
                    <a:srgbClr val="000000">
                      <a:alpha val="70000"/>
                    </a:srgbClr>
                  </a:outerShdw>
                </a:effectLst>
              </a:rPr>
              <a:t>4</a:t>
            </a:r>
            <a:r>
              <a:rPr lang="zh-CN" altLang="en-U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、研究创新点</a:t>
            </a:r>
            <a:endParaRPr lang="zh-CN" altLang="en-U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1331640" y="1124744"/>
            <a:ext cx="6480720" cy="3046988"/>
          </a:xfrm>
          <a:prstGeom prst="rect">
            <a:avLst/>
          </a:prstGeom>
          <a:noFill/>
        </p:spPr>
        <p:txBody>
          <a:bodyPr wrap="square" rtlCol="0">
            <a:spAutoFit/>
          </a:bodyPr>
          <a:lstStyle/>
          <a:p>
            <a:r>
              <a:rPr lang="en-US" altLang="zh-CN" sz="2400" b="1" dirty="0">
                <a:latin typeface="宋体" pitchFamily="2" charset="-122"/>
                <a:ea typeface="宋体" pitchFamily="2" charset="-122"/>
              </a:rPr>
              <a:t> </a:t>
            </a:r>
            <a:r>
              <a:rPr lang="en-US" altLang="zh-CN" sz="2400" b="1" dirty="0" smtClean="0">
                <a:latin typeface="宋体" pitchFamily="2" charset="-122"/>
                <a:ea typeface="宋体" pitchFamily="2" charset="-122"/>
              </a:rPr>
              <a:t>   </a:t>
            </a:r>
            <a:r>
              <a:rPr lang="zh-CN" altLang="zh-CN" sz="2400" b="1" dirty="0" smtClean="0">
                <a:latin typeface="宋体" pitchFamily="2" charset="-122"/>
                <a:ea typeface="宋体" pitchFamily="2" charset="-122"/>
              </a:rPr>
              <a:t>面向</a:t>
            </a:r>
            <a:r>
              <a:rPr lang="zh-CN" altLang="zh-CN" sz="2400" b="1" dirty="0">
                <a:latin typeface="宋体" pitchFamily="2" charset="-122"/>
                <a:ea typeface="宋体" pitchFamily="2" charset="-122"/>
              </a:rPr>
              <a:t>全网兴趣图谱进行链路预测推荐，可以忽略用户节点属性信息而仅依据兴趣</a:t>
            </a:r>
            <a:r>
              <a:rPr lang="zh-CN" altLang="zh-CN" sz="2400" b="1" dirty="0" smtClean="0">
                <a:latin typeface="宋体" pitchFamily="2" charset="-122"/>
                <a:ea typeface="宋体" pitchFamily="2" charset="-122"/>
              </a:rPr>
              <a:t>图谱网络结构</a:t>
            </a:r>
            <a:r>
              <a:rPr lang="zh-CN" altLang="zh-CN" sz="2400" b="1" dirty="0">
                <a:latin typeface="宋体" pitchFamily="2" charset="-122"/>
                <a:ea typeface="宋体" pitchFamily="2" charset="-122"/>
              </a:rPr>
              <a:t>连接用户和兴趣，实现</a:t>
            </a:r>
            <a:r>
              <a:rPr lang="zh-CN" altLang="zh-CN"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兴趣图谱的自学习</a:t>
            </a:r>
            <a:r>
              <a:rPr lang="zh-CN" altLang="zh-CN" sz="2400" b="1" dirty="0">
                <a:latin typeface="宋体" pitchFamily="2" charset="-122"/>
                <a:ea typeface="宋体" pitchFamily="2" charset="-122"/>
              </a:rPr>
              <a:t>，得到完善的全网兴趣图谱。这大大降低了推荐的复杂度，能够有效地</a:t>
            </a:r>
            <a:r>
              <a:rPr lang="zh-CN" altLang="zh-CN"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实现推荐的复杂性和精准性之间的平衡</a:t>
            </a:r>
            <a:r>
              <a:rPr lang="zh-CN" altLang="zh-CN" sz="2400" b="1" dirty="0">
                <a:latin typeface="宋体" pitchFamily="2" charset="-122"/>
                <a:ea typeface="宋体" pitchFamily="2" charset="-122"/>
              </a:rPr>
              <a:t>，也</a:t>
            </a:r>
            <a:r>
              <a:rPr lang="zh-CN" altLang="zh-CN"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解决</a:t>
            </a:r>
            <a:r>
              <a:rPr lang="zh-CN" altLang="zh-CN" sz="2400" b="1" dirty="0">
                <a:latin typeface="宋体" pitchFamily="2" charset="-122"/>
                <a:ea typeface="宋体" pitchFamily="2" charset="-122"/>
              </a:rPr>
              <a:t>了基于内容的推荐和协同过滤推荐中亟待解决的</a:t>
            </a:r>
            <a:r>
              <a:rPr lang="zh-CN" altLang="zh-CN"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数据稀疏性和冷启动问题</a:t>
            </a:r>
            <a:r>
              <a:rPr lang="zh-CN" altLang="zh-CN" sz="2400" b="1" dirty="0">
                <a:latin typeface="宋体" pitchFamily="2" charset="-122"/>
                <a:ea typeface="宋体" pitchFamily="2" charset="-122"/>
              </a:rPr>
              <a:t>。</a:t>
            </a:r>
            <a:endParaRPr lang="zh-CN" altLang="en-US" sz="2400" b="1" dirty="0">
              <a:latin typeface="宋体" pitchFamily="2" charset="-122"/>
              <a:ea typeface="宋体" pitchFamily="2" charset="-122"/>
            </a:endParaRPr>
          </a:p>
        </p:txBody>
      </p:sp>
      <p:pic>
        <p:nvPicPr>
          <p:cNvPr id="8194" name="Picture 2" descr="C:\Users\Administrator\Desktop\22222222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3861048"/>
            <a:ext cx="3384376"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043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632" y="2420888"/>
            <a:ext cx="6894837" cy="156966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9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Kunstler Script" pitchFamily="66" charset="0"/>
              </a:rPr>
              <a:t>Thanks</a:t>
            </a:r>
            <a:r>
              <a:rPr lang="zh-CN" altLang="en-US" sz="9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Kunstler Script" pitchFamily="66" charset="0"/>
              </a:rPr>
              <a:t>！</a:t>
            </a:r>
            <a:endParaRPr lang="zh-CN" altLang="en-US" sz="96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Kunstler Script" pitchFamily="66" charset="0"/>
            </a:endParaRPr>
          </a:p>
        </p:txBody>
      </p:sp>
    </p:spTree>
    <p:extLst>
      <p:ext uri="{BB962C8B-B14F-4D97-AF65-F5344CB8AC3E}">
        <p14:creationId xmlns:p14="http://schemas.microsoft.com/office/powerpoint/2010/main" val="2429965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2700" b="1" dirty="0">
                <a:solidFill>
                  <a:schemeClr val="tx1"/>
                </a:solidFill>
                <a:latin typeface="宋体" pitchFamily="2" charset="-122"/>
                <a:ea typeface="宋体" pitchFamily="2" charset="-122"/>
              </a:rPr>
              <a:t>根据</a:t>
            </a:r>
            <a:r>
              <a:rPr lang="zh-CN" altLang="en-US" sz="2700" b="1" dirty="0" smtClean="0">
                <a:solidFill>
                  <a:schemeClr val="tx1"/>
                </a:solidFill>
                <a:latin typeface="宋体" pitchFamily="2" charset="-122"/>
                <a:ea typeface="宋体" pitchFamily="2" charset="-122"/>
              </a:rPr>
              <a:t>推荐项目的</a:t>
            </a:r>
            <a:r>
              <a:rPr lang="zh-CN" altLang="en-US" sz="2700" b="1" dirty="0">
                <a:solidFill>
                  <a:schemeClr val="tx1"/>
                </a:solidFill>
                <a:latin typeface="宋体" pitchFamily="2" charset="-122"/>
                <a:ea typeface="宋体" pitchFamily="2" charset="-122"/>
              </a:rPr>
              <a:t>不同，推荐网络的描述方式也不同</a:t>
            </a:r>
            <a:r>
              <a:rPr lang="zh-CN" altLang="en-US" sz="2700" b="1" dirty="0">
                <a:solidFill>
                  <a:schemeClr val="tx1"/>
                </a:solidFill>
              </a:rPr>
              <a:t>。</a:t>
            </a:r>
            <a:r>
              <a:rPr lang="zh-CN" altLang="en-US" b="1" dirty="0"/>
              <a:t/>
            </a:r>
            <a:br>
              <a:rPr lang="zh-CN" altLang="en-US" b="1" dirty="0"/>
            </a:br>
            <a:endParaRPr lang="zh-CN" altLang="en-US" dirty="0"/>
          </a:p>
        </p:txBody>
      </p:sp>
      <p:sp>
        <p:nvSpPr>
          <p:cNvPr id="3" name="内容占位符 2"/>
          <p:cNvSpPr>
            <a:spLocks noGrp="1"/>
          </p:cNvSpPr>
          <p:nvPr>
            <p:ph sz="quarter" idx="13"/>
          </p:nvPr>
        </p:nvSpPr>
        <p:spPr>
          <a:xfrm>
            <a:off x="1042416" y="1700808"/>
            <a:ext cx="3419856" cy="4105632"/>
          </a:xfrm>
          <a:ln w="25400" cmpd="thickThin">
            <a:solidFill>
              <a:schemeClr val="accent1"/>
            </a:solidFill>
          </a:ln>
        </p:spPr>
        <p:txBody>
          <a:bodyPr/>
          <a:lstStyle/>
          <a:p>
            <a:r>
              <a:rPr lang="zh-CN" altLang="en-US" sz="1600" b="1" dirty="0">
                <a:latin typeface="宋体" pitchFamily="2" charset="-122"/>
                <a:ea typeface="宋体" pitchFamily="2" charset="-122"/>
              </a:rPr>
              <a:t>如果推荐的对象是商品、服务</a:t>
            </a:r>
            <a:r>
              <a:rPr lang="zh-CN" altLang="en-US" sz="1600" b="1" dirty="0" smtClean="0">
                <a:latin typeface="宋体" pitchFamily="2" charset="-122"/>
                <a:ea typeface="宋体" pitchFamily="2" charset="-122"/>
              </a:rPr>
              <a:t>或是“兴趣”</a:t>
            </a:r>
            <a:r>
              <a:rPr lang="zh-CN" altLang="en-US" sz="1600" b="1" dirty="0">
                <a:latin typeface="宋体" pitchFamily="2" charset="-122"/>
                <a:ea typeface="宋体" pitchFamily="2" charset="-122"/>
              </a:rPr>
              <a:t>，往往采用二部图对推荐网络</a:t>
            </a:r>
            <a:r>
              <a:rPr lang="zh-CN" altLang="en-US" sz="1600" b="1" dirty="0" smtClean="0">
                <a:latin typeface="宋体" pitchFamily="2" charset="-122"/>
                <a:ea typeface="宋体" pitchFamily="2" charset="-122"/>
              </a:rPr>
              <a:t>进行建模描述。</a:t>
            </a:r>
            <a:endParaRPr lang="zh-CN" altLang="en-US" b="1" dirty="0">
              <a:latin typeface="宋体" pitchFamily="2" charset="-122"/>
              <a:ea typeface="宋体" pitchFamily="2" charset="-122"/>
            </a:endParaRPr>
          </a:p>
        </p:txBody>
      </p:sp>
      <p:sp>
        <p:nvSpPr>
          <p:cNvPr id="4" name="内容占位符 3"/>
          <p:cNvSpPr>
            <a:spLocks noGrp="1"/>
          </p:cNvSpPr>
          <p:nvPr>
            <p:ph sz="quarter" idx="14"/>
          </p:nvPr>
        </p:nvSpPr>
        <p:spPr>
          <a:xfrm>
            <a:off x="4645152" y="1700808"/>
            <a:ext cx="3419856" cy="4105631"/>
          </a:xfrm>
          <a:ln w="25400" cmpd="thickThin">
            <a:solidFill>
              <a:schemeClr val="accent1"/>
            </a:solidFill>
          </a:ln>
        </p:spPr>
        <p:txBody>
          <a:bodyPr>
            <a:normAutofit/>
          </a:bodyPr>
          <a:lstStyle/>
          <a:p>
            <a:r>
              <a:rPr lang="zh-CN" altLang="en-US" sz="1600" b="1" dirty="0">
                <a:latin typeface="宋体" pitchFamily="2" charset="-122"/>
                <a:ea typeface="宋体" pitchFamily="2" charset="-122"/>
              </a:rPr>
              <a:t>如果推荐的对象是人，则采用整体网络来描述推荐</a:t>
            </a:r>
            <a:r>
              <a:rPr lang="zh-CN" altLang="en-US" sz="1600" b="1" dirty="0" smtClean="0">
                <a:latin typeface="宋体" pitchFamily="2" charset="-122"/>
                <a:ea typeface="宋体" pitchFamily="2" charset="-122"/>
              </a:rPr>
              <a:t>网络，网络中的节点为对等的实体。</a:t>
            </a:r>
            <a:endParaRPr lang="zh-CN" altLang="en-US" sz="1600" b="1" dirty="0">
              <a:latin typeface="宋体" pitchFamily="2" charset="-122"/>
              <a:ea typeface="宋体" pitchFamily="2" charset="-122"/>
            </a:endParaRPr>
          </a:p>
        </p:txBody>
      </p:sp>
      <p:sp>
        <p:nvSpPr>
          <p:cNvPr id="5" name="矩形 4"/>
          <p:cNvSpPr/>
          <p:nvPr/>
        </p:nvSpPr>
        <p:spPr>
          <a:xfrm>
            <a:off x="5076056" y="-36095"/>
            <a:ext cx="2441015" cy="584775"/>
          </a:xfrm>
          <a:prstGeom prst="rect">
            <a:avLst/>
          </a:prstGeom>
          <a:noFill/>
        </p:spPr>
        <p:txBody>
          <a:bodyPr wrap="square" lIns="91440" tIns="45720" rIns="91440" bIns="45720">
            <a:spAutoFit/>
          </a:bodyPr>
          <a:lstStyle/>
          <a:p>
            <a:pPr algn="ctr"/>
            <a:r>
              <a:rPr lang="zh-CN" altLang="en-U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引     言</a:t>
            </a:r>
            <a:endParaRPr lang="zh-CN" altLang="en-U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492896"/>
            <a:ext cx="2520280" cy="32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http://www.learningsolutionsmag.com/assets/images/learningsolutions/110311/image001_1103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32040" y="2595346"/>
            <a:ext cx="2952328" cy="3017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65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 calcmode="lin" valueType="num">
                                      <p:cBhvr additive="base">
                                        <p:cTn id="15" dur="500" fill="hold"/>
                                        <p:tgtEl>
                                          <p:spTgt spid="1027"/>
                                        </p:tgtEl>
                                        <p:attrNameLst>
                                          <p:attrName>ppt_x</p:attrName>
                                        </p:attrNameLst>
                                      </p:cBhvr>
                                      <p:tavLst>
                                        <p:tav tm="0">
                                          <p:val>
                                            <p:strVal val="#ppt_x"/>
                                          </p:val>
                                        </p:tav>
                                        <p:tav tm="100000">
                                          <p:val>
                                            <p:strVal val="#ppt_x"/>
                                          </p:val>
                                        </p:tav>
                                      </p:tavLst>
                                    </p:anim>
                                    <p:anim calcmode="lin" valueType="num">
                                      <p:cBhvr additive="base">
                                        <p:cTn id="16"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bg/>
                                          </p:spTgt>
                                        </p:tgtEl>
                                        <p:attrNameLst>
                                          <p:attrName>style.visibility</p:attrName>
                                        </p:attrNameLst>
                                      </p:cBhvr>
                                      <p:to>
                                        <p:strVal val="visible"/>
                                      </p:to>
                                    </p:set>
                                    <p:animEffect transition="in" filter="fade">
                                      <p:cBhvr>
                                        <p:cTn id="21" dur="1000"/>
                                        <p:tgtEl>
                                          <p:spTgt spid="4">
                                            <p:bg/>
                                          </p:spTgt>
                                        </p:tgtEl>
                                      </p:cBhvr>
                                    </p:animEffect>
                                    <p:anim calcmode="lin" valueType="num">
                                      <p:cBhvr>
                                        <p:cTn id="22" dur="1000" fill="hold"/>
                                        <p:tgtEl>
                                          <p:spTgt spid="4">
                                            <p:bg/>
                                          </p:spTgt>
                                        </p:tgtEl>
                                        <p:attrNameLst>
                                          <p:attrName>ppt_x</p:attrName>
                                        </p:attrNameLst>
                                      </p:cBhvr>
                                      <p:tavLst>
                                        <p:tav tm="0">
                                          <p:val>
                                            <p:strVal val="#ppt_x"/>
                                          </p:val>
                                        </p:tav>
                                        <p:tav tm="100000">
                                          <p:val>
                                            <p:strVal val="#ppt_x"/>
                                          </p:val>
                                        </p:tav>
                                      </p:tavLst>
                                    </p:anim>
                                    <p:anim calcmode="lin" valueType="num">
                                      <p:cBhvr>
                                        <p:cTn id="23" dur="1000" fill="hold"/>
                                        <p:tgtEl>
                                          <p:spTgt spid="4">
                                            <p:bg/>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1000"/>
                                        <p:tgtEl>
                                          <p:spTgt spid="4">
                                            <p:txEl>
                                              <p:pRg st="0" end="0"/>
                                            </p:txEl>
                                          </p:spTgt>
                                        </p:tgtEl>
                                      </p:cBhvr>
                                    </p:animEffect>
                                    <p:anim calcmode="lin" valueType="num">
                                      <p:cBhvr>
                                        <p:cTn id="2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76056" y="-36095"/>
            <a:ext cx="2441015" cy="584775"/>
          </a:xfrm>
          <a:prstGeom prst="rect">
            <a:avLst/>
          </a:prstGeom>
          <a:noFill/>
        </p:spPr>
        <p:txBody>
          <a:bodyPr wrap="square" lIns="91440" tIns="45720" rIns="91440" bIns="45720">
            <a:spAutoFit/>
          </a:bodyPr>
          <a:lstStyle/>
          <a:p>
            <a:pPr algn="ctr"/>
            <a:r>
              <a:rPr lang="zh-CN" altLang="en-U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目     录</a:t>
            </a:r>
            <a:endParaRPr lang="zh-CN" altLang="en-U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3" name="图示 2"/>
          <p:cNvGraphicFramePr/>
          <p:nvPr>
            <p:extLst>
              <p:ext uri="{D42A27DB-BD31-4B8C-83A1-F6EECF244321}">
                <p14:modId xmlns:p14="http://schemas.microsoft.com/office/powerpoint/2010/main" val="89792038"/>
              </p:ext>
            </p:extLst>
          </p:nvPr>
        </p:nvGraphicFramePr>
        <p:xfrm>
          <a:off x="1115616" y="980728"/>
          <a:ext cx="7320136"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6347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b="1" dirty="0">
                <a:effectLst>
                  <a:outerShdw blurRad="38100" dist="38100" dir="2700000" algn="tl">
                    <a:srgbClr val="000000">
                      <a:alpha val="43137"/>
                    </a:srgbClr>
                  </a:outerShdw>
                </a:effectLst>
              </a:rPr>
              <a:t>链接预测</a:t>
            </a:r>
            <a:r>
              <a:rPr lang="zh-CN" altLang="en-US" b="1" dirty="0" smtClean="0">
                <a:effectLst>
                  <a:outerShdw blurRad="38100" dist="38100" dir="2700000" algn="tl">
                    <a:srgbClr val="000000">
                      <a:alpha val="43137"/>
                    </a:srgbClr>
                  </a:outerShdw>
                </a:effectLst>
              </a:rPr>
              <a:t>综述</a:t>
            </a:r>
            <a:endParaRPr lang="zh-CN" altLang="en-US" dirty="0"/>
          </a:p>
        </p:txBody>
      </p:sp>
      <p:sp>
        <p:nvSpPr>
          <p:cNvPr id="3" name="文本占位符 2"/>
          <p:cNvSpPr>
            <a:spLocks noGrp="1"/>
          </p:cNvSpPr>
          <p:nvPr>
            <p:ph type="body" idx="1"/>
          </p:nvPr>
        </p:nvSpPr>
        <p:spPr/>
        <p:txBody>
          <a:bodyPr/>
          <a:lstStyle/>
          <a:p>
            <a:r>
              <a:rPr lang="en-US" altLang="zh-CN" b="1" dirty="0" smtClean="0">
                <a:effectLst>
                  <a:outerShdw blurRad="38100" dist="38100" dir="2700000" algn="tl">
                    <a:srgbClr val="000000">
                      <a:alpha val="43137"/>
                    </a:srgbClr>
                  </a:outerShdw>
                </a:effectLst>
              </a:rPr>
              <a:t>Part 1</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06580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0" y="-36095"/>
            <a:ext cx="3528392" cy="584775"/>
          </a:xfrm>
          <a:prstGeom prst="rect">
            <a:avLst/>
          </a:prstGeom>
          <a:noFill/>
        </p:spPr>
        <p:txBody>
          <a:bodyPr wrap="square" lIns="91440" tIns="45720" rIns="91440" bIns="45720">
            <a:spAutoFit/>
          </a:bodyPr>
          <a:lstStyle/>
          <a:p>
            <a:pPr algn="ctr"/>
            <a:r>
              <a:rPr lang="en-US" altLang="zh-CN"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r>
              <a:rPr lang="zh-CN" altLang="en-U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r>
              <a:rPr lang="zh-CN" alt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rPr>
              <a:t>链接</a:t>
            </a:r>
            <a:r>
              <a:rPr lang="zh-CN" altLang="en-U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预测综述</a:t>
            </a:r>
            <a:endParaRPr lang="zh-CN" altLang="en-U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899592" y="1268760"/>
            <a:ext cx="7200800" cy="1200329"/>
          </a:xfrm>
          <a:prstGeom prst="rect">
            <a:avLst/>
          </a:prstGeom>
          <a:noFill/>
        </p:spPr>
        <p:txBody>
          <a:bodyPr wrap="square" rtlCol="0">
            <a:spAutoFit/>
          </a:bodyPr>
          <a:lstStyle/>
          <a:p>
            <a:pPr indent="457200"/>
            <a:r>
              <a:rPr lang="zh-CN" altLang="en-US" sz="2400" b="1" dirty="0">
                <a:latin typeface="宋体" pitchFamily="2" charset="-122"/>
                <a:ea typeface="宋体" pitchFamily="2" charset="-122"/>
              </a:rPr>
              <a:t>链接</a:t>
            </a:r>
            <a:r>
              <a:rPr lang="zh-CN" altLang="zh-CN" sz="2400" b="1" dirty="0" smtClean="0">
                <a:latin typeface="宋体" pitchFamily="2" charset="-122"/>
                <a:ea typeface="宋体" pitchFamily="2" charset="-122"/>
              </a:rPr>
              <a:t>预测</a:t>
            </a:r>
            <a:r>
              <a:rPr lang="zh-CN" altLang="zh-CN" sz="2400" b="1" dirty="0">
                <a:latin typeface="宋体" pitchFamily="2" charset="-122"/>
                <a:ea typeface="宋体" pitchFamily="2" charset="-122"/>
              </a:rPr>
              <a:t>是指根据网络节点属性信息或网络结构信息预测网络中的</a:t>
            </a:r>
            <a:r>
              <a:rPr lang="zh-CN" altLang="zh-CN"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未知连接</a:t>
            </a:r>
            <a:r>
              <a:rPr lang="en-US" altLang="zh-CN"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(Existing yet Unknown Links)</a:t>
            </a:r>
            <a:r>
              <a:rPr lang="zh-CN" altLang="zh-CN" sz="2400" b="1" dirty="0">
                <a:latin typeface="宋体" pitchFamily="2" charset="-122"/>
                <a:ea typeface="宋体" pitchFamily="2" charset="-122"/>
              </a:rPr>
              <a:t>和</a:t>
            </a:r>
            <a:r>
              <a:rPr lang="zh-CN" altLang="zh-CN"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未来连接</a:t>
            </a:r>
            <a:r>
              <a:rPr lang="en-US" altLang="zh-CN"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(Future Links)</a:t>
            </a:r>
            <a:r>
              <a:rPr lang="zh-CN" altLang="zh-CN" sz="2400" b="1" dirty="0">
                <a:latin typeface="宋体" pitchFamily="2" charset="-122"/>
                <a:ea typeface="宋体" pitchFamily="2" charset="-122"/>
              </a:rPr>
              <a:t>。</a:t>
            </a:r>
            <a:endParaRPr lang="zh-CN" altLang="en-US" sz="2400" b="1" dirty="0">
              <a:latin typeface="宋体" pitchFamily="2" charset="-122"/>
              <a:ea typeface="宋体"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2780928"/>
            <a:ext cx="34956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331640" y="5723964"/>
            <a:ext cx="3306400" cy="369332"/>
          </a:xfrm>
          <a:prstGeom prst="rect">
            <a:avLst/>
          </a:prstGeom>
          <a:noFill/>
        </p:spPr>
        <p:txBody>
          <a:bodyPr wrap="square" rtlCol="0">
            <a:spAutoFit/>
          </a:bodyPr>
          <a:lstStyle/>
          <a:p>
            <a:r>
              <a:rPr lang="en-US" altLang="zh-CN" b="1"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Existing yet Unknown Links</a:t>
            </a:r>
            <a:endParaRPr lang="zh-CN" altLang="en-US" b="1" dirty="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4064" y="2656960"/>
            <a:ext cx="2702311" cy="3048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08104" y="5723964"/>
            <a:ext cx="3306400" cy="369332"/>
          </a:xfrm>
          <a:prstGeom prst="rect">
            <a:avLst/>
          </a:prstGeom>
          <a:noFill/>
        </p:spPr>
        <p:txBody>
          <a:bodyPr wrap="square" rtlCol="0">
            <a:spAutoFit/>
          </a:bodyPr>
          <a:lstStyle/>
          <a:p>
            <a:r>
              <a:rPr lang="en-US" altLang="zh-CN" b="1" dirty="0" smtClean="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Future Links</a:t>
            </a:r>
            <a:endParaRPr lang="zh-CN" altLang="en-US" b="1" dirty="0">
              <a:effectLst>
                <a:outerShdw blurRad="38100" dist="38100" dir="2700000" algn="tl">
                  <a:srgbClr val="000000">
                    <a:alpha val="43137"/>
                  </a:srgbClr>
                </a:outerShdw>
              </a:effectLst>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527764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0" y="-36095"/>
            <a:ext cx="3528392" cy="584775"/>
          </a:xfrm>
          <a:prstGeom prst="rect">
            <a:avLst/>
          </a:prstGeom>
          <a:noFill/>
        </p:spPr>
        <p:txBody>
          <a:bodyPr wrap="square" lIns="91440" tIns="45720" rIns="91440" bIns="45720">
            <a:spAutoFit/>
          </a:bodyPr>
          <a:lstStyle/>
          <a:p>
            <a:pPr algn="ctr"/>
            <a:r>
              <a:rPr lang="en-US" altLang="zh-CN"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r>
              <a:rPr lang="zh-CN" altLang="en-U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、链接预测综述</a:t>
            </a:r>
            <a:endParaRPr lang="zh-CN" altLang="en-U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899592" y="1355284"/>
            <a:ext cx="7200800" cy="1569660"/>
          </a:xfrm>
          <a:prstGeom prst="rect">
            <a:avLst/>
          </a:prstGeom>
          <a:noFill/>
        </p:spPr>
        <p:txBody>
          <a:bodyPr wrap="square" rtlCol="0">
            <a:spAutoFit/>
          </a:bodyPr>
          <a:lstStyle/>
          <a:p>
            <a:pPr indent="457200"/>
            <a:r>
              <a:rPr lang="zh-CN" altLang="en-US" sz="2400" b="1" dirty="0">
                <a:latin typeface="宋体" pitchFamily="2" charset="-122"/>
                <a:ea typeface="宋体" pitchFamily="2" charset="-122"/>
              </a:rPr>
              <a:t>链接</a:t>
            </a:r>
            <a:r>
              <a:rPr lang="zh-CN" altLang="en-US" sz="2400" b="1" dirty="0" smtClean="0">
                <a:latin typeface="宋体" pitchFamily="2" charset="-122"/>
                <a:ea typeface="宋体" pitchFamily="2" charset="-122"/>
              </a:rPr>
              <a:t>预测是</a:t>
            </a:r>
            <a:r>
              <a:rPr lang="zh-CN" altLang="en-US" sz="24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社会</a:t>
            </a:r>
            <a:r>
              <a:rPr lang="zh-CN" altLang="en-US" sz="2400" b="1" dirty="0">
                <a:solidFill>
                  <a:srgbClr val="FF0000"/>
                </a:solidFill>
                <a:effectLst>
                  <a:outerShdw blurRad="38100" dist="38100" dir="2700000" algn="tl">
                    <a:srgbClr val="000000">
                      <a:alpha val="43137"/>
                    </a:srgbClr>
                  </a:outerShdw>
                </a:effectLst>
                <a:latin typeface="宋体" pitchFamily="2" charset="-122"/>
                <a:ea typeface="宋体" pitchFamily="2" charset="-122"/>
              </a:rPr>
              <a:t>网络分析</a:t>
            </a:r>
            <a:r>
              <a:rPr lang="zh-CN" altLang="en-US" sz="2400" b="1" dirty="0">
                <a:latin typeface="宋体" pitchFamily="2" charset="-122"/>
                <a:ea typeface="宋体" pitchFamily="2" charset="-122"/>
              </a:rPr>
              <a:t>的一个重要</a:t>
            </a:r>
            <a:r>
              <a:rPr lang="zh-CN" altLang="en-US" sz="2400" b="1" dirty="0" smtClean="0">
                <a:latin typeface="宋体" pitchFamily="2" charset="-122"/>
                <a:ea typeface="宋体" pitchFamily="2" charset="-122"/>
              </a:rPr>
              <a:t>方向，与</a:t>
            </a:r>
            <a:r>
              <a:rPr lang="zh-CN" altLang="en-US" sz="2400" b="1" dirty="0">
                <a:latin typeface="宋体" pitchFamily="2" charset="-122"/>
                <a:ea typeface="宋体" pitchFamily="2" charset="-122"/>
              </a:rPr>
              <a:t>图形学和社会学</a:t>
            </a:r>
            <a:r>
              <a:rPr lang="zh-CN" altLang="en-US" sz="2400" b="1" dirty="0" smtClean="0">
                <a:latin typeface="宋体" pitchFamily="2" charset="-122"/>
                <a:ea typeface="宋体" pitchFamily="2" charset="-122"/>
              </a:rPr>
              <a:t>密切相关。</a:t>
            </a:r>
            <a:r>
              <a:rPr lang="zh-CN" altLang="en-US" sz="2400" b="1" dirty="0">
                <a:latin typeface="宋体" pitchFamily="2" charset="-122"/>
                <a:ea typeface="宋体" pitchFamily="2" charset="-122"/>
              </a:rPr>
              <a:t>这</a:t>
            </a:r>
            <a:r>
              <a:rPr lang="zh-CN" altLang="en-US" sz="2400" b="1" dirty="0" smtClean="0">
                <a:latin typeface="宋体" pitchFamily="2" charset="-122"/>
                <a:ea typeface="宋体" pitchFamily="2" charset="-122"/>
              </a:rPr>
              <a:t>一概念在</a:t>
            </a:r>
            <a:r>
              <a:rPr lang="zh-CN" altLang="en-US" sz="2400" b="1" dirty="0">
                <a:latin typeface="宋体" pitchFamily="2" charset="-122"/>
                <a:ea typeface="宋体" pitchFamily="2" charset="-122"/>
              </a:rPr>
              <a:t>计算机方面的研究出现的比较早，主要研究策略是基于 </a:t>
            </a:r>
            <a:r>
              <a:rPr lang="en-US" altLang="zh-CN" sz="2400" b="1" dirty="0">
                <a:latin typeface="宋体" pitchFamily="2" charset="-122"/>
                <a:ea typeface="宋体" pitchFamily="2" charset="-122"/>
              </a:rPr>
              <a:t>Markov </a:t>
            </a:r>
            <a:r>
              <a:rPr lang="zh-CN" altLang="en-US" sz="2400" b="1" dirty="0">
                <a:latin typeface="宋体" pitchFamily="2" charset="-122"/>
                <a:ea typeface="宋体" pitchFamily="2" charset="-122"/>
              </a:rPr>
              <a:t>模型和机器学习</a:t>
            </a:r>
            <a:r>
              <a:rPr lang="zh-CN" altLang="en-US" sz="2400" b="1" dirty="0" smtClean="0">
                <a:latin typeface="宋体" pitchFamily="2" charset="-122"/>
                <a:ea typeface="宋体" pitchFamily="2" charset="-122"/>
              </a:rPr>
              <a:t>。</a:t>
            </a:r>
            <a:endParaRPr lang="en-US" altLang="zh-CN" sz="2400" b="1" dirty="0" smtClean="0">
              <a:latin typeface="宋体" pitchFamily="2" charset="-122"/>
              <a:ea typeface="宋体" pitchFamily="2" charset="-122"/>
            </a:endParaRPr>
          </a:p>
        </p:txBody>
      </p:sp>
      <p:sp>
        <p:nvSpPr>
          <p:cNvPr id="5" name="TextBox 4"/>
          <p:cNvSpPr txBox="1"/>
          <p:nvPr/>
        </p:nvSpPr>
        <p:spPr>
          <a:xfrm>
            <a:off x="1428179" y="4211796"/>
            <a:ext cx="1224136" cy="369332"/>
          </a:xfrm>
          <a:prstGeom prst="rect">
            <a:avLst/>
          </a:prstGeom>
          <a:noFill/>
        </p:spPr>
        <p:txBody>
          <a:bodyPr wrap="square" rtlCol="0">
            <a:spAutoFit/>
          </a:bodyPr>
          <a:lstStyle/>
          <a:p>
            <a:r>
              <a:rPr lang="en-US" altLang="zh-CN" b="1" dirty="0" err="1">
                <a:latin typeface="Times New Roman" pitchFamily="18" charset="0"/>
                <a:cs typeface="Times New Roman" pitchFamily="18" charset="0"/>
              </a:rPr>
              <a:t>Sarukkai</a:t>
            </a:r>
            <a:endParaRPr lang="zh-CN" altLang="en-US" b="1"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179" y="3429000"/>
            <a:ext cx="61436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419872" y="4211796"/>
            <a:ext cx="1224136" cy="369332"/>
          </a:xfrm>
          <a:prstGeom prst="rect">
            <a:avLst/>
          </a:prstGeom>
          <a:noFill/>
        </p:spPr>
        <p:txBody>
          <a:bodyPr wrap="square" rtlCol="0">
            <a:spAutoFit/>
          </a:bodyPr>
          <a:lstStyle/>
          <a:p>
            <a:r>
              <a:rPr lang="en-US" altLang="zh-CN" b="1" dirty="0">
                <a:latin typeface="Times New Roman" pitchFamily="18" charset="0"/>
                <a:cs typeface="Times New Roman" pitchFamily="18" charset="0"/>
              </a:rPr>
              <a:t>Lin</a:t>
            </a:r>
            <a:endParaRPr lang="zh-CN" altLang="en-US" b="1" dirty="0">
              <a:latin typeface="Times New Roman" pitchFamily="18" charset="0"/>
              <a:cs typeface="Times New Roman" pitchFamily="18" charset="0"/>
            </a:endParaRPr>
          </a:p>
        </p:txBody>
      </p:sp>
      <p:sp>
        <p:nvSpPr>
          <p:cNvPr id="12" name="TextBox 11"/>
          <p:cNvSpPr txBox="1"/>
          <p:nvPr/>
        </p:nvSpPr>
        <p:spPr>
          <a:xfrm>
            <a:off x="4427984" y="4211796"/>
            <a:ext cx="1842948" cy="369332"/>
          </a:xfrm>
          <a:prstGeom prst="rect">
            <a:avLst/>
          </a:prstGeom>
          <a:noFill/>
        </p:spPr>
        <p:txBody>
          <a:bodyPr wrap="square" rtlCol="0">
            <a:spAutoFit/>
          </a:bodyPr>
          <a:lstStyle/>
          <a:p>
            <a:r>
              <a:rPr lang="en-US" altLang="zh-CN" b="1" dirty="0" err="1" smtClean="0">
                <a:latin typeface="Times New Roman" pitchFamily="18" charset="0"/>
                <a:cs typeface="Times New Roman" pitchFamily="18" charset="0"/>
              </a:rPr>
              <a:t>Clauset</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Moore</a:t>
            </a:r>
            <a:endParaRPr lang="zh-CN" altLang="en-US" b="1" dirty="0">
              <a:latin typeface="Times New Roman" pitchFamily="18" charset="0"/>
              <a:cs typeface="Times New Roman" pitchFamily="18" charset="0"/>
            </a:endParaRPr>
          </a:p>
        </p:txBody>
      </p:sp>
      <p:sp>
        <p:nvSpPr>
          <p:cNvPr id="13" name="TextBox 12"/>
          <p:cNvSpPr txBox="1"/>
          <p:nvPr/>
        </p:nvSpPr>
        <p:spPr>
          <a:xfrm>
            <a:off x="6228184" y="4211796"/>
            <a:ext cx="1842948" cy="369332"/>
          </a:xfrm>
          <a:prstGeom prst="rect">
            <a:avLst/>
          </a:prstGeom>
          <a:noFill/>
        </p:spPr>
        <p:txBody>
          <a:bodyPr wrap="square" rtlCol="0">
            <a:spAutoFit/>
          </a:bodyPr>
          <a:lstStyle/>
          <a:p>
            <a:r>
              <a:rPr lang="zh-CN" altLang="en-US" b="1" dirty="0" smtClean="0">
                <a:latin typeface="宋体" pitchFamily="2" charset="-122"/>
                <a:ea typeface="宋体" pitchFamily="2" charset="-122"/>
                <a:cs typeface="Times New Roman" pitchFamily="18" charset="0"/>
              </a:rPr>
              <a:t>周涛、吕琳媛</a:t>
            </a:r>
            <a:endParaRPr lang="zh-CN" altLang="en-US" b="1" dirty="0">
              <a:latin typeface="宋体" pitchFamily="2" charset="-122"/>
              <a:ea typeface="宋体" pitchFamily="2" charset="-122"/>
              <a:cs typeface="Times New Roman" pitchFamily="18" charset="0"/>
            </a:endParaRPr>
          </a:p>
        </p:txBody>
      </p:sp>
    </p:spTree>
    <p:extLst>
      <p:ext uri="{BB962C8B-B14F-4D97-AF65-F5344CB8AC3E}">
        <p14:creationId xmlns:p14="http://schemas.microsoft.com/office/powerpoint/2010/main" val="403954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0" y="-36095"/>
            <a:ext cx="3528392" cy="584775"/>
          </a:xfrm>
          <a:prstGeom prst="rect">
            <a:avLst/>
          </a:prstGeom>
          <a:noFill/>
        </p:spPr>
        <p:txBody>
          <a:bodyPr wrap="square" lIns="91440" tIns="45720" rIns="91440" bIns="45720">
            <a:spAutoFit/>
          </a:bodyPr>
          <a:lstStyle/>
          <a:p>
            <a:pPr algn="ctr"/>
            <a:r>
              <a:rPr lang="en-US" altLang="zh-CN"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r>
              <a:rPr lang="zh-CN" altLang="en-U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、链接预测综述</a:t>
            </a:r>
            <a:endParaRPr lang="zh-CN" altLang="en-U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Box 2"/>
          <p:cNvSpPr txBox="1"/>
          <p:nvPr/>
        </p:nvSpPr>
        <p:spPr>
          <a:xfrm>
            <a:off x="899592" y="908720"/>
            <a:ext cx="7200800" cy="3785652"/>
          </a:xfrm>
          <a:prstGeom prst="rect">
            <a:avLst/>
          </a:prstGeom>
          <a:noFill/>
        </p:spPr>
        <p:txBody>
          <a:bodyPr wrap="square" rtlCol="0">
            <a:spAutoFit/>
          </a:bodyPr>
          <a:lstStyle/>
          <a:p>
            <a:pPr indent="457200"/>
            <a:r>
              <a:rPr lang="zh-CN" altLang="en-US" sz="24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复杂网络理论</a:t>
            </a:r>
            <a:r>
              <a:rPr lang="zh-CN" altLang="en-US" sz="2400" b="1" dirty="0" smtClean="0">
                <a:latin typeface="宋体" pitchFamily="2" charset="-122"/>
                <a:ea typeface="宋体" pitchFamily="2" charset="-122"/>
              </a:rPr>
              <a:t>和</a:t>
            </a:r>
            <a:r>
              <a:rPr lang="zh-CN" altLang="en-US" sz="24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链接预测理论</a:t>
            </a:r>
            <a:r>
              <a:rPr lang="zh-CN" altLang="en-US" sz="2400" b="1" dirty="0" smtClean="0">
                <a:latin typeface="宋体" pitchFamily="2" charset="-122"/>
                <a:ea typeface="宋体" pitchFamily="2" charset="-122"/>
              </a:rPr>
              <a:t>相辅相成。</a:t>
            </a:r>
            <a:endParaRPr lang="en-US" altLang="zh-CN" sz="2400" b="1" dirty="0" smtClean="0">
              <a:latin typeface="宋体" pitchFamily="2" charset="-122"/>
              <a:ea typeface="宋体" pitchFamily="2" charset="-122"/>
            </a:endParaRPr>
          </a:p>
          <a:p>
            <a:pPr indent="457200"/>
            <a:endParaRPr lang="en-US" altLang="zh-CN" sz="2400" b="1" dirty="0" smtClean="0">
              <a:latin typeface="宋体" pitchFamily="2" charset="-122"/>
              <a:ea typeface="宋体" pitchFamily="2" charset="-122"/>
            </a:endParaRPr>
          </a:p>
          <a:p>
            <a:pPr indent="457200"/>
            <a:r>
              <a:rPr lang="zh-CN" altLang="en-US" sz="2400" b="1" dirty="0" smtClean="0">
                <a:latin typeface="宋体" pitchFamily="2" charset="-122"/>
                <a:ea typeface="宋体" pitchFamily="2" charset="-122"/>
              </a:rPr>
              <a:t>一方面，</a:t>
            </a:r>
            <a:r>
              <a:rPr lang="zh-CN" altLang="zh-CN" sz="2400" b="1" dirty="0" smtClean="0">
                <a:latin typeface="宋体" pitchFamily="2" charset="-122"/>
                <a:ea typeface="宋体" pitchFamily="2" charset="-122"/>
              </a:rPr>
              <a:t>迅猛</a:t>
            </a:r>
            <a:r>
              <a:rPr lang="zh-CN" altLang="zh-CN" sz="2400" b="1" dirty="0">
                <a:latin typeface="宋体" pitchFamily="2" charset="-122"/>
                <a:ea typeface="宋体" pitchFamily="2" charset="-122"/>
              </a:rPr>
              <a:t>发展的网络科学的相关理论成果为链路预测研究</a:t>
            </a:r>
            <a:r>
              <a:rPr lang="zh-CN" altLang="zh-CN" sz="2400" b="1" dirty="0">
                <a:solidFill>
                  <a:srgbClr val="FF0000"/>
                </a:solidFill>
                <a:latin typeface="宋体" pitchFamily="2" charset="-122"/>
                <a:ea typeface="宋体" pitchFamily="2" charset="-122"/>
              </a:rPr>
              <a:t>提供了一个很好的研究</a:t>
            </a:r>
            <a:r>
              <a:rPr lang="zh-CN" altLang="zh-CN" sz="2400" b="1" dirty="0" smtClean="0">
                <a:solidFill>
                  <a:srgbClr val="FF0000"/>
                </a:solidFill>
                <a:latin typeface="宋体" pitchFamily="2" charset="-122"/>
                <a:ea typeface="宋体" pitchFamily="2" charset="-122"/>
              </a:rPr>
              <a:t>平台</a:t>
            </a:r>
            <a:r>
              <a:rPr lang="zh-CN" altLang="zh-CN" sz="2400" b="1" dirty="0" smtClean="0">
                <a:latin typeface="宋体" pitchFamily="2" charset="-122"/>
                <a:ea typeface="宋体" pitchFamily="2" charset="-122"/>
              </a:rPr>
              <a:t>。</a:t>
            </a:r>
            <a:endParaRPr lang="en-US" altLang="zh-CN" sz="2400" b="1" dirty="0" smtClean="0">
              <a:latin typeface="宋体" pitchFamily="2" charset="-122"/>
              <a:ea typeface="宋体" pitchFamily="2" charset="-122"/>
            </a:endParaRPr>
          </a:p>
          <a:p>
            <a:pPr indent="457200"/>
            <a:r>
              <a:rPr lang="zh-CN" altLang="en-US" sz="2400" b="1" dirty="0" smtClean="0">
                <a:latin typeface="宋体" pitchFamily="2" charset="-122"/>
                <a:ea typeface="宋体" pitchFamily="2" charset="-122"/>
              </a:rPr>
              <a:t>另一方面，</a:t>
            </a:r>
            <a:r>
              <a:rPr lang="zh-CN" altLang="zh-CN" sz="2400" b="1" dirty="0" smtClean="0">
                <a:latin typeface="宋体" pitchFamily="2" charset="-122"/>
                <a:ea typeface="宋体" pitchFamily="2" charset="-122"/>
              </a:rPr>
              <a:t>目前</a:t>
            </a:r>
            <a:r>
              <a:rPr lang="zh-CN" altLang="zh-CN" sz="2400" b="1" dirty="0">
                <a:latin typeface="宋体" pitchFamily="2" charset="-122"/>
                <a:ea typeface="宋体" pitchFamily="2" charset="-122"/>
              </a:rPr>
              <a:t>研究网络演化机制的常用方法是直接建立演化模型推测影响网络演化的因素，难以量化比较各因素的影响力，而链路预测可以</a:t>
            </a:r>
            <a:r>
              <a:rPr lang="zh-CN" altLang="zh-CN" sz="2400" b="1" dirty="0">
                <a:solidFill>
                  <a:srgbClr val="FF0000"/>
                </a:solidFill>
                <a:latin typeface="宋体" pitchFamily="2" charset="-122"/>
                <a:ea typeface="宋体" pitchFamily="2" charset="-122"/>
              </a:rPr>
              <a:t>量化</a:t>
            </a:r>
            <a:r>
              <a:rPr lang="zh-CN" altLang="zh-CN" sz="2400" b="1" dirty="0">
                <a:latin typeface="宋体" pitchFamily="2" charset="-122"/>
                <a:ea typeface="宋体" pitchFamily="2" charset="-122"/>
              </a:rPr>
              <a:t>方法的精准度，从而挖掘演化模型重要驱动因素和公平评价模型</a:t>
            </a:r>
            <a:r>
              <a:rPr lang="zh-CN" altLang="zh-CN" sz="2400" b="1" dirty="0" smtClean="0">
                <a:latin typeface="宋体" pitchFamily="2" charset="-122"/>
                <a:ea typeface="宋体" pitchFamily="2" charset="-122"/>
              </a:rPr>
              <a:t>优劣</a:t>
            </a:r>
            <a:r>
              <a:rPr lang="zh-CN" altLang="en-US" sz="2400" b="1" dirty="0" smtClean="0">
                <a:latin typeface="宋体" pitchFamily="2" charset="-122"/>
                <a:ea typeface="宋体" pitchFamily="2" charset="-122"/>
              </a:rPr>
              <a:t>，因此</a:t>
            </a:r>
            <a:r>
              <a:rPr lang="zh-CN" altLang="zh-CN" sz="2400" b="1" dirty="0">
                <a:latin typeface="宋体" pitchFamily="2" charset="-122"/>
                <a:ea typeface="宋体" pitchFamily="2" charset="-122"/>
              </a:rPr>
              <a:t>其在研究复杂网络演化机制方面</a:t>
            </a:r>
            <a:r>
              <a:rPr lang="zh-CN" altLang="zh-CN" sz="2400" b="1" dirty="0" smtClean="0">
                <a:latin typeface="宋体" pitchFamily="2" charset="-122"/>
                <a:ea typeface="宋体" pitchFamily="2" charset="-122"/>
              </a:rPr>
              <a:t>的</a:t>
            </a:r>
            <a:r>
              <a:rPr lang="zh-CN" altLang="en-US" sz="2400" b="1" dirty="0" smtClean="0">
                <a:latin typeface="宋体" pitchFamily="2" charset="-122"/>
                <a:ea typeface="宋体" pitchFamily="2" charset="-122"/>
              </a:rPr>
              <a:t>有着十分</a:t>
            </a:r>
            <a:r>
              <a:rPr lang="zh-CN" altLang="zh-CN" sz="2400" b="1" dirty="0" smtClean="0">
                <a:latin typeface="宋体" pitchFamily="2" charset="-122"/>
                <a:ea typeface="宋体" pitchFamily="2" charset="-122"/>
              </a:rPr>
              <a:t>卓越</a:t>
            </a:r>
            <a:r>
              <a:rPr lang="zh-CN" altLang="en-US" sz="2400" b="1" dirty="0" smtClean="0">
                <a:latin typeface="宋体" pitchFamily="2" charset="-122"/>
                <a:ea typeface="宋体" pitchFamily="2" charset="-122"/>
              </a:rPr>
              <a:t>的</a:t>
            </a:r>
            <a:r>
              <a:rPr lang="zh-CN" altLang="zh-CN" sz="2400" b="1" dirty="0" smtClean="0">
                <a:latin typeface="宋体" pitchFamily="2" charset="-122"/>
                <a:ea typeface="宋体" pitchFamily="2" charset="-122"/>
              </a:rPr>
              <a:t>能力</a:t>
            </a:r>
            <a:r>
              <a:rPr lang="zh-CN" altLang="en-US" sz="2400" b="1" dirty="0" smtClean="0">
                <a:latin typeface="宋体" pitchFamily="2" charset="-122"/>
                <a:ea typeface="宋体" pitchFamily="2" charset="-122"/>
              </a:rPr>
              <a:t>。</a:t>
            </a:r>
            <a:endParaRPr lang="en-US" altLang="zh-CN" sz="2400" b="1" dirty="0">
              <a:latin typeface="宋体" pitchFamily="2" charset="-122"/>
              <a:ea typeface="宋体" pitchFamily="2" charset="-122"/>
            </a:endParaRPr>
          </a:p>
        </p:txBody>
      </p:sp>
      <p:pic>
        <p:nvPicPr>
          <p:cNvPr id="4099" name="Picture 3" descr="C:\Users\Administrator\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4509120"/>
            <a:ext cx="2088232" cy="164883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4869160"/>
            <a:ext cx="33432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880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b="1" dirty="0">
                <a:effectLst>
                  <a:outerShdw blurRad="38100" dist="38100" dir="2700000" algn="tl">
                    <a:srgbClr val="000000">
                      <a:alpha val="43137"/>
                    </a:srgbClr>
                  </a:outerShdw>
                </a:effectLst>
              </a:rPr>
              <a:t>链接</a:t>
            </a:r>
            <a:r>
              <a:rPr lang="zh-CN" altLang="en-US" b="1" dirty="0" smtClean="0">
                <a:effectLst>
                  <a:outerShdw blurRad="38100" dist="38100" dir="2700000" algn="tl">
                    <a:srgbClr val="000000">
                      <a:alpha val="43137"/>
                    </a:srgbClr>
                  </a:outerShdw>
                </a:effectLst>
              </a:rPr>
              <a:t>预测</a:t>
            </a:r>
            <a:r>
              <a:rPr lang="zh-CN" altLang="en-US" b="1" dirty="0">
                <a:effectLst>
                  <a:outerShdw blurRad="38100" dist="38100" dir="2700000" algn="tl">
                    <a:srgbClr val="000000">
                      <a:alpha val="43137"/>
                    </a:srgbClr>
                  </a:outerShdw>
                </a:effectLst>
              </a:rPr>
              <a:t>应用</a:t>
            </a:r>
            <a:endParaRPr lang="zh-CN" altLang="en-US" dirty="0"/>
          </a:p>
        </p:txBody>
      </p:sp>
      <p:sp>
        <p:nvSpPr>
          <p:cNvPr id="3" name="文本占位符 2"/>
          <p:cNvSpPr>
            <a:spLocks noGrp="1"/>
          </p:cNvSpPr>
          <p:nvPr>
            <p:ph type="body" idx="1"/>
          </p:nvPr>
        </p:nvSpPr>
        <p:spPr/>
        <p:txBody>
          <a:bodyPr/>
          <a:lstStyle/>
          <a:p>
            <a:r>
              <a:rPr lang="en-US" altLang="zh-CN" b="1" dirty="0" smtClean="0">
                <a:effectLst>
                  <a:outerShdw blurRad="38100" dist="38100" dir="2700000" algn="tl">
                    <a:srgbClr val="000000">
                      <a:alpha val="43137"/>
                    </a:srgbClr>
                  </a:outerShdw>
                </a:effectLst>
              </a:rPr>
              <a:t>Part 2</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63622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0" y="-36095"/>
            <a:ext cx="3528392" cy="584775"/>
          </a:xfrm>
          <a:prstGeom prst="rect">
            <a:avLst/>
          </a:prstGeom>
          <a:noFill/>
        </p:spPr>
        <p:txBody>
          <a:bodyPr wrap="square" lIns="91440" tIns="45720" rIns="91440" bIns="45720">
            <a:spAutoFit/>
          </a:bodyPr>
          <a:lstStyle/>
          <a:p>
            <a:pPr algn="ctr"/>
            <a:r>
              <a:rPr lang="en-US" altLang="zh-CN" sz="32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r>
              <a:rPr lang="zh-CN" altLang="en-U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、链接预测应用</a:t>
            </a:r>
            <a:endParaRPr lang="zh-CN" altLang="en-U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5" name="图示 4"/>
          <p:cNvGraphicFramePr/>
          <p:nvPr>
            <p:extLst>
              <p:ext uri="{D42A27DB-BD31-4B8C-83A1-F6EECF244321}">
                <p14:modId xmlns:p14="http://schemas.microsoft.com/office/powerpoint/2010/main" val="3080207793"/>
              </p:ext>
            </p:extLst>
          </p:nvPr>
        </p:nvGraphicFramePr>
        <p:xfrm>
          <a:off x="-252536" y="126876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953094" y="3212976"/>
            <a:ext cx="2304256" cy="2554545"/>
          </a:xfrm>
          <a:prstGeom prst="rect">
            <a:avLst/>
          </a:prstGeom>
          <a:noFill/>
        </p:spPr>
        <p:txBody>
          <a:bodyPr wrap="square" rtlCol="0">
            <a:spAutoFit/>
          </a:bodyPr>
          <a:lstStyle/>
          <a:p>
            <a:r>
              <a:rPr lang="zh-CN" altLang="en-US" sz="2000" b="1" dirty="0" smtClean="0">
                <a:latin typeface="宋体" pitchFamily="2" charset="-122"/>
                <a:ea typeface="宋体" pitchFamily="2" charset="-122"/>
              </a:rPr>
              <a:t>    此外，链接预测不仅</a:t>
            </a:r>
            <a:r>
              <a:rPr lang="zh-CN" altLang="en-US" sz="2000" b="1" dirty="0">
                <a:latin typeface="宋体" pitchFamily="2" charset="-122"/>
                <a:ea typeface="宋体" pitchFamily="2" charset="-122"/>
              </a:rPr>
              <a:t>可以预测所谓的</a:t>
            </a:r>
            <a:r>
              <a:rPr lang="zh-CN" altLang="en-US" sz="2000" b="1" dirty="0">
                <a:solidFill>
                  <a:srgbClr val="FF0000"/>
                </a:solidFill>
                <a:effectLst>
                  <a:outerShdw blurRad="38100" dist="38100" dir="2700000" algn="tl">
                    <a:srgbClr val="000000">
                      <a:alpha val="43137"/>
                    </a:srgbClr>
                  </a:outerShdw>
                </a:effectLst>
                <a:latin typeface="宋体" pitchFamily="2" charset="-122"/>
                <a:ea typeface="宋体" pitchFamily="2" charset="-122"/>
              </a:rPr>
              <a:t>缺失链接</a:t>
            </a:r>
            <a:r>
              <a:rPr lang="zh-CN" altLang="en-US" sz="2000" b="1" dirty="0">
                <a:latin typeface="宋体" pitchFamily="2" charset="-122"/>
                <a:ea typeface="宋体" pitchFamily="2" charset="-122"/>
              </a:rPr>
              <a:t>还可以预测网络中的</a:t>
            </a:r>
            <a:r>
              <a:rPr lang="zh-CN" altLang="en-US" sz="2000" b="1" dirty="0">
                <a:solidFill>
                  <a:srgbClr val="FF0000"/>
                </a:solidFill>
                <a:effectLst>
                  <a:outerShdw blurRad="38100" dist="38100" dir="2700000" algn="tl">
                    <a:srgbClr val="000000">
                      <a:alpha val="43137"/>
                    </a:srgbClr>
                  </a:outerShdw>
                </a:effectLst>
                <a:latin typeface="宋体" pitchFamily="2" charset="-122"/>
                <a:ea typeface="宋体" pitchFamily="2" charset="-122"/>
              </a:rPr>
              <a:t>错误</a:t>
            </a:r>
            <a:r>
              <a:rPr lang="zh-CN" altLang="en-US" sz="20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链接</a:t>
            </a:r>
            <a:r>
              <a:rPr lang="zh-CN" altLang="en-US" sz="2000" b="1" dirty="0" smtClean="0">
                <a:latin typeface="宋体" pitchFamily="2" charset="-122"/>
                <a:ea typeface="宋体" pitchFamily="2" charset="-122"/>
              </a:rPr>
              <a:t>，</a:t>
            </a:r>
            <a:r>
              <a:rPr lang="zh-CN" altLang="en-US" sz="2000" b="1" dirty="0">
                <a:latin typeface="宋体" pitchFamily="2" charset="-122"/>
                <a:ea typeface="宋体" pitchFamily="2" charset="-122"/>
              </a:rPr>
              <a:t>这对于网络重组和结构功能优化有重要的应用价值</a:t>
            </a:r>
            <a:r>
              <a:rPr lang="zh-CN" altLang="en-US" sz="2000" b="1" dirty="0" smtClean="0">
                <a:latin typeface="宋体" pitchFamily="2" charset="-122"/>
                <a:ea typeface="宋体" pitchFamily="2" charset="-122"/>
              </a:rPr>
              <a:t>。</a:t>
            </a:r>
            <a:endParaRPr lang="zh-CN" altLang="en-US" sz="2000" b="1" dirty="0">
              <a:latin typeface="宋体" pitchFamily="2" charset="-122"/>
              <a:ea typeface="宋体" pitchFamily="2" charset="-122"/>
            </a:endParaRPr>
          </a:p>
        </p:txBody>
      </p:sp>
      <p:pic>
        <p:nvPicPr>
          <p:cNvPr id="5122" name="Picture 2" descr="C:\Users\Administrator\Desktop\图例\network\n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05896" y="980728"/>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32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519</TotalTime>
  <Words>1270</Words>
  <Application>Microsoft Office PowerPoint</Application>
  <PresentationFormat>全屏显示(4:3)</PresentationFormat>
  <Paragraphs>84</Paragraphs>
  <Slides>16</Slides>
  <Notes>8</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奥斯汀</vt:lpstr>
      <vt:lpstr>面向全网兴趣图谱的链接预测研究</vt:lpstr>
      <vt:lpstr>根据推荐项目的不同，推荐网络的描述方式也不同。 </vt:lpstr>
      <vt:lpstr>PowerPoint 演示文稿</vt:lpstr>
      <vt:lpstr>链接预测综述</vt:lpstr>
      <vt:lpstr>PowerPoint 演示文稿</vt:lpstr>
      <vt:lpstr>PowerPoint 演示文稿</vt:lpstr>
      <vt:lpstr>PowerPoint 演示文稿</vt:lpstr>
      <vt:lpstr>链接预测应用</vt:lpstr>
      <vt:lpstr>PowerPoint 演示文稿</vt:lpstr>
      <vt:lpstr>链接预测算法</vt:lpstr>
      <vt:lpstr>PowerPoint 演示文稿</vt:lpstr>
      <vt:lpstr>PowerPoint 演示文稿</vt:lpstr>
      <vt:lpstr>PowerPoint 演示文稿</vt:lpstr>
      <vt:lpstr>研究创新点</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链路预测</dc:title>
  <dc:creator>Administrator</dc:creator>
  <cp:lastModifiedBy>ts</cp:lastModifiedBy>
  <cp:revision>25</cp:revision>
  <dcterms:created xsi:type="dcterms:W3CDTF">2013-04-02T02:06:37Z</dcterms:created>
  <dcterms:modified xsi:type="dcterms:W3CDTF">2013-04-02T10:59:18Z</dcterms:modified>
</cp:coreProperties>
</file>