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74" r:id="rId2"/>
    <p:sldId id="257" r:id="rId3"/>
    <p:sldId id="258" r:id="rId4"/>
    <p:sldId id="275" r:id="rId5"/>
    <p:sldId id="276" r:id="rId6"/>
    <p:sldId id="277" r:id="rId7"/>
    <p:sldId id="259" r:id="rId8"/>
    <p:sldId id="278" r:id="rId9"/>
    <p:sldId id="260" r:id="rId10"/>
    <p:sldId id="279" r:id="rId11"/>
    <p:sldId id="280" r:id="rId12"/>
    <p:sldId id="261" r:id="rId13"/>
    <p:sldId id="262" r:id="rId14"/>
    <p:sldId id="263" r:id="rId15"/>
    <p:sldId id="264" r:id="rId16"/>
    <p:sldId id="266" r:id="rId17"/>
    <p:sldId id="267" r:id="rId18"/>
    <p:sldId id="268" r:id="rId19"/>
    <p:sldId id="269" r:id="rId20"/>
    <p:sldId id="270" r:id="rId21"/>
    <p:sldId id="271" r:id="rId22"/>
    <p:sldId id="272" r:id="rId23"/>
    <p:sldId id="273"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505" autoAdjust="0"/>
  </p:normalViewPr>
  <p:slideViewPr>
    <p:cSldViewPr>
      <p:cViewPr varScale="1">
        <p:scale>
          <a:sx n="58" d="100"/>
          <a:sy n="58" d="100"/>
        </p:scale>
        <p:origin x="-171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040B2F-386C-4A58-8175-52B4EE7653D5}" type="datetimeFigureOut">
              <a:rPr lang="zh-CN" altLang="en-US" smtClean="0"/>
              <a:t>2013/4/2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105D7A-4AEB-4A31-9F04-E3A30EBBB0FC}" type="slidenum">
              <a:rPr lang="zh-CN" altLang="en-US" smtClean="0"/>
              <a:t>‹#›</a:t>
            </a:fld>
            <a:endParaRPr lang="zh-CN" altLang="en-US"/>
          </a:p>
        </p:txBody>
      </p:sp>
    </p:spTree>
    <p:extLst>
      <p:ext uri="{BB962C8B-B14F-4D97-AF65-F5344CB8AC3E}">
        <p14:creationId xmlns:p14="http://schemas.microsoft.com/office/powerpoint/2010/main" val="881753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105D7A-4AEB-4A31-9F04-E3A30EBBB0FC}" type="slidenum">
              <a:rPr lang="zh-CN" altLang="en-US" smtClean="0"/>
              <a:t>2</a:t>
            </a:fld>
            <a:endParaRPr lang="zh-CN" altLang="en-US"/>
          </a:p>
        </p:txBody>
      </p:sp>
    </p:spTree>
    <p:extLst>
      <p:ext uri="{BB962C8B-B14F-4D97-AF65-F5344CB8AC3E}">
        <p14:creationId xmlns:p14="http://schemas.microsoft.com/office/powerpoint/2010/main" val="613472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节点和链接多代表的内容可以扩展。如国家、交流关系、评论</a:t>
            </a:r>
            <a:endParaRPr lang="zh-CN" altLang="en-US" dirty="0"/>
          </a:p>
        </p:txBody>
      </p:sp>
      <p:sp>
        <p:nvSpPr>
          <p:cNvPr id="4" name="灯片编号占位符 3"/>
          <p:cNvSpPr>
            <a:spLocks noGrp="1"/>
          </p:cNvSpPr>
          <p:nvPr>
            <p:ph type="sldNum" sz="quarter" idx="10"/>
          </p:nvPr>
        </p:nvSpPr>
        <p:spPr/>
        <p:txBody>
          <a:bodyPr/>
          <a:lstStyle/>
          <a:p>
            <a:fld id="{5B105D7A-4AEB-4A31-9F04-E3A30EBBB0FC}" type="slidenum">
              <a:rPr lang="zh-CN" altLang="en-US" smtClean="0"/>
              <a:t>4</a:t>
            </a:fld>
            <a:endParaRPr lang="zh-CN" altLang="en-US"/>
          </a:p>
        </p:txBody>
      </p:sp>
    </p:spTree>
    <p:extLst>
      <p:ext uri="{BB962C8B-B14F-4D97-AF65-F5344CB8AC3E}">
        <p14:creationId xmlns:p14="http://schemas.microsoft.com/office/powerpoint/2010/main" val="4043572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1967</a:t>
            </a:r>
            <a:r>
              <a:rPr lang="zh-CN" altLang="en-US" dirty="0" smtClean="0"/>
              <a:t>年</a:t>
            </a:r>
            <a:r>
              <a:rPr lang="en-US" altLang="zh-CN" dirty="0" smtClean="0"/>
              <a:t>,</a:t>
            </a:r>
            <a:r>
              <a:rPr lang="zh-CN" altLang="en-US" dirty="0" smtClean="0"/>
              <a:t>哈佛大学的社会心理学家</a:t>
            </a:r>
            <a:r>
              <a:rPr lang="en-US" altLang="zh-CN" dirty="0" err="1" smtClean="0"/>
              <a:t>Milgram</a:t>
            </a:r>
            <a:r>
              <a:rPr lang="zh-CN" altLang="en-US" dirty="0" smtClean="0"/>
              <a:t>通过一个传递信件的小世界</a:t>
            </a:r>
          </a:p>
          <a:p>
            <a:r>
              <a:rPr lang="zh-CN" altLang="en-US" dirty="0" smtClean="0"/>
              <a:t>　　　　　　　　　　　　　　 　　　实验对现实社会网络进行了实证性研究</a:t>
            </a:r>
            <a:r>
              <a:rPr lang="en-US" altLang="zh-CN" dirty="0" smtClean="0"/>
              <a:t>[2],</a:t>
            </a:r>
            <a:r>
              <a:rPr lang="zh-CN" altLang="en-US" dirty="0" smtClean="0"/>
              <a:t>得到著名的“六度分离”推断</a:t>
            </a:r>
            <a:r>
              <a:rPr lang="en-US" altLang="zh-CN" dirty="0" smtClean="0"/>
              <a:t>:</a:t>
            </a:r>
            <a:r>
              <a:rPr lang="zh-CN" altLang="en-US" dirty="0" smtClean="0"/>
              <a:t>世界上任何两个人之间的平均距</a:t>
            </a:r>
          </a:p>
          <a:p>
            <a:r>
              <a:rPr lang="zh-CN" altLang="en-US" dirty="0" smtClean="0"/>
              <a:t>离为</a:t>
            </a:r>
            <a:r>
              <a:rPr lang="en-US" altLang="zh-CN" dirty="0" smtClean="0"/>
              <a:t>6</a:t>
            </a:r>
            <a:r>
              <a:rPr lang="zh-CN" altLang="en-US" dirty="0" smtClean="0"/>
              <a:t>。</a:t>
            </a:r>
          </a:p>
          <a:p>
            <a:endParaRPr lang="zh-CN" altLang="en-US" dirty="0"/>
          </a:p>
        </p:txBody>
      </p:sp>
      <p:sp>
        <p:nvSpPr>
          <p:cNvPr id="4" name="灯片编号占位符 3"/>
          <p:cNvSpPr>
            <a:spLocks noGrp="1"/>
          </p:cNvSpPr>
          <p:nvPr>
            <p:ph type="sldNum" sz="quarter" idx="10"/>
          </p:nvPr>
        </p:nvSpPr>
        <p:spPr/>
        <p:txBody>
          <a:bodyPr/>
          <a:lstStyle/>
          <a:p>
            <a:fld id="{5B105D7A-4AEB-4A31-9F04-E3A30EBBB0FC}" type="slidenum">
              <a:rPr lang="zh-CN" altLang="en-US" smtClean="0"/>
              <a:t>5</a:t>
            </a:fld>
            <a:endParaRPr lang="zh-CN" altLang="en-US"/>
          </a:p>
        </p:txBody>
      </p:sp>
    </p:spTree>
    <p:extLst>
      <p:ext uri="{BB962C8B-B14F-4D97-AF65-F5344CB8AC3E}">
        <p14:creationId xmlns:p14="http://schemas.microsoft.com/office/powerpoint/2010/main" val="3638481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Costa[27]</a:t>
            </a:r>
            <a:r>
              <a:rPr lang="zh-CN" altLang="en-US" dirty="0" smtClean="0"/>
              <a:t>等人在</a:t>
            </a:r>
            <a:r>
              <a:rPr lang="en-US" altLang="zh-CN" dirty="0" smtClean="0"/>
              <a:t>Advances in Physics</a:t>
            </a:r>
            <a:r>
              <a:rPr lang="zh-CN" altLang="en-US" dirty="0" smtClean="0"/>
              <a:t>上针对网络统计特征发表了相当全面的综述文章，</a:t>
            </a:r>
          </a:p>
          <a:p>
            <a:endParaRPr lang="zh-CN" altLang="en-US" dirty="0"/>
          </a:p>
        </p:txBody>
      </p:sp>
      <p:sp>
        <p:nvSpPr>
          <p:cNvPr id="4" name="灯片编号占位符 3"/>
          <p:cNvSpPr>
            <a:spLocks noGrp="1"/>
          </p:cNvSpPr>
          <p:nvPr>
            <p:ph type="sldNum" sz="quarter" idx="10"/>
          </p:nvPr>
        </p:nvSpPr>
        <p:spPr/>
        <p:txBody>
          <a:bodyPr/>
          <a:lstStyle/>
          <a:p>
            <a:fld id="{5B105D7A-4AEB-4A31-9F04-E3A30EBBB0FC}" type="slidenum">
              <a:rPr lang="zh-CN" altLang="en-US" smtClean="0"/>
              <a:t>6</a:t>
            </a:fld>
            <a:endParaRPr lang="zh-CN" altLang="en-US"/>
          </a:p>
        </p:txBody>
      </p:sp>
    </p:spTree>
    <p:extLst>
      <p:ext uri="{BB962C8B-B14F-4D97-AF65-F5344CB8AC3E}">
        <p14:creationId xmlns:p14="http://schemas.microsoft.com/office/powerpoint/2010/main" val="1130484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未知预测：</a:t>
            </a:r>
            <a:endParaRPr lang="zh-CN" altLang="en-US" dirty="0"/>
          </a:p>
        </p:txBody>
      </p:sp>
      <p:sp>
        <p:nvSpPr>
          <p:cNvPr id="4" name="灯片编号占位符 3"/>
          <p:cNvSpPr>
            <a:spLocks noGrp="1"/>
          </p:cNvSpPr>
          <p:nvPr>
            <p:ph type="sldNum" sz="quarter" idx="10"/>
          </p:nvPr>
        </p:nvSpPr>
        <p:spPr/>
        <p:txBody>
          <a:bodyPr/>
          <a:lstStyle/>
          <a:p>
            <a:fld id="{5B105D7A-4AEB-4A31-9F04-E3A30EBBB0FC}" type="slidenum">
              <a:rPr lang="zh-CN" altLang="en-US" smtClean="0"/>
              <a:t>8</a:t>
            </a:fld>
            <a:endParaRPr lang="zh-CN" altLang="en-US"/>
          </a:p>
        </p:txBody>
      </p:sp>
    </p:spTree>
    <p:extLst>
      <p:ext uri="{BB962C8B-B14F-4D97-AF65-F5344CB8AC3E}">
        <p14:creationId xmlns:p14="http://schemas.microsoft.com/office/powerpoint/2010/main" val="3773692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层次结构模型把整个网络看成分层次的结构，网络中节点集合可以分成小组，小组可以进一步划分，多次进行类似过程。这种方法在像食物链或恐怖分子组织这种有明显层次组织的网络时具有很好的预测准确度；</a:t>
            </a:r>
            <a:endParaRPr lang="en-US" altLang="zh-CN" dirty="0" smtClean="0"/>
          </a:p>
          <a:p>
            <a:r>
              <a:rPr lang="en-US" altLang="zh-CN" dirty="0" smtClean="0"/>
              <a:t>  </a:t>
            </a:r>
            <a:r>
              <a:rPr lang="zh-CN" altLang="en-US" dirty="0" smtClean="0"/>
              <a:t>随机分块模型中把节点集分成若干小组，两个节点存在链接的概率完全取决于这两个节点属于哪个组，可以把观察到的网络看作随机分块模型的一次实现。随机分块模型方法适合用来预测网络中错误或缺失的链接。</a:t>
            </a:r>
          </a:p>
          <a:p>
            <a:endParaRPr lang="zh-CN" altLang="en-US" dirty="0"/>
          </a:p>
        </p:txBody>
      </p:sp>
      <p:sp>
        <p:nvSpPr>
          <p:cNvPr id="4" name="灯片编号占位符 3"/>
          <p:cNvSpPr>
            <a:spLocks noGrp="1"/>
          </p:cNvSpPr>
          <p:nvPr>
            <p:ph type="sldNum" sz="quarter" idx="10"/>
          </p:nvPr>
        </p:nvSpPr>
        <p:spPr/>
        <p:txBody>
          <a:bodyPr/>
          <a:lstStyle/>
          <a:p>
            <a:fld id="{5B105D7A-4AEB-4A31-9F04-E3A30EBBB0FC}" type="slidenum">
              <a:rPr lang="zh-CN" altLang="en-US" smtClean="0"/>
              <a:t>12</a:t>
            </a:fld>
            <a:endParaRPr lang="zh-CN" altLang="en-US"/>
          </a:p>
        </p:txBody>
      </p:sp>
    </p:spTree>
    <p:extLst>
      <p:ext uri="{BB962C8B-B14F-4D97-AF65-F5344CB8AC3E}">
        <p14:creationId xmlns:p14="http://schemas.microsoft.com/office/powerpoint/2010/main" val="1896765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不同节点对链接预测的贡献是不同的；以节点导向力为例，节点的邻居中共同邻居占的比例越大，节点导向力越强，对预测的贡献越大。融入时间因素考虑节点的动态特性</a:t>
            </a:r>
            <a:r>
              <a:rPr lang="en-US" altLang="zh-CN" dirty="0" smtClean="0"/>
              <a:t>——</a:t>
            </a:r>
            <a:r>
              <a:rPr lang="zh-CN" altLang="en-US" dirty="0" smtClean="0"/>
              <a:t>平均、引入概念来衡量节点间的关系强弱随时间的变化；融入节点属性较少，一般都是根据节点的网络结构特征来衡量节点的</a:t>
            </a:r>
            <a:r>
              <a:rPr lang="zh-CN" altLang="en-US" smtClean="0"/>
              <a:t>相似性。也没有</a:t>
            </a:r>
            <a:r>
              <a:rPr lang="zh-CN" altLang="en-US" dirty="0" smtClean="0"/>
              <a:t>将两者融合进行考虑。</a:t>
            </a:r>
            <a:endParaRPr lang="zh-CN" altLang="en-US" dirty="0"/>
          </a:p>
        </p:txBody>
      </p:sp>
      <p:sp>
        <p:nvSpPr>
          <p:cNvPr id="4" name="灯片编号占位符 3"/>
          <p:cNvSpPr>
            <a:spLocks noGrp="1"/>
          </p:cNvSpPr>
          <p:nvPr>
            <p:ph type="sldNum" sz="quarter" idx="10"/>
          </p:nvPr>
        </p:nvSpPr>
        <p:spPr/>
        <p:txBody>
          <a:bodyPr/>
          <a:lstStyle/>
          <a:p>
            <a:fld id="{5B105D7A-4AEB-4A31-9F04-E3A30EBBB0FC}" type="slidenum">
              <a:rPr lang="zh-CN" altLang="en-US" smtClean="0"/>
              <a:t>13</a:t>
            </a:fld>
            <a:endParaRPr lang="zh-CN" altLang="en-US"/>
          </a:p>
        </p:txBody>
      </p:sp>
    </p:spTree>
    <p:extLst>
      <p:ext uri="{BB962C8B-B14F-4D97-AF65-F5344CB8AC3E}">
        <p14:creationId xmlns:p14="http://schemas.microsoft.com/office/powerpoint/2010/main" val="1177728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卡茨系数：两个节点存在的路径越多，两个节点的相似度越大；</a:t>
            </a:r>
            <a:endParaRPr lang="en-US" altLang="zh-CN" dirty="0" smtClean="0"/>
          </a:p>
          <a:p>
            <a:r>
              <a:rPr lang="zh-CN" altLang="en-US" dirty="0" smtClean="0"/>
              <a:t>两个节点的直接邻居是相似的，那么这两个节点是相似的。</a:t>
            </a:r>
            <a:endParaRPr lang="en-US" altLang="zh-CN" dirty="0" smtClean="0"/>
          </a:p>
          <a:p>
            <a:r>
              <a:rPr lang="zh-CN" altLang="en-US" dirty="0" smtClean="0"/>
              <a:t>后面两个是游走模型</a:t>
            </a:r>
            <a:endParaRPr lang="en-US" altLang="zh-CN" dirty="0" smtClean="0"/>
          </a:p>
          <a:p>
            <a:r>
              <a:rPr lang="zh-CN" altLang="en-US" dirty="0" smtClean="0"/>
              <a:t>全局拓扑结构，比较难获得，网络规模大了就不适合。</a:t>
            </a:r>
            <a:endParaRPr lang="zh-CN" altLang="en-US" dirty="0"/>
          </a:p>
        </p:txBody>
      </p:sp>
      <p:sp>
        <p:nvSpPr>
          <p:cNvPr id="4" name="灯片编号占位符 3"/>
          <p:cNvSpPr>
            <a:spLocks noGrp="1"/>
          </p:cNvSpPr>
          <p:nvPr>
            <p:ph type="sldNum" sz="quarter" idx="10"/>
          </p:nvPr>
        </p:nvSpPr>
        <p:spPr/>
        <p:txBody>
          <a:bodyPr/>
          <a:lstStyle/>
          <a:p>
            <a:fld id="{5B105D7A-4AEB-4A31-9F04-E3A30EBBB0FC}" type="slidenum">
              <a:rPr lang="zh-CN" altLang="en-US" smtClean="0"/>
              <a:t>14</a:t>
            </a:fld>
            <a:endParaRPr lang="zh-CN" altLang="en-US"/>
          </a:p>
        </p:txBody>
      </p:sp>
    </p:spTree>
    <p:extLst>
      <p:ext uri="{BB962C8B-B14F-4D97-AF65-F5344CB8AC3E}">
        <p14:creationId xmlns:p14="http://schemas.microsoft.com/office/powerpoint/2010/main" val="906587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最大释然要求考虑到网络的组织结构，算法复杂度较高，。。。。。。。</a:t>
            </a:r>
            <a:endParaRPr lang="en-US" altLang="zh-CN" dirty="0" smtClean="0"/>
          </a:p>
          <a:p>
            <a:r>
              <a:rPr lang="zh-CN" altLang="en-US" dirty="0" smtClean="0"/>
              <a:t>概率模型算法复杂度较高，获取模型评价难度较大。。。。。。。。</a:t>
            </a:r>
            <a:endParaRPr lang="en-US" altLang="zh-CN" dirty="0" smtClean="0"/>
          </a:p>
          <a:p>
            <a:r>
              <a:rPr lang="zh-CN" altLang="en-US" dirty="0" smtClean="0"/>
              <a:t>基于</a:t>
            </a:r>
            <a:r>
              <a:rPr lang="zh-CN" altLang="en-US" dirty="0" smtClean="0"/>
              <a:t>相似性的链接方法有时可以取得很好的预测效果，有时则效果很差。当基于结构相似性的方法主要考虑网络的拓扑结构时，如果所预测的网络结构特征不明显则准确率较低。</a:t>
            </a:r>
            <a:endParaRPr lang="zh-CN" altLang="en-US" dirty="0"/>
          </a:p>
        </p:txBody>
      </p:sp>
      <p:sp>
        <p:nvSpPr>
          <p:cNvPr id="4" name="灯片编号占位符 3"/>
          <p:cNvSpPr>
            <a:spLocks noGrp="1"/>
          </p:cNvSpPr>
          <p:nvPr>
            <p:ph type="sldNum" sz="quarter" idx="10"/>
          </p:nvPr>
        </p:nvSpPr>
        <p:spPr/>
        <p:txBody>
          <a:bodyPr/>
          <a:lstStyle/>
          <a:p>
            <a:fld id="{5B105D7A-4AEB-4A31-9F04-E3A30EBBB0FC}" type="slidenum">
              <a:rPr lang="zh-CN" altLang="en-US" smtClean="0"/>
              <a:t>15</a:t>
            </a:fld>
            <a:endParaRPr lang="zh-CN" altLang="en-US"/>
          </a:p>
        </p:txBody>
      </p:sp>
    </p:spTree>
    <p:extLst>
      <p:ext uri="{BB962C8B-B14F-4D97-AF65-F5344CB8AC3E}">
        <p14:creationId xmlns:p14="http://schemas.microsoft.com/office/powerpoint/2010/main" val="345826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2084388" y="-395288"/>
            <a:ext cx="4978400" cy="5749926"/>
            <a:chOff x="1313" y="-249"/>
            <a:chExt cx="3136" cy="3622"/>
          </a:xfrm>
        </p:grpSpPr>
        <p:sp>
          <p:nvSpPr>
            <p:cNvPr id="5" name="Arc 3"/>
            <p:cNvSpPr>
              <a:spLocks/>
            </p:cNvSpPr>
            <p:nvPr/>
          </p:nvSpPr>
          <p:spPr bwMode="auto">
            <a:xfrm rot="-2700000">
              <a:off x="1313" y="-249"/>
              <a:ext cx="3136" cy="3135"/>
            </a:xfrm>
            <a:custGeom>
              <a:avLst/>
              <a:gdLst>
                <a:gd name="T0" fmla="*/ 0 w 21607"/>
                <a:gd name="T1" fmla="*/ 0 h 21600"/>
                <a:gd name="T2" fmla="*/ 0 w 21607"/>
                <a:gd name="T3" fmla="*/ 0 h 21600"/>
                <a:gd name="T4" fmla="*/ 0 w 21607"/>
                <a:gd name="T5" fmla="*/ 0 h 21600"/>
                <a:gd name="T6" fmla="*/ 0 60000 65536"/>
                <a:gd name="T7" fmla="*/ 0 60000 65536"/>
                <a:gd name="T8" fmla="*/ 0 60000 65536"/>
              </a:gdLst>
              <a:ahLst/>
              <a:cxnLst>
                <a:cxn ang="T6">
                  <a:pos x="T0" y="T1"/>
                </a:cxn>
                <a:cxn ang="T7">
                  <a:pos x="T2" y="T3"/>
                </a:cxn>
                <a:cxn ang="T8">
                  <a:pos x="T4" y="T5"/>
                </a:cxn>
              </a:cxnLst>
              <a:rect l="0" t="0" r="r" b="b"/>
              <a:pathLst>
                <a:path w="21607" h="21600" fill="none" extrusionOk="0">
                  <a:moveTo>
                    <a:pt x="0" y="0"/>
                  </a:moveTo>
                  <a:cubicBezTo>
                    <a:pt x="2" y="0"/>
                    <a:pt x="4" y="-1"/>
                    <a:pt x="7" y="0"/>
                  </a:cubicBezTo>
                  <a:cubicBezTo>
                    <a:pt x="11933" y="0"/>
                    <a:pt x="21603" y="9666"/>
                    <a:pt x="21606" y="21593"/>
                  </a:cubicBezTo>
                </a:path>
                <a:path w="21607" h="21600" stroke="0" extrusionOk="0">
                  <a:moveTo>
                    <a:pt x="0" y="0"/>
                  </a:moveTo>
                  <a:cubicBezTo>
                    <a:pt x="2" y="0"/>
                    <a:pt x="4" y="-1"/>
                    <a:pt x="7" y="0"/>
                  </a:cubicBezTo>
                  <a:cubicBezTo>
                    <a:pt x="11933" y="0"/>
                    <a:pt x="21603" y="9666"/>
                    <a:pt x="21606" y="21593"/>
                  </a:cubicBezTo>
                  <a:lnTo>
                    <a:pt x="7" y="21600"/>
                  </a:lnTo>
                  <a:lnTo>
                    <a:pt x="0" y="0"/>
                  </a:lnTo>
                  <a:close/>
                </a:path>
              </a:pathLst>
            </a:custGeom>
            <a:solidFill>
              <a:schemeClr val="accent1"/>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6" name="Arc 4"/>
            <p:cNvSpPr>
              <a:spLocks/>
            </p:cNvSpPr>
            <p:nvPr/>
          </p:nvSpPr>
          <p:spPr bwMode="auto">
            <a:xfrm rot="-2700000">
              <a:off x="1349" y="-162"/>
              <a:ext cx="3037" cy="3056"/>
            </a:xfrm>
            <a:custGeom>
              <a:avLst/>
              <a:gdLst>
                <a:gd name="T0" fmla="*/ 0 w 20922"/>
                <a:gd name="T1" fmla="*/ 0 h 21053"/>
                <a:gd name="T2" fmla="*/ 0 w 20922"/>
                <a:gd name="T3" fmla="*/ 0 h 21053"/>
                <a:gd name="T4" fmla="*/ 0 w 20922"/>
                <a:gd name="T5" fmla="*/ 0 h 21053"/>
                <a:gd name="T6" fmla="*/ 0 60000 65536"/>
                <a:gd name="T7" fmla="*/ 0 60000 65536"/>
                <a:gd name="T8" fmla="*/ 0 60000 65536"/>
              </a:gdLst>
              <a:ahLst/>
              <a:cxnLst>
                <a:cxn ang="T6">
                  <a:pos x="T0" y="T1"/>
                </a:cxn>
                <a:cxn ang="T7">
                  <a:pos x="T2" y="T3"/>
                </a:cxn>
                <a:cxn ang="T8">
                  <a:pos x="T4" y="T5"/>
                </a:cxn>
              </a:cxnLst>
              <a:rect l="0" t="0" r="r" b="b"/>
              <a:pathLst>
                <a:path w="20922" h="21053" fill="none" extrusionOk="0">
                  <a:moveTo>
                    <a:pt x="4830" y="0"/>
                  </a:moveTo>
                  <a:cubicBezTo>
                    <a:pt x="12706" y="1807"/>
                    <a:pt x="18914" y="7858"/>
                    <a:pt x="20922" y="15684"/>
                  </a:cubicBezTo>
                </a:path>
                <a:path w="20922" h="21053" stroke="0" extrusionOk="0">
                  <a:moveTo>
                    <a:pt x="4830" y="0"/>
                  </a:moveTo>
                  <a:cubicBezTo>
                    <a:pt x="12706" y="1807"/>
                    <a:pt x="18914" y="7858"/>
                    <a:pt x="20922" y="15684"/>
                  </a:cubicBezTo>
                  <a:lnTo>
                    <a:pt x="0" y="21053"/>
                  </a:lnTo>
                  <a:lnTo>
                    <a:pt x="4830" y="0"/>
                  </a:lnTo>
                  <a:close/>
                </a:path>
              </a:pathLst>
            </a:custGeom>
            <a:solidFill>
              <a:schemeClr val="folHlink"/>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7" name="Arc 5"/>
            <p:cNvSpPr>
              <a:spLocks/>
            </p:cNvSpPr>
            <p:nvPr/>
          </p:nvSpPr>
          <p:spPr bwMode="auto">
            <a:xfrm rot="-2700000">
              <a:off x="1474" y="162"/>
              <a:ext cx="2752" cy="2792"/>
            </a:xfrm>
            <a:custGeom>
              <a:avLst/>
              <a:gdLst>
                <a:gd name="T0" fmla="*/ 0 w 18966"/>
                <a:gd name="T1" fmla="*/ 0 h 19239"/>
                <a:gd name="T2" fmla="*/ 0 w 18966"/>
                <a:gd name="T3" fmla="*/ 0 h 19239"/>
                <a:gd name="T4" fmla="*/ 0 w 18966"/>
                <a:gd name="T5" fmla="*/ 0 h 19239"/>
                <a:gd name="T6" fmla="*/ 0 60000 65536"/>
                <a:gd name="T7" fmla="*/ 0 60000 65536"/>
                <a:gd name="T8" fmla="*/ 0 60000 65536"/>
              </a:gdLst>
              <a:ahLst/>
              <a:cxnLst>
                <a:cxn ang="T6">
                  <a:pos x="T0" y="T1"/>
                </a:cxn>
                <a:cxn ang="T7">
                  <a:pos x="T2" y="T3"/>
                </a:cxn>
                <a:cxn ang="T8">
                  <a:pos x="T4" y="T5"/>
                </a:cxn>
              </a:cxnLst>
              <a:rect l="0" t="0" r="r" b="b"/>
              <a:pathLst>
                <a:path w="18966" h="19239" fill="none" extrusionOk="0">
                  <a:moveTo>
                    <a:pt x="9819" y="-1"/>
                  </a:moveTo>
                  <a:cubicBezTo>
                    <a:pt x="13695" y="1978"/>
                    <a:pt x="16883" y="5080"/>
                    <a:pt x="18965" y="8902"/>
                  </a:cubicBezTo>
                </a:path>
                <a:path w="18966" h="19239" stroke="0" extrusionOk="0">
                  <a:moveTo>
                    <a:pt x="9819" y="-1"/>
                  </a:moveTo>
                  <a:cubicBezTo>
                    <a:pt x="13695" y="1978"/>
                    <a:pt x="16883" y="5080"/>
                    <a:pt x="18965" y="8902"/>
                  </a:cubicBezTo>
                  <a:lnTo>
                    <a:pt x="0" y="19239"/>
                  </a:lnTo>
                  <a:lnTo>
                    <a:pt x="9819" y="-1"/>
                  </a:lnTo>
                  <a:close/>
                </a:path>
              </a:pathLst>
            </a:custGeom>
            <a:solidFill>
              <a:schemeClr val="hlink"/>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8" name="Arc 6"/>
            <p:cNvSpPr>
              <a:spLocks/>
            </p:cNvSpPr>
            <p:nvPr/>
          </p:nvSpPr>
          <p:spPr bwMode="auto">
            <a:xfrm rot="-2700000">
              <a:off x="1678" y="510"/>
              <a:ext cx="2432" cy="2498"/>
            </a:xfrm>
            <a:custGeom>
              <a:avLst/>
              <a:gdLst>
                <a:gd name="T0" fmla="*/ 0 w 16754"/>
                <a:gd name="T1" fmla="*/ 0 h 17212"/>
                <a:gd name="T2" fmla="*/ 0 w 16754"/>
                <a:gd name="T3" fmla="*/ 0 h 17212"/>
                <a:gd name="T4" fmla="*/ 0 w 16754"/>
                <a:gd name="T5" fmla="*/ 0 h 17212"/>
                <a:gd name="T6" fmla="*/ 0 60000 65536"/>
                <a:gd name="T7" fmla="*/ 0 60000 65536"/>
                <a:gd name="T8" fmla="*/ 0 60000 65536"/>
              </a:gdLst>
              <a:ahLst/>
              <a:cxnLst>
                <a:cxn ang="T6">
                  <a:pos x="T0" y="T1"/>
                </a:cxn>
                <a:cxn ang="T7">
                  <a:pos x="T2" y="T3"/>
                </a:cxn>
                <a:cxn ang="T8">
                  <a:pos x="T4" y="T5"/>
                </a:cxn>
              </a:cxnLst>
              <a:rect l="0" t="0" r="r" b="b"/>
              <a:pathLst>
                <a:path w="16754" h="17212" fill="none" extrusionOk="0">
                  <a:moveTo>
                    <a:pt x="13050" y="-1"/>
                  </a:moveTo>
                  <a:cubicBezTo>
                    <a:pt x="14423" y="1040"/>
                    <a:pt x="15666" y="2242"/>
                    <a:pt x="16754" y="3578"/>
                  </a:cubicBezTo>
                </a:path>
                <a:path w="16754" h="17212" stroke="0" extrusionOk="0">
                  <a:moveTo>
                    <a:pt x="13050" y="-1"/>
                  </a:moveTo>
                  <a:cubicBezTo>
                    <a:pt x="14423" y="1040"/>
                    <a:pt x="15666" y="2242"/>
                    <a:pt x="16754" y="3578"/>
                  </a:cubicBezTo>
                  <a:lnTo>
                    <a:pt x="0" y="17212"/>
                  </a:lnTo>
                  <a:lnTo>
                    <a:pt x="13050" y="-1"/>
                  </a:lnTo>
                  <a:close/>
                </a:path>
              </a:pathLst>
            </a:custGeom>
            <a:solidFill>
              <a:schemeClr val="accent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9" name="Arc 7"/>
            <p:cNvSpPr>
              <a:spLocks/>
            </p:cNvSpPr>
            <p:nvPr/>
          </p:nvSpPr>
          <p:spPr bwMode="auto">
            <a:xfrm rot="-2700000">
              <a:off x="1446" y="57"/>
              <a:ext cx="2900" cy="29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chemeClr val="accent1"/>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10" name="Arc 8"/>
            <p:cNvSpPr>
              <a:spLocks/>
            </p:cNvSpPr>
            <p:nvPr/>
          </p:nvSpPr>
          <p:spPr bwMode="auto">
            <a:xfrm rot="-2700000">
              <a:off x="1478" y="137"/>
              <a:ext cx="2809" cy="2826"/>
            </a:xfrm>
            <a:custGeom>
              <a:avLst/>
              <a:gdLst>
                <a:gd name="T0" fmla="*/ 0 w 20924"/>
                <a:gd name="T1" fmla="*/ 0 h 21052"/>
                <a:gd name="T2" fmla="*/ 0 w 20924"/>
                <a:gd name="T3" fmla="*/ 0 h 21052"/>
                <a:gd name="T4" fmla="*/ 0 w 20924"/>
                <a:gd name="T5" fmla="*/ 0 h 21052"/>
                <a:gd name="T6" fmla="*/ 0 60000 65536"/>
                <a:gd name="T7" fmla="*/ 0 60000 65536"/>
                <a:gd name="T8" fmla="*/ 0 60000 65536"/>
              </a:gdLst>
              <a:ahLst/>
              <a:cxnLst>
                <a:cxn ang="T6">
                  <a:pos x="T0" y="T1"/>
                </a:cxn>
                <a:cxn ang="T7">
                  <a:pos x="T2" y="T3"/>
                </a:cxn>
                <a:cxn ang="T8">
                  <a:pos x="T4" y="T5"/>
                </a:cxn>
              </a:cxnLst>
              <a:rect l="0" t="0" r="r" b="b"/>
              <a:pathLst>
                <a:path w="20924" h="21052" fill="none" extrusionOk="0">
                  <a:moveTo>
                    <a:pt x="4833" y="-1"/>
                  </a:moveTo>
                  <a:cubicBezTo>
                    <a:pt x="12709" y="1807"/>
                    <a:pt x="18917" y="7861"/>
                    <a:pt x="20923" y="15689"/>
                  </a:cubicBezTo>
                </a:path>
                <a:path w="20924" h="21052" stroke="0" extrusionOk="0">
                  <a:moveTo>
                    <a:pt x="4833" y="-1"/>
                  </a:moveTo>
                  <a:cubicBezTo>
                    <a:pt x="12709" y="1807"/>
                    <a:pt x="18917" y="7861"/>
                    <a:pt x="20923" y="15689"/>
                  </a:cubicBezTo>
                  <a:lnTo>
                    <a:pt x="0" y="21052"/>
                  </a:lnTo>
                  <a:lnTo>
                    <a:pt x="4833" y="-1"/>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11" name="Arc 9"/>
            <p:cNvSpPr>
              <a:spLocks/>
            </p:cNvSpPr>
            <p:nvPr/>
          </p:nvSpPr>
          <p:spPr bwMode="auto">
            <a:xfrm rot="-2700000">
              <a:off x="1608" y="427"/>
              <a:ext cx="2547" cy="2583"/>
            </a:xfrm>
            <a:custGeom>
              <a:avLst/>
              <a:gdLst>
                <a:gd name="T0" fmla="*/ 0 w 18970"/>
                <a:gd name="T1" fmla="*/ 0 h 19237"/>
                <a:gd name="T2" fmla="*/ 0 w 18970"/>
                <a:gd name="T3" fmla="*/ 0 h 19237"/>
                <a:gd name="T4" fmla="*/ 0 w 18970"/>
                <a:gd name="T5" fmla="*/ 0 h 19237"/>
                <a:gd name="T6" fmla="*/ 0 60000 65536"/>
                <a:gd name="T7" fmla="*/ 0 60000 65536"/>
                <a:gd name="T8" fmla="*/ 0 60000 65536"/>
              </a:gdLst>
              <a:ahLst/>
              <a:cxnLst>
                <a:cxn ang="T6">
                  <a:pos x="T0" y="T1"/>
                </a:cxn>
                <a:cxn ang="T7">
                  <a:pos x="T2" y="T3"/>
                </a:cxn>
                <a:cxn ang="T8">
                  <a:pos x="T4" y="T5"/>
                </a:cxn>
              </a:cxnLst>
              <a:rect l="0" t="0" r="r" b="b"/>
              <a:pathLst>
                <a:path w="18970" h="19237" fill="none" extrusionOk="0">
                  <a:moveTo>
                    <a:pt x="9823" y="-1"/>
                  </a:moveTo>
                  <a:cubicBezTo>
                    <a:pt x="13699" y="1979"/>
                    <a:pt x="16888" y="5084"/>
                    <a:pt x="18969" y="8907"/>
                  </a:cubicBezTo>
                </a:path>
                <a:path w="18970" h="19237" stroke="0" extrusionOk="0">
                  <a:moveTo>
                    <a:pt x="9823" y="-1"/>
                  </a:moveTo>
                  <a:cubicBezTo>
                    <a:pt x="13699" y="1979"/>
                    <a:pt x="16888" y="5084"/>
                    <a:pt x="18969" y="8907"/>
                  </a:cubicBezTo>
                  <a:lnTo>
                    <a:pt x="0" y="19237"/>
                  </a:lnTo>
                  <a:lnTo>
                    <a:pt x="9823" y="-1"/>
                  </a:lnTo>
                  <a:close/>
                </a:path>
              </a:pathLst>
            </a:custGeom>
            <a:gradFill rotWithShape="0">
              <a:gsLst>
                <a:gs pos="0">
                  <a:schemeClr val="hlink"/>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12" name="Arc 10"/>
            <p:cNvSpPr>
              <a:spLocks/>
            </p:cNvSpPr>
            <p:nvPr/>
          </p:nvSpPr>
          <p:spPr bwMode="auto">
            <a:xfrm rot="-2700000">
              <a:off x="1783" y="749"/>
              <a:ext cx="2249" cy="2311"/>
            </a:xfrm>
            <a:custGeom>
              <a:avLst/>
              <a:gdLst>
                <a:gd name="T0" fmla="*/ 0 w 16754"/>
                <a:gd name="T1" fmla="*/ 0 h 17213"/>
                <a:gd name="T2" fmla="*/ 0 w 16754"/>
                <a:gd name="T3" fmla="*/ 0 h 17213"/>
                <a:gd name="T4" fmla="*/ 0 w 16754"/>
                <a:gd name="T5" fmla="*/ 0 h 17213"/>
                <a:gd name="T6" fmla="*/ 0 60000 65536"/>
                <a:gd name="T7" fmla="*/ 0 60000 65536"/>
                <a:gd name="T8" fmla="*/ 0 60000 65536"/>
              </a:gdLst>
              <a:ahLst/>
              <a:cxnLst>
                <a:cxn ang="T6">
                  <a:pos x="T0" y="T1"/>
                </a:cxn>
                <a:cxn ang="T7">
                  <a:pos x="T2" y="T3"/>
                </a:cxn>
                <a:cxn ang="T8">
                  <a:pos x="T4" y="T5"/>
                </a:cxn>
              </a:cxnLst>
              <a:rect l="0" t="0" r="r" b="b"/>
              <a:pathLst>
                <a:path w="16754" h="17213" fill="none" extrusionOk="0">
                  <a:moveTo>
                    <a:pt x="13048" y="0"/>
                  </a:moveTo>
                  <a:cubicBezTo>
                    <a:pt x="14422" y="1041"/>
                    <a:pt x="15666" y="2243"/>
                    <a:pt x="16754" y="3579"/>
                  </a:cubicBezTo>
                </a:path>
                <a:path w="16754" h="17213" stroke="0" extrusionOk="0">
                  <a:moveTo>
                    <a:pt x="13048" y="0"/>
                  </a:moveTo>
                  <a:cubicBezTo>
                    <a:pt x="14422" y="1041"/>
                    <a:pt x="15666" y="2243"/>
                    <a:pt x="16754" y="3579"/>
                  </a:cubicBezTo>
                  <a:lnTo>
                    <a:pt x="0" y="17213"/>
                  </a:lnTo>
                  <a:lnTo>
                    <a:pt x="13048" y="0"/>
                  </a:lnTo>
                  <a:close/>
                </a:path>
              </a:pathLst>
            </a:cu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13" name="Arc 11"/>
            <p:cNvSpPr>
              <a:spLocks/>
            </p:cNvSpPr>
            <p:nvPr/>
          </p:nvSpPr>
          <p:spPr bwMode="auto">
            <a:xfrm rot="-2700000">
              <a:off x="2239" y="2089"/>
              <a:ext cx="1284" cy="12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bg1">
                <a:alpha val="50195"/>
              </a:scheme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grpSp>
      <p:sp>
        <p:nvSpPr>
          <p:cNvPr id="4108" name="Rectangle 12"/>
          <p:cNvSpPr>
            <a:spLocks noGrp="1" noChangeArrowheads="1"/>
          </p:cNvSpPr>
          <p:nvPr>
            <p:ph type="ctrTitle" sz="quarter"/>
          </p:nvPr>
        </p:nvSpPr>
        <p:spPr>
          <a:xfrm>
            <a:off x="685800" y="3770313"/>
            <a:ext cx="7772400" cy="1143000"/>
          </a:xfrm>
        </p:spPr>
        <p:txBody>
          <a:bodyPr anchor="b"/>
          <a:lstStyle>
            <a:lvl1pPr algn="ctr">
              <a:defRPr/>
            </a:lvl1pPr>
          </a:lstStyle>
          <a:p>
            <a:pPr lvl="0"/>
            <a:r>
              <a:rPr lang="zh-TW" altLang="en-US" noProof="0" smtClean="0"/>
              <a:t>按一下以編輯母片標題樣式</a:t>
            </a:r>
          </a:p>
        </p:txBody>
      </p:sp>
      <p:sp>
        <p:nvSpPr>
          <p:cNvPr id="4109" name="Rectangle 13"/>
          <p:cNvSpPr>
            <a:spLocks noGrp="1" noChangeArrowheads="1"/>
          </p:cNvSpPr>
          <p:nvPr>
            <p:ph type="subTitle" sz="quarter" idx="1"/>
          </p:nvPr>
        </p:nvSpPr>
        <p:spPr>
          <a:xfrm>
            <a:off x="1371600" y="4906963"/>
            <a:ext cx="6400800" cy="1752600"/>
          </a:xfrm>
        </p:spPr>
        <p:txBody>
          <a:bodyPr anchor="b"/>
          <a:lstStyle>
            <a:lvl1pPr marL="0" indent="0" algn="ctr">
              <a:buFont typeface="Monotype Sorts" pitchFamily="2" charset="2"/>
              <a:buNone/>
              <a:defRPr/>
            </a:lvl1pPr>
          </a:lstStyle>
          <a:p>
            <a:pPr lvl="0"/>
            <a:r>
              <a:rPr lang="zh-TW" altLang="en-US" noProof="0" smtClean="0"/>
              <a:t>按下以編輯母片次標題樣式</a:t>
            </a:r>
          </a:p>
        </p:txBody>
      </p:sp>
      <p:sp>
        <p:nvSpPr>
          <p:cNvPr id="14" name="Rectangle 14"/>
          <p:cNvSpPr>
            <a:spLocks noGrp="1" noChangeArrowheads="1"/>
          </p:cNvSpPr>
          <p:nvPr>
            <p:ph type="dt" sz="quarter" idx="10"/>
          </p:nvPr>
        </p:nvSpPr>
        <p:spPr>
          <a:xfrm>
            <a:off x="498475" y="9525"/>
            <a:ext cx="1905000" cy="457200"/>
          </a:xfrm>
        </p:spPr>
        <p:txBody>
          <a:bodyPr/>
          <a:lstStyle>
            <a:lvl1pPr>
              <a:defRPr>
                <a:solidFill>
                  <a:srgbClr val="FFFFCC"/>
                </a:solidFill>
              </a:defRPr>
            </a:lvl1pPr>
          </a:lstStyle>
          <a:p>
            <a:pPr>
              <a:defRPr/>
            </a:pPr>
            <a:endParaRPr lang="en-US" altLang="zh-TW"/>
          </a:p>
        </p:txBody>
      </p:sp>
      <p:sp>
        <p:nvSpPr>
          <p:cNvPr id="15" name="Rectangle 15"/>
          <p:cNvSpPr>
            <a:spLocks noGrp="1" noChangeArrowheads="1"/>
          </p:cNvSpPr>
          <p:nvPr>
            <p:ph type="ftr" sz="quarter" idx="11"/>
          </p:nvPr>
        </p:nvSpPr>
        <p:spPr>
          <a:xfrm>
            <a:off x="3124200" y="9525"/>
            <a:ext cx="2895600" cy="457200"/>
          </a:xfrm>
        </p:spPr>
        <p:txBody>
          <a:bodyPr/>
          <a:lstStyle>
            <a:lvl1pPr>
              <a:defRPr>
                <a:solidFill>
                  <a:srgbClr val="FFFFCC"/>
                </a:solidFill>
              </a:defRPr>
            </a:lvl1pPr>
          </a:lstStyle>
          <a:p>
            <a:pPr>
              <a:defRPr/>
            </a:pPr>
            <a:endParaRPr lang="en-US" altLang="zh-TW"/>
          </a:p>
        </p:txBody>
      </p:sp>
      <p:sp>
        <p:nvSpPr>
          <p:cNvPr id="16" name="Rectangle 16"/>
          <p:cNvSpPr>
            <a:spLocks noGrp="1" noChangeArrowheads="1"/>
          </p:cNvSpPr>
          <p:nvPr>
            <p:ph type="sldNum" sz="quarter" idx="12"/>
          </p:nvPr>
        </p:nvSpPr>
        <p:spPr>
          <a:xfrm>
            <a:off x="6727825" y="9525"/>
            <a:ext cx="1905000" cy="457200"/>
          </a:xfrm>
        </p:spPr>
        <p:txBody>
          <a:bodyPr/>
          <a:lstStyle>
            <a:lvl1pPr>
              <a:defRPr>
                <a:solidFill>
                  <a:srgbClr val="FFFFCC"/>
                </a:solidFill>
              </a:defRPr>
            </a:lvl1pPr>
          </a:lstStyle>
          <a:p>
            <a:pPr>
              <a:defRPr/>
            </a:pPr>
            <a:fld id="{FE18060C-458D-4A4D-AE2E-FDC4FDD9D194}" type="slidenum">
              <a:rPr lang="en-US" altLang="zh-TW"/>
              <a:pPr>
                <a:defRPr/>
              </a:pPr>
              <a:t>‹#›</a:t>
            </a:fld>
            <a:endParaRPr lang="en-US" altLang="zh-TW"/>
          </a:p>
        </p:txBody>
      </p:sp>
    </p:spTree>
    <p:extLst>
      <p:ext uri="{BB962C8B-B14F-4D97-AF65-F5344CB8AC3E}">
        <p14:creationId xmlns:p14="http://schemas.microsoft.com/office/powerpoint/2010/main" val="1828184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5"/>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5" name="Rectangle 5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57"/>
          <p:cNvSpPr>
            <a:spLocks noGrp="1" noChangeArrowheads="1"/>
          </p:cNvSpPr>
          <p:nvPr>
            <p:ph type="sldNum" sz="quarter" idx="12"/>
          </p:nvPr>
        </p:nvSpPr>
        <p:spPr>
          <a:ln/>
        </p:spPr>
        <p:txBody>
          <a:bodyPr/>
          <a:lstStyle>
            <a:lvl1pPr>
              <a:defRPr/>
            </a:lvl1pPr>
          </a:lstStyle>
          <a:p>
            <a:pPr>
              <a:defRPr/>
            </a:pPr>
            <a:fld id="{3A65802F-2D1C-4208-A09E-69F0889EB15D}"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050319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81838"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252538"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5"/>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5" name="Rectangle 5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57"/>
          <p:cNvSpPr>
            <a:spLocks noGrp="1" noChangeArrowheads="1"/>
          </p:cNvSpPr>
          <p:nvPr>
            <p:ph type="sldNum" sz="quarter" idx="12"/>
          </p:nvPr>
        </p:nvSpPr>
        <p:spPr>
          <a:ln/>
        </p:spPr>
        <p:txBody>
          <a:bodyPr/>
          <a:lstStyle>
            <a:lvl1pPr>
              <a:defRPr/>
            </a:lvl1pPr>
          </a:lstStyle>
          <a:p>
            <a:pPr>
              <a:defRPr/>
            </a:pPr>
            <a:fld id="{7FBB524F-9C3D-4DD4-8D76-A87A2BD79667}"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234733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5"/>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5" name="Rectangle 5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57"/>
          <p:cNvSpPr>
            <a:spLocks noGrp="1" noChangeArrowheads="1"/>
          </p:cNvSpPr>
          <p:nvPr>
            <p:ph type="sldNum" sz="quarter" idx="12"/>
          </p:nvPr>
        </p:nvSpPr>
        <p:spPr>
          <a:ln/>
        </p:spPr>
        <p:txBody>
          <a:bodyPr/>
          <a:lstStyle>
            <a:lvl1pPr>
              <a:defRPr/>
            </a:lvl1pPr>
          </a:lstStyle>
          <a:p>
            <a:pPr>
              <a:defRPr/>
            </a:pPr>
            <a:fld id="{B3BF0FDD-3A47-4C56-AF9F-0A26EA5F99ED}"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3987320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5"/>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5" name="Rectangle 5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57"/>
          <p:cNvSpPr>
            <a:spLocks noGrp="1" noChangeArrowheads="1"/>
          </p:cNvSpPr>
          <p:nvPr>
            <p:ph type="sldNum" sz="quarter" idx="12"/>
          </p:nvPr>
        </p:nvSpPr>
        <p:spPr>
          <a:ln/>
        </p:spPr>
        <p:txBody>
          <a:bodyPr/>
          <a:lstStyle>
            <a:lvl1pPr>
              <a:defRPr/>
            </a:lvl1pPr>
          </a:lstStyle>
          <a:p>
            <a:pPr>
              <a:defRPr/>
            </a:pPr>
            <a:fld id="{30E2F30A-AD41-401D-9C2C-3D08BEA72782}"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07795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52538"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214938"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5"/>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6" name="Rectangle 5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57"/>
          <p:cNvSpPr>
            <a:spLocks noGrp="1" noChangeArrowheads="1"/>
          </p:cNvSpPr>
          <p:nvPr>
            <p:ph type="sldNum" sz="quarter" idx="12"/>
          </p:nvPr>
        </p:nvSpPr>
        <p:spPr>
          <a:ln/>
        </p:spPr>
        <p:txBody>
          <a:bodyPr/>
          <a:lstStyle>
            <a:lvl1pPr>
              <a:defRPr/>
            </a:lvl1pPr>
          </a:lstStyle>
          <a:p>
            <a:pPr>
              <a:defRPr/>
            </a:pPr>
            <a:fld id="{B982B700-F7B6-421A-9136-DE92AF224985}"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895520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5"/>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8" name="Rectangle 5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9" name="Rectangle 57"/>
          <p:cNvSpPr>
            <a:spLocks noGrp="1" noChangeArrowheads="1"/>
          </p:cNvSpPr>
          <p:nvPr>
            <p:ph type="sldNum" sz="quarter" idx="12"/>
          </p:nvPr>
        </p:nvSpPr>
        <p:spPr>
          <a:ln/>
        </p:spPr>
        <p:txBody>
          <a:bodyPr/>
          <a:lstStyle>
            <a:lvl1pPr>
              <a:defRPr/>
            </a:lvl1pPr>
          </a:lstStyle>
          <a:p>
            <a:pPr>
              <a:defRPr/>
            </a:pPr>
            <a:fld id="{7F30CF8D-CB64-4310-AD2F-2DDF759C426E}"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3183586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5"/>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4" name="Rectangle 5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5" name="Rectangle 57"/>
          <p:cNvSpPr>
            <a:spLocks noGrp="1" noChangeArrowheads="1"/>
          </p:cNvSpPr>
          <p:nvPr>
            <p:ph type="sldNum" sz="quarter" idx="12"/>
          </p:nvPr>
        </p:nvSpPr>
        <p:spPr>
          <a:ln/>
        </p:spPr>
        <p:txBody>
          <a:bodyPr/>
          <a:lstStyle>
            <a:lvl1pPr>
              <a:defRPr/>
            </a:lvl1pPr>
          </a:lstStyle>
          <a:p>
            <a:pPr>
              <a:defRPr/>
            </a:pPr>
            <a:fld id="{323E24F6-C9DD-4199-BBFD-7CB0071DB091}"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32895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5"/>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3" name="Rectangle 5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4" name="Rectangle 57"/>
          <p:cNvSpPr>
            <a:spLocks noGrp="1" noChangeArrowheads="1"/>
          </p:cNvSpPr>
          <p:nvPr>
            <p:ph type="sldNum" sz="quarter" idx="12"/>
          </p:nvPr>
        </p:nvSpPr>
        <p:spPr>
          <a:ln/>
        </p:spPr>
        <p:txBody>
          <a:bodyPr/>
          <a:lstStyle>
            <a:lvl1pPr>
              <a:defRPr/>
            </a:lvl1pPr>
          </a:lstStyle>
          <a:p>
            <a:pPr>
              <a:defRPr/>
            </a:pPr>
            <a:fld id="{4D160A66-52B6-40B2-A2A2-8F4816387C40}"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228395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5"/>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6" name="Rectangle 5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57"/>
          <p:cNvSpPr>
            <a:spLocks noGrp="1" noChangeArrowheads="1"/>
          </p:cNvSpPr>
          <p:nvPr>
            <p:ph type="sldNum" sz="quarter" idx="12"/>
          </p:nvPr>
        </p:nvSpPr>
        <p:spPr>
          <a:ln/>
        </p:spPr>
        <p:txBody>
          <a:bodyPr/>
          <a:lstStyle>
            <a:lvl1pPr>
              <a:defRPr/>
            </a:lvl1pPr>
          </a:lstStyle>
          <a:p>
            <a:pPr>
              <a:defRPr/>
            </a:pPr>
            <a:fld id="{E1FC74AD-AF87-4EC1-810E-A29C880B829D}"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46975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5"/>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6" name="Rectangle 5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57"/>
          <p:cNvSpPr>
            <a:spLocks noGrp="1" noChangeArrowheads="1"/>
          </p:cNvSpPr>
          <p:nvPr>
            <p:ph type="sldNum" sz="quarter" idx="12"/>
          </p:nvPr>
        </p:nvSpPr>
        <p:spPr>
          <a:ln/>
        </p:spPr>
        <p:txBody>
          <a:bodyPr/>
          <a:lstStyle>
            <a:lvl1pPr>
              <a:defRPr/>
            </a:lvl1pPr>
          </a:lstStyle>
          <a:p>
            <a:pPr>
              <a:defRPr/>
            </a:pPr>
            <a:fld id="{A5380B49-8842-4184-B690-D96CF818D2C5}"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3518809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41288" y="249238"/>
            <a:ext cx="1131887" cy="6345237"/>
            <a:chOff x="89" y="157"/>
            <a:chExt cx="713" cy="3997"/>
          </a:xfrm>
        </p:grpSpPr>
        <p:sp>
          <p:nvSpPr>
            <p:cNvPr id="1032" name="Arc 3"/>
            <p:cNvSpPr>
              <a:spLocks/>
            </p:cNvSpPr>
            <p:nvPr/>
          </p:nvSpPr>
          <p:spPr bwMode="auto">
            <a:xfrm rot="2700000">
              <a:off x="347" y="157"/>
              <a:ext cx="455" cy="45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hlink"/>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fontAlgn="base">
                <a:spcBef>
                  <a:spcPct val="0"/>
                </a:spcBef>
                <a:spcAft>
                  <a:spcPct val="0"/>
                </a:spcAft>
              </a:pPr>
              <a:endParaRPr kumimoji="1" lang="zh-CN" altLang="en-US" sz="2400">
                <a:solidFill>
                  <a:srgbClr val="000000"/>
                </a:solidFill>
              </a:endParaRPr>
            </a:p>
          </p:txBody>
        </p:sp>
        <p:sp>
          <p:nvSpPr>
            <p:cNvPr id="1033" name="Arc 4"/>
            <p:cNvSpPr>
              <a:spLocks/>
            </p:cNvSpPr>
            <p:nvPr/>
          </p:nvSpPr>
          <p:spPr bwMode="auto">
            <a:xfrm rot="2700000">
              <a:off x="342" y="162"/>
              <a:ext cx="438" cy="435"/>
            </a:xfrm>
            <a:custGeom>
              <a:avLst/>
              <a:gdLst>
                <a:gd name="T0" fmla="*/ 0 w 20808"/>
                <a:gd name="T1" fmla="*/ 0 h 20673"/>
                <a:gd name="T2" fmla="*/ 0 w 20808"/>
                <a:gd name="T3" fmla="*/ 0 h 20673"/>
                <a:gd name="T4" fmla="*/ 0 w 20808"/>
                <a:gd name="T5" fmla="*/ 0 h 20673"/>
                <a:gd name="T6" fmla="*/ 0 60000 65536"/>
                <a:gd name="T7" fmla="*/ 0 60000 65536"/>
                <a:gd name="T8" fmla="*/ 0 60000 65536"/>
              </a:gdLst>
              <a:ahLst/>
              <a:cxnLst>
                <a:cxn ang="T6">
                  <a:pos x="T0" y="T1"/>
                </a:cxn>
                <a:cxn ang="T7">
                  <a:pos x="T2" y="T3"/>
                </a:cxn>
                <a:cxn ang="T8">
                  <a:pos x="T4" y="T5"/>
                </a:cxn>
              </a:cxnLst>
              <a:rect l="0" t="0" r="r" b="b"/>
              <a:pathLst>
                <a:path w="20808" h="20673" fill="none" extrusionOk="0">
                  <a:moveTo>
                    <a:pt x="6259" y="-1"/>
                  </a:moveTo>
                  <a:cubicBezTo>
                    <a:pt x="13335" y="2142"/>
                    <a:pt x="18823" y="7754"/>
                    <a:pt x="20807" y="14877"/>
                  </a:cubicBezTo>
                </a:path>
                <a:path w="20808" h="20673" stroke="0" extrusionOk="0">
                  <a:moveTo>
                    <a:pt x="6259" y="-1"/>
                  </a:moveTo>
                  <a:cubicBezTo>
                    <a:pt x="13335" y="2142"/>
                    <a:pt x="18823" y="7754"/>
                    <a:pt x="20807" y="14877"/>
                  </a:cubicBezTo>
                  <a:lnTo>
                    <a:pt x="0" y="20673"/>
                  </a:lnTo>
                  <a:lnTo>
                    <a:pt x="6259" y="-1"/>
                  </a:lnTo>
                  <a:close/>
                </a:path>
              </a:pathLst>
            </a:custGeom>
            <a:solidFill>
              <a:schemeClr val="accent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fontAlgn="base">
                <a:spcBef>
                  <a:spcPct val="0"/>
                </a:spcBef>
                <a:spcAft>
                  <a:spcPct val="0"/>
                </a:spcAft>
              </a:pPr>
              <a:endParaRPr kumimoji="1" lang="zh-CN" altLang="en-US" sz="2400">
                <a:solidFill>
                  <a:srgbClr val="000000"/>
                </a:solidFill>
              </a:endParaRPr>
            </a:p>
          </p:txBody>
        </p:sp>
        <p:sp>
          <p:nvSpPr>
            <p:cNvPr id="1034" name="Arc 5"/>
            <p:cNvSpPr>
              <a:spLocks/>
            </p:cNvSpPr>
            <p:nvPr/>
          </p:nvSpPr>
          <p:spPr bwMode="auto">
            <a:xfrm rot="2700000">
              <a:off x="339" y="188"/>
              <a:ext cx="410" cy="400"/>
            </a:xfrm>
            <a:custGeom>
              <a:avLst/>
              <a:gdLst>
                <a:gd name="T0" fmla="*/ 0 w 19469"/>
                <a:gd name="T1" fmla="*/ 0 h 18986"/>
                <a:gd name="T2" fmla="*/ 0 w 19469"/>
                <a:gd name="T3" fmla="*/ 0 h 18986"/>
                <a:gd name="T4" fmla="*/ 0 w 19469"/>
                <a:gd name="T5" fmla="*/ 0 h 18986"/>
                <a:gd name="T6" fmla="*/ 0 60000 65536"/>
                <a:gd name="T7" fmla="*/ 0 60000 65536"/>
                <a:gd name="T8" fmla="*/ 0 60000 65536"/>
              </a:gdLst>
              <a:ahLst/>
              <a:cxnLst>
                <a:cxn ang="T6">
                  <a:pos x="T0" y="T1"/>
                </a:cxn>
                <a:cxn ang="T7">
                  <a:pos x="T2" y="T3"/>
                </a:cxn>
                <a:cxn ang="T8">
                  <a:pos x="T4" y="T5"/>
                </a:cxn>
              </a:cxnLst>
              <a:rect l="0" t="0" r="r" b="b"/>
              <a:pathLst>
                <a:path w="19469" h="18986" fill="none" extrusionOk="0">
                  <a:moveTo>
                    <a:pt x="10300" y="-1"/>
                  </a:moveTo>
                  <a:cubicBezTo>
                    <a:pt x="14293" y="2166"/>
                    <a:pt x="17501" y="5536"/>
                    <a:pt x="19469" y="9630"/>
                  </a:cubicBezTo>
                </a:path>
                <a:path w="19469" h="18986" stroke="0" extrusionOk="0">
                  <a:moveTo>
                    <a:pt x="10300" y="-1"/>
                  </a:moveTo>
                  <a:cubicBezTo>
                    <a:pt x="14293" y="2166"/>
                    <a:pt x="17501" y="5536"/>
                    <a:pt x="19469" y="9630"/>
                  </a:cubicBezTo>
                  <a:lnTo>
                    <a:pt x="0" y="18986"/>
                  </a:lnTo>
                  <a:lnTo>
                    <a:pt x="10300" y="-1"/>
                  </a:lnTo>
                  <a:close/>
                </a:path>
              </a:pathLst>
            </a:custGeom>
            <a:solidFill>
              <a:schemeClr val="folHlink"/>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fontAlgn="base">
                <a:spcBef>
                  <a:spcPct val="0"/>
                </a:spcBef>
                <a:spcAft>
                  <a:spcPct val="0"/>
                </a:spcAft>
              </a:pPr>
              <a:endParaRPr kumimoji="1" lang="zh-CN" altLang="en-US" sz="2400">
                <a:solidFill>
                  <a:srgbClr val="000000"/>
                </a:solidFill>
              </a:endParaRPr>
            </a:p>
          </p:txBody>
        </p:sp>
        <p:sp>
          <p:nvSpPr>
            <p:cNvPr id="1035" name="Arc 6"/>
            <p:cNvSpPr>
              <a:spLocks/>
            </p:cNvSpPr>
            <p:nvPr/>
          </p:nvSpPr>
          <p:spPr bwMode="auto">
            <a:xfrm rot="2700000">
              <a:off x="334" y="206"/>
              <a:ext cx="361" cy="357"/>
            </a:xfrm>
            <a:custGeom>
              <a:avLst/>
              <a:gdLst>
                <a:gd name="T0" fmla="*/ 0 w 17119"/>
                <a:gd name="T1" fmla="*/ 0 h 16950"/>
                <a:gd name="T2" fmla="*/ 0 w 17119"/>
                <a:gd name="T3" fmla="*/ 0 h 16950"/>
                <a:gd name="T4" fmla="*/ 0 w 17119"/>
                <a:gd name="T5" fmla="*/ 0 h 16950"/>
                <a:gd name="T6" fmla="*/ 0 60000 65536"/>
                <a:gd name="T7" fmla="*/ 0 60000 65536"/>
                <a:gd name="T8" fmla="*/ 0 60000 65536"/>
              </a:gdLst>
              <a:ahLst/>
              <a:cxnLst>
                <a:cxn ang="T6">
                  <a:pos x="T0" y="T1"/>
                </a:cxn>
                <a:cxn ang="T7">
                  <a:pos x="T2" y="T3"/>
                </a:cxn>
                <a:cxn ang="T8">
                  <a:pos x="T4" y="T5"/>
                </a:cxn>
              </a:cxnLst>
              <a:rect l="0" t="0" r="r" b="b"/>
              <a:pathLst>
                <a:path w="17119" h="16950" fill="none" extrusionOk="0">
                  <a:moveTo>
                    <a:pt x="13388" y="0"/>
                  </a:moveTo>
                  <a:cubicBezTo>
                    <a:pt x="14782" y="1101"/>
                    <a:pt x="16035" y="2370"/>
                    <a:pt x="17118" y="3778"/>
                  </a:cubicBezTo>
                </a:path>
                <a:path w="17119" h="16950" stroke="0" extrusionOk="0">
                  <a:moveTo>
                    <a:pt x="13388" y="0"/>
                  </a:moveTo>
                  <a:cubicBezTo>
                    <a:pt x="14782" y="1101"/>
                    <a:pt x="16035" y="2370"/>
                    <a:pt x="17118" y="3778"/>
                  </a:cubicBezTo>
                  <a:lnTo>
                    <a:pt x="0" y="16950"/>
                  </a:lnTo>
                  <a:lnTo>
                    <a:pt x="13388" y="0"/>
                  </a:lnTo>
                  <a:close/>
                </a:path>
              </a:pathLst>
            </a:custGeom>
            <a:solidFill>
              <a:schemeClr val="accent1"/>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fontAlgn="base">
                <a:spcBef>
                  <a:spcPct val="0"/>
                </a:spcBef>
                <a:spcAft>
                  <a:spcPct val="0"/>
                </a:spcAft>
              </a:pPr>
              <a:endParaRPr kumimoji="1" lang="zh-CN" altLang="en-US" sz="2400">
                <a:solidFill>
                  <a:srgbClr val="000000"/>
                </a:solidFill>
              </a:endParaRPr>
            </a:p>
          </p:txBody>
        </p:sp>
        <p:sp>
          <p:nvSpPr>
            <p:cNvPr id="1036" name="Arc 7"/>
            <p:cNvSpPr>
              <a:spLocks/>
            </p:cNvSpPr>
            <p:nvPr/>
          </p:nvSpPr>
          <p:spPr bwMode="auto">
            <a:xfrm rot="2700000">
              <a:off x="293" y="271"/>
              <a:ext cx="215" cy="21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890" y="0"/>
                    <a:pt x="21544" y="9609"/>
                    <a:pt x="21599" y="21500"/>
                  </a:cubicBezTo>
                </a:path>
                <a:path w="21600" h="21600" stroke="0" extrusionOk="0">
                  <a:moveTo>
                    <a:pt x="-1" y="0"/>
                  </a:moveTo>
                  <a:cubicBezTo>
                    <a:pt x="11890" y="0"/>
                    <a:pt x="21544" y="9609"/>
                    <a:pt x="21599" y="21500"/>
                  </a:cubicBezTo>
                  <a:lnTo>
                    <a:pt x="0" y="21600"/>
                  </a:lnTo>
                  <a:lnTo>
                    <a:pt x="-1" y="0"/>
                  </a:lnTo>
                  <a:close/>
                </a:path>
              </a:pathLst>
            </a:custGeom>
            <a:solidFill>
              <a:schemeClr val="bg1"/>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fontAlgn="base">
                <a:spcBef>
                  <a:spcPct val="0"/>
                </a:spcBef>
                <a:spcAft>
                  <a:spcPct val="0"/>
                </a:spcAft>
              </a:pPr>
              <a:endParaRPr kumimoji="1" lang="zh-CN" altLang="en-US" sz="2400">
                <a:solidFill>
                  <a:srgbClr val="000000"/>
                </a:solidFill>
              </a:endParaRPr>
            </a:p>
          </p:txBody>
        </p:sp>
        <p:sp>
          <p:nvSpPr>
            <p:cNvPr id="1037" name="Arc 8"/>
            <p:cNvSpPr>
              <a:spLocks/>
            </p:cNvSpPr>
            <p:nvPr/>
          </p:nvSpPr>
          <p:spPr bwMode="auto">
            <a:xfrm rot="2700000">
              <a:off x="347" y="939"/>
              <a:ext cx="455" cy="45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hlink"/>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fontAlgn="base">
                <a:spcBef>
                  <a:spcPct val="0"/>
                </a:spcBef>
                <a:spcAft>
                  <a:spcPct val="0"/>
                </a:spcAft>
              </a:pPr>
              <a:endParaRPr kumimoji="1" lang="zh-CN" altLang="en-US" sz="2400">
                <a:solidFill>
                  <a:srgbClr val="000000"/>
                </a:solidFill>
              </a:endParaRPr>
            </a:p>
          </p:txBody>
        </p:sp>
        <p:sp>
          <p:nvSpPr>
            <p:cNvPr id="1038" name="Arc 9"/>
            <p:cNvSpPr>
              <a:spLocks/>
            </p:cNvSpPr>
            <p:nvPr/>
          </p:nvSpPr>
          <p:spPr bwMode="auto">
            <a:xfrm rot="2700000">
              <a:off x="342" y="944"/>
              <a:ext cx="438" cy="435"/>
            </a:xfrm>
            <a:custGeom>
              <a:avLst/>
              <a:gdLst>
                <a:gd name="T0" fmla="*/ 0 w 20808"/>
                <a:gd name="T1" fmla="*/ 0 h 20673"/>
                <a:gd name="T2" fmla="*/ 0 w 20808"/>
                <a:gd name="T3" fmla="*/ 0 h 20673"/>
                <a:gd name="T4" fmla="*/ 0 w 20808"/>
                <a:gd name="T5" fmla="*/ 0 h 20673"/>
                <a:gd name="T6" fmla="*/ 0 60000 65536"/>
                <a:gd name="T7" fmla="*/ 0 60000 65536"/>
                <a:gd name="T8" fmla="*/ 0 60000 65536"/>
              </a:gdLst>
              <a:ahLst/>
              <a:cxnLst>
                <a:cxn ang="T6">
                  <a:pos x="T0" y="T1"/>
                </a:cxn>
                <a:cxn ang="T7">
                  <a:pos x="T2" y="T3"/>
                </a:cxn>
                <a:cxn ang="T8">
                  <a:pos x="T4" y="T5"/>
                </a:cxn>
              </a:cxnLst>
              <a:rect l="0" t="0" r="r" b="b"/>
              <a:pathLst>
                <a:path w="20808" h="20673" fill="none" extrusionOk="0">
                  <a:moveTo>
                    <a:pt x="6259" y="-1"/>
                  </a:moveTo>
                  <a:cubicBezTo>
                    <a:pt x="13335" y="2142"/>
                    <a:pt x="18823" y="7754"/>
                    <a:pt x="20807" y="14877"/>
                  </a:cubicBezTo>
                </a:path>
                <a:path w="20808" h="20673" stroke="0" extrusionOk="0">
                  <a:moveTo>
                    <a:pt x="6259" y="-1"/>
                  </a:moveTo>
                  <a:cubicBezTo>
                    <a:pt x="13335" y="2142"/>
                    <a:pt x="18823" y="7754"/>
                    <a:pt x="20807" y="14877"/>
                  </a:cubicBezTo>
                  <a:lnTo>
                    <a:pt x="0" y="20673"/>
                  </a:lnTo>
                  <a:lnTo>
                    <a:pt x="6259" y="-1"/>
                  </a:lnTo>
                  <a:close/>
                </a:path>
              </a:pathLst>
            </a:custGeom>
            <a:solidFill>
              <a:schemeClr val="accent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fontAlgn="base">
                <a:spcBef>
                  <a:spcPct val="0"/>
                </a:spcBef>
                <a:spcAft>
                  <a:spcPct val="0"/>
                </a:spcAft>
              </a:pPr>
              <a:endParaRPr kumimoji="1" lang="zh-CN" altLang="en-US" sz="2400">
                <a:solidFill>
                  <a:srgbClr val="000000"/>
                </a:solidFill>
              </a:endParaRPr>
            </a:p>
          </p:txBody>
        </p:sp>
        <p:sp>
          <p:nvSpPr>
            <p:cNvPr id="1039" name="Arc 10"/>
            <p:cNvSpPr>
              <a:spLocks/>
            </p:cNvSpPr>
            <p:nvPr/>
          </p:nvSpPr>
          <p:spPr bwMode="auto">
            <a:xfrm rot="2700000">
              <a:off x="339" y="970"/>
              <a:ext cx="410" cy="400"/>
            </a:xfrm>
            <a:custGeom>
              <a:avLst/>
              <a:gdLst>
                <a:gd name="T0" fmla="*/ 0 w 19469"/>
                <a:gd name="T1" fmla="*/ 0 h 18986"/>
                <a:gd name="T2" fmla="*/ 0 w 19469"/>
                <a:gd name="T3" fmla="*/ 0 h 18986"/>
                <a:gd name="T4" fmla="*/ 0 w 19469"/>
                <a:gd name="T5" fmla="*/ 0 h 18986"/>
                <a:gd name="T6" fmla="*/ 0 60000 65536"/>
                <a:gd name="T7" fmla="*/ 0 60000 65536"/>
                <a:gd name="T8" fmla="*/ 0 60000 65536"/>
              </a:gdLst>
              <a:ahLst/>
              <a:cxnLst>
                <a:cxn ang="T6">
                  <a:pos x="T0" y="T1"/>
                </a:cxn>
                <a:cxn ang="T7">
                  <a:pos x="T2" y="T3"/>
                </a:cxn>
                <a:cxn ang="T8">
                  <a:pos x="T4" y="T5"/>
                </a:cxn>
              </a:cxnLst>
              <a:rect l="0" t="0" r="r" b="b"/>
              <a:pathLst>
                <a:path w="19469" h="18986" fill="none" extrusionOk="0">
                  <a:moveTo>
                    <a:pt x="10300" y="-1"/>
                  </a:moveTo>
                  <a:cubicBezTo>
                    <a:pt x="14293" y="2166"/>
                    <a:pt x="17501" y="5536"/>
                    <a:pt x="19469" y="9630"/>
                  </a:cubicBezTo>
                </a:path>
                <a:path w="19469" h="18986" stroke="0" extrusionOk="0">
                  <a:moveTo>
                    <a:pt x="10300" y="-1"/>
                  </a:moveTo>
                  <a:cubicBezTo>
                    <a:pt x="14293" y="2166"/>
                    <a:pt x="17501" y="5536"/>
                    <a:pt x="19469" y="9630"/>
                  </a:cubicBezTo>
                  <a:lnTo>
                    <a:pt x="0" y="18986"/>
                  </a:lnTo>
                  <a:lnTo>
                    <a:pt x="10300" y="-1"/>
                  </a:lnTo>
                  <a:close/>
                </a:path>
              </a:pathLst>
            </a:custGeom>
            <a:solidFill>
              <a:schemeClr val="folHlink"/>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fontAlgn="base">
                <a:spcBef>
                  <a:spcPct val="0"/>
                </a:spcBef>
                <a:spcAft>
                  <a:spcPct val="0"/>
                </a:spcAft>
              </a:pPr>
              <a:endParaRPr kumimoji="1" lang="zh-CN" altLang="en-US" sz="2400">
                <a:solidFill>
                  <a:srgbClr val="000000"/>
                </a:solidFill>
              </a:endParaRPr>
            </a:p>
          </p:txBody>
        </p:sp>
        <p:sp>
          <p:nvSpPr>
            <p:cNvPr id="1040" name="Arc 11"/>
            <p:cNvSpPr>
              <a:spLocks/>
            </p:cNvSpPr>
            <p:nvPr/>
          </p:nvSpPr>
          <p:spPr bwMode="auto">
            <a:xfrm rot="2700000">
              <a:off x="334" y="988"/>
              <a:ext cx="361" cy="357"/>
            </a:xfrm>
            <a:custGeom>
              <a:avLst/>
              <a:gdLst>
                <a:gd name="T0" fmla="*/ 0 w 17119"/>
                <a:gd name="T1" fmla="*/ 0 h 16950"/>
                <a:gd name="T2" fmla="*/ 0 w 17119"/>
                <a:gd name="T3" fmla="*/ 0 h 16950"/>
                <a:gd name="T4" fmla="*/ 0 w 17119"/>
                <a:gd name="T5" fmla="*/ 0 h 16950"/>
                <a:gd name="T6" fmla="*/ 0 60000 65536"/>
                <a:gd name="T7" fmla="*/ 0 60000 65536"/>
                <a:gd name="T8" fmla="*/ 0 60000 65536"/>
              </a:gdLst>
              <a:ahLst/>
              <a:cxnLst>
                <a:cxn ang="T6">
                  <a:pos x="T0" y="T1"/>
                </a:cxn>
                <a:cxn ang="T7">
                  <a:pos x="T2" y="T3"/>
                </a:cxn>
                <a:cxn ang="T8">
                  <a:pos x="T4" y="T5"/>
                </a:cxn>
              </a:cxnLst>
              <a:rect l="0" t="0" r="r" b="b"/>
              <a:pathLst>
                <a:path w="17119" h="16950" fill="none" extrusionOk="0">
                  <a:moveTo>
                    <a:pt x="13388" y="0"/>
                  </a:moveTo>
                  <a:cubicBezTo>
                    <a:pt x="14782" y="1101"/>
                    <a:pt x="16035" y="2370"/>
                    <a:pt x="17118" y="3778"/>
                  </a:cubicBezTo>
                </a:path>
                <a:path w="17119" h="16950" stroke="0" extrusionOk="0">
                  <a:moveTo>
                    <a:pt x="13388" y="0"/>
                  </a:moveTo>
                  <a:cubicBezTo>
                    <a:pt x="14782" y="1101"/>
                    <a:pt x="16035" y="2370"/>
                    <a:pt x="17118" y="3778"/>
                  </a:cubicBezTo>
                  <a:lnTo>
                    <a:pt x="0" y="16950"/>
                  </a:lnTo>
                  <a:lnTo>
                    <a:pt x="13388" y="0"/>
                  </a:lnTo>
                  <a:close/>
                </a:path>
              </a:pathLst>
            </a:custGeom>
            <a:solidFill>
              <a:schemeClr val="accent1"/>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fontAlgn="base">
                <a:spcBef>
                  <a:spcPct val="0"/>
                </a:spcBef>
                <a:spcAft>
                  <a:spcPct val="0"/>
                </a:spcAft>
              </a:pPr>
              <a:endParaRPr kumimoji="1" lang="zh-CN" altLang="en-US" sz="2400">
                <a:solidFill>
                  <a:srgbClr val="000000"/>
                </a:solidFill>
              </a:endParaRPr>
            </a:p>
          </p:txBody>
        </p:sp>
        <p:sp>
          <p:nvSpPr>
            <p:cNvPr id="1041" name="Arc 12"/>
            <p:cNvSpPr>
              <a:spLocks/>
            </p:cNvSpPr>
            <p:nvPr/>
          </p:nvSpPr>
          <p:spPr bwMode="auto">
            <a:xfrm rot="2700000">
              <a:off x="293" y="1056"/>
              <a:ext cx="215" cy="21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890" y="0"/>
                    <a:pt x="21544" y="9609"/>
                    <a:pt x="21599" y="21500"/>
                  </a:cubicBezTo>
                </a:path>
                <a:path w="21600" h="21600" stroke="0" extrusionOk="0">
                  <a:moveTo>
                    <a:pt x="-1" y="0"/>
                  </a:moveTo>
                  <a:cubicBezTo>
                    <a:pt x="11890" y="0"/>
                    <a:pt x="21544" y="9609"/>
                    <a:pt x="21599" y="21500"/>
                  </a:cubicBezTo>
                  <a:lnTo>
                    <a:pt x="0" y="21600"/>
                  </a:lnTo>
                  <a:lnTo>
                    <a:pt x="-1" y="0"/>
                  </a:lnTo>
                  <a:close/>
                </a:path>
              </a:pathLst>
            </a:custGeom>
            <a:solidFill>
              <a:schemeClr val="bg1"/>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fontAlgn="base">
                <a:spcBef>
                  <a:spcPct val="0"/>
                </a:spcBef>
                <a:spcAft>
                  <a:spcPct val="0"/>
                </a:spcAft>
              </a:pPr>
              <a:endParaRPr kumimoji="1" lang="zh-CN" altLang="en-US" sz="2400">
                <a:solidFill>
                  <a:srgbClr val="000000"/>
                </a:solidFill>
              </a:endParaRPr>
            </a:p>
          </p:txBody>
        </p:sp>
        <p:sp>
          <p:nvSpPr>
            <p:cNvPr id="1042" name="Arc 13"/>
            <p:cNvSpPr>
              <a:spLocks/>
            </p:cNvSpPr>
            <p:nvPr/>
          </p:nvSpPr>
          <p:spPr bwMode="auto">
            <a:xfrm rot="2700000">
              <a:off x="347" y="1727"/>
              <a:ext cx="455" cy="45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hlink"/>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fontAlgn="base">
                <a:spcBef>
                  <a:spcPct val="0"/>
                </a:spcBef>
                <a:spcAft>
                  <a:spcPct val="0"/>
                </a:spcAft>
              </a:pPr>
              <a:endParaRPr kumimoji="1" lang="zh-CN" altLang="en-US" sz="2400">
                <a:solidFill>
                  <a:srgbClr val="000000"/>
                </a:solidFill>
              </a:endParaRPr>
            </a:p>
          </p:txBody>
        </p:sp>
        <p:sp>
          <p:nvSpPr>
            <p:cNvPr id="1043" name="Arc 14"/>
            <p:cNvSpPr>
              <a:spLocks/>
            </p:cNvSpPr>
            <p:nvPr/>
          </p:nvSpPr>
          <p:spPr bwMode="auto">
            <a:xfrm rot="2700000">
              <a:off x="347" y="2518"/>
              <a:ext cx="455" cy="45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hlink"/>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fontAlgn="base">
                <a:spcBef>
                  <a:spcPct val="0"/>
                </a:spcBef>
                <a:spcAft>
                  <a:spcPct val="0"/>
                </a:spcAft>
              </a:pPr>
              <a:endParaRPr kumimoji="1" lang="zh-CN" altLang="en-US" sz="2400">
                <a:solidFill>
                  <a:srgbClr val="000000"/>
                </a:solidFill>
              </a:endParaRPr>
            </a:p>
          </p:txBody>
        </p:sp>
        <p:sp>
          <p:nvSpPr>
            <p:cNvPr id="1044" name="Arc 15"/>
            <p:cNvSpPr>
              <a:spLocks/>
            </p:cNvSpPr>
            <p:nvPr/>
          </p:nvSpPr>
          <p:spPr bwMode="auto">
            <a:xfrm rot="2700000">
              <a:off x="342" y="2523"/>
              <a:ext cx="438" cy="435"/>
            </a:xfrm>
            <a:custGeom>
              <a:avLst/>
              <a:gdLst>
                <a:gd name="T0" fmla="*/ 0 w 20808"/>
                <a:gd name="T1" fmla="*/ 0 h 20673"/>
                <a:gd name="T2" fmla="*/ 0 w 20808"/>
                <a:gd name="T3" fmla="*/ 0 h 20673"/>
                <a:gd name="T4" fmla="*/ 0 w 20808"/>
                <a:gd name="T5" fmla="*/ 0 h 20673"/>
                <a:gd name="T6" fmla="*/ 0 60000 65536"/>
                <a:gd name="T7" fmla="*/ 0 60000 65536"/>
                <a:gd name="T8" fmla="*/ 0 60000 65536"/>
              </a:gdLst>
              <a:ahLst/>
              <a:cxnLst>
                <a:cxn ang="T6">
                  <a:pos x="T0" y="T1"/>
                </a:cxn>
                <a:cxn ang="T7">
                  <a:pos x="T2" y="T3"/>
                </a:cxn>
                <a:cxn ang="T8">
                  <a:pos x="T4" y="T5"/>
                </a:cxn>
              </a:cxnLst>
              <a:rect l="0" t="0" r="r" b="b"/>
              <a:pathLst>
                <a:path w="20808" h="20673" fill="none" extrusionOk="0">
                  <a:moveTo>
                    <a:pt x="6259" y="-1"/>
                  </a:moveTo>
                  <a:cubicBezTo>
                    <a:pt x="13335" y="2142"/>
                    <a:pt x="18823" y="7754"/>
                    <a:pt x="20807" y="14877"/>
                  </a:cubicBezTo>
                </a:path>
                <a:path w="20808" h="20673" stroke="0" extrusionOk="0">
                  <a:moveTo>
                    <a:pt x="6259" y="-1"/>
                  </a:moveTo>
                  <a:cubicBezTo>
                    <a:pt x="13335" y="2142"/>
                    <a:pt x="18823" y="7754"/>
                    <a:pt x="20807" y="14877"/>
                  </a:cubicBezTo>
                  <a:lnTo>
                    <a:pt x="0" y="20673"/>
                  </a:lnTo>
                  <a:lnTo>
                    <a:pt x="6259" y="-1"/>
                  </a:lnTo>
                  <a:close/>
                </a:path>
              </a:pathLst>
            </a:custGeom>
            <a:solidFill>
              <a:schemeClr val="accent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fontAlgn="base">
                <a:spcBef>
                  <a:spcPct val="0"/>
                </a:spcBef>
                <a:spcAft>
                  <a:spcPct val="0"/>
                </a:spcAft>
              </a:pPr>
              <a:endParaRPr kumimoji="1" lang="zh-CN" altLang="en-US" sz="2400">
                <a:solidFill>
                  <a:srgbClr val="000000"/>
                </a:solidFill>
              </a:endParaRPr>
            </a:p>
          </p:txBody>
        </p:sp>
        <p:sp>
          <p:nvSpPr>
            <p:cNvPr id="1045" name="Arc 16"/>
            <p:cNvSpPr>
              <a:spLocks/>
            </p:cNvSpPr>
            <p:nvPr/>
          </p:nvSpPr>
          <p:spPr bwMode="auto">
            <a:xfrm rot="2700000">
              <a:off x="339" y="2549"/>
              <a:ext cx="410" cy="400"/>
            </a:xfrm>
            <a:custGeom>
              <a:avLst/>
              <a:gdLst>
                <a:gd name="T0" fmla="*/ 0 w 19469"/>
                <a:gd name="T1" fmla="*/ 0 h 18986"/>
                <a:gd name="T2" fmla="*/ 0 w 19469"/>
                <a:gd name="T3" fmla="*/ 0 h 18986"/>
                <a:gd name="T4" fmla="*/ 0 w 19469"/>
                <a:gd name="T5" fmla="*/ 0 h 18986"/>
                <a:gd name="T6" fmla="*/ 0 60000 65536"/>
                <a:gd name="T7" fmla="*/ 0 60000 65536"/>
                <a:gd name="T8" fmla="*/ 0 60000 65536"/>
              </a:gdLst>
              <a:ahLst/>
              <a:cxnLst>
                <a:cxn ang="T6">
                  <a:pos x="T0" y="T1"/>
                </a:cxn>
                <a:cxn ang="T7">
                  <a:pos x="T2" y="T3"/>
                </a:cxn>
                <a:cxn ang="T8">
                  <a:pos x="T4" y="T5"/>
                </a:cxn>
              </a:cxnLst>
              <a:rect l="0" t="0" r="r" b="b"/>
              <a:pathLst>
                <a:path w="19469" h="18986" fill="none" extrusionOk="0">
                  <a:moveTo>
                    <a:pt x="10300" y="-1"/>
                  </a:moveTo>
                  <a:cubicBezTo>
                    <a:pt x="14293" y="2166"/>
                    <a:pt x="17501" y="5536"/>
                    <a:pt x="19469" y="9630"/>
                  </a:cubicBezTo>
                </a:path>
                <a:path w="19469" h="18986" stroke="0" extrusionOk="0">
                  <a:moveTo>
                    <a:pt x="10300" y="-1"/>
                  </a:moveTo>
                  <a:cubicBezTo>
                    <a:pt x="14293" y="2166"/>
                    <a:pt x="17501" y="5536"/>
                    <a:pt x="19469" y="9630"/>
                  </a:cubicBezTo>
                  <a:lnTo>
                    <a:pt x="0" y="18986"/>
                  </a:lnTo>
                  <a:lnTo>
                    <a:pt x="10300" y="-1"/>
                  </a:lnTo>
                  <a:close/>
                </a:path>
              </a:pathLst>
            </a:custGeom>
            <a:solidFill>
              <a:schemeClr val="folHlink"/>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fontAlgn="base">
                <a:spcBef>
                  <a:spcPct val="0"/>
                </a:spcBef>
                <a:spcAft>
                  <a:spcPct val="0"/>
                </a:spcAft>
              </a:pPr>
              <a:endParaRPr kumimoji="1" lang="zh-CN" altLang="en-US" sz="2400">
                <a:solidFill>
                  <a:srgbClr val="000000"/>
                </a:solidFill>
              </a:endParaRPr>
            </a:p>
          </p:txBody>
        </p:sp>
        <p:sp>
          <p:nvSpPr>
            <p:cNvPr id="1046" name="Arc 17"/>
            <p:cNvSpPr>
              <a:spLocks/>
            </p:cNvSpPr>
            <p:nvPr/>
          </p:nvSpPr>
          <p:spPr bwMode="auto">
            <a:xfrm rot="2700000">
              <a:off x="334" y="2567"/>
              <a:ext cx="361" cy="357"/>
            </a:xfrm>
            <a:custGeom>
              <a:avLst/>
              <a:gdLst>
                <a:gd name="T0" fmla="*/ 0 w 17119"/>
                <a:gd name="T1" fmla="*/ 0 h 16950"/>
                <a:gd name="T2" fmla="*/ 0 w 17119"/>
                <a:gd name="T3" fmla="*/ 0 h 16950"/>
                <a:gd name="T4" fmla="*/ 0 w 17119"/>
                <a:gd name="T5" fmla="*/ 0 h 16950"/>
                <a:gd name="T6" fmla="*/ 0 60000 65536"/>
                <a:gd name="T7" fmla="*/ 0 60000 65536"/>
                <a:gd name="T8" fmla="*/ 0 60000 65536"/>
              </a:gdLst>
              <a:ahLst/>
              <a:cxnLst>
                <a:cxn ang="T6">
                  <a:pos x="T0" y="T1"/>
                </a:cxn>
                <a:cxn ang="T7">
                  <a:pos x="T2" y="T3"/>
                </a:cxn>
                <a:cxn ang="T8">
                  <a:pos x="T4" y="T5"/>
                </a:cxn>
              </a:cxnLst>
              <a:rect l="0" t="0" r="r" b="b"/>
              <a:pathLst>
                <a:path w="17119" h="16950" fill="none" extrusionOk="0">
                  <a:moveTo>
                    <a:pt x="13388" y="0"/>
                  </a:moveTo>
                  <a:cubicBezTo>
                    <a:pt x="14782" y="1101"/>
                    <a:pt x="16035" y="2370"/>
                    <a:pt x="17118" y="3778"/>
                  </a:cubicBezTo>
                </a:path>
                <a:path w="17119" h="16950" stroke="0" extrusionOk="0">
                  <a:moveTo>
                    <a:pt x="13388" y="0"/>
                  </a:moveTo>
                  <a:cubicBezTo>
                    <a:pt x="14782" y="1101"/>
                    <a:pt x="16035" y="2370"/>
                    <a:pt x="17118" y="3778"/>
                  </a:cubicBezTo>
                  <a:lnTo>
                    <a:pt x="0" y="16950"/>
                  </a:lnTo>
                  <a:lnTo>
                    <a:pt x="13388" y="0"/>
                  </a:lnTo>
                  <a:close/>
                </a:path>
              </a:pathLst>
            </a:custGeom>
            <a:solidFill>
              <a:schemeClr val="accent1"/>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fontAlgn="base">
                <a:spcBef>
                  <a:spcPct val="0"/>
                </a:spcBef>
                <a:spcAft>
                  <a:spcPct val="0"/>
                </a:spcAft>
              </a:pPr>
              <a:endParaRPr kumimoji="1" lang="zh-CN" altLang="en-US" sz="2400">
                <a:solidFill>
                  <a:srgbClr val="000000"/>
                </a:solidFill>
              </a:endParaRPr>
            </a:p>
          </p:txBody>
        </p:sp>
        <p:sp>
          <p:nvSpPr>
            <p:cNvPr id="1047" name="Arc 18"/>
            <p:cNvSpPr>
              <a:spLocks/>
            </p:cNvSpPr>
            <p:nvPr/>
          </p:nvSpPr>
          <p:spPr bwMode="auto">
            <a:xfrm rot="2700000">
              <a:off x="293" y="2632"/>
              <a:ext cx="215" cy="21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890" y="0"/>
                    <a:pt x="21544" y="9609"/>
                    <a:pt x="21599" y="21500"/>
                  </a:cubicBezTo>
                </a:path>
                <a:path w="21600" h="21600" stroke="0" extrusionOk="0">
                  <a:moveTo>
                    <a:pt x="-1" y="0"/>
                  </a:moveTo>
                  <a:cubicBezTo>
                    <a:pt x="11890" y="0"/>
                    <a:pt x="21544" y="9609"/>
                    <a:pt x="21599" y="21500"/>
                  </a:cubicBezTo>
                  <a:lnTo>
                    <a:pt x="0" y="21600"/>
                  </a:lnTo>
                  <a:lnTo>
                    <a:pt x="-1" y="0"/>
                  </a:lnTo>
                  <a:close/>
                </a:path>
              </a:pathLst>
            </a:custGeom>
            <a:solidFill>
              <a:schemeClr val="bg1"/>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fontAlgn="base">
                <a:spcBef>
                  <a:spcPct val="0"/>
                </a:spcBef>
                <a:spcAft>
                  <a:spcPct val="0"/>
                </a:spcAft>
              </a:pPr>
              <a:endParaRPr kumimoji="1" lang="zh-CN" altLang="en-US" sz="2400">
                <a:solidFill>
                  <a:srgbClr val="000000"/>
                </a:solidFill>
              </a:endParaRPr>
            </a:p>
          </p:txBody>
        </p:sp>
        <p:sp>
          <p:nvSpPr>
            <p:cNvPr id="1048" name="Arc 19"/>
            <p:cNvSpPr>
              <a:spLocks/>
            </p:cNvSpPr>
            <p:nvPr/>
          </p:nvSpPr>
          <p:spPr bwMode="auto">
            <a:xfrm rot="2700000">
              <a:off x="347" y="3303"/>
              <a:ext cx="455" cy="45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hlink"/>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fontAlgn="base">
                <a:spcBef>
                  <a:spcPct val="0"/>
                </a:spcBef>
                <a:spcAft>
                  <a:spcPct val="0"/>
                </a:spcAft>
              </a:pPr>
              <a:endParaRPr kumimoji="1" lang="zh-CN" altLang="en-US" sz="2400">
                <a:solidFill>
                  <a:srgbClr val="000000"/>
                </a:solidFill>
              </a:endParaRPr>
            </a:p>
          </p:txBody>
        </p:sp>
        <p:sp>
          <p:nvSpPr>
            <p:cNvPr id="1049" name="Arc 20"/>
            <p:cNvSpPr>
              <a:spLocks/>
            </p:cNvSpPr>
            <p:nvPr/>
          </p:nvSpPr>
          <p:spPr bwMode="auto">
            <a:xfrm rot="-2700000">
              <a:off x="89" y="553"/>
              <a:ext cx="455" cy="45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53"/>
                  </a:moveTo>
                  <a:cubicBezTo>
                    <a:pt x="25" y="9642"/>
                    <a:pt x="9688" y="0"/>
                    <a:pt x="21599" y="0"/>
                  </a:cubicBezTo>
                </a:path>
                <a:path w="21600" h="21600" stroke="0" extrusionOk="0">
                  <a:moveTo>
                    <a:pt x="0" y="21553"/>
                  </a:moveTo>
                  <a:cubicBezTo>
                    <a:pt x="25" y="9642"/>
                    <a:pt x="9688" y="0"/>
                    <a:pt x="21599" y="0"/>
                  </a:cubicBezTo>
                  <a:lnTo>
                    <a:pt x="21600" y="21600"/>
                  </a:lnTo>
                  <a:lnTo>
                    <a:pt x="0" y="21553"/>
                  </a:lnTo>
                  <a:close/>
                </a:path>
              </a:pathLst>
            </a:custGeom>
            <a:solidFill>
              <a:schemeClr val="accent1"/>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1050" name="Arc 21"/>
            <p:cNvSpPr>
              <a:spLocks/>
            </p:cNvSpPr>
            <p:nvPr/>
          </p:nvSpPr>
          <p:spPr bwMode="auto">
            <a:xfrm rot="-2700000">
              <a:off x="98" y="560"/>
              <a:ext cx="443" cy="442"/>
            </a:xfrm>
            <a:custGeom>
              <a:avLst/>
              <a:gdLst>
                <a:gd name="T0" fmla="*/ 0 w 21031"/>
                <a:gd name="T1" fmla="*/ 0 h 20972"/>
                <a:gd name="T2" fmla="*/ 0 w 21031"/>
                <a:gd name="T3" fmla="*/ 0 h 20972"/>
                <a:gd name="T4" fmla="*/ 0 w 21031"/>
                <a:gd name="T5" fmla="*/ 0 h 20972"/>
                <a:gd name="T6" fmla="*/ 0 60000 65536"/>
                <a:gd name="T7" fmla="*/ 0 60000 65536"/>
                <a:gd name="T8" fmla="*/ 0 60000 65536"/>
              </a:gdLst>
              <a:ahLst/>
              <a:cxnLst>
                <a:cxn ang="T6">
                  <a:pos x="T0" y="T1"/>
                </a:cxn>
                <a:cxn ang="T7">
                  <a:pos x="T2" y="T3"/>
                </a:cxn>
                <a:cxn ang="T8">
                  <a:pos x="T4" y="T5"/>
                </a:cxn>
              </a:cxnLst>
              <a:rect l="0" t="0" r="r" b="b"/>
              <a:pathLst>
                <a:path w="21031" h="20972" fill="none" extrusionOk="0">
                  <a:moveTo>
                    <a:pt x="0" y="16046"/>
                  </a:moveTo>
                  <a:cubicBezTo>
                    <a:pt x="1851" y="8142"/>
                    <a:pt x="7977" y="1943"/>
                    <a:pt x="15859" y="0"/>
                  </a:cubicBezTo>
                </a:path>
                <a:path w="21031" h="20972" stroke="0" extrusionOk="0">
                  <a:moveTo>
                    <a:pt x="0" y="16046"/>
                  </a:moveTo>
                  <a:cubicBezTo>
                    <a:pt x="1851" y="8142"/>
                    <a:pt x="7977" y="1943"/>
                    <a:pt x="15859" y="0"/>
                  </a:cubicBezTo>
                  <a:lnTo>
                    <a:pt x="21031" y="20972"/>
                  </a:lnTo>
                  <a:lnTo>
                    <a:pt x="0" y="16046"/>
                  </a:lnTo>
                  <a:close/>
                </a:path>
              </a:pathLst>
            </a:custGeom>
            <a:solidFill>
              <a:schemeClr val="folHlink"/>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1051" name="Arc 22"/>
            <p:cNvSpPr>
              <a:spLocks/>
            </p:cNvSpPr>
            <p:nvPr/>
          </p:nvSpPr>
          <p:spPr bwMode="auto">
            <a:xfrm rot="-2700000">
              <a:off x="139" y="581"/>
              <a:ext cx="414" cy="404"/>
            </a:xfrm>
            <a:custGeom>
              <a:avLst/>
              <a:gdLst>
                <a:gd name="T0" fmla="*/ 0 w 19657"/>
                <a:gd name="T1" fmla="*/ 0 h 19195"/>
                <a:gd name="T2" fmla="*/ 0 w 19657"/>
                <a:gd name="T3" fmla="*/ 0 h 19195"/>
                <a:gd name="T4" fmla="*/ 0 w 19657"/>
                <a:gd name="T5" fmla="*/ 0 h 19195"/>
                <a:gd name="T6" fmla="*/ 0 60000 65536"/>
                <a:gd name="T7" fmla="*/ 0 60000 65536"/>
                <a:gd name="T8" fmla="*/ 0 60000 65536"/>
              </a:gdLst>
              <a:ahLst/>
              <a:cxnLst>
                <a:cxn ang="T6">
                  <a:pos x="T0" y="T1"/>
                </a:cxn>
                <a:cxn ang="T7">
                  <a:pos x="T2" y="T3"/>
                </a:cxn>
                <a:cxn ang="T8">
                  <a:pos x="T4" y="T5"/>
                </a:cxn>
              </a:cxnLst>
              <a:rect l="0" t="0" r="r" b="b"/>
              <a:pathLst>
                <a:path w="19657" h="19195" fill="none" extrusionOk="0">
                  <a:moveTo>
                    <a:pt x="-1" y="10242"/>
                  </a:moveTo>
                  <a:cubicBezTo>
                    <a:pt x="2008" y="5830"/>
                    <a:pt x="5443" y="2223"/>
                    <a:pt x="9751" y="-1"/>
                  </a:cubicBezTo>
                </a:path>
                <a:path w="19657" h="19195" stroke="0" extrusionOk="0">
                  <a:moveTo>
                    <a:pt x="-1" y="10242"/>
                  </a:moveTo>
                  <a:cubicBezTo>
                    <a:pt x="2008" y="5830"/>
                    <a:pt x="5443" y="2223"/>
                    <a:pt x="9751" y="-1"/>
                  </a:cubicBezTo>
                  <a:lnTo>
                    <a:pt x="19657" y="19195"/>
                  </a:lnTo>
                  <a:lnTo>
                    <a:pt x="-1" y="10242"/>
                  </a:lnTo>
                  <a:close/>
                </a:path>
              </a:pathLst>
            </a:custGeom>
            <a:solidFill>
              <a:schemeClr val="hlink"/>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1052" name="Arc 23"/>
            <p:cNvSpPr>
              <a:spLocks/>
            </p:cNvSpPr>
            <p:nvPr/>
          </p:nvSpPr>
          <p:spPr bwMode="auto">
            <a:xfrm rot="-2700000">
              <a:off x="197" y="602"/>
              <a:ext cx="361" cy="359"/>
            </a:xfrm>
            <a:custGeom>
              <a:avLst/>
              <a:gdLst>
                <a:gd name="T0" fmla="*/ 0 w 17137"/>
                <a:gd name="T1" fmla="*/ 0 h 17032"/>
                <a:gd name="T2" fmla="*/ 0 w 17137"/>
                <a:gd name="T3" fmla="*/ 0 h 17032"/>
                <a:gd name="T4" fmla="*/ 0 w 17137"/>
                <a:gd name="T5" fmla="*/ 0 h 17032"/>
                <a:gd name="T6" fmla="*/ 0 60000 65536"/>
                <a:gd name="T7" fmla="*/ 0 60000 65536"/>
                <a:gd name="T8" fmla="*/ 0 60000 65536"/>
              </a:gdLst>
              <a:ahLst/>
              <a:cxnLst>
                <a:cxn ang="T6">
                  <a:pos x="T0" y="T1"/>
                </a:cxn>
                <a:cxn ang="T7">
                  <a:pos x="T2" y="T3"/>
                </a:cxn>
                <a:cxn ang="T8">
                  <a:pos x="T4" y="T5"/>
                </a:cxn>
              </a:cxnLst>
              <a:rect l="0" t="0" r="r" b="b"/>
              <a:pathLst>
                <a:path w="17137" h="17032" fill="none" extrusionOk="0">
                  <a:moveTo>
                    <a:pt x="0" y="3883"/>
                  </a:moveTo>
                  <a:cubicBezTo>
                    <a:pt x="1114" y="2430"/>
                    <a:pt x="2409" y="1125"/>
                    <a:pt x="3852" y="-1"/>
                  </a:cubicBezTo>
                </a:path>
                <a:path w="17137" h="17032" stroke="0" extrusionOk="0">
                  <a:moveTo>
                    <a:pt x="0" y="3883"/>
                  </a:moveTo>
                  <a:cubicBezTo>
                    <a:pt x="1114" y="2430"/>
                    <a:pt x="2409" y="1125"/>
                    <a:pt x="3852" y="-1"/>
                  </a:cubicBezTo>
                  <a:lnTo>
                    <a:pt x="17137" y="17032"/>
                  </a:lnTo>
                  <a:lnTo>
                    <a:pt x="0" y="3883"/>
                  </a:lnTo>
                  <a:close/>
                </a:path>
              </a:pathLst>
            </a:custGeom>
            <a:solidFill>
              <a:schemeClr val="accent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1053" name="Arc 24"/>
            <p:cNvSpPr>
              <a:spLocks/>
            </p:cNvSpPr>
            <p:nvPr/>
          </p:nvSpPr>
          <p:spPr bwMode="auto">
            <a:xfrm rot="-2700000">
              <a:off x="389" y="672"/>
              <a:ext cx="215" cy="21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00"/>
                  </a:moveTo>
                  <a:cubicBezTo>
                    <a:pt x="55" y="9609"/>
                    <a:pt x="9709" y="0"/>
                    <a:pt x="21599" y="0"/>
                  </a:cubicBezTo>
                </a:path>
                <a:path w="21600" h="21600" stroke="0" extrusionOk="0">
                  <a:moveTo>
                    <a:pt x="0" y="21500"/>
                  </a:moveTo>
                  <a:cubicBezTo>
                    <a:pt x="55" y="9609"/>
                    <a:pt x="9709" y="0"/>
                    <a:pt x="21599" y="0"/>
                  </a:cubicBezTo>
                  <a:lnTo>
                    <a:pt x="21600" y="21600"/>
                  </a:lnTo>
                  <a:lnTo>
                    <a:pt x="0" y="21500"/>
                  </a:lnTo>
                  <a:close/>
                </a:path>
              </a:pathLst>
            </a:custGeom>
            <a:solidFill>
              <a:schemeClr val="bg1"/>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1054" name="Arc 25"/>
            <p:cNvSpPr>
              <a:spLocks/>
            </p:cNvSpPr>
            <p:nvPr/>
          </p:nvSpPr>
          <p:spPr bwMode="auto">
            <a:xfrm rot="-2700000">
              <a:off x="95" y="1335"/>
              <a:ext cx="455" cy="45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53"/>
                  </a:moveTo>
                  <a:cubicBezTo>
                    <a:pt x="25" y="9642"/>
                    <a:pt x="9688" y="0"/>
                    <a:pt x="21599" y="0"/>
                  </a:cubicBezTo>
                </a:path>
                <a:path w="21600" h="21600" stroke="0" extrusionOk="0">
                  <a:moveTo>
                    <a:pt x="0" y="21553"/>
                  </a:moveTo>
                  <a:cubicBezTo>
                    <a:pt x="25" y="9642"/>
                    <a:pt x="9688" y="0"/>
                    <a:pt x="21599" y="0"/>
                  </a:cubicBezTo>
                  <a:lnTo>
                    <a:pt x="21600" y="21600"/>
                  </a:lnTo>
                  <a:lnTo>
                    <a:pt x="0" y="21553"/>
                  </a:lnTo>
                  <a:close/>
                </a:path>
              </a:pathLst>
            </a:custGeom>
            <a:solidFill>
              <a:schemeClr val="accent1"/>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1055" name="Arc 26"/>
            <p:cNvSpPr>
              <a:spLocks/>
            </p:cNvSpPr>
            <p:nvPr/>
          </p:nvSpPr>
          <p:spPr bwMode="auto">
            <a:xfrm rot="-2700000">
              <a:off x="104" y="1342"/>
              <a:ext cx="443" cy="442"/>
            </a:xfrm>
            <a:custGeom>
              <a:avLst/>
              <a:gdLst>
                <a:gd name="T0" fmla="*/ 0 w 21031"/>
                <a:gd name="T1" fmla="*/ 0 h 20972"/>
                <a:gd name="T2" fmla="*/ 0 w 21031"/>
                <a:gd name="T3" fmla="*/ 0 h 20972"/>
                <a:gd name="T4" fmla="*/ 0 w 21031"/>
                <a:gd name="T5" fmla="*/ 0 h 20972"/>
                <a:gd name="T6" fmla="*/ 0 60000 65536"/>
                <a:gd name="T7" fmla="*/ 0 60000 65536"/>
                <a:gd name="T8" fmla="*/ 0 60000 65536"/>
              </a:gdLst>
              <a:ahLst/>
              <a:cxnLst>
                <a:cxn ang="T6">
                  <a:pos x="T0" y="T1"/>
                </a:cxn>
                <a:cxn ang="T7">
                  <a:pos x="T2" y="T3"/>
                </a:cxn>
                <a:cxn ang="T8">
                  <a:pos x="T4" y="T5"/>
                </a:cxn>
              </a:cxnLst>
              <a:rect l="0" t="0" r="r" b="b"/>
              <a:pathLst>
                <a:path w="21031" h="20972" fill="none" extrusionOk="0">
                  <a:moveTo>
                    <a:pt x="0" y="16046"/>
                  </a:moveTo>
                  <a:cubicBezTo>
                    <a:pt x="1851" y="8142"/>
                    <a:pt x="7977" y="1943"/>
                    <a:pt x="15859" y="0"/>
                  </a:cubicBezTo>
                </a:path>
                <a:path w="21031" h="20972" stroke="0" extrusionOk="0">
                  <a:moveTo>
                    <a:pt x="0" y="16046"/>
                  </a:moveTo>
                  <a:cubicBezTo>
                    <a:pt x="1851" y="8142"/>
                    <a:pt x="7977" y="1943"/>
                    <a:pt x="15859" y="0"/>
                  </a:cubicBezTo>
                  <a:lnTo>
                    <a:pt x="21031" y="20972"/>
                  </a:lnTo>
                  <a:lnTo>
                    <a:pt x="0" y="16046"/>
                  </a:lnTo>
                  <a:close/>
                </a:path>
              </a:pathLst>
            </a:custGeom>
            <a:solidFill>
              <a:schemeClr val="folHlink"/>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1056" name="Arc 27"/>
            <p:cNvSpPr>
              <a:spLocks/>
            </p:cNvSpPr>
            <p:nvPr/>
          </p:nvSpPr>
          <p:spPr bwMode="auto">
            <a:xfrm rot="-2700000">
              <a:off x="145" y="1363"/>
              <a:ext cx="414" cy="404"/>
            </a:xfrm>
            <a:custGeom>
              <a:avLst/>
              <a:gdLst>
                <a:gd name="T0" fmla="*/ 0 w 19657"/>
                <a:gd name="T1" fmla="*/ 0 h 19195"/>
                <a:gd name="T2" fmla="*/ 0 w 19657"/>
                <a:gd name="T3" fmla="*/ 0 h 19195"/>
                <a:gd name="T4" fmla="*/ 0 w 19657"/>
                <a:gd name="T5" fmla="*/ 0 h 19195"/>
                <a:gd name="T6" fmla="*/ 0 60000 65536"/>
                <a:gd name="T7" fmla="*/ 0 60000 65536"/>
                <a:gd name="T8" fmla="*/ 0 60000 65536"/>
              </a:gdLst>
              <a:ahLst/>
              <a:cxnLst>
                <a:cxn ang="T6">
                  <a:pos x="T0" y="T1"/>
                </a:cxn>
                <a:cxn ang="T7">
                  <a:pos x="T2" y="T3"/>
                </a:cxn>
                <a:cxn ang="T8">
                  <a:pos x="T4" y="T5"/>
                </a:cxn>
              </a:cxnLst>
              <a:rect l="0" t="0" r="r" b="b"/>
              <a:pathLst>
                <a:path w="19657" h="19195" fill="none" extrusionOk="0">
                  <a:moveTo>
                    <a:pt x="-1" y="10242"/>
                  </a:moveTo>
                  <a:cubicBezTo>
                    <a:pt x="2008" y="5830"/>
                    <a:pt x="5443" y="2223"/>
                    <a:pt x="9751" y="-1"/>
                  </a:cubicBezTo>
                </a:path>
                <a:path w="19657" h="19195" stroke="0" extrusionOk="0">
                  <a:moveTo>
                    <a:pt x="-1" y="10242"/>
                  </a:moveTo>
                  <a:cubicBezTo>
                    <a:pt x="2008" y="5830"/>
                    <a:pt x="5443" y="2223"/>
                    <a:pt x="9751" y="-1"/>
                  </a:cubicBezTo>
                  <a:lnTo>
                    <a:pt x="19657" y="19195"/>
                  </a:lnTo>
                  <a:lnTo>
                    <a:pt x="-1" y="10242"/>
                  </a:lnTo>
                  <a:close/>
                </a:path>
              </a:pathLst>
            </a:custGeom>
            <a:solidFill>
              <a:schemeClr val="hlink"/>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1057" name="Arc 28"/>
            <p:cNvSpPr>
              <a:spLocks/>
            </p:cNvSpPr>
            <p:nvPr/>
          </p:nvSpPr>
          <p:spPr bwMode="auto">
            <a:xfrm rot="-2700000">
              <a:off x="200" y="1384"/>
              <a:ext cx="361" cy="359"/>
            </a:xfrm>
            <a:custGeom>
              <a:avLst/>
              <a:gdLst>
                <a:gd name="T0" fmla="*/ 0 w 17137"/>
                <a:gd name="T1" fmla="*/ 0 h 17032"/>
                <a:gd name="T2" fmla="*/ 0 w 17137"/>
                <a:gd name="T3" fmla="*/ 0 h 17032"/>
                <a:gd name="T4" fmla="*/ 0 w 17137"/>
                <a:gd name="T5" fmla="*/ 0 h 17032"/>
                <a:gd name="T6" fmla="*/ 0 60000 65536"/>
                <a:gd name="T7" fmla="*/ 0 60000 65536"/>
                <a:gd name="T8" fmla="*/ 0 60000 65536"/>
              </a:gdLst>
              <a:ahLst/>
              <a:cxnLst>
                <a:cxn ang="T6">
                  <a:pos x="T0" y="T1"/>
                </a:cxn>
                <a:cxn ang="T7">
                  <a:pos x="T2" y="T3"/>
                </a:cxn>
                <a:cxn ang="T8">
                  <a:pos x="T4" y="T5"/>
                </a:cxn>
              </a:cxnLst>
              <a:rect l="0" t="0" r="r" b="b"/>
              <a:pathLst>
                <a:path w="17137" h="17032" fill="none" extrusionOk="0">
                  <a:moveTo>
                    <a:pt x="0" y="3883"/>
                  </a:moveTo>
                  <a:cubicBezTo>
                    <a:pt x="1114" y="2430"/>
                    <a:pt x="2409" y="1125"/>
                    <a:pt x="3852" y="-1"/>
                  </a:cubicBezTo>
                </a:path>
                <a:path w="17137" h="17032" stroke="0" extrusionOk="0">
                  <a:moveTo>
                    <a:pt x="0" y="3883"/>
                  </a:moveTo>
                  <a:cubicBezTo>
                    <a:pt x="1114" y="2430"/>
                    <a:pt x="2409" y="1125"/>
                    <a:pt x="3852" y="-1"/>
                  </a:cubicBezTo>
                  <a:lnTo>
                    <a:pt x="17137" y="17032"/>
                  </a:lnTo>
                  <a:lnTo>
                    <a:pt x="0" y="3883"/>
                  </a:lnTo>
                  <a:close/>
                </a:path>
              </a:pathLst>
            </a:custGeom>
            <a:solidFill>
              <a:schemeClr val="accent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1058" name="Arc 29"/>
            <p:cNvSpPr>
              <a:spLocks/>
            </p:cNvSpPr>
            <p:nvPr/>
          </p:nvSpPr>
          <p:spPr bwMode="auto">
            <a:xfrm rot="-2700000">
              <a:off x="389" y="1454"/>
              <a:ext cx="215" cy="21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00"/>
                  </a:moveTo>
                  <a:cubicBezTo>
                    <a:pt x="55" y="9609"/>
                    <a:pt x="9709" y="0"/>
                    <a:pt x="21599" y="0"/>
                  </a:cubicBezTo>
                </a:path>
                <a:path w="21600" h="21600" stroke="0" extrusionOk="0">
                  <a:moveTo>
                    <a:pt x="0" y="21500"/>
                  </a:moveTo>
                  <a:cubicBezTo>
                    <a:pt x="55" y="9609"/>
                    <a:pt x="9709" y="0"/>
                    <a:pt x="21599" y="0"/>
                  </a:cubicBezTo>
                  <a:lnTo>
                    <a:pt x="21600" y="21600"/>
                  </a:lnTo>
                  <a:lnTo>
                    <a:pt x="0" y="21500"/>
                  </a:lnTo>
                  <a:close/>
                </a:path>
              </a:pathLst>
            </a:custGeom>
            <a:solidFill>
              <a:schemeClr val="bg1"/>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1059" name="Arc 30"/>
            <p:cNvSpPr>
              <a:spLocks/>
            </p:cNvSpPr>
            <p:nvPr/>
          </p:nvSpPr>
          <p:spPr bwMode="auto">
            <a:xfrm rot="2700000">
              <a:off x="342" y="1732"/>
              <a:ext cx="438" cy="435"/>
            </a:xfrm>
            <a:custGeom>
              <a:avLst/>
              <a:gdLst>
                <a:gd name="T0" fmla="*/ 0 w 20808"/>
                <a:gd name="T1" fmla="*/ 0 h 20673"/>
                <a:gd name="T2" fmla="*/ 0 w 20808"/>
                <a:gd name="T3" fmla="*/ 0 h 20673"/>
                <a:gd name="T4" fmla="*/ 0 w 20808"/>
                <a:gd name="T5" fmla="*/ 0 h 20673"/>
                <a:gd name="T6" fmla="*/ 0 60000 65536"/>
                <a:gd name="T7" fmla="*/ 0 60000 65536"/>
                <a:gd name="T8" fmla="*/ 0 60000 65536"/>
              </a:gdLst>
              <a:ahLst/>
              <a:cxnLst>
                <a:cxn ang="T6">
                  <a:pos x="T0" y="T1"/>
                </a:cxn>
                <a:cxn ang="T7">
                  <a:pos x="T2" y="T3"/>
                </a:cxn>
                <a:cxn ang="T8">
                  <a:pos x="T4" y="T5"/>
                </a:cxn>
              </a:cxnLst>
              <a:rect l="0" t="0" r="r" b="b"/>
              <a:pathLst>
                <a:path w="20808" h="20673" fill="none" extrusionOk="0">
                  <a:moveTo>
                    <a:pt x="6259" y="-1"/>
                  </a:moveTo>
                  <a:cubicBezTo>
                    <a:pt x="13335" y="2142"/>
                    <a:pt x="18823" y="7754"/>
                    <a:pt x="20807" y="14877"/>
                  </a:cubicBezTo>
                </a:path>
                <a:path w="20808" h="20673" stroke="0" extrusionOk="0">
                  <a:moveTo>
                    <a:pt x="6259" y="-1"/>
                  </a:moveTo>
                  <a:cubicBezTo>
                    <a:pt x="13335" y="2142"/>
                    <a:pt x="18823" y="7754"/>
                    <a:pt x="20807" y="14877"/>
                  </a:cubicBezTo>
                  <a:lnTo>
                    <a:pt x="0" y="20673"/>
                  </a:lnTo>
                  <a:lnTo>
                    <a:pt x="6259" y="-1"/>
                  </a:lnTo>
                  <a:close/>
                </a:path>
              </a:pathLst>
            </a:custGeom>
            <a:solidFill>
              <a:schemeClr val="accent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fontAlgn="base">
                <a:spcBef>
                  <a:spcPct val="0"/>
                </a:spcBef>
                <a:spcAft>
                  <a:spcPct val="0"/>
                </a:spcAft>
              </a:pPr>
              <a:endParaRPr kumimoji="1" lang="zh-CN" altLang="en-US" sz="2400">
                <a:solidFill>
                  <a:srgbClr val="000000"/>
                </a:solidFill>
              </a:endParaRPr>
            </a:p>
          </p:txBody>
        </p:sp>
        <p:sp>
          <p:nvSpPr>
            <p:cNvPr id="1060" name="Arc 31"/>
            <p:cNvSpPr>
              <a:spLocks/>
            </p:cNvSpPr>
            <p:nvPr/>
          </p:nvSpPr>
          <p:spPr bwMode="auto">
            <a:xfrm rot="2700000">
              <a:off x="339" y="1758"/>
              <a:ext cx="410" cy="400"/>
            </a:xfrm>
            <a:custGeom>
              <a:avLst/>
              <a:gdLst>
                <a:gd name="T0" fmla="*/ 0 w 19469"/>
                <a:gd name="T1" fmla="*/ 0 h 18986"/>
                <a:gd name="T2" fmla="*/ 0 w 19469"/>
                <a:gd name="T3" fmla="*/ 0 h 18986"/>
                <a:gd name="T4" fmla="*/ 0 w 19469"/>
                <a:gd name="T5" fmla="*/ 0 h 18986"/>
                <a:gd name="T6" fmla="*/ 0 60000 65536"/>
                <a:gd name="T7" fmla="*/ 0 60000 65536"/>
                <a:gd name="T8" fmla="*/ 0 60000 65536"/>
              </a:gdLst>
              <a:ahLst/>
              <a:cxnLst>
                <a:cxn ang="T6">
                  <a:pos x="T0" y="T1"/>
                </a:cxn>
                <a:cxn ang="T7">
                  <a:pos x="T2" y="T3"/>
                </a:cxn>
                <a:cxn ang="T8">
                  <a:pos x="T4" y="T5"/>
                </a:cxn>
              </a:cxnLst>
              <a:rect l="0" t="0" r="r" b="b"/>
              <a:pathLst>
                <a:path w="19469" h="18986" fill="none" extrusionOk="0">
                  <a:moveTo>
                    <a:pt x="10300" y="-1"/>
                  </a:moveTo>
                  <a:cubicBezTo>
                    <a:pt x="14293" y="2166"/>
                    <a:pt x="17501" y="5536"/>
                    <a:pt x="19469" y="9630"/>
                  </a:cubicBezTo>
                </a:path>
                <a:path w="19469" h="18986" stroke="0" extrusionOk="0">
                  <a:moveTo>
                    <a:pt x="10300" y="-1"/>
                  </a:moveTo>
                  <a:cubicBezTo>
                    <a:pt x="14293" y="2166"/>
                    <a:pt x="17501" y="5536"/>
                    <a:pt x="19469" y="9630"/>
                  </a:cubicBezTo>
                  <a:lnTo>
                    <a:pt x="0" y="18986"/>
                  </a:lnTo>
                  <a:lnTo>
                    <a:pt x="10300" y="-1"/>
                  </a:lnTo>
                  <a:close/>
                </a:path>
              </a:pathLst>
            </a:custGeom>
            <a:solidFill>
              <a:schemeClr val="folHlink"/>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fontAlgn="base">
                <a:spcBef>
                  <a:spcPct val="0"/>
                </a:spcBef>
                <a:spcAft>
                  <a:spcPct val="0"/>
                </a:spcAft>
              </a:pPr>
              <a:endParaRPr kumimoji="1" lang="zh-CN" altLang="en-US" sz="2400">
                <a:solidFill>
                  <a:srgbClr val="000000"/>
                </a:solidFill>
              </a:endParaRPr>
            </a:p>
          </p:txBody>
        </p:sp>
        <p:sp>
          <p:nvSpPr>
            <p:cNvPr id="1061" name="Arc 32"/>
            <p:cNvSpPr>
              <a:spLocks/>
            </p:cNvSpPr>
            <p:nvPr/>
          </p:nvSpPr>
          <p:spPr bwMode="auto">
            <a:xfrm rot="2700000">
              <a:off x="337" y="1776"/>
              <a:ext cx="361" cy="357"/>
            </a:xfrm>
            <a:custGeom>
              <a:avLst/>
              <a:gdLst>
                <a:gd name="T0" fmla="*/ 0 w 17119"/>
                <a:gd name="T1" fmla="*/ 0 h 16950"/>
                <a:gd name="T2" fmla="*/ 0 w 17119"/>
                <a:gd name="T3" fmla="*/ 0 h 16950"/>
                <a:gd name="T4" fmla="*/ 0 w 17119"/>
                <a:gd name="T5" fmla="*/ 0 h 16950"/>
                <a:gd name="T6" fmla="*/ 0 60000 65536"/>
                <a:gd name="T7" fmla="*/ 0 60000 65536"/>
                <a:gd name="T8" fmla="*/ 0 60000 65536"/>
              </a:gdLst>
              <a:ahLst/>
              <a:cxnLst>
                <a:cxn ang="T6">
                  <a:pos x="T0" y="T1"/>
                </a:cxn>
                <a:cxn ang="T7">
                  <a:pos x="T2" y="T3"/>
                </a:cxn>
                <a:cxn ang="T8">
                  <a:pos x="T4" y="T5"/>
                </a:cxn>
              </a:cxnLst>
              <a:rect l="0" t="0" r="r" b="b"/>
              <a:pathLst>
                <a:path w="17119" h="16950" fill="none" extrusionOk="0">
                  <a:moveTo>
                    <a:pt x="13388" y="0"/>
                  </a:moveTo>
                  <a:cubicBezTo>
                    <a:pt x="14782" y="1101"/>
                    <a:pt x="16035" y="2370"/>
                    <a:pt x="17118" y="3778"/>
                  </a:cubicBezTo>
                </a:path>
                <a:path w="17119" h="16950" stroke="0" extrusionOk="0">
                  <a:moveTo>
                    <a:pt x="13388" y="0"/>
                  </a:moveTo>
                  <a:cubicBezTo>
                    <a:pt x="14782" y="1101"/>
                    <a:pt x="16035" y="2370"/>
                    <a:pt x="17118" y="3778"/>
                  </a:cubicBezTo>
                  <a:lnTo>
                    <a:pt x="0" y="16950"/>
                  </a:lnTo>
                  <a:lnTo>
                    <a:pt x="13388" y="0"/>
                  </a:lnTo>
                  <a:close/>
                </a:path>
              </a:pathLst>
            </a:custGeom>
            <a:solidFill>
              <a:schemeClr val="accent1"/>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fontAlgn="base">
                <a:spcBef>
                  <a:spcPct val="0"/>
                </a:spcBef>
                <a:spcAft>
                  <a:spcPct val="0"/>
                </a:spcAft>
              </a:pPr>
              <a:endParaRPr kumimoji="1" lang="zh-CN" altLang="en-US" sz="2400">
                <a:solidFill>
                  <a:srgbClr val="000000"/>
                </a:solidFill>
              </a:endParaRPr>
            </a:p>
          </p:txBody>
        </p:sp>
        <p:sp>
          <p:nvSpPr>
            <p:cNvPr id="1062" name="Arc 33"/>
            <p:cNvSpPr>
              <a:spLocks/>
            </p:cNvSpPr>
            <p:nvPr/>
          </p:nvSpPr>
          <p:spPr bwMode="auto">
            <a:xfrm rot="2700000">
              <a:off x="293" y="1844"/>
              <a:ext cx="215" cy="21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890" y="0"/>
                    <a:pt x="21544" y="9609"/>
                    <a:pt x="21599" y="21500"/>
                  </a:cubicBezTo>
                </a:path>
                <a:path w="21600" h="21600" stroke="0" extrusionOk="0">
                  <a:moveTo>
                    <a:pt x="-1" y="0"/>
                  </a:moveTo>
                  <a:cubicBezTo>
                    <a:pt x="11890" y="0"/>
                    <a:pt x="21544" y="9609"/>
                    <a:pt x="21599" y="21500"/>
                  </a:cubicBezTo>
                  <a:lnTo>
                    <a:pt x="0" y="21600"/>
                  </a:lnTo>
                  <a:lnTo>
                    <a:pt x="-1" y="0"/>
                  </a:lnTo>
                  <a:close/>
                </a:path>
              </a:pathLst>
            </a:custGeom>
            <a:solidFill>
              <a:schemeClr val="bg1"/>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fontAlgn="base">
                <a:spcBef>
                  <a:spcPct val="0"/>
                </a:spcBef>
                <a:spcAft>
                  <a:spcPct val="0"/>
                </a:spcAft>
              </a:pPr>
              <a:endParaRPr kumimoji="1" lang="zh-CN" altLang="en-US" sz="2400">
                <a:solidFill>
                  <a:srgbClr val="000000"/>
                </a:solidFill>
              </a:endParaRPr>
            </a:p>
          </p:txBody>
        </p:sp>
        <p:sp>
          <p:nvSpPr>
            <p:cNvPr id="1063" name="Arc 34"/>
            <p:cNvSpPr>
              <a:spLocks/>
            </p:cNvSpPr>
            <p:nvPr/>
          </p:nvSpPr>
          <p:spPr bwMode="auto">
            <a:xfrm rot="-2700000">
              <a:off x="98" y="2123"/>
              <a:ext cx="455" cy="45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53"/>
                  </a:moveTo>
                  <a:cubicBezTo>
                    <a:pt x="25" y="9642"/>
                    <a:pt x="9688" y="0"/>
                    <a:pt x="21599" y="0"/>
                  </a:cubicBezTo>
                </a:path>
                <a:path w="21600" h="21600" stroke="0" extrusionOk="0">
                  <a:moveTo>
                    <a:pt x="0" y="21553"/>
                  </a:moveTo>
                  <a:cubicBezTo>
                    <a:pt x="25" y="9642"/>
                    <a:pt x="9688" y="0"/>
                    <a:pt x="21599" y="0"/>
                  </a:cubicBezTo>
                  <a:lnTo>
                    <a:pt x="21600" y="21600"/>
                  </a:lnTo>
                  <a:lnTo>
                    <a:pt x="0" y="21553"/>
                  </a:lnTo>
                  <a:close/>
                </a:path>
              </a:pathLst>
            </a:custGeom>
            <a:solidFill>
              <a:schemeClr val="accent1"/>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1064" name="Arc 35"/>
            <p:cNvSpPr>
              <a:spLocks/>
            </p:cNvSpPr>
            <p:nvPr/>
          </p:nvSpPr>
          <p:spPr bwMode="auto">
            <a:xfrm rot="-2700000">
              <a:off x="113" y="2130"/>
              <a:ext cx="443" cy="442"/>
            </a:xfrm>
            <a:custGeom>
              <a:avLst/>
              <a:gdLst>
                <a:gd name="T0" fmla="*/ 0 w 21031"/>
                <a:gd name="T1" fmla="*/ 0 h 20972"/>
                <a:gd name="T2" fmla="*/ 0 w 21031"/>
                <a:gd name="T3" fmla="*/ 0 h 20972"/>
                <a:gd name="T4" fmla="*/ 0 w 21031"/>
                <a:gd name="T5" fmla="*/ 0 h 20972"/>
                <a:gd name="T6" fmla="*/ 0 60000 65536"/>
                <a:gd name="T7" fmla="*/ 0 60000 65536"/>
                <a:gd name="T8" fmla="*/ 0 60000 65536"/>
              </a:gdLst>
              <a:ahLst/>
              <a:cxnLst>
                <a:cxn ang="T6">
                  <a:pos x="T0" y="T1"/>
                </a:cxn>
                <a:cxn ang="T7">
                  <a:pos x="T2" y="T3"/>
                </a:cxn>
                <a:cxn ang="T8">
                  <a:pos x="T4" y="T5"/>
                </a:cxn>
              </a:cxnLst>
              <a:rect l="0" t="0" r="r" b="b"/>
              <a:pathLst>
                <a:path w="21031" h="20972" fill="none" extrusionOk="0">
                  <a:moveTo>
                    <a:pt x="0" y="16046"/>
                  </a:moveTo>
                  <a:cubicBezTo>
                    <a:pt x="1851" y="8142"/>
                    <a:pt x="7977" y="1943"/>
                    <a:pt x="15859" y="0"/>
                  </a:cubicBezTo>
                </a:path>
                <a:path w="21031" h="20972" stroke="0" extrusionOk="0">
                  <a:moveTo>
                    <a:pt x="0" y="16046"/>
                  </a:moveTo>
                  <a:cubicBezTo>
                    <a:pt x="1851" y="8142"/>
                    <a:pt x="7977" y="1943"/>
                    <a:pt x="15859" y="0"/>
                  </a:cubicBezTo>
                  <a:lnTo>
                    <a:pt x="21031" y="20972"/>
                  </a:lnTo>
                  <a:lnTo>
                    <a:pt x="0" y="16046"/>
                  </a:lnTo>
                  <a:close/>
                </a:path>
              </a:pathLst>
            </a:custGeom>
            <a:solidFill>
              <a:schemeClr val="folHlink"/>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1065" name="Arc 36"/>
            <p:cNvSpPr>
              <a:spLocks/>
            </p:cNvSpPr>
            <p:nvPr/>
          </p:nvSpPr>
          <p:spPr bwMode="auto">
            <a:xfrm rot="-2700000">
              <a:off x="148" y="2151"/>
              <a:ext cx="414" cy="404"/>
            </a:xfrm>
            <a:custGeom>
              <a:avLst/>
              <a:gdLst>
                <a:gd name="T0" fmla="*/ 0 w 19657"/>
                <a:gd name="T1" fmla="*/ 0 h 19195"/>
                <a:gd name="T2" fmla="*/ 0 w 19657"/>
                <a:gd name="T3" fmla="*/ 0 h 19195"/>
                <a:gd name="T4" fmla="*/ 0 w 19657"/>
                <a:gd name="T5" fmla="*/ 0 h 19195"/>
                <a:gd name="T6" fmla="*/ 0 60000 65536"/>
                <a:gd name="T7" fmla="*/ 0 60000 65536"/>
                <a:gd name="T8" fmla="*/ 0 60000 65536"/>
              </a:gdLst>
              <a:ahLst/>
              <a:cxnLst>
                <a:cxn ang="T6">
                  <a:pos x="T0" y="T1"/>
                </a:cxn>
                <a:cxn ang="T7">
                  <a:pos x="T2" y="T3"/>
                </a:cxn>
                <a:cxn ang="T8">
                  <a:pos x="T4" y="T5"/>
                </a:cxn>
              </a:cxnLst>
              <a:rect l="0" t="0" r="r" b="b"/>
              <a:pathLst>
                <a:path w="19657" h="19195" fill="none" extrusionOk="0">
                  <a:moveTo>
                    <a:pt x="-1" y="10242"/>
                  </a:moveTo>
                  <a:cubicBezTo>
                    <a:pt x="2008" y="5830"/>
                    <a:pt x="5443" y="2223"/>
                    <a:pt x="9751" y="-1"/>
                  </a:cubicBezTo>
                </a:path>
                <a:path w="19657" h="19195" stroke="0" extrusionOk="0">
                  <a:moveTo>
                    <a:pt x="-1" y="10242"/>
                  </a:moveTo>
                  <a:cubicBezTo>
                    <a:pt x="2008" y="5830"/>
                    <a:pt x="5443" y="2223"/>
                    <a:pt x="9751" y="-1"/>
                  </a:cubicBezTo>
                  <a:lnTo>
                    <a:pt x="19657" y="19195"/>
                  </a:lnTo>
                  <a:lnTo>
                    <a:pt x="-1" y="10242"/>
                  </a:lnTo>
                  <a:close/>
                </a:path>
              </a:pathLst>
            </a:custGeom>
            <a:solidFill>
              <a:schemeClr val="hlink"/>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1066" name="Arc 37"/>
            <p:cNvSpPr>
              <a:spLocks/>
            </p:cNvSpPr>
            <p:nvPr/>
          </p:nvSpPr>
          <p:spPr bwMode="auto">
            <a:xfrm rot="-2700000">
              <a:off x="203" y="2172"/>
              <a:ext cx="361" cy="359"/>
            </a:xfrm>
            <a:custGeom>
              <a:avLst/>
              <a:gdLst>
                <a:gd name="T0" fmla="*/ 0 w 17137"/>
                <a:gd name="T1" fmla="*/ 0 h 17032"/>
                <a:gd name="T2" fmla="*/ 0 w 17137"/>
                <a:gd name="T3" fmla="*/ 0 h 17032"/>
                <a:gd name="T4" fmla="*/ 0 w 17137"/>
                <a:gd name="T5" fmla="*/ 0 h 17032"/>
                <a:gd name="T6" fmla="*/ 0 60000 65536"/>
                <a:gd name="T7" fmla="*/ 0 60000 65536"/>
                <a:gd name="T8" fmla="*/ 0 60000 65536"/>
              </a:gdLst>
              <a:ahLst/>
              <a:cxnLst>
                <a:cxn ang="T6">
                  <a:pos x="T0" y="T1"/>
                </a:cxn>
                <a:cxn ang="T7">
                  <a:pos x="T2" y="T3"/>
                </a:cxn>
                <a:cxn ang="T8">
                  <a:pos x="T4" y="T5"/>
                </a:cxn>
              </a:cxnLst>
              <a:rect l="0" t="0" r="r" b="b"/>
              <a:pathLst>
                <a:path w="17137" h="17032" fill="none" extrusionOk="0">
                  <a:moveTo>
                    <a:pt x="0" y="3883"/>
                  </a:moveTo>
                  <a:cubicBezTo>
                    <a:pt x="1114" y="2430"/>
                    <a:pt x="2409" y="1125"/>
                    <a:pt x="3852" y="-1"/>
                  </a:cubicBezTo>
                </a:path>
                <a:path w="17137" h="17032" stroke="0" extrusionOk="0">
                  <a:moveTo>
                    <a:pt x="0" y="3883"/>
                  </a:moveTo>
                  <a:cubicBezTo>
                    <a:pt x="1114" y="2430"/>
                    <a:pt x="2409" y="1125"/>
                    <a:pt x="3852" y="-1"/>
                  </a:cubicBezTo>
                  <a:lnTo>
                    <a:pt x="17137" y="17032"/>
                  </a:lnTo>
                  <a:lnTo>
                    <a:pt x="0" y="3883"/>
                  </a:lnTo>
                  <a:close/>
                </a:path>
              </a:pathLst>
            </a:custGeom>
            <a:solidFill>
              <a:schemeClr val="accent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1067" name="Arc 38"/>
            <p:cNvSpPr>
              <a:spLocks/>
            </p:cNvSpPr>
            <p:nvPr/>
          </p:nvSpPr>
          <p:spPr bwMode="auto">
            <a:xfrm rot="-2700000">
              <a:off x="392" y="2242"/>
              <a:ext cx="215" cy="21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00"/>
                  </a:moveTo>
                  <a:cubicBezTo>
                    <a:pt x="55" y="9609"/>
                    <a:pt x="9709" y="0"/>
                    <a:pt x="21599" y="0"/>
                  </a:cubicBezTo>
                </a:path>
                <a:path w="21600" h="21600" stroke="0" extrusionOk="0">
                  <a:moveTo>
                    <a:pt x="0" y="21500"/>
                  </a:moveTo>
                  <a:cubicBezTo>
                    <a:pt x="55" y="9609"/>
                    <a:pt x="9709" y="0"/>
                    <a:pt x="21599" y="0"/>
                  </a:cubicBezTo>
                  <a:lnTo>
                    <a:pt x="21600" y="21600"/>
                  </a:lnTo>
                  <a:lnTo>
                    <a:pt x="0" y="21500"/>
                  </a:lnTo>
                  <a:close/>
                </a:path>
              </a:pathLst>
            </a:custGeom>
            <a:solidFill>
              <a:schemeClr val="bg1"/>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1068" name="Arc 39"/>
            <p:cNvSpPr>
              <a:spLocks/>
            </p:cNvSpPr>
            <p:nvPr/>
          </p:nvSpPr>
          <p:spPr bwMode="auto">
            <a:xfrm rot="-2700000">
              <a:off x="95" y="2914"/>
              <a:ext cx="455" cy="45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53"/>
                  </a:moveTo>
                  <a:cubicBezTo>
                    <a:pt x="25" y="9642"/>
                    <a:pt x="9688" y="0"/>
                    <a:pt x="21599" y="0"/>
                  </a:cubicBezTo>
                </a:path>
                <a:path w="21600" h="21600" stroke="0" extrusionOk="0">
                  <a:moveTo>
                    <a:pt x="0" y="21553"/>
                  </a:moveTo>
                  <a:cubicBezTo>
                    <a:pt x="25" y="9642"/>
                    <a:pt x="9688" y="0"/>
                    <a:pt x="21599" y="0"/>
                  </a:cubicBezTo>
                  <a:lnTo>
                    <a:pt x="21600" y="21600"/>
                  </a:lnTo>
                  <a:lnTo>
                    <a:pt x="0" y="21553"/>
                  </a:lnTo>
                  <a:close/>
                </a:path>
              </a:pathLst>
            </a:custGeom>
            <a:solidFill>
              <a:schemeClr val="accent1"/>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1069" name="Arc 40"/>
            <p:cNvSpPr>
              <a:spLocks/>
            </p:cNvSpPr>
            <p:nvPr/>
          </p:nvSpPr>
          <p:spPr bwMode="auto">
            <a:xfrm rot="-2700000">
              <a:off x="104" y="2921"/>
              <a:ext cx="443" cy="442"/>
            </a:xfrm>
            <a:custGeom>
              <a:avLst/>
              <a:gdLst>
                <a:gd name="T0" fmla="*/ 0 w 21031"/>
                <a:gd name="T1" fmla="*/ 0 h 20972"/>
                <a:gd name="T2" fmla="*/ 0 w 21031"/>
                <a:gd name="T3" fmla="*/ 0 h 20972"/>
                <a:gd name="T4" fmla="*/ 0 w 21031"/>
                <a:gd name="T5" fmla="*/ 0 h 20972"/>
                <a:gd name="T6" fmla="*/ 0 60000 65536"/>
                <a:gd name="T7" fmla="*/ 0 60000 65536"/>
                <a:gd name="T8" fmla="*/ 0 60000 65536"/>
              </a:gdLst>
              <a:ahLst/>
              <a:cxnLst>
                <a:cxn ang="T6">
                  <a:pos x="T0" y="T1"/>
                </a:cxn>
                <a:cxn ang="T7">
                  <a:pos x="T2" y="T3"/>
                </a:cxn>
                <a:cxn ang="T8">
                  <a:pos x="T4" y="T5"/>
                </a:cxn>
              </a:cxnLst>
              <a:rect l="0" t="0" r="r" b="b"/>
              <a:pathLst>
                <a:path w="21031" h="20972" fill="none" extrusionOk="0">
                  <a:moveTo>
                    <a:pt x="0" y="16046"/>
                  </a:moveTo>
                  <a:cubicBezTo>
                    <a:pt x="1851" y="8142"/>
                    <a:pt x="7977" y="1943"/>
                    <a:pt x="15859" y="0"/>
                  </a:cubicBezTo>
                </a:path>
                <a:path w="21031" h="20972" stroke="0" extrusionOk="0">
                  <a:moveTo>
                    <a:pt x="0" y="16046"/>
                  </a:moveTo>
                  <a:cubicBezTo>
                    <a:pt x="1851" y="8142"/>
                    <a:pt x="7977" y="1943"/>
                    <a:pt x="15859" y="0"/>
                  </a:cubicBezTo>
                  <a:lnTo>
                    <a:pt x="21031" y="20972"/>
                  </a:lnTo>
                  <a:lnTo>
                    <a:pt x="0" y="16046"/>
                  </a:lnTo>
                  <a:close/>
                </a:path>
              </a:pathLst>
            </a:custGeom>
            <a:solidFill>
              <a:schemeClr val="folHlink"/>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1070" name="Arc 41"/>
            <p:cNvSpPr>
              <a:spLocks/>
            </p:cNvSpPr>
            <p:nvPr/>
          </p:nvSpPr>
          <p:spPr bwMode="auto">
            <a:xfrm rot="-2700000">
              <a:off x="145" y="2942"/>
              <a:ext cx="414" cy="404"/>
            </a:xfrm>
            <a:custGeom>
              <a:avLst/>
              <a:gdLst>
                <a:gd name="T0" fmla="*/ 0 w 19657"/>
                <a:gd name="T1" fmla="*/ 0 h 19195"/>
                <a:gd name="T2" fmla="*/ 0 w 19657"/>
                <a:gd name="T3" fmla="*/ 0 h 19195"/>
                <a:gd name="T4" fmla="*/ 0 w 19657"/>
                <a:gd name="T5" fmla="*/ 0 h 19195"/>
                <a:gd name="T6" fmla="*/ 0 60000 65536"/>
                <a:gd name="T7" fmla="*/ 0 60000 65536"/>
                <a:gd name="T8" fmla="*/ 0 60000 65536"/>
              </a:gdLst>
              <a:ahLst/>
              <a:cxnLst>
                <a:cxn ang="T6">
                  <a:pos x="T0" y="T1"/>
                </a:cxn>
                <a:cxn ang="T7">
                  <a:pos x="T2" y="T3"/>
                </a:cxn>
                <a:cxn ang="T8">
                  <a:pos x="T4" y="T5"/>
                </a:cxn>
              </a:cxnLst>
              <a:rect l="0" t="0" r="r" b="b"/>
              <a:pathLst>
                <a:path w="19657" h="19195" fill="none" extrusionOk="0">
                  <a:moveTo>
                    <a:pt x="-1" y="10242"/>
                  </a:moveTo>
                  <a:cubicBezTo>
                    <a:pt x="2008" y="5830"/>
                    <a:pt x="5443" y="2223"/>
                    <a:pt x="9751" y="-1"/>
                  </a:cubicBezTo>
                </a:path>
                <a:path w="19657" h="19195" stroke="0" extrusionOk="0">
                  <a:moveTo>
                    <a:pt x="-1" y="10242"/>
                  </a:moveTo>
                  <a:cubicBezTo>
                    <a:pt x="2008" y="5830"/>
                    <a:pt x="5443" y="2223"/>
                    <a:pt x="9751" y="-1"/>
                  </a:cubicBezTo>
                  <a:lnTo>
                    <a:pt x="19657" y="19195"/>
                  </a:lnTo>
                  <a:lnTo>
                    <a:pt x="-1" y="10242"/>
                  </a:lnTo>
                  <a:close/>
                </a:path>
              </a:pathLst>
            </a:custGeom>
            <a:solidFill>
              <a:schemeClr val="hlink"/>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1071" name="Arc 42"/>
            <p:cNvSpPr>
              <a:spLocks/>
            </p:cNvSpPr>
            <p:nvPr/>
          </p:nvSpPr>
          <p:spPr bwMode="auto">
            <a:xfrm rot="-2700000">
              <a:off x="203" y="2963"/>
              <a:ext cx="361" cy="359"/>
            </a:xfrm>
            <a:custGeom>
              <a:avLst/>
              <a:gdLst>
                <a:gd name="T0" fmla="*/ 0 w 17137"/>
                <a:gd name="T1" fmla="*/ 0 h 17032"/>
                <a:gd name="T2" fmla="*/ 0 w 17137"/>
                <a:gd name="T3" fmla="*/ 0 h 17032"/>
                <a:gd name="T4" fmla="*/ 0 w 17137"/>
                <a:gd name="T5" fmla="*/ 0 h 17032"/>
                <a:gd name="T6" fmla="*/ 0 60000 65536"/>
                <a:gd name="T7" fmla="*/ 0 60000 65536"/>
                <a:gd name="T8" fmla="*/ 0 60000 65536"/>
              </a:gdLst>
              <a:ahLst/>
              <a:cxnLst>
                <a:cxn ang="T6">
                  <a:pos x="T0" y="T1"/>
                </a:cxn>
                <a:cxn ang="T7">
                  <a:pos x="T2" y="T3"/>
                </a:cxn>
                <a:cxn ang="T8">
                  <a:pos x="T4" y="T5"/>
                </a:cxn>
              </a:cxnLst>
              <a:rect l="0" t="0" r="r" b="b"/>
              <a:pathLst>
                <a:path w="17137" h="17032" fill="none" extrusionOk="0">
                  <a:moveTo>
                    <a:pt x="0" y="3883"/>
                  </a:moveTo>
                  <a:cubicBezTo>
                    <a:pt x="1114" y="2430"/>
                    <a:pt x="2409" y="1125"/>
                    <a:pt x="3852" y="-1"/>
                  </a:cubicBezTo>
                </a:path>
                <a:path w="17137" h="17032" stroke="0" extrusionOk="0">
                  <a:moveTo>
                    <a:pt x="0" y="3883"/>
                  </a:moveTo>
                  <a:cubicBezTo>
                    <a:pt x="1114" y="2430"/>
                    <a:pt x="2409" y="1125"/>
                    <a:pt x="3852" y="-1"/>
                  </a:cubicBezTo>
                  <a:lnTo>
                    <a:pt x="17137" y="17032"/>
                  </a:lnTo>
                  <a:lnTo>
                    <a:pt x="0" y="3883"/>
                  </a:lnTo>
                  <a:close/>
                </a:path>
              </a:pathLst>
            </a:custGeom>
            <a:solidFill>
              <a:schemeClr val="accent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1072" name="Arc 43"/>
            <p:cNvSpPr>
              <a:spLocks/>
            </p:cNvSpPr>
            <p:nvPr/>
          </p:nvSpPr>
          <p:spPr bwMode="auto">
            <a:xfrm rot="-2700000">
              <a:off x="389" y="3033"/>
              <a:ext cx="215" cy="21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00"/>
                  </a:moveTo>
                  <a:cubicBezTo>
                    <a:pt x="55" y="9609"/>
                    <a:pt x="9709" y="0"/>
                    <a:pt x="21599" y="0"/>
                  </a:cubicBezTo>
                </a:path>
                <a:path w="21600" h="21600" stroke="0" extrusionOk="0">
                  <a:moveTo>
                    <a:pt x="0" y="21500"/>
                  </a:moveTo>
                  <a:cubicBezTo>
                    <a:pt x="55" y="9609"/>
                    <a:pt x="9709" y="0"/>
                    <a:pt x="21599" y="0"/>
                  </a:cubicBezTo>
                  <a:lnTo>
                    <a:pt x="21600" y="21600"/>
                  </a:lnTo>
                  <a:lnTo>
                    <a:pt x="0" y="21500"/>
                  </a:lnTo>
                  <a:close/>
                </a:path>
              </a:pathLst>
            </a:custGeom>
            <a:solidFill>
              <a:schemeClr val="bg1"/>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1073" name="Arc 44"/>
            <p:cNvSpPr>
              <a:spLocks/>
            </p:cNvSpPr>
            <p:nvPr/>
          </p:nvSpPr>
          <p:spPr bwMode="auto">
            <a:xfrm rot="2700000">
              <a:off x="342" y="3308"/>
              <a:ext cx="438" cy="435"/>
            </a:xfrm>
            <a:custGeom>
              <a:avLst/>
              <a:gdLst>
                <a:gd name="T0" fmla="*/ 0 w 20808"/>
                <a:gd name="T1" fmla="*/ 0 h 20673"/>
                <a:gd name="T2" fmla="*/ 0 w 20808"/>
                <a:gd name="T3" fmla="*/ 0 h 20673"/>
                <a:gd name="T4" fmla="*/ 0 w 20808"/>
                <a:gd name="T5" fmla="*/ 0 h 20673"/>
                <a:gd name="T6" fmla="*/ 0 60000 65536"/>
                <a:gd name="T7" fmla="*/ 0 60000 65536"/>
                <a:gd name="T8" fmla="*/ 0 60000 65536"/>
              </a:gdLst>
              <a:ahLst/>
              <a:cxnLst>
                <a:cxn ang="T6">
                  <a:pos x="T0" y="T1"/>
                </a:cxn>
                <a:cxn ang="T7">
                  <a:pos x="T2" y="T3"/>
                </a:cxn>
                <a:cxn ang="T8">
                  <a:pos x="T4" y="T5"/>
                </a:cxn>
              </a:cxnLst>
              <a:rect l="0" t="0" r="r" b="b"/>
              <a:pathLst>
                <a:path w="20808" h="20673" fill="none" extrusionOk="0">
                  <a:moveTo>
                    <a:pt x="6259" y="-1"/>
                  </a:moveTo>
                  <a:cubicBezTo>
                    <a:pt x="13335" y="2142"/>
                    <a:pt x="18823" y="7754"/>
                    <a:pt x="20807" y="14877"/>
                  </a:cubicBezTo>
                </a:path>
                <a:path w="20808" h="20673" stroke="0" extrusionOk="0">
                  <a:moveTo>
                    <a:pt x="6259" y="-1"/>
                  </a:moveTo>
                  <a:cubicBezTo>
                    <a:pt x="13335" y="2142"/>
                    <a:pt x="18823" y="7754"/>
                    <a:pt x="20807" y="14877"/>
                  </a:cubicBezTo>
                  <a:lnTo>
                    <a:pt x="0" y="20673"/>
                  </a:lnTo>
                  <a:lnTo>
                    <a:pt x="6259" y="-1"/>
                  </a:lnTo>
                  <a:close/>
                </a:path>
              </a:pathLst>
            </a:custGeom>
            <a:solidFill>
              <a:schemeClr val="accent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fontAlgn="base">
                <a:spcBef>
                  <a:spcPct val="0"/>
                </a:spcBef>
                <a:spcAft>
                  <a:spcPct val="0"/>
                </a:spcAft>
              </a:pPr>
              <a:endParaRPr kumimoji="1" lang="zh-CN" altLang="en-US" sz="2400">
                <a:solidFill>
                  <a:srgbClr val="000000"/>
                </a:solidFill>
              </a:endParaRPr>
            </a:p>
          </p:txBody>
        </p:sp>
        <p:sp>
          <p:nvSpPr>
            <p:cNvPr id="1074" name="Arc 45"/>
            <p:cNvSpPr>
              <a:spLocks/>
            </p:cNvSpPr>
            <p:nvPr/>
          </p:nvSpPr>
          <p:spPr bwMode="auto">
            <a:xfrm rot="2700000">
              <a:off x="339" y="3334"/>
              <a:ext cx="410" cy="400"/>
            </a:xfrm>
            <a:custGeom>
              <a:avLst/>
              <a:gdLst>
                <a:gd name="T0" fmla="*/ 0 w 19469"/>
                <a:gd name="T1" fmla="*/ 0 h 18986"/>
                <a:gd name="T2" fmla="*/ 0 w 19469"/>
                <a:gd name="T3" fmla="*/ 0 h 18986"/>
                <a:gd name="T4" fmla="*/ 0 w 19469"/>
                <a:gd name="T5" fmla="*/ 0 h 18986"/>
                <a:gd name="T6" fmla="*/ 0 60000 65536"/>
                <a:gd name="T7" fmla="*/ 0 60000 65536"/>
                <a:gd name="T8" fmla="*/ 0 60000 65536"/>
              </a:gdLst>
              <a:ahLst/>
              <a:cxnLst>
                <a:cxn ang="T6">
                  <a:pos x="T0" y="T1"/>
                </a:cxn>
                <a:cxn ang="T7">
                  <a:pos x="T2" y="T3"/>
                </a:cxn>
                <a:cxn ang="T8">
                  <a:pos x="T4" y="T5"/>
                </a:cxn>
              </a:cxnLst>
              <a:rect l="0" t="0" r="r" b="b"/>
              <a:pathLst>
                <a:path w="19469" h="18986" fill="none" extrusionOk="0">
                  <a:moveTo>
                    <a:pt x="10300" y="-1"/>
                  </a:moveTo>
                  <a:cubicBezTo>
                    <a:pt x="14293" y="2166"/>
                    <a:pt x="17501" y="5536"/>
                    <a:pt x="19469" y="9630"/>
                  </a:cubicBezTo>
                </a:path>
                <a:path w="19469" h="18986" stroke="0" extrusionOk="0">
                  <a:moveTo>
                    <a:pt x="10300" y="-1"/>
                  </a:moveTo>
                  <a:cubicBezTo>
                    <a:pt x="14293" y="2166"/>
                    <a:pt x="17501" y="5536"/>
                    <a:pt x="19469" y="9630"/>
                  </a:cubicBezTo>
                  <a:lnTo>
                    <a:pt x="0" y="18986"/>
                  </a:lnTo>
                  <a:lnTo>
                    <a:pt x="10300" y="-1"/>
                  </a:lnTo>
                  <a:close/>
                </a:path>
              </a:pathLst>
            </a:custGeom>
            <a:solidFill>
              <a:schemeClr val="folHlink"/>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fontAlgn="base">
                <a:spcBef>
                  <a:spcPct val="0"/>
                </a:spcBef>
                <a:spcAft>
                  <a:spcPct val="0"/>
                </a:spcAft>
              </a:pPr>
              <a:endParaRPr kumimoji="1" lang="zh-CN" altLang="en-US" sz="2400">
                <a:solidFill>
                  <a:srgbClr val="000000"/>
                </a:solidFill>
              </a:endParaRPr>
            </a:p>
          </p:txBody>
        </p:sp>
        <p:sp>
          <p:nvSpPr>
            <p:cNvPr id="1075" name="Arc 46"/>
            <p:cNvSpPr>
              <a:spLocks/>
            </p:cNvSpPr>
            <p:nvPr/>
          </p:nvSpPr>
          <p:spPr bwMode="auto">
            <a:xfrm rot="2700000">
              <a:off x="334" y="3352"/>
              <a:ext cx="361" cy="357"/>
            </a:xfrm>
            <a:custGeom>
              <a:avLst/>
              <a:gdLst>
                <a:gd name="T0" fmla="*/ 0 w 17119"/>
                <a:gd name="T1" fmla="*/ 0 h 16950"/>
                <a:gd name="T2" fmla="*/ 0 w 17119"/>
                <a:gd name="T3" fmla="*/ 0 h 16950"/>
                <a:gd name="T4" fmla="*/ 0 w 17119"/>
                <a:gd name="T5" fmla="*/ 0 h 16950"/>
                <a:gd name="T6" fmla="*/ 0 60000 65536"/>
                <a:gd name="T7" fmla="*/ 0 60000 65536"/>
                <a:gd name="T8" fmla="*/ 0 60000 65536"/>
              </a:gdLst>
              <a:ahLst/>
              <a:cxnLst>
                <a:cxn ang="T6">
                  <a:pos x="T0" y="T1"/>
                </a:cxn>
                <a:cxn ang="T7">
                  <a:pos x="T2" y="T3"/>
                </a:cxn>
                <a:cxn ang="T8">
                  <a:pos x="T4" y="T5"/>
                </a:cxn>
              </a:cxnLst>
              <a:rect l="0" t="0" r="r" b="b"/>
              <a:pathLst>
                <a:path w="17119" h="16950" fill="none" extrusionOk="0">
                  <a:moveTo>
                    <a:pt x="13388" y="0"/>
                  </a:moveTo>
                  <a:cubicBezTo>
                    <a:pt x="14782" y="1101"/>
                    <a:pt x="16035" y="2370"/>
                    <a:pt x="17118" y="3778"/>
                  </a:cubicBezTo>
                </a:path>
                <a:path w="17119" h="16950" stroke="0" extrusionOk="0">
                  <a:moveTo>
                    <a:pt x="13388" y="0"/>
                  </a:moveTo>
                  <a:cubicBezTo>
                    <a:pt x="14782" y="1101"/>
                    <a:pt x="16035" y="2370"/>
                    <a:pt x="17118" y="3778"/>
                  </a:cubicBezTo>
                  <a:lnTo>
                    <a:pt x="0" y="16950"/>
                  </a:lnTo>
                  <a:lnTo>
                    <a:pt x="13388" y="0"/>
                  </a:lnTo>
                  <a:close/>
                </a:path>
              </a:pathLst>
            </a:custGeom>
            <a:solidFill>
              <a:schemeClr val="accent1"/>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fontAlgn="base">
                <a:spcBef>
                  <a:spcPct val="0"/>
                </a:spcBef>
                <a:spcAft>
                  <a:spcPct val="0"/>
                </a:spcAft>
              </a:pPr>
              <a:endParaRPr kumimoji="1" lang="zh-CN" altLang="en-US" sz="2400">
                <a:solidFill>
                  <a:srgbClr val="000000"/>
                </a:solidFill>
              </a:endParaRPr>
            </a:p>
          </p:txBody>
        </p:sp>
        <p:sp>
          <p:nvSpPr>
            <p:cNvPr id="1076" name="Arc 47"/>
            <p:cNvSpPr>
              <a:spLocks/>
            </p:cNvSpPr>
            <p:nvPr/>
          </p:nvSpPr>
          <p:spPr bwMode="auto">
            <a:xfrm rot="2700000">
              <a:off x="293" y="3420"/>
              <a:ext cx="215" cy="21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890" y="0"/>
                    <a:pt x="21544" y="9609"/>
                    <a:pt x="21599" y="21500"/>
                  </a:cubicBezTo>
                </a:path>
                <a:path w="21600" h="21600" stroke="0" extrusionOk="0">
                  <a:moveTo>
                    <a:pt x="-1" y="0"/>
                  </a:moveTo>
                  <a:cubicBezTo>
                    <a:pt x="11890" y="0"/>
                    <a:pt x="21544" y="9609"/>
                    <a:pt x="21599" y="21500"/>
                  </a:cubicBezTo>
                  <a:lnTo>
                    <a:pt x="0" y="21600"/>
                  </a:lnTo>
                  <a:lnTo>
                    <a:pt x="-1" y="0"/>
                  </a:lnTo>
                  <a:close/>
                </a:path>
              </a:pathLst>
            </a:custGeom>
            <a:solidFill>
              <a:schemeClr val="bg1"/>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fontAlgn="base">
                <a:spcBef>
                  <a:spcPct val="0"/>
                </a:spcBef>
                <a:spcAft>
                  <a:spcPct val="0"/>
                </a:spcAft>
              </a:pPr>
              <a:endParaRPr kumimoji="1" lang="zh-CN" altLang="en-US" sz="2400">
                <a:solidFill>
                  <a:srgbClr val="000000"/>
                </a:solidFill>
              </a:endParaRPr>
            </a:p>
          </p:txBody>
        </p:sp>
        <p:sp>
          <p:nvSpPr>
            <p:cNvPr id="1077" name="Arc 48"/>
            <p:cNvSpPr>
              <a:spLocks/>
            </p:cNvSpPr>
            <p:nvPr/>
          </p:nvSpPr>
          <p:spPr bwMode="auto">
            <a:xfrm rot="-2700000">
              <a:off x="95" y="3699"/>
              <a:ext cx="455" cy="45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53"/>
                  </a:moveTo>
                  <a:cubicBezTo>
                    <a:pt x="25" y="9642"/>
                    <a:pt x="9688" y="0"/>
                    <a:pt x="21599" y="0"/>
                  </a:cubicBezTo>
                </a:path>
                <a:path w="21600" h="21600" stroke="0" extrusionOk="0">
                  <a:moveTo>
                    <a:pt x="0" y="21553"/>
                  </a:moveTo>
                  <a:cubicBezTo>
                    <a:pt x="25" y="9642"/>
                    <a:pt x="9688" y="0"/>
                    <a:pt x="21599" y="0"/>
                  </a:cubicBezTo>
                  <a:lnTo>
                    <a:pt x="21600" y="21600"/>
                  </a:lnTo>
                  <a:lnTo>
                    <a:pt x="0" y="21553"/>
                  </a:lnTo>
                  <a:close/>
                </a:path>
              </a:pathLst>
            </a:custGeom>
            <a:solidFill>
              <a:schemeClr val="accent1"/>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1078" name="Arc 49"/>
            <p:cNvSpPr>
              <a:spLocks/>
            </p:cNvSpPr>
            <p:nvPr/>
          </p:nvSpPr>
          <p:spPr bwMode="auto">
            <a:xfrm rot="-2700000">
              <a:off x="104" y="3706"/>
              <a:ext cx="443" cy="442"/>
            </a:xfrm>
            <a:custGeom>
              <a:avLst/>
              <a:gdLst>
                <a:gd name="T0" fmla="*/ 0 w 21031"/>
                <a:gd name="T1" fmla="*/ 0 h 20972"/>
                <a:gd name="T2" fmla="*/ 0 w 21031"/>
                <a:gd name="T3" fmla="*/ 0 h 20972"/>
                <a:gd name="T4" fmla="*/ 0 w 21031"/>
                <a:gd name="T5" fmla="*/ 0 h 20972"/>
                <a:gd name="T6" fmla="*/ 0 60000 65536"/>
                <a:gd name="T7" fmla="*/ 0 60000 65536"/>
                <a:gd name="T8" fmla="*/ 0 60000 65536"/>
              </a:gdLst>
              <a:ahLst/>
              <a:cxnLst>
                <a:cxn ang="T6">
                  <a:pos x="T0" y="T1"/>
                </a:cxn>
                <a:cxn ang="T7">
                  <a:pos x="T2" y="T3"/>
                </a:cxn>
                <a:cxn ang="T8">
                  <a:pos x="T4" y="T5"/>
                </a:cxn>
              </a:cxnLst>
              <a:rect l="0" t="0" r="r" b="b"/>
              <a:pathLst>
                <a:path w="21031" h="20972" fill="none" extrusionOk="0">
                  <a:moveTo>
                    <a:pt x="0" y="16046"/>
                  </a:moveTo>
                  <a:cubicBezTo>
                    <a:pt x="1851" y="8142"/>
                    <a:pt x="7977" y="1943"/>
                    <a:pt x="15859" y="0"/>
                  </a:cubicBezTo>
                </a:path>
                <a:path w="21031" h="20972" stroke="0" extrusionOk="0">
                  <a:moveTo>
                    <a:pt x="0" y="16046"/>
                  </a:moveTo>
                  <a:cubicBezTo>
                    <a:pt x="1851" y="8142"/>
                    <a:pt x="7977" y="1943"/>
                    <a:pt x="15859" y="0"/>
                  </a:cubicBezTo>
                  <a:lnTo>
                    <a:pt x="21031" y="20972"/>
                  </a:lnTo>
                  <a:lnTo>
                    <a:pt x="0" y="16046"/>
                  </a:lnTo>
                  <a:close/>
                </a:path>
              </a:pathLst>
            </a:custGeom>
            <a:solidFill>
              <a:schemeClr val="folHlink"/>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1079" name="Arc 50"/>
            <p:cNvSpPr>
              <a:spLocks/>
            </p:cNvSpPr>
            <p:nvPr/>
          </p:nvSpPr>
          <p:spPr bwMode="auto">
            <a:xfrm rot="-2700000">
              <a:off x="145" y="3727"/>
              <a:ext cx="414" cy="404"/>
            </a:xfrm>
            <a:custGeom>
              <a:avLst/>
              <a:gdLst>
                <a:gd name="T0" fmla="*/ 0 w 19657"/>
                <a:gd name="T1" fmla="*/ 0 h 19195"/>
                <a:gd name="T2" fmla="*/ 0 w 19657"/>
                <a:gd name="T3" fmla="*/ 0 h 19195"/>
                <a:gd name="T4" fmla="*/ 0 w 19657"/>
                <a:gd name="T5" fmla="*/ 0 h 19195"/>
                <a:gd name="T6" fmla="*/ 0 60000 65536"/>
                <a:gd name="T7" fmla="*/ 0 60000 65536"/>
                <a:gd name="T8" fmla="*/ 0 60000 65536"/>
              </a:gdLst>
              <a:ahLst/>
              <a:cxnLst>
                <a:cxn ang="T6">
                  <a:pos x="T0" y="T1"/>
                </a:cxn>
                <a:cxn ang="T7">
                  <a:pos x="T2" y="T3"/>
                </a:cxn>
                <a:cxn ang="T8">
                  <a:pos x="T4" y="T5"/>
                </a:cxn>
              </a:cxnLst>
              <a:rect l="0" t="0" r="r" b="b"/>
              <a:pathLst>
                <a:path w="19657" h="19195" fill="none" extrusionOk="0">
                  <a:moveTo>
                    <a:pt x="-1" y="10242"/>
                  </a:moveTo>
                  <a:cubicBezTo>
                    <a:pt x="2008" y="5830"/>
                    <a:pt x="5443" y="2223"/>
                    <a:pt x="9751" y="-1"/>
                  </a:cubicBezTo>
                </a:path>
                <a:path w="19657" h="19195" stroke="0" extrusionOk="0">
                  <a:moveTo>
                    <a:pt x="-1" y="10242"/>
                  </a:moveTo>
                  <a:cubicBezTo>
                    <a:pt x="2008" y="5830"/>
                    <a:pt x="5443" y="2223"/>
                    <a:pt x="9751" y="-1"/>
                  </a:cubicBezTo>
                  <a:lnTo>
                    <a:pt x="19657" y="19195"/>
                  </a:lnTo>
                  <a:lnTo>
                    <a:pt x="-1" y="10242"/>
                  </a:lnTo>
                  <a:close/>
                </a:path>
              </a:pathLst>
            </a:custGeom>
            <a:solidFill>
              <a:schemeClr val="hlink"/>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1080" name="Arc 51"/>
            <p:cNvSpPr>
              <a:spLocks/>
            </p:cNvSpPr>
            <p:nvPr/>
          </p:nvSpPr>
          <p:spPr bwMode="auto">
            <a:xfrm rot="-2700000">
              <a:off x="200" y="3748"/>
              <a:ext cx="361" cy="359"/>
            </a:xfrm>
            <a:custGeom>
              <a:avLst/>
              <a:gdLst>
                <a:gd name="T0" fmla="*/ 0 w 17137"/>
                <a:gd name="T1" fmla="*/ 0 h 17032"/>
                <a:gd name="T2" fmla="*/ 0 w 17137"/>
                <a:gd name="T3" fmla="*/ 0 h 17032"/>
                <a:gd name="T4" fmla="*/ 0 w 17137"/>
                <a:gd name="T5" fmla="*/ 0 h 17032"/>
                <a:gd name="T6" fmla="*/ 0 60000 65536"/>
                <a:gd name="T7" fmla="*/ 0 60000 65536"/>
                <a:gd name="T8" fmla="*/ 0 60000 65536"/>
              </a:gdLst>
              <a:ahLst/>
              <a:cxnLst>
                <a:cxn ang="T6">
                  <a:pos x="T0" y="T1"/>
                </a:cxn>
                <a:cxn ang="T7">
                  <a:pos x="T2" y="T3"/>
                </a:cxn>
                <a:cxn ang="T8">
                  <a:pos x="T4" y="T5"/>
                </a:cxn>
              </a:cxnLst>
              <a:rect l="0" t="0" r="r" b="b"/>
              <a:pathLst>
                <a:path w="17137" h="17032" fill="none" extrusionOk="0">
                  <a:moveTo>
                    <a:pt x="0" y="3883"/>
                  </a:moveTo>
                  <a:cubicBezTo>
                    <a:pt x="1114" y="2430"/>
                    <a:pt x="2409" y="1125"/>
                    <a:pt x="3852" y="-1"/>
                  </a:cubicBezTo>
                </a:path>
                <a:path w="17137" h="17032" stroke="0" extrusionOk="0">
                  <a:moveTo>
                    <a:pt x="0" y="3883"/>
                  </a:moveTo>
                  <a:cubicBezTo>
                    <a:pt x="1114" y="2430"/>
                    <a:pt x="2409" y="1125"/>
                    <a:pt x="3852" y="-1"/>
                  </a:cubicBezTo>
                  <a:lnTo>
                    <a:pt x="17137" y="17032"/>
                  </a:lnTo>
                  <a:lnTo>
                    <a:pt x="0" y="3883"/>
                  </a:lnTo>
                  <a:close/>
                </a:path>
              </a:pathLst>
            </a:custGeom>
            <a:solidFill>
              <a:schemeClr val="accent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1081" name="Arc 52"/>
            <p:cNvSpPr>
              <a:spLocks/>
            </p:cNvSpPr>
            <p:nvPr/>
          </p:nvSpPr>
          <p:spPr bwMode="auto">
            <a:xfrm rot="-2700000">
              <a:off x="389" y="3818"/>
              <a:ext cx="215" cy="21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00"/>
                  </a:moveTo>
                  <a:cubicBezTo>
                    <a:pt x="55" y="9609"/>
                    <a:pt x="9709" y="0"/>
                    <a:pt x="21599" y="0"/>
                  </a:cubicBezTo>
                </a:path>
                <a:path w="21600" h="21600" stroke="0" extrusionOk="0">
                  <a:moveTo>
                    <a:pt x="0" y="21500"/>
                  </a:moveTo>
                  <a:cubicBezTo>
                    <a:pt x="55" y="9609"/>
                    <a:pt x="9709" y="0"/>
                    <a:pt x="21599" y="0"/>
                  </a:cubicBezTo>
                  <a:lnTo>
                    <a:pt x="21600" y="21600"/>
                  </a:lnTo>
                  <a:lnTo>
                    <a:pt x="0" y="21500"/>
                  </a:lnTo>
                  <a:close/>
                </a:path>
              </a:pathLst>
            </a:custGeom>
            <a:solidFill>
              <a:schemeClr val="bg1"/>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grpSp>
      <p:sp>
        <p:nvSpPr>
          <p:cNvPr id="1027" name="Rectangle 53"/>
          <p:cNvSpPr>
            <a:spLocks noGrp="1" noChangeArrowheads="1"/>
          </p:cNvSpPr>
          <p:nvPr>
            <p:ph type="title"/>
          </p:nvPr>
        </p:nvSpPr>
        <p:spPr bwMode="auto">
          <a:xfrm>
            <a:off x="1252538"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TW" altLang="en-US" smtClean="0"/>
              <a:t>按一下以編輯母片標題樣式</a:t>
            </a:r>
          </a:p>
        </p:txBody>
      </p:sp>
      <p:sp>
        <p:nvSpPr>
          <p:cNvPr id="1028" name="Rectangle 54"/>
          <p:cNvSpPr>
            <a:spLocks noGrp="1" noChangeArrowheads="1"/>
          </p:cNvSpPr>
          <p:nvPr>
            <p:ph type="body" idx="1"/>
          </p:nvPr>
        </p:nvSpPr>
        <p:spPr bwMode="auto">
          <a:xfrm>
            <a:off x="1252538"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zh-TW" altLang="en-US" smtClean="0"/>
              <a:t>按一下以編輯母片本文樣式</a:t>
            </a:r>
          </a:p>
          <a:p>
            <a:pPr lvl="1"/>
            <a:r>
              <a:rPr lang="zh-TW" altLang="en-US" smtClean="0"/>
              <a:t>第二階層</a:t>
            </a:r>
          </a:p>
          <a:p>
            <a:pPr lvl="2"/>
            <a:r>
              <a:rPr lang="zh-TW" altLang="en-US" smtClean="0"/>
              <a:t>第三階層</a:t>
            </a:r>
          </a:p>
          <a:p>
            <a:pPr lvl="3"/>
            <a:r>
              <a:rPr lang="zh-TW" altLang="en-US" smtClean="0"/>
              <a:t>第四階層</a:t>
            </a:r>
          </a:p>
          <a:p>
            <a:pPr lvl="4"/>
            <a:r>
              <a:rPr lang="zh-TW" altLang="en-US" smtClean="0"/>
              <a:t>度五階層</a:t>
            </a:r>
          </a:p>
        </p:txBody>
      </p:sp>
      <p:sp>
        <p:nvSpPr>
          <p:cNvPr id="3127" name="Rectangle 55"/>
          <p:cNvSpPr>
            <a:spLocks noGrp="1" noChangeArrowheads="1"/>
          </p:cNvSpPr>
          <p:nvPr>
            <p:ph type="dt" sz="half" idx="2"/>
          </p:nvPr>
        </p:nvSpPr>
        <p:spPr bwMode="auto">
          <a:xfrm>
            <a:off x="1252538"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ea typeface="+mn-ea"/>
              </a:defRPr>
            </a:lvl1pPr>
          </a:lstStyle>
          <a:p>
            <a:pPr fontAlgn="base">
              <a:spcBef>
                <a:spcPct val="0"/>
              </a:spcBef>
              <a:spcAft>
                <a:spcPct val="0"/>
              </a:spcAft>
              <a:defRPr/>
            </a:pPr>
            <a:endParaRPr kumimoji="1" lang="en-US" altLang="zh-TW">
              <a:solidFill>
                <a:srgbClr val="000000"/>
              </a:solidFill>
            </a:endParaRPr>
          </a:p>
        </p:txBody>
      </p:sp>
      <p:sp>
        <p:nvSpPr>
          <p:cNvPr id="3128" name="Rectangle 56"/>
          <p:cNvSpPr>
            <a:spLocks noGrp="1" noChangeArrowheads="1"/>
          </p:cNvSpPr>
          <p:nvPr>
            <p:ph type="ftr" sz="quarter" idx="3"/>
          </p:nvPr>
        </p:nvSpPr>
        <p:spPr bwMode="auto">
          <a:xfrm>
            <a:off x="3690938"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ea typeface="+mn-ea"/>
              </a:defRPr>
            </a:lvl1pPr>
          </a:lstStyle>
          <a:p>
            <a:pPr fontAlgn="base">
              <a:spcBef>
                <a:spcPct val="0"/>
              </a:spcBef>
              <a:spcAft>
                <a:spcPct val="0"/>
              </a:spcAft>
              <a:defRPr/>
            </a:pPr>
            <a:endParaRPr kumimoji="1" lang="en-US" altLang="zh-TW">
              <a:solidFill>
                <a:srgbClr val="000000"/>
              </a:solidFill>
            </a:endParaRPr>
          </a:p>
        </p:txBody>
      </p:sp>
      <p:sp>
        <p:nvSpPr>
          <p:cNvPr id="3129" name="Rectangle 57"/>
          <p:cNvSpPr>
            <a:spLocks noGrp="1" noChangeArrowheads="1"/>
          </p:cNvSpPr>
          <p:nvPr>
            <p:ph type="sldNum" sz="quarter" idx="4"/>
          </p:nvPr>
        </p:nvSpPr>
        <p:spPr bwMode="auto">
          <a:xfrm>
            <a:off x="7119938"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ea typeface="+mn-ea"/>
              </a:defRPr>
            </a:lvl1pPr>
          </a:lstStyle>
          <a:p>
            <a:pPr fontAlgn="base">
              <a:spcBef>
                <a:spcPct val="0"/>
              </a:spcBef>
              <a:spcAft>
                <a:spcPct val="0"/>
              </a:spcAft>
              <a:defRPr/>
            </a:pPr>
            <a:fld id="{C38F92C8-E6C6-41D8-A79F-666E0A5E3ED3}" type="slidenum">
              <a:rPr kumimoji="1" lang="en-US" altLang="zh-TW">
                <a:solidFill>
                  <a:srgbClr val="000000"/>
                </a:solidFill>
              </a:rPr>
              <a:pPr fontAlgn="base">
                <a:spcBef>
                  <a:spcPct val="0"/>
                </a:spcBef>
                <a:spcAft>
                  <a:spcPct val="0"/>
                </a:spcAft>
                <a:defRPr/>
              </a:pPr>
              <a:t>‹#›</a:t>
            </a:fld>
            <a:endParaRPr kumimoji="1" lang="en-US" altLang="zh-TW">
              <a:solidFill>
                <a:srgbClr val="000000"/>
              </a:solidFill>
            </a:endParaRPr>
          </a:p>
        </p:txBody>
      </p:sp>
    </p:spTree>
    <p:extLst>
      <p:ext uri="{BB962C8B-B14F-4D97-AF65-F5344CB8AC3E}">
        <p14:creationId xmlns:p14="http://schemas.microsoft.com/office/powerpoint/2010/main" val="33920955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kumimoji="1" sz="4400" i="1">
          <a:solidFill>
            <a:schemeClr val="tx2"/>
          </a:solidFill>
          <a:latin typeface="+mj-lt"/>
          <a:ea typeface="+mj-ea"/>
          <a:cs typeface="+mj-cs"/>
        </a:defRPr>
      </a:lvl1pPr>
      <a:lvl2pPr algn="l" rtl="0" eaLnBrk="0" fontAlgn="base" hangingPunct="0">
        <a:spcBef>
          <a:spcPct val="0"/>
        </a:spcBef>
        <a:spcAft>
          <a:spcPct val="0"/>
        </a:spcAft>
        <a:defRPr kumimoji="1" sz="4400" i="1">
          <a:solidFill>
            <a:schemeClr val="tx2"/>
          </a:solidFill>
          <a:latin typeface="Times New Roman" pitchFamily="18" charset="0"/>
          <a:ea typeface="新細明體" pitchFamily="18" charset="-120"/>
        </a:defRPr>
      </a:lvl2pPr>
      <a:lvl3pPr algn="l" rtl="0" eaLnBrk="0" fontAlgn="base" hangingPunct="0">
        <a:spcBef>
          <a:spcPct val="0"/>
        </a:spcBef>
        <a:spcAft>
          <a:spcPct val="0"/>
        </a:spcAft>
        <a:defRPr kumimoji="1" sz="4400" i="1">
          <a:solidFill>
            <a:schemeClr val="tx2"/>
          </a:solidFill>
          <a:latin typeface="Times New Roman" pitchFamily="18" charset="0"/>
          <a:ea typeface="新細明體" pitchFamily="18" charset="-120"/>
        </a:defRPr>
      </a:lvl3pPr>
      <a:lvl4pPr algn="l" rtl="0" eaLnBrk="0" fontAlgn="base" hangingPunct="0">
        <a:spcBef>
          <a:spcPct val="0"/>
        </a:spcBef>
        <a:spcAft>
          <a:spcPct val="0"/>
        </a:spcAft>
        <a:defRPr kumimoji="1" sz="4400" i="1">
          <a:solidFill>
            <a:schemeClr val="tx2"/>
          </a:solidFill>
          <a:latin typeface="Times New Roman" pitchFamily="18" charset="0"/>
          <a:ea typeface="新細明體" pitchFamily="18" charset="-120"/>
        </a:defRPr>
      </a:lvl4pPr>
      <a:lvl5pPr algn="l" rtl="0" eaLnBrk="0" fontAlgn="base" hangingPunct="0">
        <a:spcBef>
          <a:spcPct val="0"/>
        </a:spcBef>
        <a:spcAft>
          <a:spcPct val="0"/>
        </a:spcAft>
        <a:defRPr kumimoji="1" sz="4400" i="1">
          <a:solidFill>
            <a:schemeClr val="tx2"/>
          </a:solidFill>
          <a:latin typeface="Times New Roman" pitchFamily="18" charset="0"/>
          <a:ea typeface="新細明體" pitchFamily="18" charset="-120"/>
        </a:defRPr>
      </a:lvl5pPr>
      <a:lvl6pPr marL="457200" algn="l" rtl="0" fontAlgn="base">
        <a:spcBef>
          <a:spcPct val="0"/>
        </a:spcBef>
        <a:spcAft>
          <a:spcPct val="0"/>
        </a:spcAft>
        <a:defRPr kumimoji="1" sz="4400" i="1">
          <a:solidFill>
            <a:schemeClr val="tx2"/>
          </a:solidFill>
          <a:latin typeface="Times New Roman" pitchFamily="18" charset="0"/>
          <a:ea typeface="新細明體" pitchFamily="18" charset="-120"/>
        </a:defRPr>
      </a:lvl6pPr>
      <a:lvl7pPr marL="914400" algn="l" rtl="0" fontAlgn="base">
        <a:spcBef>
          <a:spcPct val="0"/>
        </a:spcBef>
        <a:spcAft>
          <a:spcPct val="0"/>
        </a:spcAft>
        <a:defRPr kumimoji="1" sz="4400" i="1">
          <a:solidFill>
            <a:schemeClr val="tx2"/>
          </a:solidFill>
          <a:latin typeface="Times New Roman" pitchFamily="18" charset="0"/>
          <a:ea typeface="新細明體" pitchFamily="18" charset="-120"/>
        </a:defRPr>
      </a:lvl7pPr>
      <a:lvl8pPr marL="1371600" algn="l" rtl="0" fontAlgn="base">
        <a:spcBef>
          <a:spcPct val="0"/>
        </a:spcBef>
        <a:spcAft>
          <a:spcPct val="0"/>
        </a:spcAft>
        <a:defRPr kumimoji="1" sz="4400" i="1">
          <a:solidFill>
            <a:schemeClr val="tx2"/>
          </a:solidFill>
          <a:latin typeface="Times New Roman" pitchFamily="18" charset="0"/>
          <a:ea typeface="新細明體" pitchFamily="18" charset="-120"/>
        </a:defRPr>
      </a:lvl8pPr>
      <a:lvl9pPr marL="1828800" algn="l" rtl="0" fontAlgn="base">
        <a:spcBef>
          <a:spcPct val="0"/>
        </a:spcBef>
        <a:spcAft>
          <a:spcPct val="0"/>
        </a:spcAft>
        <a:defRPr kumimoji="1" sz="4400" i="1">
          <a:solidFill>
            <a:schemeClr val="tx2"/>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lr>
          <a:schemeClr val="hlink"/>
        </a:buClr>
        <a:buSzPct val="80000"/>
        <a:buFont typeface="Monotype Sort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矩形 1"/>
          <p:cNvSpPr>
            <a:spLocks noChangeArrowheads="1"/>
          </p:cNvSpPr>
          <p:nvPr/>
        </p:nvSpPr>
        <p:spPr bwMode="auto">
          <a:xfrm>
            <a:off x="7035938" y="115888"/>
            <a:ext cx="14157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pPr>
            <a:r>
              <a:rPr kumimoji="1" lang="zh-CN" altLang="en-US" sz="2400" b="1" dirty="0" smtClean="0">
                <a:solidFill>
                  <a:srgbClr val="000000"/>
                </a:solidFill>
                <a:latin typeface="超研澤中粗隸" pitchFamily="49" charset="-120"/>
                <a:ea typeface="超研澤中粗隸" pitchFamily="49" charset="-120"/>
              </a:rPr>
              <a:t>链接预测</a:t>
            </a:r>
            <a:endParaRPr kumimoji="1" lang="en-US" altLang="zh-CN" sz="2400" b="1" dirty="0">
              <a:solidFill>
                <a:srgbClr val="000000"/>
              </a:solidFill>
              <a:latin typeface="超研澤中粗隸" pitchFamily="49" charset="-120"/>
              <a:ea typeface="超研澤中粗隸" pitchFamily="49" charset="-120"/>
            </a:endParaRPr>
          </a:p>
        </p:txBody>
      </p:sp>
      <p:sp>
        <p:nvSpPr>
          <p:cNvPr id="2" name="TextBox 1"/>
          <p:cNvSpPr txBox="1"/>
          <p:nvPr/>
        </p:nvSpPr>
        <p:spPr>
          <a:xfrm>
            <a:off x="1619672" y="1916832"/>
            <a:ext cx="6912768" cy="707886"/>
          </a:xfrm>
          <a:prstGeom prst="rect">
            <a:avLst/>
          </a:prstGeom>
          <a:noFill/>
        </p:spPr>
        <p:txBody>
          <a:bodyPr wrap="square" rtlCol="0">
            <a:spAutoFit/>
          </a:bodyPr>
          <a:lstStyle/>
          <a:p>
            <a:pPr algn="ctr"/>
            <a:r>
              <a:rPr lang="zh-CN" altLang="en-US" sz="4000" b="1" dirty="0" smtClean="0">
                <a:latin typeface="宋体" pitchFamily="2" charset="-122"/>
                <a:ea typeface="宋体" pitchFamily="2" charset="-122"/>
              </a:rPr>
              <a:t>社会网络与链接预测</a:t>
            </a:r>
            <a:endParaRPr lang="zh-CN" altLang="en-US" sz="4000" b="1" dirty="0">
              <a:latin typeface="宋体" pitchFamily="2" charset="-122"/>
              <a:ea typeface="宋体" pitchFamily="2" charset="-122"/>
            </a:endParaRPr>
          </a:p>
        </p:txBody>
      </p:sp>
    </p:spTree>
    <p:extLst>
      <p:ext uri="{BB962C8B-B14F-4D97-AF65-F5344CB8AC3E}">
        <p14:creationId xmlns:p14="http://schemas.microsoft.com/office/powerpoint/2010/main" val="36555806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836712"/>
            <a:ext cx="7344816" cy="523220"/>
          </a:xfrm>
          <a:prstGeom prst="rect">
            <a:avLst/>
          </a:prstGeom>
          <a:noFill/>
        </p:spPr>
        <p:txBody>
          <a:bodyPr wrap="square" rtlCol="0">
            <a:spAutoFit/>
          </a:bodyPr>
          <a:lstStyle/>
          <a:p>
            <a:r>
              <a:rPr lang="en-US" altLang="zh-CN" sz="2800" dirty="0" smtClean="0">
                <a:latin typeface="宋体" pitchFamily="2" charset="-122"/>
                <a:ea typeface="宋体" pitchFamily="2" charset="-122"/>
              </a:rPr>
              <a:t>3.1.</a:t>
            </a:r>
            <a:r>
              <a:rPr lang="zh-CN" altLang="en-US" sz="2800" dirty="0" smtClean="0">
                <a:latin typeface="宋体" pitchFamily="2" charset="-122"/>
                <a:ea typeface="宋体" pitchFamily="2" charset="-122"/>
              </a:rPr>
              <a:t>链接预测的研究方法</a:t>
            </a:r>
            <a:endParaRPr lang="en-US" altLang="zh-CN" sz="2800" dirty="0" smtClean="0">
              <a:latin typeface="宋体" pitchFamily="2" charset="-122"/>
              <a:ea typeface="宋体"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844227530"/>
              </p:ext>
            </p:extLst>
          </p:nvPr>
        </p:nvGraphicFramePr>
        <p:xfrm>
          <a:off x="1524000" y="1397000"/>
          <a:ext cx="7008440" cy="3688185"/>
        </p:xfrm>
        <a:graphic>
          <a:graphicData uri="http://schemas.openxmlformats.org/drawingml/2006/table">
            <a:tbl>
              <a:tblPr firstRow="1" bandRow="1">
                <a:tableStyleId>{93296810-A885-4BE3-A3E7-6D5BEEA58F35}</a:tableStyleId>
              </a:tblPr>
              <a:tblGrid>
                <a:gridCol w="2111896"/>
                <a:gridCol w="2016224"/>
                <a:gridCol w="2880320"/>
              </a:tblGrid>
              <a:tr h="868137">
                <a:tc gridSpan="3">
                  <a:txBody>
                    <a:bodyPr/>
                    <a:lstStyle/>
                    <a:p>
                      <a:pPr algn="ctr"/>
                      <a:r>
                        <a:rPr lang="zh-CN" altLang="en-US" dirty="0" smtClean="0"/>
                        <a:t>链接预测方法</a:t>
                      </a:r>
                      <a:endParaRPr lang="zh-CN" altLang="en-US" dirty="0"/>
                    </a:p>
                  </a:txBody>
                  <a:tcPr/>
                </a:tc>
                <a:tc hMerge="1">
                  <a:txBody>
                    <a:bodyPr/>
                    <a:lstStyle/>
                    <a:p>
                      <a:endParaRPr lang="zh-CN" altLang="en-US"/>
                    </a:p>
                  </a:txBody>
                  <a:tcPr/>
                </a:tc>
                <a:tc hMerge="1">
                  <a:txBody>
                    <a:bodyPr/>
                    <a:lstStyle/>
                    <a:p>
                      <a:endParaRPr lang="zh-CN" altLang="en-US"/>
                    </a:p>
                  </a:txBody>
                  <a:tcPr/>
                </a:tc>
              </a:tr>
              <a:tr h="646909">
                <a:tc gridSpan="3">
                  <a:txBody>
                    <a:bodyPr/>
                    <a:lstStyle/>
                    <a:p>
                      <a:pPr algn="ctr"/>
                      <a:r>
                        <a:rPr lang="zh-CN" altLang="en-US" dirty="0" smtClean="0"/>
                        <a:t>基于有监督学习</a:t>
                      </a:r>
                      <a:endParaRPr lang="zh-CN" altLang="en-US" dirty="0"/>
                    </a:p>
                  </a:txBody>
                  <a:tcPr/>
                </a:tc>
                <a:tc hMerge="1">
                  <a:txBody>
                    <a:bodyPr/>
                    <a:lstStyle/>
                    <a:p>
                      <a:endParaRPr lang="zh-CN" altLang="en-US"/>
                    </a:p>
                  </a:txBody>
                  <a:tcPr/>
                </a:tc>
                <a:tc hMerge="1">
                  <a:txBody>
                    <a:bodyPr/>
                    <a:lstStyle/>
                    <a:p>
                      <a:endParaRPr lang="zh-CN" altLang="en-US"/>
                    </a:p>
                  </a:txBody>
                  <a:tcPr/>
                </a:tc>
              </a:tr>
              <a:tr h="378762">
                <a:tc rowSpan="3">
                  <a:txBody>
                    <a:bodyPr/>
                    <a:lstStyle/>
                    <a:p>
                      <a:r>
                        <a:rPr lang="zh-CN" altLang="en-US" dirty="0" smtClean="0"/>
                        <a:t>基于网络结构</a:t>
                      </a:r>
                      <a:endParaRPr lang="zh-CN" altLang="en-US" dirty="0"/>
                    </a:p>
                  </a:txBody>
                  <a:tcPr/>
                </a:tc>
                <a:tc rowSpan="2">
                  <a:txBody>
                    <a:bodyPr/>
                    <a:lstStyle/>
                    <a:p>
                      <a:pPr algn="ctr"/>
                      <a:r>
                        <a:rPr lang="zh-CN" altLang="en-US" dirty="0" smtClean="0"/>
                        <a:t>基于相似度</a:t>
                      </a:r>
                      <a:endParaRPr lang="zh-CN" altLang="en-US" dirty="0"/>
                    </a:p>
                  </a:txBody>
                  <a:tcPr/>
                </a:tc>
                <a:tc>
                  <a:txBody>
                    <a:bodyPr/>
                    <a:lstStyle/>
                    <a:p>
                      <a:pPr algn="ctr"/>
                      <a:r>
                        <a:rPr lang="zh-CN" altLang="en-US" dirty="0" smtClean="0"/>
                        <a:t>基于局部</a:t>
                      </a:r>
                      <a:endParaRPr lang="zh-CN" altLang="en-US" dirty="0"/>
                    </a:p>
                  </a:txBody>
                  <a:tcPr/>
                </a:tc>
              </a:tr>
              <a:tr h="378762">
                <a:tc vMerge="1">
                  <a:txBody>
                    <a:bodyPr/>
                    <a:lstStyle/>
                    <a:p>
                      <a:endParaRPr lang="zh-CN" altLang="en-US"/>
                    </a:p>
                  </a:txBody>
                  <a:tcPr/>
                </a:tc>
                <a:tc vMerge="1">
                  <a:txBody>
                    <a:bodyPr/>
                    <a:lstStyle/>
                    <a:p>
                      <a:endParaRPr lang="zh-CN" altLang="en-US"/>
                    </a:p>
                  </a:txBody>
                  <a:tcPr/>
                </a:tc>
                <a:tc>
                  <a:txBody>
                    <a:bodyPr/>
                    <a:lstStyle/>
                    <a:p>
                      <a:pPr algn="ctr"/>
                      <a:r>
                        <a:rPr lang="zh-CN" altLang="en-US" dirty="0" smtClean="0"/>
                        <a:t>基于全局</a:t>
                      </a:r>
                      <a:endParaRPr lang="zh-CN" altLang="en-US" dirty="0"/>
                    </a:p>
                  </a:txBody>
                  <a:tcPr/>
                </a:tc>
              </a:tr>
              <a:tr h="547478">
                <a:tc vMerge="1">
                  <a:txBody>
                    <a:bodyPr/>
                    <a:lstStyle/>
                    <a:p>
                      <a:endParaRPr lang="zh-CN" altLang="en-US"/>
                    </a:p>
                  </a:txBody>
                  <a:tcPr/>
                </a:tc>
                <a:tc gridSpan="2">
                  <a:txBody>
                    <a:bodyPr/>
                    <a:lstStyle/>
                    <a:p>
                      <a:pPr algn="ctr"/>
                      <a:r>
                        <a:rPr lang="zh-CN" altLang="en-US" dirty="0" smtClean="0"/>
                        <a:t>基于最大似然</a:t>
                      </a:r>
                      <a:endParaRPr lang="zh-CN" altLang="en-US" dirty="0"/>
                    </a:p>
                  </a:txBody>
                  <a:tcPr/>
                </a:tc>
                <a:tc hMerge="1">
                  <a:txBody>
                    <a:bodyPr/>
                    <a:lstStyle/>
                    <a:p>
                      <a:endParaRPr lang="zh-CN" altLang="en-US"/>
                    </a:p>
                  </a:txBody>
                  <a:tcPr/>
                </a:tc>
              </a:tr>
              <a:tr h="868137">
                <a:tc gridSpan="3">
                  <a:txBody>
                    <a:bodyPr/>
                    <a:lstStyle/>
                    <a:p>
                      <a:pPr algn="ctr"/>
                      <a:r>
                        <a:rPr lang="zh-CN" altLang="en-US" dirty="0" smtClean="0"/>
                        <a:t>基于概率模型</a:t>
                      </a:r>
                      <a:endParaRPr lang="zh-CN" altLang="en-US" dirty="0"/>
                    </a:p>
                  </a:txBody>
                  <a:tcPr/>
                </a:tc>
                <a:tc hMerge="1">
                  <a:txBody>
                    <a:bodyPr/>
                    <a:lstStyle/>
                    <a:p>
                      <a:endParaRPr lang="zh-CN" altLang="en-US"/>
                    </a:p>
                  </a:txBody>
                  <a:tcPr/>
                </a:tc>
                <a:tc hMerge="1">
                  <a:txBody>
                    <a:bodyPr/>
                    <a:lstStyle/>
                    <a:p>
                      <a:endParaRPr lang="zh-CN" altLang="en-US"/>
                    </a:p>
                  </a:txBody>
                  <a:tcPr/>
                </a:tc>
              </a:tr>
            </a:tbl>
          </a:graphicData>
        </a:graphic>
      </p:graphicFrame>
      <p:sp>
        <p:nvSpPr>
          <p:cNvPr id="5" name="矩形 1"/>
          <p:cNvSpPr>
            <a:spLocks noChangeArrowheads="1"/>
          </p:cNvSpPr>
          <p:nvPr/>
        </p:nvSpPr>
        <p:spPr bwMode="auto">
          <a:xfrm>
            <a:off x="7035938" y="115888"/>
            <a:ext cx="14157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pPr>
            <a:r>
              <a:rPr kumimoji="1" lang="zh-CN" altLang="en-US" sz="2400" b="1" dirty="0" smtClean="0">
                <a:solidFill>
                  <a:srgbClr val="000000"/>
                </a:solidFill>
                <a:latin typeface="超研澤中粗隸" pitchFamily="49" charset="-120"/>
                <a:ea typeface="超研澤中粗隸" pitchFamily="49" charset="-120"/>
              </a:rPr>
              <a:t>链接预测</a:t>
            </a:r>
            <a:endParaRPr kumimoji="1" lang="en-US" altLang="zh-CN" sz="2400" b="1" dirty="0">
              <a:solidFill>
                <a:srgbClr val="000000"/>
              </a:solidFill>
              <a:latin typeface="超研澤中粗隸" pitchFamily="49" charset="-120"/>
              <a:ea typeface="超研澤中粗隸" pitchFamily="49" charset="-120"/>
            </a:endParaRPr>
          </a:p>
        </p:txBody>
      </p:sp>
    </p:spTree>
    <p:extLst>
      <p:ext uri="{BB962C8B-B14F-4D97-AF65-F5344CB8AC3E}">
        <p14:creationId xmlns:p14="http://schemas.microsoft.com/office/powerpoint/2010/main" val="24854080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1640" y="764704"/>
            <a:ext cx="7416824" cy="523220"/>
          </a:xfrm>
          <a:prstGeom prst="rect">
            <a:avLst/>
          </a:prstGeom>
          <a:noFill/>
        </p:spPr>
        <p:txBody>
          <a:bodyPr wrap="square" rtlCol="0">
            <a:spAutoFit/>
          </a:bodyPr>
          <a:lstStyle/>
          <a:p>
            <a:r>
              <a:rPr lang="en-US" altLang="zh-CN" sz="2800" dirty="0" smtClean="0">
                <a:latin typeface="宋体" pitchFamily="2" charset="-122"/>
                <a:ea typeface="宋体" pitchFamily="2" charset="-122"/>
              </a:rPr>
              <a:t>3.1.</a:t>
            </a:r>
            <a:r>
              <a:rPr lang="zh-CN" altLang="en-US" sz="2800" dirty="0" smtClean="0">
                <a:latin typeface="宋体" pitchFamily="2" charset="-122"/>
                <a:ea typeface="宋体" pitchFamily="2" charset="-122"/>
              </a:rPr>
              <a:t>链接预测研究方法</a:t>
            </a:r>
            <a:endParaRPr lang="zh-CN" altLang="en-US" sz="2800" dirty="0">
              <a:latin typeface="宋体" pitchFamily="2" charset="-122"/>
              <a:ea typeface="宋体" pitchFamily="2" charset="-122"/>
            </a:endParaRPr>
          </a:p>
        </p:txBody>
      </p:sp>
      <p:sp>
        <p:nvSpPr>
          <p:cNvPr id="3" name="TextBox 2"/>
          <p:cNvSpPr txBox="1"/>
          <p:nvPr/>
        </p:nvSpPr>
        <p:spPr>
          <a:xfrm>
            <a:off x="1331640" y="1412776"/>
            <a:ext cx="7272808" cy="4247317"/>
          </a:xfrm>
          <a:prstGeom prst="rect">
            <a:avLst/>
          </a:prstGeom>
          <a:noFill/>
        </p:spPr>
        <p:txBody>
          <a:bodyPr wrap="square" rtlCol="0">
            <a:spAutoFit/>
          </a:bodyPr>
          <a:lstStyle/>
          <a:p>
            <a:r>
              <a:rPr lang="en-US" altLang="zh-CN" b="1" dirty="0" smtClean="0">
                <a:latin typeface="宋体" pitchFamily="2" charset="-122"/>
                <a:ea typeface="宋体" pitchFamily="2" charset="-122"/>
              </a:rPr>
              <a:t>1.</a:t>
            </a:r>
            <a:r>
              <a:rPr lang="zh-CN" altLang="en-US" b="1" dirty="0" smtClean="0">
                <a:latin typeface="宋体" pitchFamily="2" charset="-122"/>
                <a:ea typeface="宋体" pitchFamily="2" charset="-122"/>
              </a:rPr>
              <a:t>基于有监督学习</a:t>
            </a:r>
            <a:endParaRPr lang="en-US" altLang="zh-CN" b="1" dirty="0" smtClean="0">
              <a:latin typeface="宋体" pitchFamily="2" charset="-122"/>
              <a:ea typeface="宋体" pitchFamily="2" charset="-122"/>
            </a:endParaRPr>
          </a:p>
          <a:p>
            <a:r>
              <a:rPr lang="zh-CN" altLang="en-US" dirty="0" smtClean="0">
                <a:latin typeface="宋体" pitchFamily="2" charset="-122"/>
                <a:ea typeface="宋体" pitchFamily="2" charset="-122"/>
              </a:rPr>
              <a:t>  基于有监督学习的链接</a:t>
            </a:r>
            <a:r>
              <a:rPr lang="zh-CN" altLang="en-US" dirty="0">
                <a:latin typeface="宋体" pitchFamily="2" charset="-122"/>
                <a:ea typeface="宋体" pitchFamily="2" charset="-122"/>
              </a:rPr>
              <a:t>预测</a:t>
            </a:r>
            <a:r>
              <a:rPr lang="zh-CN" altLang="en-US" dirty="0" smtClean="0">
                <a:latin typeface="宋体" pitchFamily="2" charset="-122"/>
                <a:ea typeface="宋体" pitchFamily="2" charset="-122"/>
              </a:rPr>
              <a:t>研究将问题</a:t>
            </a:r>
            <a:r>
              <a:rPr lang="zh-CN" altLang="en-US" dirty="0">
                <a:latin typeface="宋体" pitchFamily="2" charset="-122"/>
                <a:ea typeface="宋体" pitchFamily="2" charset="-122"/>
              </a:rPr>
              <a:t>作为</a:t>
            </a:r>
            <a:r>
              <a:rPr lang="zh-CN" altLang="en-US" dirty="0" smtClean="0">
                <a:latin typeface="宋体" pitchFamily="2" charset="-122"/>
                <a:ea typeface="宋体" pitchFamily="2" charset="-122"/>
              </a:rPr>
              <a:t>有监督学习</a:t>
            </a:r>
            <a:r>
              <a:rPr lang="zh-CN" altLang="en-US" dirty="0">
                <a:latin typeface="宋体" pitchFamily="2" charset="-122"/>
                <a:ea typeface="宋体" pitchFamily="2" charset="-122"/>
              </a:rPr>
              <a:t>的任务</a:t>
            </a:r>
            <a:r>
              <a:rPr lang="zh-CN" altLang="en-US" dirty="0" smtClean="0">
                <a:latin typeface="宋体" pitchFamily="2" charset="-122"/>
                <a:ea typeface="宋体" pitchFamily="2" charset="-122"/>
              </a:rPr>
              <a:t>。首先选择合适的属性集合，然后通过分类算法进行学习和分类，来达到链接预测的目的。</a:t>
            </a:r>
            <a:endParaRPr lang="en-US" altLang="zh-CN" dirty="0" smtClean="0">
              <a:latin typeface="宋体" pitchFamily="2" charset="-122"/>
              <a:ea typeface="宋体" pitchFamily="2" charset="-122"/>
            </a:endParaRPr>
          </a:p>
          <a:p>
            <a:endParaRPr lang="en-US" altLang="zh-CN" dirty="0" smtClean="0">
              <a:latin typeface="宋体" pitchFamily="2" charset="-122"/>
              <a:ea typeface="宋体" pitchFamily="2" charset="-122"/>
            </a:endParaRPr>
          </a:p>
          <a:p>
            <a:r>
              <a:rPr lang="en-US" altLang="zh-CN" b="1" dirty="0" smtClean="0">
                <a:latin typeface="宋体" pitchFamily="2" charset="-122"/>
                <a:ea typeface="宋体" pitchFamily="2" charset="-122"/>
              </a:rPr>
              <a:t>2.</a:t>
            </a:r>
            <a:r>
              <a:rPr lang="zh-CN" altLang="en-US" b="1" dirty="0" smtClean="0">
                <a:latin typeface="宋体" pitchFamily="2" charset="-122"/>
                <a:ea typeface="宋体" pitchFamily="2" charset="-122"/>
              </a:rPr>
              <a:t>基于概率模型</a:t>
            </a:r>
            <a:endParaRPr lang="en-US" altLang="zh-CN" b="1" dirty="0" smtClean="0">
              <a:latin typeface="宋体" pitchFamily="2" charset="-122"/>
              <a:ea typeface="宋体" pitchFamily="2" charset="-122"/>
            </a:endParaRPr>
          </a:p>
          <a:p>
            <a:r>
              <a:rPr lang="zh-CN" altLang="en-US" dirty="0" smtClean="0">
                <a:latin typeface="宋体" pitchFamily="2" charset="-122"/>
                <a:ea typeface="宋体" pitchFamily="2" charset="-122"/>
              </a:rPr>
              <a:t>  概率</a:t>
            </a:r>
            <a:r>
              <a:rPr lang="zh-CN" altLang="en-US" dirty="0">
                <a:latin typeface="宋体" pitchFamily="2" charset="-122"/>
                <a:ea typeface="宋体" pitchFamily="2" charset="-122"/>
              </a:rPr>
              <a:t>模型方法的目标是根据观察到的网络抽象底层结构，然后运用学习模型来</a:t>
            </a:r>
            <a:r>
              <a:rPr lang="zh-CN" altLang="en-US" dirty="0" smtClean="0">
                <a:latin typeface="宋体" pitchFamily="2" charset="-122"/>
                <a:ea typeface="宋体" pitchFamily="2" charset="-122"/>
              </a:rPr>
              <a:t>预测缺失</a:t>
            </a:r>
            <a:r>
              <a:rPr lang="zh-CN" altLang="en-US" dirty="0">
                <a:latin typeface="宋体" pitchFamily="2" charset="-122"/>
                <a:ea typeface="宋体" pitchFamily="2" charset="-122"/>
              </a:rPr>
              <a:t>的链接。给定一个目标网络 </a:t>
            </a:r>
            <a:r>
              <a:rPr lang="en-US" altLang="zh-CN" dirty="0">
                <a:latin typeface="宋体" pitchFamily="2" charset="-122"/>
                <a:ea typeface="宋体" pitchFamily="2" charset="-122"/>
              </a:rPr>
              <a:t>G </a:t>
            </a:r>
            <a:r>
              <a:rPr lang="en-US" altLang="zh-CN" dirty="0" smtClean="0">
                <a:latin typeface="宋体" pitchFamily="2" charset="-122"/>
                <a:ea typeface="宋体" pitchFamily="2" charset="-122"/>
              </a:rPr>
              <a:t>=(</a:t>
            </a:r>
            <a:r>
              <a:rPr lang="en-US" altLang="zh-CN" dirty="0">
                <a:latin typeface="宋体" pitchFamily="2" charset="-122"/>
                <a:ea typeface="宋体" pitchFamily="2" charset="-122"/>
              </a:rPr>
              <a:t>V,E</a:t>
            </a:r>
            <a:r>
              <a:rPr lang="en-US" altLang="zh-CN" dirty="0" smtClean="0">
                <a:latin typeface="宋体" pitchFamily="2" charset="-122"/>
                <a:ea typeface="宋体" pitchFamily="2" charset="-122"/>
              </a:rPr>
              <a:t>)</a:t>
            </a:r>
            <a:r>
              <a:rPr lang="zh-CN" altLang="en-US" dirty="0" smtClean="0">
                <a:latin typeface="宋体" pitchFamily="2" charset="-122"/>
                <a:ea typeface="宋体" pitchFamily="2" charset="-122"/>
              </a:rPr>
              <a:t>，</a:t>
            </a:r>
            <a:r>
              <a:rPr lang="zh-CN" altLang="en-US" dirty="0">
                <a:latin typeface="宋体" pitchFamily="2" charset="-122"/>
                <a:ea typeface="宋体" pitchFamily="2" charset="-122"/>
              </a:rPr>
              <a:t>概率模型选择最优的方式构造一个</a:t>
            </a:r>
            <a:r>
              <a:rPr lang="zh-CN" altLang="en-US" dirty="0" smtClean="0">
                <a:latin typeface="宋体" pitchFamily="2" charset="-122"/>
                <a:ea typeface="宋体" pitchFamily="2" charset="-122"/>
              </a:rPr>
              <a:t>目标函数</a:t>
            </a:r>
            <a:r>
              <a:rPr lang="zh-CN" altLang="en-US" dirty="0">
                <a:latin typeface="宋体" pitchFamily="2" charset="-122"/>
                <a:ea typeface="宋体" pitchFamily="2" charset="-122"/>
              </a:rPr>
              <a:t>，根据函数建立一个带有可调控参数的模型，通过调整参数值，使得建立的模型</a:t>
            </a:r>
            <a:r>
              <a:rPr lang="zh-CN" altLang="en-US" dirty="0" smtClean="0">
                <a:latin typeface="宋体" pitchFamily="2" charset="-122"/>
                <a:ea typeface="宋体" pitchFamily="2" charset="-122"/>
              </a:rPr>
              <a:t>可以和</a:t>
            </a:r>
            <a:r>
              <a:rPr lang="zh-CN" altLang="en-US" dirty="0">
                <a:latin typeface="宋体" pitchFamily="2" charset="-122"/>
                <a:ea typeface="宋体" pitchFamily="2" charset="-122"/>
              </a:rPr>
              <a:t>目标网络中观察到的数据达到最佳匹配，网络中不存在的链接（</a:t>
            </a:r>
            <a:r>
              <a:rPr lang="en-US" altLang="zh-CN" dirty="0" err="1" smtClean="0">
                <a:latin typeface="宋体" pitchFamily="2" charset="-122"/>
                <a:ea typeface="宋体" pitchFamily="2" charset="-122"/>
              </a:rPr>
              <a:t>i,j</a:t>
            </a:r>
            <a:r>
              <a:rPr lang="zh-CN" altLang="en-US" dirty="0">
                <a:latin typeface="宋体" pitchFamily="2" charset="-122"/>
                <a:ea typeface="宋体" pitchFamily="2" charset="-122"/>
              </a:rPr>
              <a:t>）存在的概率就</a:t>
            </a:r>
            <a:r>
              <a:rPr lang="zh-CN" altLang="en-US" dirty="0" smtClean="0">
                <a:latin typeface="宋体" pitchFamily="2" charset="-122"/>
                <a:ea typeface="宋体" pitchFamily="2" charset="-122"/>
              </a:rPr>
              <a:t>可以</a:t>
            </a:r>
            <a:r>
              <a:rPr lang="zh-CN" altLang="en-US" dirty="0">
                <a:latin typeface="宋体" pitchFamily="2" charset="-122"/>
                <a:ea typeface="宋体" pitchFamily="2" charset="-122"/>
              </a:rPr>
              <a:t>使用上述参数的条件概率来计算</a:t>
            </a:r>
            <a:r>
              <a:rPr lang="zh-CN" altLang="en-US" dirty="0" smtClean="0">
                <a:latin typeface="宋体" pitchFamily="2" charset="-122"/>
                <a:ea typeface="宋体" pitchFamily="2" charset="-122"/>
              </a:rPr>
              <a:t>。</a:t>
            </a:r>
            <a:endParaRPr lang="en-US" altLang="zh-CN" dirty="0" smtClean="0">
              <a:latin typeface="宋体" pitchFamily="2" charset="-122"/>
              <a:ea typeface="宋体" pitchFamily="2" charset="-122"/>
            </a:endParaRPr>
          </a:p>
          <a:p>
            <a:r>
              <a:rPr lang="en-US" altLang="zh-CN" dirty="0">
                <a:latin typeface="宋体" pitchFamily="2" charset="-122"/>
                <a:ea typeface="宋体" pitchFamily="2" charset="-122"/>
              </a:rPr>
              <a:t> </a:t>
            </a:r>
            <a:r>
              <a:rPr lang="en-US" altLang="zh-CN" dirty="0" smtClean="0">
                <a:latin typeface="宋体" pitchFamily="2" charset="-122"/>
                <a:ea typeface="宋体" pitchFamily="2" charset="-122"/>
              </a:rPr>
              <a:t> </a:t>
            </a:r>
            <a:r>
              <a:rPr lang="zh-CN" altLang="en-US" dirty="0" smtClean="0">
                <a:latin typeface="宋体" pitchFamily="2" charset="-122"/>
                <a:ea typeface="宋体" pitchFamily="2" charset="-122"/>
              </a:rPr>
              <a:t>概率</a:t>
            </a:r>
            <a:r>
              <a:rPr lang="zh-CN" altLang="en-US" dirty="0">
                <a:latin typeface="宋体" pitchFamily="2" charset="-122"/>
                <a:ea typeface="宋体" pitchFamily="2" charset="-122"/>
              </a:rPr>
              <a:t>模型的主流研究方法有概率关系模型 </a:t>
            </a:r>
            <a:r>
              <a:rPr lang="en-US" altLang="zh-CN" dirty="0" smtClean="0">
                <a:latin typeface="宋体" pitchFamily="2" charset="-122"/>
                <a:ea typeface="宋体" pitchFamily="2" charset="-122"/>
              </a:rPr>
              <a:t>PR</a:t>
            </a:r>
            <a:r>
              <a:rPr lang="zh-CN" altLang="en-US" dirty="0" smtClean="0">
                <a:latin typeface="宋体" pitchFamily="2" charset="-122"/>
                <a:ea typeface="宋体" pitchFamily="2" charset="-122"/>
              </a:rPr>
              <a:t>（</a:t>
            </a:r>
            <a:r>
              <a:rPr lang="en-US" altLang="zh-CN" dirty="0" err="1" smtClean="0">
                <a:latin typeface="宋体" pitchFamily="2" charset="-122"/>
                <a:ea typeface="宋体" pitchFamily="2" charset="-122"/>
              </a:rPr>
              <a:t>ProbabilisticRelational</a:t>
            </a:r>
            <a:r>
              <a:rPr lang="en-US" altLang="zh-CN" dirty="0" smtClean="0">
                <a:latin typeface="宋体" pitchFamily="2" charset="-122"/>
                <a:ea typeface="宋体" pitchFamily="2" charset="-122"/>
              </a:rPr>
              <a:t> </a:t>
            </a:r>
            <a:r>
              <a:rPr lang="en-US" altLang="zh-CN" dirty="0">
                <a:latin typeface="宋体" pitchFamily="2" charset="-122"/>
                <a:ea typeface="宋体" pitchFamily="2" charset="-122"/>
              </a:rPr>
              <a:t>Model</a:t>
            </a:r>
            <a:r>
              <a:rPr lang="zh-CN" altLang="en-US" dirty="0">
                <a:latin typeface="宋体" pitchFamily="2" charset="-122"/>
                <a:ea typeface="宋体" pitchFamily="2" charset="-122"/>
              </a:rPr>
              <a:t>）</a:t>
            </a:r>
            <a:r>
              <a:rPr lang="zh-CN" altLang="en-US" dirty="0" smtClean="0">
                <a:latin typeface="宋体" pitchFamily="2" charset="-122"/>
                <a:ea typeface="宋体" pitchFamily="2" charset="-122"/>
              </a:rPr>
              <a:t>和概率</a:t>
            </a:r>
            <a:r>
              <a:rPr lang="zh-CN" altLang="en-US" dirty="0">
                <a:latin typeface="宋体" pitchFamily="2" charset="-122"/>
                <a:ea typeface="宋体" pitchFamily="2" charset="-122"/>
              </a:rPr>
              <a:t>实体关系模型 </a:t>
            </a:r>
            <a:r>
              <a:rPr lang="en-US" altLang="zh-CN" dirty="0" smtClean="0">
                <a:latin typeface="宋体" pitchFamily="2" charset="-122"/>
                <a:ea typeface="宋体" pitchFamily="2" charset="-122"/>
              </a:rPr>
              <a:t>PER</a:t>
            </a:r>
            <a:r>
              <a:rPr lang="zh-CN" altLang="en-US" dirty="0" smtClean="0">
                <a:latin typeface="宋体" pitchFamily="2" charset="-122"/>
                <a:ea typeface="宋体" pitchFamily="2" charset="-122"/>
              </a:rPr>
              <a:t>（</a:t>
            </a:r>
            <a:r>
              <a:rPr lang="en-US" altLang="zh-CN" dirty="0">
                <a:latin typeface="宋体" pitchFamily="2" charset="-122"/>
                <a:ea typeface="宋体" pitchFamily="2" charset="-122"/>
              </a:rPr>
              <a:t>Probabilistic Entity </a:t>
            </a:r>
            <a:r>
              <a:rPr lang="en-US" altLang="zh-CN" dirty="0" smtClean="0">
                <a:latin typeface="宋体" pitchFamily="2" charset="-122"/>
                <a:ea typeface="宋体" pitchFamily="2" charset="-122"/>
              </a:rPr>
              <a:t>Relationship Model</a:t>
            </a:r>
            <a:r>
              <a:rPr lang="zh-CN" altLang="en-US" dirty="0">
                <a:latin typeface="宋体" pitchFamily="2" charset="-122"/>
                <a:ea typeface="宋体" pitchFamily="2" charset="-122"/>
              </a:rPr>
              <a:t>）</a:t>
            </a:r>
            <a:r>
              <a:rPr lang="zh-CN" altLang="en-US" dirty="0" smtClean="0">
                <a:latin typeface="宋体" pitchFamily="2" charset="-122"/>
                <a:ea typeface="宋体" pitchFamily="2" charset="-122"/>
              </a:rPr>
              <a:t>。</a:t>
            </a:r>
            <a:endParaRPr lang="en-US" altLang="zh-CN" dirty="0" smtClean="0">
              <a:latin typeface="宋体" pitchFamily="2" charset="-122"/>
              <a:ea typeface="宋体" pitchFamily="2" charset="-122"/>
            </a:endParaRPr>
          </a:p>
        </p:txBody>
      </p:sp>
      <p:sp>
        <p:nvSpPr>
          <p:cNvPr id="5" name="矩形 1"/>
          <p:cNvSpPr>
            <a:spLocks noChangeArrowheads="1"/>
          </p:cNvSpPr>
          <p:nvPr/>
        </p:nvSpPr>
        <p:spPr bwMode="auto">
          <a:xfrm>
            <a:off x="7035938" y="115888"/>
            <a:ext cx="14157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pPr>
            <a:r>
              <a:rPr kumimoji="1" lang="zh-CN" altLang="en-US" sz="2400" b="1" dirty="0" smtClean="0">
                <a:solidFill>
                  <a:srgbClr val="000000"/>
                </a:solidFill>
                <a:latin typeface="超研澤中粗隸" pitchFamily="49" charset="-120"/>
                <a:ea typeface="超研澤中粗隸" pitchFamily="49" charset="-120"/>
              </a:rPr>
              <a:t>链接预测</a:t>
            </a:r>
            <a:endParaRPr kumimoji="1" lang="en-US" altLang="zh-CN" sz="2400" b="1" dirty="0">
              <a:solidFill>
                <a:srgbClr val="000000"/>
              </a:solidFill>
              <a:latin typeface="超研澤中粗隸" pitchFamily="49" charset="-120"/>
              <a:ea typeface="超研澤中粗隸" pitchFamily="49" charset="-120"/>
            </a:endParaRPr>
          </a:p>
        </p:txBody>
      </p:sp>
    </p:spTree>
    <p:extLst>
      <p:ext uri="{BB962C8B-B14F-4D97-AF65-F5344CB8AC3E}">
        <p14:creationId xmlns:p14="http://schemas.microsoft.com/office/powerpoint/2010/main" val="248540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9632" y="577850"/>
            <a:ext cx="7128792" cy="5232202"/>
          </a:xfrm>
          <a:prstGeom prst="rect">
            <a:avLst/>
          </a:prstGeom>
          <a:noFill/>
        </p:spPr>
        <p:txBody>
          <a:bodyPr wrap="square" rtlCol="0">
            <a:spAutoFit/>
          </a:bodyPr>
          <a:lstStyle/>
          <a:p>
            <a:r>
              <a:rPr lang="en-US" altLang="zh-CN" sz="2800" dirty="0" smtClean="0">
                <a:latin typeface="宋体" pitchFamily="2" charset="-122"/>
                <a:ea typeface="宋体" pitchFamily="2" charset="-122"/>
              </a:rPr>
              <a:t>3.1.</a:t>
            </a:r>
            <a:r>
              <a:rPr lang="zh-CN" altLang="en-US" sz="2800" dirty="0" smtClean="0">
                <a:latin typeface="宋体" pitchFamily="2" charset="-122"/>
                <a:ea typeface="宋体" pitchFamily="2" charset="-122"/>
              </a:rPr>
              <a:t>链接预测研究方法</a:t>
            </a:r>
            <a:endParaRPr lang="en-US" altLang="zh-CN" sz="2800" dirty="0" smtClean="0">
              <a:latin typeface="宋体" pitchFamily="2" charset="-122"/>
              <a:ea typeface="宋体" pitchFamily="2" charset="-122"/>
            </a:endParaRPr>
          </a:p>
          <a:p>
            <a:r>
              <a:rPr lang="en-US" altLang="zh-CN" b="1" dirty="0" smtClean="0">
                <a:latin typeface="宋体" pitchFamily="2" charset="-122"/>
                <a:ea typeface="宋体" pitchFamily="2" charset="-122"/>
              </a:rPr>
              <a:t>3.</a:t>
            </a:r>
            <a:r>
              <a:rPr lang="zh-CN" altLang="en-US" b="1" dirty="0" smtClean="0">
                <a:latin typeface="宋体" pitchFamily="2" charset="-122"/>
                <a:ea typeface="宋体" pitchFamily="2" charset="-122"/>
              </a:rPr>
              <a:t>基于最大似然</a:t>
            </a:r>
            <a:endParaRPr lang="en-US" altLang="zh-CN" b="1" dirty="0" smtClean="0">
              <a:latin typeface="宋体" pitchFamily="2" charset="-122"/>
              <a:ea typeface="宋体" pitchFamily="2" charset="-122"/>
            </a:endParaRPr>
          </a:p>
          <a:p>
            <a:r>
              <a:rPr lang="zh-CN" altLang="en-US" dirty="0" smtClean="0">
                <a:latin typeface="宋体" pitchFamily="2" charset="-122"/>
                <a:ea typeface="宋体" pitchFamily="2" charset="-122"/>
              </a:rPr>
              <a:t>  </a:t>
            </a:r>
            <a:r>
              <a:rPr lang="en-US" altLang="zh-CN" dirty="0" smtClean="0">
                <a:latin typeface="宋体" pitchFamily="2" charset="-122"/>
                <a:ea typeface="宋体" pitchFamily="2" charset="-122"/>
              </a:rPr>
              <a:t>·</a:t>
            </a:r>
            <a:r>
              <a:rPr lang="zh-CN" altLang="en-US" dirty="0" smtClean="0">
                <a:latin typeface="宋体" pitchFamily="2" charset="-122"/>
                <a:ea typeface="宋体" pitchFamily="2" charset="-122"/>
              </a:rPr>
              <a:t>基于</a:t>
            </a:r>
            <a:r>
              <a:rPr lang="zh-CN" altLang="en-US" dirty="0">
                <a:latin typeface="宋体" pitchFamily="2" charset="-122"/>
                <a:ea typeface="宋体" pitchFamily="2" charset="-122"/>
              </a:rPr>
              <a:t>最大似然算法假设一些网络结构的组织原则，这些原则是</a:t>
            </a:r>
            <a:r>
              <a:rPr lang="zh-CN" altLang="en-US" dirty="0" smtClean="0">
                <a:latin typeface="宋体" pitchFamily="2" charset="-122"/>
                <a:ea typeface="宋体" pitchFamily="2" charset="-122"/>
              </a:rPr>
              <a:t>通过</a:t>
            </a:r>
            <a:r>
              <a:rPr lang="zh-CN" altLang="en-US" dirty="0">
                <a:latin typeface="宋体" pitchFamily="2" charset="-122"/>
                <a:ea typeface="宋体" pitchFamily="2" charset="-122"/>
              </a:rPr>
              <a:t>观察到的结构最大可能性获得</a:t>
            </a:r>
            <a:r>
              <a:rPr lang="zh-CN" altLang="en-US" dirty="0" smtClean="0">
                <a:latin typeface="宋体" pitchFamily="2" charset="-122"/>
                <a:ea typeface="宋体" pitchFamily="2" charset="-122"/>
              </a:rPr>
              <a:t>的，然后</a:t>
            </a:r>
            <a:r>
              <a:rPr lang="zh-CN" altLang="en-US" dirty="0">
                <a:latin typeface="宋体" pitchFamily="2" charset="-122"/>
                <a:ea typeface="宋体" pitchFamily="2" charset="-122"/>
              </a:rPr>
              <a:t>根据详细规则和具体参数来计算网络中未被</a:t>
            </a:r>
            <a:r>
              <a:rPr lang="zh-CN" altLang="en-US" dirty="0" smtClean="0">
                <a:latin typeface="宋体" pitchFamily="2" charset="-122"/>
                <a:ea typeface="宋体" pitchFamily="2" charset="-122"/>
              </a:rPr>
              <a:t>发现</a:t>
            </a:r>
            <a:r>
              <a:rPr lang="zh-CN" altLang="en-US" dirty="0">
                <a:latin typeface="宋体" pitchFamily="2" charset="-122"/>
                <a:ea typeface="宋体" pitchFamily="2" charset="-122"/>
              </a:rPr>
              <a:t>的链接存在的可能性</a:t>
            </a:r>
            <a:r>
              <a:rPr lang="zh-CN" altLang="en-US" dirty="0" smtClean="0">
                <a:latin typeface="宋体" pitchFamily="2" charset="-122"/>
                <a:ea typeface="宋体" pitchFamily="2" charset="-122"/>
              </a:rPr>
              <a:t>。</a:t>
            </a:r>
            <a:endParaRPr lang="en-US" altLang="zh-CN" dirty="0" smtClean="0">
              <a:latin typeface="宋体" pitchFamily="2" charset="-122"/>
              <a:ea typeface="宋体" pitchFamily="2" charset="-122"/>
            </a:endParaRPr>
          </a:p>
          <a:p>
            <a:r>
              <a:rPr lang="zh-CN" altLang="en-US" dirty="0" smtClean="0">
                <a:latin typeface="宋体" pitchFamily="2" charset="-122"/>
                <a:ea typeface="宋体" pitchFamily="2" charset="-122"/>
              </a:rPr>
              <a:t>  </a:t>
            </a:r>
            <a:r>
              <a:rPr lang="en-US" altLang="zh-CN" dirty="0" smtClean="0">
                <a:latin typeface="宋体" pitchFamily="2" charset="-122"/>
                <a:ea typeface="宋体" pitchFamily="2" charset="-122"/>
              </a:rPr>
              <a:t>·</a:t>
            </a:r>
            <a:r>
              <a:rPr lang="zh-CN" altLang="en-US" dirty="0" smtClean="0">
                <a:latin typeface="宋体" pitchFamily="2" charset="-122"/>
                <a:ea typeface="宋体" pitchFamily="2" charset="-122"/>
              </a:rPr>
              <a:t>典型</a:t>
            </a:r>
            <a:r>
              <a:rPr lang="zh-CN" altLang="en-US" dirty="0">
                <a:latin typeface="宋体" pitchFamily="2" charset="-122"/>
                <a:ea typeface="宋体" pitchFamily="2" charset="-122"/>
              </a:rPr>
              <a:t>的两种基于最大似然估计的方法有层次结构模型（</a:t>
            </a:r>
            <a:r>
              <a:rPr lang="en-US" altLang="zh-CN" dirty="0">
                <a:latin typeface="宋体" pitchFamily="2" charset="-122"/>
                <a:ea typeface="宋体" pitchFamily="2" charset="-122"/>
              </a:rPr>
              <a:t>Hierarchical Structure Model</a:t>
            </a:r>
            <a:r>
              <a:rPr lang="zh-CN" altLang="en-US" dirty="0" smtClean="0">
                <a:latin typeface="宋体" pitchFamily="2" charset="-122"/>
                <a:ea typeface="宋体" pitchFamily="2" charset="-122"/>
              </a:rPr>
              <a:t>）和</a:t>
            </a:r>
            <a:r>
              <a:rPr lang="zh-CN" altLang="en-US" dirty="0">
                <a:latin typeface="宋体" pitchFamily="2" charset="-122"/>
                <a:ea typeface="宋体" pitchFamily="2" charset="-122"/>
              </a:rPr>
              <a:t>随机分块模型（</a:t>
            </a:r>
            <a:r>
              <a:rPr lang="en-US" altLang="zh-CN" dirty="0">
                <a:latin typeface="宋体" pitchFamily="2" charset="-122"/>
                <a:ea typeface="宋体" pitchFamily="2" charset="-122"/>
              </a:rPr>
              <a:t>Stochastic Block Model</a:t>
            </a:r>
            <a:r>
              <a:rPr lang="zh-CN" altLang="en-US" dirty="0">
                <a:latin typeface="宋体" pitchFamily="2" charset="-122"/>
                <a:ea typeface="宋体" pitchFamily="2" charset="-122"/>
              </a:rPr>
              <a:t>）</a:t>
            </a:r>
            <a:r>
              <a:rPr lang="zh-CN" altLang="en-US" dirty="0" smtClean="0">
                <a:latin typeface="宋体" pitchFamily="2" charset="-122"/>
                <a:ea typeface="宋体" pitchFamily="2" charset="-122"/>
              </a:rPr>
              <a:t>。</a:t>
            </a:r>
            <a:endParaRPr lang="en-US" altLang="zh-CN" dirty="0">
              <a:latin typeface="宋体" pitchFamily="2" charset="-122"/>
              <a:ea typeface="宋体" pitchFamily="2" charset="-122"/>
            </a:endParaRPr>
          </a:p>
          <a:p>
            <a:r>
              <a:rPr lang="zh-CN" altLang="en-US" dirty="0" smtClean="0">
                <a:latin typeface="宋体" pitchFamily="2" charset="-122"/>
                <a:ea typeface="宋体" pitchFamily="2" charset="-122"/>
              </a:rPr>
              <a:t>  </a:t>
            </a:r>
            <a:r>
              <a:rPr lang="en-US" altLang="zh-CN" dirty="0" smtClean="0">
                <a:latin typeface="宋体" pitchFamily="2" charset="-122"/>
                <a:ea typeface="宋体" pitchFamily="2" charset="-122"/>
              </a:rPr>
              <a:t>·</a:t>
            </a:r>
            <a:r>
              <a:rPr lang="zh-CN" altLang="en-US" dirty="0" smtClean="0">
                <a:latin typeface="宋体" pitchFamily="2" charset="-122"/>
                <a:ea typeface="宋体" pitchFamily="2" charset="-122"/>
              </a:rPr>
              <a:t>层次结构</a:t>
            </a:r>
            <a:r>
              <a:rPr lang="zh-CN" altLang="en-US" dirty="0">
                <a:latin typeface="宋体" pitchFamily="2" charset="-122"/>
                <a:ea typeface="宋体" pitchFamily="2" charset="-122"/>
              </a:rPr>
              <a:t>模型把整个网络看成分层次的结构，网络中节点集合可以分成小组，小组可以进一步划分，多次进行类似过程。这种方法在像食物链或恐怖分子组织这种有明显层次组织的网络时具有很好的预测准确度；</a:t>
            </a:r>
          </a:p>
          <a:p>
            <a:r>
              <a:rPr lang="zh-CN" altLang="en-US" dirty="0">
                <a:latin typeface="宋体" pitchFamily="2" charset="-122"/>
                <a:ea typeface="宋体" pitchFamily="2" charset="-122"/>
              </a:rPr>
              <a:t>  </a:t>
            </a:r>
            <a:r>
              <a:rPr lang="en-US" altLang="zh-CN" dirty="0" smtClean="0">
                <a:latin typeface="宋体" pitchFamily="2" charset="-122"/>
                <a:ea typeface="宋体" pitchFamily="2" charset="-122"/>
              </a:rPr>
              <a:t>·</a:t>
            </a:r>
            <a:r>
              <a:rPr lang="zh-CN" altLang="en-US" dirty="0" smtClean="0">
                <a:latin typeface="宋体" pitchFamily="2" charset="-122"/>
                <a:ea typeface="宋体" pitchFamily="2" charset="-122"/>
              </a:rPr>
              <a:t>随机</a:t>
            </a:r>
            <a:r>
              <a:rPr lang="zh-CN" altLang="en-US" dirty="0">
                <a:latin typeface="宋体" pitchFamily="2" charset="-122"/>
                <a:ea typeface="宋体" pitchFamily="2" charset="-122"/>
              </a:rPr>
              <a:t>分块模型中把节点集分成若干小组，两个节点存在链接的概率完全取决于这两个节点属于哪个组，可以把观察到的网络看作随机分块模型的一次实现。随机分块模型方法适合用来预测网络中错误或缺失的链接。</a:t>
            </a:r>
          </a:p>
          <a:p>
            <a:endParaRPr lang="zh-CN" altLang="en-US" dirty="0"/>
          </a:p>
          <a:p>
            <a:endParaRPr lang="zh-CN" altLang="en-US" dirty="0"/>
          </a:p>
        </p:txBody>
      </p:sp>
      <p:sp>
        <p:nvSpPr>
          <p:cNvPr id="4" name="矩形 1"/>
          <p:cNvSpPr>
            <a:spLocks noChangeArrowheads="1"/>
          </p:cNvSpPr>
          <p:nvPr/>
        </p:nvSpPr>
        <p:spPr bwMode="auto">
          <a:xfrm>
            <a:off x="7035938" y="115888"/>
            <a:ext cx="14157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pPr>
            <a:r>
              <a:rPr kumimoji="1" lang="zh-CN" altLang="en-US" sz="2400" b="1" dirty="0" smtClean="0">
                <a:solidFill>
                  <a:srgbClr val="000000"/>
                </a:solidFill>
                <a:latin typeface="超研澤中粗隸" pitchFamily="49" charset="-120"/>
                <a:ea typeface="超研澤中粗隸" pitchFamily="49" charset="-120"/>
              </a:rPr>
              <a:t>链接预测</a:t>
            </a:r>
            <a:endParaRPr kumimoji="1" lang="en-US" altLang="zh-CN" sz="2400" b="1" dirty="0">
              <a:solidFill>
                <a:srgbClr val="000000"/>
              </a:solidFill>
              <a:latin typeface="超研澤中粗隸" pitchFamily="49" charset="-120"/>
              <a:ea typeface="超研澤中粗隸" pitchFamily="49" charset="-120"/>
            </a:endParaRPr>
          </a:p>
        </p:txBody>
      </p:sp>
    </p:spTree>
    <p:extLst>
      <p:ext uri="{BB962C8B-B14F-4D97-AF65-F5344CB8AC3E}">
        <p14:creationId xmlns:p14="http://schemas.microsoft.com/office/powerpoint/2010/main" val="34348145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577850"/>
            <a:ext cx="7488832" cy="3293209"/>
          </a:xfrm>
          <a:prstGeom prst="rect">
            <a:avLst/>
          </a:prstGeom>
          <a:noFill/>
        </p:spPr>
        <p:txBody>
          <a:bodyPr wrap="square" rtlCol="0">
            <a:spAutoFit/>
          </a:bodyPr>
          <a:lstStyle/>
          <a:p>
            <a:r>
              <a:rPr lang="en-US" altLang="zh-CN" sz="2800" dirty="0" smtClean="0">
                <a:latin typeface="宋体" pitchFamily="2" charset="-122"/>
                <a:ea typeface="宋体" pitchFamily="2" charset="-122"/>
              </a:rPr>
              <a:t>3.1.</a:t>
            </a:r>
            <a:r>
              <a:rPr lang="zh-CN" altLang="en-US" sz="2800" dirty="0" smtClean="0">
                <a:latin typeface="宋体" pitchFamily="2" charset="-122"/>
                <a:ea typeface="宋体" pitchFamily="2" charset="-122"/>
              </a:rPr>
              <a:t>链接预测研究方法</a:t>
            </a:r>
            <a:endParaRPr lang="en-US" altLang="zh-CN" sz="2800" dirty="0" smtClean="0">
              <a:latin typeface="宋体" pitchFamily="2" charset="-122"/>
              <a:ea typeface="宋体" pitchFamily="2" charset="-122"/>
            </a:endParaRPr>
          </a:p>
          <a:p>
            <a:r>
              <a:rPr lang="en-US" altLang="zh-CN" b="1" dirty="0" smtClean="0">
                <a:latin typeface="宋体" pitchFamily="2" charset="-122"/>
                <a:ea typeface="宋体" pitchFamily="2" charset="-122"/>
              </a:rPr>
              <a:t>4.</a:t>
            </a:r>
            <a:r>
              <a:rPr lang="zh-CN" altLang="en-US" b="1" dirty="0" smtClean="0">
                <a:latin typeface="宋体" pitchFamily="2" charset="-122"/>
                <a:ea typeface="宋体" pitchFamily="2" charset="-122"/>
              </a:rPr>
              <a:t>基于相似度</a:t>
            </a:r>
            <a:endParaRPr lang="en-US" altLang="zh-CN" b="1" dirty="0" smtClean="0">
              <a:latin typeface="宋体" pitchFamily="2" charset="-122"/>
              <a:ea typeface="宋体" pitchFamily="2" charset="-122"/>
            </a:endParaRPr>
          </a:p>
          <a:p>
            <a:r>
              <a:rPr lang="zh-CN" altLang="en-US" dirty="0" smtClean="0">
                <a:latin typeface="宋体" pitchFamily="2" charset="-122"/>
                <a:ea typeface="宋体" pitchFamily="2" charset="-122"/>
              </a:rPr>
              <a:t>（</a:t>
            </a:r>
            <a:r>
              <a:rPr lang="en-US" altLang="zh-CN" dirty="0" smtClean="0">
                <a:latin typeface="宋体" pitchFamily="2" charset="-122"/>
                <a:ea typeface="宋体" pitchFamily="2" charset="-122"/>
              </a:rPr>
              <a:t>1</a:t>
            </a:r>
            <a:r>
              <a:rPr lang="zh-CN" altLang="en-US" dirty="0" smtClean="0">
                <a:latin typeface="宋体" pitchFamily="2" charset="-122"/>
                <a:ea typeface="宋体" pitchFamily="2" charset="-122"/>
              </a:rPr>
              <a:t>）链接</a:t>
            </a:r>
            <a:r>
              <a:rPr lang="zh-CN" altLang="en-US" dirty="0">
                <a:latin typeface="宋体" pitchFamily="2" charset="-122"/>
                <a:ea typeface="宋体" pitchFamily="2" charset="-122"/>
              </a:rPr>
              <a:t>预测算法中最简单的框架系统就是基于相似度相关的</a:t>
            </a:r>
            <a:r>
              <a:rPr lang="zh-CN" altLang="en-US" dirty="0" smtClean="0">
                <a:latin typeface="宋体" pitchFamily="2" charset="-122"/>
                <a:ea typeface="宋体" pitchFamily="2" charset="-122"/>
              </a:rPr>
              <a:t>算法。它的思想是两个节点间相似度越大，存在链接的可能性就越大。在这种算法中定义节点的相似性是个关键；一般从节点的属性以及节点的网络结构特征来衡量两个节点的相似性。</a:t>
            </a:r>
            <a:endParaRPr lang="en-US" altLang="zh-CN" dirty="0" smtClean="0">
              <a:latin typeface="宋体" pitchFamily="2" charset="-122"/>
              <a:ea typeface="宋体" pitchFamily="2" charset="-122"/>
            </a:endParaRPr>
          </a:p>
          <a:p>
            <a:endParaRPr lang="en-US" altLang="zh-CN" dirty="0" smtClean="0">
              <a:latin typeface="宋体" pitchFamily="2" charset="-122"/>
              <a:ea typeface="宋体" pitchFamily="2" charset="-122"/>
            </a:endParaRPr>
          </a:p>
          <a:p>
            <a:r>
              <a:rPr lang="zh-CN" altLang="en-US" dirty="0" smtClean="0">
                <a:latin typeface="宋体" pitchFamily="2" charset="-122"/>
                <a:ea typeface="宋体" pitchFamily="2" charset="-122"/>
              </a:rPr>
              <a:t>（</a:t>
            </a:r>
            <a:r>
              <a:rPr lang="en-US" altLang="zh-CN" dirty="0" smtClean="0">
                <a:latin typeface="宋体" pitchFamily="2" charset="-122"/>
                <a:ea typeface="宋体" pitchFamily="2" charset="-122"/>
              </a:rPr>
              <a:t>2</a:t>
            </a:r>
            <a:r>
              <a:rPr lang="zh-CN" altLang="en-US" dirty="0" smtClean="0">
                <a:latin typeface="宋体" pitchFamily="2" charset="-122"/>
                <a:ea typeface="宋体" pitchFamily="2" charset="-122"/>
              </a:rPr>
              <a:t>）局部相似度指标</a:t>
            </a:r>
            <a:endParaRPr lang="en-US" altLang="zh-CN" dirty="0" smtClean="0">
              <a:latin typeface="宋体" pitchFamily="2" charset="-122"/>
              <a:ea typeface="宋体" pitchFamily="2" charset="-122"/>
            </a:endParaRPr>
          </a:p>
          <a:p>
            <a:endParaRPr lang="en-US" altLang="zh-CN" dirty="0" smtClean="0"/>
          </a:p>
          <a:p>
            <a:endParaRPr lang="zh-CN" altLang="en-US" dirty="0"/>
          </a:p>
          <a:p>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642" y="3068960"/>
            <a:ext cx="7723810" cy="3609524"/>
          </a:xfrm>
          <a:prstGeom prst="rect">
            <a:avLst/>
          </a:prstGeom>
        </p:spPr>
      </p:pic>
      <p:sp>
        <p:nvSpPr>
          <p:cNvPr id="8" name="矩形 1"/>
          <p:cNvSpPr>
            <a:spLocks noChangeArrowheads="1"/>
          </p:cNvSpPr>
          <p:nvPr/>
        </p:nvSpPr>
        <p:spPr bwMode="auto">
          <a:xfrm>
            <a:off x="7035938" y="115888"/>
            <a:ext cx="14157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pPr>
            <a:r>
              <a:rPr kumimoji="1" lang="zh-CN" altLang="en-US" sz="2400" b="1" dirty="0" smtClean="0">
                <a:solidFill>
                  <a:srgbClr val="000000"/>
                </a:solidFill>
                <a:latin typeface="超研澤中粗隸" pitchFamily="49" charset="-120"/>
                <a:ea typeface="超研澤中粗隸" pitchFamily="49" charset="-120"/>
              </a:rPr>
              <a:t>链接预测</a:t>
            </a:r>
            <a:endParaRPr kumimoji="1" lang="en-US" altLang="zh-CN" sz="2400" b="1" dirty="0">
              <a:solidFill>
                <a:srgbClr val="000000"/>
              </a:solidFill>
              <a:latin typeface="超研澤中粗隸" pitchFamily="49" charset="-120"/>
              <a:ea typeface="超研澤中粗隸" pitchFamily="49" charset="-120"/>
            </a:endParaRPr>
          </a:p>
        </p:txBody>
      </p:sp>
    </p:spTree>
    <p:extLst>
      <p:ext uri="{BB962C8B-B14F-4D97-AF65-F5344CB8AC3E}">
        <p14:creationId xmlns:p14="http://schemas.microsoft.com/office/powerpoint/2010/main" val="3434814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1640" y="692696"/>
            <a:ext cx="7560840" cy="369332"/>
          </a:xfrm>
          <a:prstGeom prst="rect">
            <a:avLst/>
          </a:prstGeom>
          <a:noFill/>
        </p:spPr>
        <p:txBody>
          <a:bodyPr wrap="square" rtlCol="0">
            <a:spAutoFit/>
          </a:bodyPr>
          <a:lstStyle/>
          <a:p>
            <a:r>
              <a:rPr lang="zh-CN" altLang="en-US" dirty="0" smtClean="0"/>
              <a:t>（</a:t>
            </a:r>
            <a:r>
              <a:rPr lang="en-US" altLang="zh-CN" dirty="0"/>
              <a:t>3</a:t>
            </a:r>
            <a:r>
              <a:rPr lang="zh-CN" altLang="en-US" dirty="0" smtClean="0"/>
              <a:t>）全局相似性指标</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598613716"/>
              </p:ext>
            </p:extLst>
          </p:nvPr>
        </p:nvGraphicFramePr>
        <p:xfrm>
          <a:off x="1331640" y="1397000"/>
          <a:ext cx="7560840" cy="2608065"/>
        </p:xfrm>
        <a:graphic>
          <a:graphicData uri="http://schemas.openxmlformats.org/drawingml/2006/table">
            <a:tbl>
              <a:tblPr firstRow="1" bandRow="1">
                <a:tableStyleId>{00A15C55-8517-42AA-B614-E9B94910E393}</a:tableStyleId>
              </a:tblPr>
              <a:tblGrid>
                <a:gridCol w="1224136"/>
                <a:gridCol w="6336704"/>
              </a:tblGrid>
              <a:tr h="521613">
                <a:tc>
                  <a:txBody>
                    <a:bodyPr/>
                    <a:lstStyle/>
                    <a:p>
                      <a:pPr algn="ctr"/>
                      <a:r>
                        <a:rPr lang="zh-CN" altLang="en-US" dirty="0" smtClean="0"/>
                        <a:t>名称</a:t>
                      </a:r>
                      <a:endParaRPr lang="zh-CN" altLang="en-US" dirty="0"/>
                    </a:p>
                  </a:txBody>
                  <a:tcPr/>
                </a:tc>
                <a:tc>
                  <a:txBody>
                    <a:bodyPr/>
                    <a:lstStyle/>
                    <a:p>
                      <a:pPr algn="ctr"/>
                      <a:r>
                        <a:rPr lang="zh-CN" altLang="en-US" dirty="0" smtClean="0"/>
                        <a:t>定义</a:t>
                      </a:r>
                      <a:endParaRPr lang="zh-CN" altLang="en-US" dirty="0"/>
                    </a:p>
                  </a:txBody>
                  <a:tcPr/>
                </a:tc>
              </a:tr>
              <a:tr h="521613">
                <a:tc>
                  <a:txBody>
                    <a:bodyPr/>
                    <a:lstStyle/>
                    <a:p>
                      <a:pPr algn="ctr"/>
                      <a:r>
                        <a:rPr lang="en-US" altLang="zh-CN" dirty="0" smtClean="0"/>
                        <a:t>Katz</a:t>
                      </a:r>
                      <a:r>
                        <a:rPr lang="zh-CN" altLang="en-US" dirty="0" smtClean="0"/>
                        <a:t>系数</a:t>
                      </a:r>
                      <a:endParaRPr lang="zh-CN" altLang="en-US" dirty="0"/>
                    </a:p>
                  </a:txBody>
                  <a:tcPr/>
                </a:tc>
                <a:tc>
                  <a:txBody>
                    <a:bodyPr/>
                    <a:lstStyle/>
                    <a:p>
                      <a:endParaRPr lang="zh-CN" altLang="en-US" dirty="0"/>
                    </a:p>
                  </a:txBody>
                  <a:tcPr/>
                </a:tc>
              </a:tr>
              <a:tr h="521613">
                <a:tc>
                  <a:txBody>
                    <a:bodyPr/>
                    <a:lstStyle/>
                    <a:p>
                      <a:pPr algn="ctr"/>
                      <a:r>
                        <a:rPr lang="en-US" altLang="zh-CN" dirty="0" smtClean="0"/>
                        <a:t>LHN</a:t>
                      </a:r>
                      <a:r>
                        <a:rPr lang="zh-CN" altLang="en-US" dirty="0" smtClean="0"/>
                        <a:t>系数</a:t>
                      </a:r>
                      <a:endParaRPr lang="zh-CN" altLang="en-US" dirty="0"/>
                    </a:p>
                  </a:txBody>
                  <a:tcPr/>
                </a:tc>
                <a:tc>
                  <a:txBody>
                    <a:bodyPr/>
                    <a:lstStyle/>
                    <a:p>
                      <a:endParaRPr lang="zh-CN" altLang="en-US" dirty="0"/>
                    </a:p>
                  </a:txBody>
                  <a:tcPr/>
                </a:tc>
              </a:tr>
              <a:tr h="521613">
                <a:tc>
                  <a:txBody>
                    <a:bodyPr/>
                    <a:lstStyle/>
                    <a:p>
                      <a:pPr algn="ctr"/>
                      <a:r>
                        <a:rPr lang="en-US" altLang="zh-CN" dirty="0" smtClean="0"/>
                        <a:t>ACT</a:t>
                      </a:r>
                      <a:r>
                        <a:rPr lang="zh-CN" altLang="en-US" dirty="0" smtClean="0"/>
                        <a:t>系数</a:t>
                      </a:r>
                      <a:endParaRPr lang="zh-CN" altLang="en-US" dirty="0"/>
                    </a:p>
                  </a:txBody>
                  <a:tcPr/>
                </a:tc>
                <a:tc>
                  <a:txBody>
                    <a:bodyPr/>
                    <a:lstStyle/>
                    <a:p>
                      <a:endParaRPr lang="zh-CN" altLang="en-US" dirty="0"/>
                    </a:p>
                  </a:txBody>
                  <a:tcPr/>
                </a:tc>
              </a:tr>
              <a:tr h="521613">
                <a:tc>
                  <a:txBody>
                    <a:bodyPr/>
                    <a:lstStyle/>
                    <a:p>
                      <a:pPr algn="ctr"/>
                      <a:r>
                        <a:rPr lang="en-US" altLang="zh-CN" dirty="0" smtClean="0"/>
                        <a:t>RWR</a:t>
                      </a:r>
                      <a:r>
                        <a:rPr lang="zh-CN" altLang="en-US" dirty="0" smtClean="0"/>
                        <a:t>系数</a:t>
                      </a:r>
                      <a:endParaRPr lang="zh-CN" altLang="en-US" dirty="0"/>
                    </a:p>
                  </a:txBody>
                  <a:tcPr/>
                </a:tc>
                <a:tc>
                  <a:txBody>
                    <a:bodyPr/>
                    <a:lstStyle/>
                    <a:p>
                      <a:endParaRPr lang="zh-CN" altLang="en-US" dirty="0"/>
                    </a:p>
                  </a:txBody>
                  <a:tcPr/>
                </a:tc>
              </a:tr>
            </a:tbl>
          </a:graphicData>
        </a:graphic>
      </p:graphicFrame>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0984" y="1973018"/>
            <a:ext cx="6048672"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2482574"/>
            <a:ext cx="34575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784" y="3005946"/>
            <a:ext cx="3007536"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4584" y="3510771"/>
            <a:ext cx="2257425" cy="494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1"/>
          <p:cNvSpPr>
            <a:spLocks noChangeArrowheads="1"/>
          </p:cNvSpPr>
          <p:nvPr/>
        </p:nvSpPr>
        <p:spPr bwMode="auto">
          <a:xfrm>
            <a:off x="7035938" y="115888"/>
            <a:ext cx="14157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pPr>
            <a:r>
              <a:rPr kumimoji="1" lang="zh-CN" altLang="en-US" sz="2400" b="1" dirty="0" smtClean="0">
                <a:solidFill>
                  <a:srgbClr val="000000"/>
                </a:solidFill>
                <a:latin typeface="超研澤中粗隸" pitchFamily="49" charset="-120"/>
                <a:ea typeface="超研澤中粗隸" pitchFamily="49" charset="-120"/>
              </a:rPr>
              <a:t>链接预测</a:t>
            </a:r>
            <a:endParaRPr kumimoji="1" lang="en-US" altLang="zh-CN" sz="2400" b="1" dirty="0">
              <a:solidFill>
                <a:srgbClr val="000000"/>
              </a:solidFill>
              <a:latin typeface="超研澤中粗隸" pitchFamily="49" charset="-120"/>
              <a:ea typeface="超研澤中粗隸" pitchFamily="49" charset="-120"/>
            </a:endParaRPr>
          </a:p>
        </p:txBody>
      </p:sp>
    </p:spTree>
    <p:extLst>
      <p:ext uri="{BB962C8B-B14F-4D97-AF65-F5344CB8AC3E}">
        <p14:creationId xmlns:p14="http://schemas.microsoft.com/office/powerpoint/2010/main" val="34348145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4927" y="600137"/>
            <a:ext cx="7056784" cy="584775"/>
          </a:xfrm>
          <a:prstGeom prst="rect">
            <a:avLst/>
          </a:prstGeom>
          <a:noFill/>
        </p:spPr>
        <p:txBody>
          <a:bodyPr wrap="square" rtlCol="0">
            <a:spAutoFit/>
          </a:bodyPr>
          <a:lstStyle/>
          <a:p>
            <a:r>
              <a:rPr lang="en-US" altLang="zh-CN" sz="3200" dirty="0" smtClean="0">
                <a:latin typeface="宋体" pitchFamily="2" charset="-122"/>
                <a:ea typeface="宋体" pitchFamily="2" charset="-122"/>
              </a:rPr>
              <a:t>3.2.</a:t>
            </a:r>
            <a:r>
              <a:rPr lang="zh-CN" altLang="en-US" sz="3200" dirty="0" smtClean="0">
                <a:latin typeface="宋体" pitchFamily="2" charset="-122"/>
                <a:ea typeface="宋体" pitchFamily="2" charset="-122"/>
              </a:rPr>
              <a:t>链接方法比较</a:t>
            </a:r>
            <a:endParaRPr lang="zh-CN" altLang="en-US" sz="3200" dirty="0">
              <a:latin typeface="宋体" pitchFamily="2" charset="-122"/>
              <a:ea typeface="宋体"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477571695"/>
              </p:ext>
            </p:extLst>
          </p:nvPr>
        </p:nvGraphicFramePr>
        <p:xfrm>
          <a:off x="1524000" y="1397000"/>
          <a:ext cx="7296472" cy="3976215"/>
        </p:xfrm>
        <a:graphic>
          <a:graphicData uri="http://schemas.openxmlformats.org/drawingml/2006/table">
            <a:tbl>
              <a:tblPr firstRow="1" bandRow="1">
                <a:tableStyleId>{21E4AEA4-8DFA-4A89-87EB-49C32662AFE0}</a:tableStyleId>
              </a:tblPr>
              <a:tblGrid>
                <a:gridCol w="1824118"/>
                <a:gridCol w="1824118"/>
                <a:gridCol w="1824118"/>
                <a:gridCol w="1824118"/>
              </a:tblGrid>
              <a:tr h="795243">
                <a:tc>
                  <a:txBody>
                    <a:bodyPr/>
                    <a:lstStyle/>
                    <a:p>
                      <a:r>
                        <a:rPr lang="zh-CN" altLang="en-US" dirty="0" smtClean="0"/>
                        <a:t>研究方法</a:t>
                      </a:r>
                      <a:endParaRPr lang="zh-CN" altLang="en-US" dirty="0"/>
                    </a:p>
                  </a:txBody>
                  <a:tcPr/>
                </a:tc>
                <a:tc>
                  <a:txBody>
                    <a:bodyPr/>
                    <a:lstStyle/>
                    <a:p>
                      <a:r>
                        <a:rPr lang="zh-CN" altLang="en-US" dirty="0" smtClean="0"/>
                        <a:t>预测准确度</a:t>
                      </a:r>
                      <a:endParaRPr lang="zh-CN" altLang="en-US" dirty="0"/>
                    </a:p>
                  </a:txBody>
                  <a:tcPr/>
                </a:tc>
                <a:tc>
                  <a:txBody>
                    <a:bodyPr/>
                    <a:lstStyle/>
                    <a:p>
                      <a:r>
                        <a:rPr lang="zh-CN" altLang="en-US" dirty="0" smtClean="0"/>
                        <a:t>算法复杂度</a:t>
                      </a:r>
                      <a:endParaRPr lang="zh-CN" altLang="en-US" dirty="0"/>
                    </a:p>
                  </a:txBody>
                  <a:tcPr/>
                </a:tc>
                <a:tc>
                  <a:txBody>
                    <a:bodyPr/>
                    <a:lstStyle/>
                    <a:p>
                      <a:r>
                        <a:rPr lang="zh-CN" altLang="en-US" dirty="0" smtClean="0"/>
                        <a:t>应用范围</a:t>
                      </a:r>
                      <a:endParaRPr lang="zh-CN" altLang="en-US" dirty="0"/>
                    </a:p>
                  </a:txBody>
                  <a:tcPr/>
                </a:tc>
              </a:tr>
              <a:tr h="795243">
                <a:tc>
                  <a:txBody>
                    <a:bodyPr/>
                    <a:lstStyle/>
                    <a:p>
                      <a:r>
                        <a:rPr lang="zh-CN" altLang="en-US" dirty="0" smtClean="0"/>
                        <a:t>基于机器学习</a:t>
                      </a:r>
                      <a:endParaRPr lang="zh-CN" altLang="en-US" dirty="0"/>
                    </a:p>
                  </a:txBody>
                  <a:tcPr/>
                </a:tc>
                <a:tc>
                  <a:txBody>
                    <a:bodyPr/>
                    <a:lstStyle/>
                    <a:p>
                      <a:r>
                        <a:rPr lang="zh-CN" altLang="en-US" dirty="0" smtClean="0"/>
                        <a:t>一般</a:t>
                      </a:r>
                      <a:endParaRPr lang="zh-CN" altLang="en-US" dirty="0"/>
                    </a:p>
                  </a:txBody>
                  <a:tcPr/>
                </a:tc>
                <a:tc>
                  <a:txBody>
                    <a:bodyPr/>
                    <a:lstStyle/>
                    <a:p>
                      <a:r>
                        <a:rPr lang="zh-CN" altLang="en-US" dirty="0" smtClean="0"/>
                        <a:t>一般</a:t>
                      </a:r>
                      <a:endParaRPr lang="zh-CN" altLang="en-US" dirty="0"/>
                    </a:p>
                  </a:txBody>
                  <a:tcPr/>
                </a:tc>
                <a:tc>
                  <a:txBody>
                    <a:bodyPr/>
                    <a:lstStyle/>
                    <a:p>
                      <a:r>
                        <a:rPr lang="zh-CN" altLang="en-US" dirty="0" smtClean="0"/>
                        <a:t>所有网络</a:t>
                      </a:r>
                      <a:endParaRPr lang="zh-CN" altLang="en-US" dirty="0"/>
                    </a:p>
                  </a:txBody>
                  <a:tcPr/>
                </a:tc>
              </a:tr>
              <a:tr h="795243">
                <a:tc>
                  <a:txBody>
                    <a:bodyPr/>
                    <a:lstStyle/>
                    <a:p>
                      <a:r>
                        <a:rPr lang="zh-CN" altLang="en-US" dirty="0" smtClean="0"/>
                        <a:t>基于最大似然</a:t>
                      </a:r>
                      <a:endParaRPr lang="zh-CN" altLang="en-US" dirty="0"/>
                    </a:p>
                  </a:txBody>
                  <a:tcPr/>
                </a:tc>
                <a:tc>
                  <a:txBody>
                    <a:bodyPr/>
                    <a:lstStyle/>
                    <a:p>
                      <a:r>
                        <a:rPr lang="zh-CN" altLang="en-US" dirty="0" smtClean="0"/>
                        <a:t>较高</a:t>
                      </a:r>
                      <a:endParaRPr lang="zh-CN" altLang="en-US" dirty="0"/>
                    </a:p>
                  </a:txBody>
                  <a:tcPr/>
                </a:tc>
                <a:tc>
                  <a:txBody>
                    <a:bodyPr/>
                    <a:lstStyle/>
                    <a:p>
                      <a:r>
                        <a:rPr lang="zh-CN" altLang="en-US" dirty="0" smtClean="0"/>
                        <a:t>较高</a:t>
                      </a:r>
                      <a:endParaRPr lang="zh-CN" altLang="en-US" dirty="0"/>
                    </a:p>
                  </a:txBody>
                  <a:tcPr/>
                </a:tc>
                <a:tc>
                  <a:txBody>
                    <a:bodyPr/>
                    <a:lstStyle/>
                    <a:p>
                      <a:r>
                        <a:rPr lang="zh-CN" altLang="en-US" dirty="0" smtClean="0"/>
                        <a:t>中小型网络</a:t>
                      </a:r>
                      <a:endParaRPr lang="zh-CN" altLang="en-US" dirty="0"/>
                    </a:p>
                  </a:txBody>
                  <a:tcPr/>
                </a:tc>
              </a:tr>
              <a:tr h="795243">
                <a:tc>
                  <a:txBody>
                    <a:bodyPr/>
                    <a:lstStyle/>
                    <a:p>
                      <a:r>
                        <a:rPr lang="zh-CN" altLang="en-US" dirty="0" smtClean="0"/>
                        <a:t>基于相似性</a:t>
                      </a:r>
                      <a:endParaRPr lang="zh-CN" altLang="en-US" dirty="0"/>
                    </a:p>
                  </a:txBody>
                  <a:tcPr/>
                </a:tc>
                <a:tc>
                  <a:txBody>
                    <a:bodyPr/>
                    <a:lstStyle/>
                    <a:p>
                      <a:r>
                        <a:rPr lang="zh-CN" altLang="en-US" dirty="0" smtClean="0"/>
                        <a:t>？</a:t>
                      </a:r>
                      <a:endParaRPr lang="zh-CN" altLang="en-US" dirty="0"/>
                    </a:p>
                  </a:txBody>
                  <a:tcPr/>
                </a:tc>
                <a:tc>
                  <a:txBody>
                    <a:bodyPr/>
                    <a:lstStyle/>
                    <a:p>
                      <a:r>
                        <a:rPr lang="zh-CN" altLang="en-US" dirty="0" smtClean="0"/>
                        <a:t>较低</a:t>
                      </a:r>
                      <a:endParaRPr lang="zh-CN" altLang="en-US" dirty="0"/>
                    </a:p>
                  </a:txBody>
                  <a:tcPr/>
                </a:tc>
                <a:tc>
                  <a:txBody>
                    <a:bodyPr/>
                    <a:lstStyle/>
                    <a:p>
                      <a:r>
                        <a:rPr lang="zh-CN" altLang="en-US" dirty="0" smtClean="0"/>
                        <a:t>所有网络</a:t>
                      </a:r>
                      <a:endParaRPr lang="zh-CN" altLang="en-US" dirty="0"/>
                    </a:p>
                  </a:txBody>
                  <a:tcPr/>
                </a:tc>
              </a:tr>
              <a:tr h="795243">
                <a:tc>
                  <a:txBody>
                    <a:bodyPr/>
                    <a:lstStyle/>
                    <a:p>
                      <a:r>
                        <a:rPr lang="zh-CN" altLang="en-US" dirty="0" smtClean="0"/>
                        <a:t>概率模型</a:t>
                      </a:r>
                      <a:endParaRPr lang="zh-CN" altLang="en-US" dirty="0"/>
                    </a:p>
                  </a:txBody>
                  <a:tcPr/>
                </a:tc>
                <a:tc>
                  <a:txBody>
                    <a:bodyPr/>
                    <a:lstStyle/>
                    <a:p>
                      <a:r>
                        <a:rPr lang="zh-CN" altLang="en-US" dirty="0" smtClean="0"/>
                        <a:t>较高</a:t>
                      </a:r>
                      <a:endParaRPr lang="zh-CN" altLang="en-US" dirty="0"/>
                    </a:p>
                  </a:txBody>
                  <a:tcPr/>
                </a:tc>
                <a:tc>
                  <a:txBody>
                    <a:bodyPr/>
                    <a:lstStyle/>
                    <a:p>
                      <a:r>
                        <a:rPr lang="zh-CN" altLang="en-US" dirty="0" smtClean="0"/>
                        <a:t>较高</a:t>
                      </a:r>
                      <a:endParaRPr lang="zh-CN" altLang="en-US" dirty="0"/>
                    </a:p>
                  </a:txBody>
                  <a:tcPr/>
                </a:tc>
                <a:tc>
                  <a:txBody>
                    <a:bodyPr/>
                    <a:lstStyle/>
                    <a:p>
                      <a:r>
                        <a:rPr lang="zh-CN" altLang="en-US" dirty="0" smtClean="0"/>
                        <a:t>中小型网络</a:t>
                      </a:r>
                      <a:endParaRPr lang="zh-CN" altLang="en-US" dirty="0"/>
                    </a:p>
                  </a:txBody>
                  <a:tcPr/>
                </a:tc>
              </a:tr>
            </a:tbl>
          </a:graphicData>
        </a:graphic>
      </p:graphicFrame>
      <p:sp>
        <p:nvSpPr>
          <p:cNvPr id="6" name="矩形 1"/>
          <p:cNvSpPr>
            <a:spLocks noChangeArrowheads="1"/>
          </p:cNvSpPr>
          <p:nvPr/>
        </p:nvSpPr>
        <p:spPr bwMode="auto">
          <a:xfrm>
            <a:off x="7035938" y="115888"/>
            <a:ext cx="14157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pPr>
            <a:r>
              <a:rPr kumimoji="1" lang="zh-CN" altLang="en-US" sz="2400" b="1" dirty="0" smtClean="0">
                <a:solidFill>
                  <a:srgbClr val="000000"/>
                </a:solidFill>
                <a:latin typeface="超研澤中粗隸" pitchFamily="49" charset="-120"/>
                <a:ea typeface="超研澤中粗隸" pitchFamily="49" charset="-120"/>
              </a:rPr>
              <a:t>链接预测</a:t>
            </a:r>
            <a:endParaRPr kumimoji="1" lang="en-US" altLang="zh-CN" sz="2400" b="1" dirty="0">
              <a:solidFill>
                <a:srgbClr val="000000"/>
              </a:solidFill>
              <a:latin typeface="超研澤中粗隸" pitchFamily="49" charset="-120"/>
              <a:ea typeface="超研澤中粗隸" pitchFamily="49" charset="-120"/>
            </a:endParaRPr>
          </a:p>
        </p:txBody>
      </p:sp>
    </p:spTree>
    <p:extLst>
      <p:ext uri="{BB962C8B-B14F-4D97-AF65-F5344CB8AC3E}">
        <p14:creationId xmlns:p14="http://schemas.microsoft.com/office/powerpoint/2010/main" val="34348145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矩形 1"/>
          <p:cNvSpPr>
            <a:spLocks noChangeArrowheads="1"/>
          </p:cNvSpPr>
          <p:nvPr/>
        </p:nvSpPr>
        <p:spPr bwMode="auto">
          <a:xfrm>
            <a:off x="7035939" y="11588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pPr>
            <a:r>
              <a:rPr kumimoji="1" lang="zh-CN" altLang="en-US" sz="2400" b="1" dirty="0" smtClean="0">
                <a:solidFill>
                  <a:srgbClr val="000000"/>
                </a:solidFill>
                <a:latin typeface="超研澤中粗隸" pitchFamily="49" charset="-120"/>
                <a:ea typeface="超研澤中粗隸" pitchFamily="49" charset="-120"/>
              </a:rPr>
              <a:t>链接预测</a:t>
            </a:r>
            <a:endParaRPr kumimoji="1" lang="en-US" altLang="zh-CN" sz="2400" b="1" dirty="0">
              <a:solidFill>
                <a:srgbClr val="000000"/>
              </a:solidFill>
              <a:latin typeface="超研澤中粗隸" pitchFamily="49" charset="-120"/>
              <a:ea typeface="超研澤中粗隸" pitchFamily="49" charset="-120"/>
            </a:endParaRPr>
          </a:p>
        </p:txBody>
      </p:sp>
    </p:spTree>
    <p:extLst>
      <p:ext uri="{BB962C8B-B14F-4D97-AF65-F5344CB8AC3E}">
        <p14:creationId xmlns:p14="http://schemas.microsoft.com/office/powerpoint/2010/main" val="34348145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矩形 1"/>
          <p:cNvSpPr>
            <a:spLocks noChangeArrowheads="1"/>
          </p:cNvSpPr>
          <p:nvPr/>
        </p:nvSpPr>
        <p:spPr bwMode="auto">
          <a:xfrm>
            <a:off x="6343650" y="115888"/>
            <a:ext cx="2800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pPr>
            <a:r>
              <a:rPr kumimoji="1" lang="en-US" altLang="zh-TW" sz="2400" b="1">
                <a:solidFill>
                  <a:srgbClr val="000000"/>
                </a:solidFill>
                <a:latin typeface="超研澤中粗隸" pitchFamily="49" charset="-120"/>
                <a:ea typeface="超研澤中粗隸" pitchFamily="49" charset="-120"/>
              </a:rPr>
              <a:t>HIBERNATE</a:t>
            </a:r>
            <a:r>
              <a:rPr kumimoji="1" lang="zh-CN" altLang="en-US" sz="2400" b="1">
                <a:solidFill>
                  <a:srgbClr val="000000"/>
                </a:solidFill>
                <a:latin typeface="超研澤中粗隸" pitchFamily="49" charset="-120"/>
                <a:ea typeface="超研澤中粗隸" pitchFamily="49" charset="-120"/>
              </a:rPr>
              <a:t>知识讲解</a:t>
            </a:r>
            <a:endParaRPr kumimoji="1" lang="en-US" altLang="zh-CN" sz="2400" b="1">
              <a:solidFill>
                <a:srgbClr val="000000"/>
              </a:solidFill>
              <a:latin typeface="超研澤中粗隸" pitchFamily="49" charset="-120"/>
              <a:ea typeface="超研澤中粗隸" pitchFamily="49" charset="-120"/>
            </a:endParaRPr>
          </a:p>
        </p:txBody>
      </p:sp>
    </p:spTree>
    <p:extLst>
      <p:ext uri="{BB962C8B-B14F-4D97-AF65-F5344CB8AC3E}">
        <p14:creationId xmlns:p14="http://schemas.microsoft.com/office/powerpoint/2010/main" val="34348145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矩形 1"/>
          <p:cNvSpPr>
            <a:spLocks noChangeArrowheads="1"/>
          </p:cNvSpPr>
          <p:nvPr/>
        </p:nvSpPr>
        <p:spPr bwMode="auto">
          <a:xfrm>
            <a:off x="6343650" y="115888"/>
            <a:ext cx="2800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pPr>
            <a:r>
              <a:rPr kumimoji="1" lang="en-US" altLang="zh-TW" sz="2400" b="1">
                <a:solidFill>
                  <a:srgbClr val="000000"/>
                </a:solidFill>
                <a:latin typeface="超研澤中粗隸" pitchFamily="49" charset="-120"/>
                <a:ea typeface="超研澤中粗隸" pitchFamily="49" charset="-120"/>
              </a:rPr>
              <a:t>HIBERNATE</a:t>
            </a:r>
            <a:r>
              <a:rPr kumimoji="1" lang="zh-CN" altLang="en-US" sz="2400" b="1">
                <a:solidFill>
                  <a:srgbClr val="000000"/>
                </a:solidFill>
                <a:latin typeface="超研澤中粗隸" pitchFamily="49" charset="-120"/>
                <a:ea typeface="超研澤中粗隸" pitchFamily="49" charset="-120"/>
              </a:rPr>
              <a:t>知识讲解</a:t>
            </a:r>
            <a:endParaRPr kumimoji="1" lang="en-US" altLang="zh-CN" sz="2400" b="1">
              <a:solidFill>
                <a:srgbClr val="000000"/>
              </a:solidFill>
              <a:latin typeface="超研澤中粗隸" pitchFamily="49" charset="-120"/>
              <a:ea typeface="超研澤中粗隸" pitchFamily="49" charset="-120"/>
            </a:endParaRPr>
          </a:p>
        </p:txBody>
      </p:sp>
    </p:spTree>
    <p:extLst>
      <p:ext uri="{BB962C8B-B14F-4D97-AF65-F5344CB8AC3E}">
        <p14:creationId xmlns:p14="http://schemas.microsoft.com/office/powerpoint/2010/main" val="34348145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矩形 1"/>
          <p:cNvSpPr>
            <a:spLocks noChangeArrowheads="1"/>
          </p:cNvSpPr>
          <p:nvPr/>
        </p:nvSpPr>
        <p:spPr bwMode="auto">
          <a:xfrm>
            <a:off x="6343650" y="115888"/>
            <a:ext cx="2800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pPr>
            <a:r>
              <a:rPr kumimoji="1" lang="en-US" altLang="zh-TW" sz="2400" b="1">
                <a:solidFill>
                  <a:srgbClr val="000000"/>
                </a:solidFill>
                <a:latin typeface="超研澤中粗隸" pitchFamily="49" charset="-120"/>
                <a:ea typeface="超研澤中粗隸" pitchFamily="49" charset="-120"/>
              </a:rPr>
              <a:t>HIBERNATE</a:t>
            </a:r>
            <a:r>
              <a:rPr kumimoji="1" lang="zh-CN" altLang="en-US" sz="2400" b="1">
                <a:solidFill>
                  <a:srgbClr val="000000"/>
                </a:solidFill>
                <a:latin typeface="超研澤中粗隸" pitchFamily="49" charset="-120"/>
                <a:ea typeface="超研澤中粗隸" pitchFamily="49" charset="-120"/>
              </a:rPr>
              <a:t>知识讲解</a:t>
            </a:r>
            <a:endParaRPr kumimoji="1" lang="en-US" altLang="zh-CN" sz="2400" b="1">
              <a:solidFill>
                <a:srgbClr val="000000"/>
              </a:solidFill>
              <a:latin typeface="超研澤中粗隸" pitchFamily="49" charset="-120"/>
              <a:ea typeface="超研澤中粗隸" pitchFamily="49" charset="-120"/>
            </a:endParaRPr>
          </a:p>
        </p:txBody>
      </p:sp>
    </p:spTree>
    <p:extLst>
      <p:ext uri="{BB962C8B-B14F-4D97-AF65-F5344CB8AC3E}">
        <p14:creationId xmlns:p14="http://schemas.microsoft.com/office/powerpoint/2010/main" val="34348145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03648" y="692696"/>
            <a:ext cx="7344816" cy="707886"/>
          </a:xfrm>
          <a:prstGeom prst="rect">
            <a:avLst/>
          </a:prstGeom>
          <a:noFill/>
        </p:spPr>
        <p:txBody>
          <a:bodyPr wrap="square" rtlCol="0">
            <a:spAutoFit/>
          </a:bodyPr>
          <a:lstStyle/>
          <a:p>
            <a:r>
              <a:rPr lang="zh-CN" altLang="en-US" sz="4000" b="1" dirty="0" smtClean="0">
                <a:latin typeface="宋体" pitchFamily="2" charset="-122"/>
                <a:ea typeface="宋体" pitchFamily="2" charset="-122"/>
              </a:rPr>
              <a:t>目录</a:t>
            </a:r>
            <a:endParaRPr lang="zh-CN" altLang="en-US" sz="4000" b="1" dirty="0">
              <a:latin typeface="宋体" pitchFamily="2" charset="-122"/>
              <a:ea typeface="宋体" pitchFamily="2" charset="-122"/>
            </a:endParaRPr>
          </a:p>
        </p:txBody>
      </p:sp>
      <p:sp>
        <p:nvSpPr>
          <p:cNvPr id="5" name="TextBox 4"/>
          <p:cNvSpPr txBox="1"/>
          <p:nvPr/>
        </p:nvSpPr>
        <p:spPr>
          <a:xfrm>
            <a:off x="1403648" y="1484784"/>
            <a:ext cx="7128792" cy="1754326"/>
          </a:xfrm>
          <a:prstGeom prst="rect">
            <a:avLst/>
          </a:prstGeom>
          <a:noFill/>
        </p:spPr>
        <p:txBody>
          <a:bodyPr wrap="square" rtlCol="0">
            <a:spAutoFit/>
          </a:bodyPr>
          <a:lstStyle/>
          <a:p>
            <a:r>
              <a:rPr lang="en-US" altLang="zh-CN" sz="3600" b="1" dirty="0" smtClean="0">
                <a:latin typeface="宋体" pitchFamily="2" charset="-122"/>
                <a:ea typeface="宋体" pitchFamily="2" charset="-122"/>
              </a:rPr>
              <a:t>1.</a:t>
            </a:r>
            <a:r>
              <a:rPr lang="zh-CN" altLang="en-US" sz="3600" b="1" dirty="0" smtClean="0">
                <a:latin typeface="宋体" pitchFamily="2" charset="-122"/>
                <a:ea typeface="宋体" pitchFamily="2" charset="-122"/>
              </a:rPr>
              <a:t>社会网络及其特征</a:t>
            </a:r>
            <a:endParaRPr lang="en-US" altLang="zh-CN" sz="3600" b="1" dirty="0" smtClean="0">
              <a:latin typeface="宋体" pitchFamily="2" charset="-122"/>
              <a:ea typeface="宋体" pitchFamily="2" charset="-122"/>
            </a:endParaRPr>
          </a:p>
          <a:p>
            <a:r>
              <a:rPr lang="en-US" altLang="zh-CN" sz="3600" b="1" dirty="0" smtClean="0">
                <a:latin typeface="宋体" pitchFamily="2" charset="-122"/>
                <a:ea typeface="宋体" pitchFamily="2" charset="-122"/>
              </a:rPr>
              <a:t>2.</a:t>
            </a:r>
            <a:r>
              <a:rPr lang="zh-CN" altLang="en-US" sz="3600" b="1" dirty="0" smtClean="0">
                <a:latin typeface="宋体" pitchFamily="2" charset="-122"/>
                <a:ea typeface="宋体" pitchFamily="2" charset="-122"/>
              </a:rPr>
              <a:t>社会网络分析</a:t>
            </a:r>
            <a:endParaRPr lang="en-US" altLang="zh-CN" sz="3600" b="1" dirty="0" smtClean="0">
              <a:latin typeface="宋体" pitchFamily="2" charset="-122"/>
              <a:ea typeface="宋体" pitchFamily="2" charset="-122"/>
            </a:endParaRPr>
          </a:p>
          <a:p>
            <a:r>
              <a:rPr lang="en-US" altLang="zh-CN" sz="3600" b="1" dirty="0" smtClean="0">
                <a:latin typeface="宋体" pitchFamily="2" charset="-122"/>
                <a:ea typeface="宋体" pitchFamily="2" charset="-122"/>
              </a:rPr>
              <a:t>3.</a:t>
            </a:r>
            <a:r>
              <a:rPr lang="zh-CN" altLang="en-US" sz="3600" b="1" dirty="0" smtClean="0">
                <a:latin typeface="宋体" pitchFamily="2" charset="-122"/>
                <a:ea typeface="宋体" pitchFamily="2" charset="-122"/>
              </a:rPr>
              <a:t>链接预测</a:t>
            </a:r>
            <a:endParaRPr lang="zh-CN" altLang="en-US" sz="3600" b="1" dirty="0">
              <a:latin typeface="宋体" pitchFamily="2" charset="-122"/>
              <a:ea typeface="宋体" pitchFamily="2" charset="-122"/>
            </a:endParaRPr>
          </a:p>
        </p:txBody>
      </p:sp>
      <p:sp>
        <p:nvSpPr>
          <p:cNvPr id="8" name="矩形 1"/>
          <p:cNvSpPr>
            <a:spLocks noChangeArrowheads="1"/>
          </p:cNvSpPr>
          <p:nvPr/>
        </p:nvSpPr>
        <p:spPr bwMode="auto">
          <a:xfrm>
            <a:off x="7035938" y="115888"/>
            <a:ext cx="14157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pPr>
            <a:r>
              <a:rPr kumimoji="1" lang="zh-CN" altLang="en-US" sz="2400" b="1" dirty="0" smtClean="0">
                <a:solidFill>
                  <a:srgbClr val="000000"/>
                </a:solidFill>
                <a:latin typeface="超研澤中粗隸" pitchFamily="49" charset="-120"/>
                <a:ea typeface="超研澤中粗隸" pitchFamily="49" charset="-120"/>
              </a:rPr>
              <a:t>链接预测</a:t>
            </a:r>
            <a:endParaRPr kumimoji="1" lang="en-US" altLang="zh-CN" sz="2400" b="1" dirty="0">
              <a:solidFill>
                <a:srgbClr val="000000"/>
              </a:solidFill>
              <a:latin typeface="超研澤中粗隸" pitchFamily="49" charset="-120"/>
              <a:ea typeface="超研澤中粗隸" pitchFamily="49" charset="-120"/>
            </a:endParaRPr>
          </a:p>
        </p:txBody>
      </p:sp>
    </p:spTree>
    <p:extLst>
      <p:ext uri="{BB962C8B-B14F-4D97-AF65-F5344CB8AC3E}">
        <p14:creationId xmlns:p14="http://schemas.microsoft.com/office/powerpoint/2010/main" val="9133856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矩形 1"/>
          <p:cNvSpPr>
            <a:spLocks noChangeArrowheads="1"/>
          </p:cNvSpPr>
          <p:nvPr/>
        </p:nvSpPr>
        <p:spPr bwMode="auto">
          <a:xfrm>
            <a:off x="6343650" y="115888"/>
            <a:ext cx="2800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pPr>
            <a:r>
              <a:rPr kumimoji="1" lang="en-US" altLang="zh-TW" sz="2400" b="1">
                <a:solidFill>
                  <a:srgbClr val="000000"/>
                </a:solidFill>
                <a:latin typeface="超研澤中粗隸" pitchFamily="49" charset="-120"/>
                <a:ea typeface="超研澤中粗隸" pitchFamily="49" charset="-120"/>
              </a:rPr>
              <a:t>HIBERNATE</a:t>
            </a:r>
            <a:r>
              <a:rPr kumimoji="1" lang="zh-CN" altLang="en-US" sz="2400" b="1">
                <a:solidFill>
                  <a:srgbClr val="000000"/>
                </a:solidFill>
                <a:latin typeface="超研澤中粗隸" pitchFamily="49" charset="-120"/>
                <a:ea typeface="超研澤中粗隸" pitchFamily="49" charset="-120"/>
              </a:rPr>
              <a:t>知识讲解</a:t>
            </a:r>
            <a:endParaRPr kumimoji="1" lang="en-US" altLang="zh-CN" sz="2400" b="1">
              <a:solidFill>
                <a:srgbClr val="000000"/>
              </a:solidFill>
              <a:latin typeface="超研澤中粗隸" pitchFamily="49" charset="-120"/>
              <a:ea typeface="超研澤中粗隸" pitchFamily="49" charset="-120"/>
            </a:endParaRPr>
          </a:p>
        </p:txBody>
      </p:sp>
    </p:spTree>
    <p:extLst>
      <p:ext uri="{BB962C8B-B14F-4D97-AF65-F5344CB8AC3E}">
        <p14:creationId xmlns:p14="http://schemas.microsoft.com/office/powerpoint/2010/main" val="3434814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矩形 1"/>
          <p:cNvSpPr>
            <a:spLocks noChangeArrowheads="1"/>
          </p:cNvSpPr>
          <p:nvPr/>
        </p:nvSpPr>
        <p:spPr bwMode="auto">
          <a:xfrm>
            <a:off x="6343650" y="115888"/>
            <a:ext cx="2800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pPr>
            <a:r>
              <a:rPr kumimoji="1" lang="en-US" altLang="zh-TW" sz="2400" b="1">
                <a:solidFill>
                  <a:srgbClr val="000000"/>
                </a:solidFill>
                <a:latin typeface="超研澤中粗隸" pitchFamily="49" charset="-120"/>
                <a:ea typeface="超研澤中粗隸" pitchFamily="49" charset="-120"/>
              </a:rPr>
              <a:t>HIBERNATE</a:t>
            </a:r>
            <a:r>
              <a:rPr kumimoji="1" lang="zh-CN" altLang="en-US" sz="2400" b="1">
                <a:solidFill>
                  <a:srgbClr val="000000"/>
                </a:solidFill>
                <a:latin typeface="超研澤中粗隸" pitchFamily="49" charset="-120"/>
                <a:ea typeface="超研澤中粗隸" pitchFamily="49" charset="-120"/>
              </a:rPr>
              <a:t>知识讲解</a:t>
            </a:r>
            <a:endParaRPr kumimoji="1" lang="en-US" altLang="zh-CN" sz="2400" b="1">
              <a:solidFill>
                <a:srgbClr val="000000"/>
              </a:solidFill>
              <a:latin typeface="超研澤中粗隸" pitchFamily="49" charset="-120"/>
              <a:ea typeface="超研澤中粗隸" pitchFamily="49" charset="-120"/>
            </a:endParaRPr>
          </a:p>
        </p:txBody>
      </p:sp>
    </p:spTree>
    <p:extLst>
      <p:ext uri="{BB962C8B-B14F-4D97-AF65-F5344CB8AC3E}">
        <p14:creationId xmlns:p14="http://schemas.microsoft.com/office/powerpoint/2010/main" val="34348145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矩形 1"/>
          <p:cNvSpPr>
            <a:spLocks noChangeArrowheads="1"/>
          </p:cNvSpPr>
          <p:nvPr/>
        </p:nvSpPr>
        <p:spPr bwMode="auto">
          <a:xfrm>
            <a:off x="6343650" y="115888"/>
            <a:ext cx="2800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pPr>
            <a:r>
              <a:rPr kumimoji="1" lang="en-US" altLang="zh-TW" sz="2400" b="1">
                <a:solidFill>
                  <a:srgbClr val="000000"/>
                </a:solidFill>
                <a:latin typeface="超研澤中粗隸" pitchFamily="49" charset="-120"/>
                <a:ea typeface="超研澤中粗隸" pitchFamily="49" charset="-120"/>
              </a:rPr>
              <a:t>HIBERNATE</a:t>
            </a:r>
            <a:r>
              <a:rPr kumimoji="1" lang="zh-CN" altLang="en-US" sz="2400" b="1">
                <a:solidFill>
                  <a:srgbClr val="000000"/>
                </a:solidFill>
                <a:latin typeface="超研澤中粗隸" pitchFamily="49" charset="-120"/>
                <a:ea typeface="超研澤中粗隸" pitchFamily="49" charset="-120"/>
              </a:rPr>
              <a:t>知识讲解</a:t>
            </a:r>
            <a:endParaRPr kumimoji="1" lang="en-US" altLang="zh-CN" sz="2400" b="1">
              <a:solidFill>
                <a:srgbClr val="000000"/>
              </a:solidFill>
              <a:latin typeface="超研澤中粗隸" pitchFamily="49" charset="-120"/>
              <a:ea typeface="超研澤中粗隸" pitchFamily="49" charset="-120"/>
            </a:endParaRPr>
          </a:p>
        </p:txBody>
      </p:sp>
    </p:spTree>
    <p:extLst>
      <p:ext uri="{BB962C8B-B14F-4D97-AF65-F5344CB8AC3E}">
        <p14:creationId xmlns:p14="http://schemas.microsoft.com/office/powerpoint/2010/main" val="34348145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矩形 1"/>
          <p:cNvSpPr>
            <a:spLocks noChangeArrowheads="1"/>
          </p:cNvSpPr>
          <p:nvPr/>
        </p:nvSpPr>
        <p:spPr bwMode="auto">
          <a:xfrm>
            <a:off x="6343650" y="115888"/>
            <a:ext cx="2800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pPr>
            <a:r>
              <a:rPr kumimoji="1" lang="en-US" altLang="zh-TW" sz="2400" b="1" dirty="0">
                <a:solidFill>
                  <a:srgbClr val="000000"/>
                </a:solidFill>
                <a:latin typeface="超研澤中粗隸" pitchFamily="49" charset="-120"/>
                <a:ea typeface="超研澤中粗隸" pitchFamily="49" charset="-120"/>
              </a:rPr>
              <a:t>HIBERNATE</a:t>
            </a:r>
            <a:r>
              <a:rPr kumimoji="1" lang="zh-CN" altLang="en-US" sz="2400" b="1" dirty="0">
                <a:solidFill>
                  <a:srgbClr val="000000"/>
                </a:solidFill>
                <a:latin typeface="超研澤中粗隸" pitchFamily="49" charset="-120"/>
                <a:ea typeface="超研澤中粗隸" pitchFamily="49" charset="-120"/>
              </a:rPr>
              <a:t>知识讲解</a:t>
            </a:r>
            <a:endParaRPr kumimoji="1" lang="en-US" altLang="zh-CN" sz="2400" b="1" dirty="0">
              <a:solidFill>
                <a:srgbClr val="000000"/>
              </a:solidFill>
              <a:latin typeface="超研澤中粗隸" pitchFamily="49" charset="-120"/>
              <a:ea typeface="超研澤中粗隸" pitchFamily="49" charset="-120"/>
            </a:endParaRPr>
          </a:p>
        </p:txBody>
      </p:sp>
    </p:spTree>
    <p:extLst>
      <p:ext uri="{BB962C8B-B14F-4D97-AF65-F5344CB8AC3E}">
        <p14:creationId xmlns:p14="http://schemas.microsoft.com/office/powerpoint/2010/main" val="3434814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1640" y="1193189"/>
            <a:ext cx="7488832" cy="2031325"/>
          </a:xfrm>
          <a:prstGeom prst="rect">
            <a:avLst/>
          </a:prstGeom>
          <a:noFill/>
        </p:spPr>
        <p:txBody>
          <a:bodyPr wrap="square" rtlCol="0">
            <a:spAutoFit/>
          </a:bodyPr>
          <a:lstStyle/>
          <a:p>
            <a:r>
              <a:rPr lang="en-US" altLang="zh-CN" sz="3600" b="1" dirty="0" smtClean="0">
                <a:latin typeface="宋体" pitchFamily="2" charset="-122"/>
                <a:ea typeface="宋体" pitchFamily="2" charset="-122"/>
              </a:rPr>
              <a:t>1.</a:t>
            </a:r>
            <a:r>
              <a:rPr lang="zh-CN" altLang="en-US" sz="3600" b="1" dirty="0" smtClean="0">
                <a:latin typeface="宋体" pitchFamily="2" charset="-122"/>
                <a:ea typeface="宋体" pitchFamily="2" charset="-122"/>
              </a:rPr>
              <a:t>社会网络及其特征</a:t>
            </a:r>
            <a:endParaRPr lang="en-US" altLang="zh-CN" sz="3600" b="1" dirty="0" smtClean="0">
              <a:latin typeface="宋体" pitchFamily="2" charset="-122"/>
              <a:ea typeface="宋体" pitchFamily="2" charset="-122"/>
            </a:endParaRPr>
          </a:p>
          <a:p>
            <a:r>
              <a:rPr lang="en-US" altLang="zh-CN" sz="3200" b="1" dirty="0" smtClean="0">
                <a:latin typeface="宋体" pitchFamily="2" charset="-122"/>
                <a:ea typeface="宋体" pitchFamily="2" charset="-122"/>
              </a:rPr>
              <a:t>1.1.</a:t>
            </a:r>
            <a:r>
              <a:rPr lang="zh-CN" altLang="en-US" sz="3200" b="1" dirty="0" smtClean="0">
                <a:latin typeface="宋体" pitchFamily="2" charset="-122"/>
                <a:ea typeface="宋体" pitchFamily="2" charset="-122"/>
              </a:rPr>
              <a:t>社会网络的概念</a:t>
            </a:r>
            <a:endParaRPr lang="en-US" altLang="zh-CN" sz="3200" b="1" dirty="0" smtClean="0">
              <a:latin typeface="宋体" pitchFamily="2" charset="-122"/>
              <a:ea typeface="宋体" pitchFamily="2" charset="-122"/>
            </a:endParaRPr>
          </a:p>
          <a:p>
            <a:r>
              <a:rPr lang="en-US" altLang="zh-CN" sz="3600" b="1" dirty="0" smtClean="0">
                <a:latin typeface="宋体" pitchFamily="2" charset="-122"/>
                <a:ea typeface="宋体" pitchFamily="2" charset="-122"/>
              </a:rPr>
              <a:t>1.2.</a:t>
            </a:r>
            <a:r>
              <a:rPr lang="zh-CN" altLang="en-US" sz="3200" b="1" dirty="0" smtClean="0">
                <a:latin typeface="宋体" pitchFamily="2" charset="-122"/>
                <a:ea typeface="宋体" pitchFamily="2" charset="-122"/>
              </a:rPr>
              <a:t>社会网络的特性以及统计特征</a:t>
            </a:r>
            <a:endParaRPr lang="en-US" altLang="zh-CN" sz="3200" b="1" dirty="0" smtClean="0">
              <a:latin typeface="宋体" pitchFamily="2" charset="-122"/>
              <a:ea typeface="宋体" pitchFamily="2" charset="-122"/>
            </a:endParaRPr>
          </a:p>
          <a:p>
            <a:endParaRPr lang="zh-CN" altLang="en-US" dirty="0"/>
          </a:p>
        </p:txBody>
      </p:sp>
      <p:sp>
        <p:nvSpPr>
          <p:cNvPr id="4" name="矩形 1"/>
          <p:cNvSpPr>
            <a:spLocks noChangeArrowheads="1"/>
          </p:cNvSpPr>
          <p:nvPr/>
        </p:nvSpPr>
        <p:spPr bwMode="auto">
          <a:xfrm>
            <a:off x="7035938" y="115888"/>
            <a:ext cx="14157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pPr>
            <a:r>
              <a:rPr kumimoji="1" lang="zh-CN" altLang="en-US" sz="2400" b="1" dirty="0" smtClean="0">
                <a:solidFill>
                  <a:srgbClr val="000000"/>
                </a:solidFill>
                <a:latin typeface="超研澤中粗隸" pitchFamily="49" charset="-120"/>
                <a:ea typeface="超研澤中粗隸" pitchFamily="49" charset="-120"/>
              </a:rPr>
              <a:t>链接预测</a:t>
            </a:r>
            <a:endParaRPr kumimoji="1" lang="en-US" altLang="zh-CN" sz="2400" b="1" dirty="0">
              <a:solidFill>
                <a:srgbClr val="000000"/>
              </a:solidFill>
              <a:latin typeface="超研澤中粗隸" pitchFamily="49" charset="-120"/>
              <a:ea typeface="超研澤中粗隸" pitchFamily="49" charset="-120"/>
            </a:endParaRPr>
          </a:p>
        </p:txBody>
      </p:sp>
    </p:spTree>
    <p:extLst>
      <p:ext uri="{BB962C8B-B14F-4D97-AF65-F5344CB8AC3E}">
        <p14:creationId xmlns:p14="http://schemas.microsoft.com/office/powerpoint/2010/main" val="3434814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5696" y="980728"/>
            <a:ext cx="6480720" cy="4185761"/>
          </a:xfrm>
          <a:prstGeom prst="rect">
            <a:avLst/>
          </a:prstGeom>
          <a:noFill/>
        </p:spPr>
        <p:txBody>
          <a:bodyPr wrap="square" rtlCol="0">
            <a:spAutoFit/>
          </a:bodyPr>
          <a:lstStyle/>
          <a:p>
            <a:r>
              <a:rPr lang="en-US" altLang="zh-CN" sz="3200" b="1" dirty="0" smtClean="0">
                <a:latin typeface="宋体" pitchFamily="2" charset="-122"/>
                <a:ea typeface="宋体" pitchFamily="2" charset="-122"/>
              </a:rPr>
              <a:t>1.1.</a:t>
            </a:r>
            <a:r>
              <a:rPr lang="zh-CN" altLang="en-US" sz="3200" b="1" dirty="0" smtClean="0">
                <a:latin typeface="宋体" pitchFamily="2" charset="-122"/>
                <a:ea typeface="宋体" pitchFamily="2" charset="-122"/>
              </a:rPr>
              <a:t>社会网络的概念</a:t>
            </a:r>
            <a:endParaRPr lang="en-US" altLang="zh-CN" sz="3200" b="1" dirty="0" smtClean="0">
              <a:latin typeface="宋体" pitchFamily="2" charset="-122"/>
              <a:ea typeface="宋体" pitchFamily="2" charset="-122"/>
            </a:endParaRPr>
          </a:p>
          <a:p>
            <a:endParaRPr lang="en-US" altLang="zh-CN" dirty="0" smtClean="0"/>
          </a:p>
          <a:p>
            <a:r>
              <a:rPr lang="en-US" altLang="zh-CN" dirty="0" smtClean="0">
                <a:latin typeface="宋体" pitchFamily="2" charset="-122"/>
                <a:ea typeface="宋体" pitchFamily="2" charset="-122"/>
              </a:rPr>
              <a:t>·</a:t>
            </a:r>
            <a:r>
              <a:rPr lang="zh-CN" altLang="en-US" dirty="0" smtClean="0">
                <a:latin typeface="宋体" pitchFamily="2" charset="-122"/>
                <a:ea typeface="宋体" pitchFamily="2" charset="-122"/>
              </a:rPr>
              <a:t>网络由多个节点以及连接两个节点之间的边组成的一个图结构。在社会网络中，节点代表社会组织或者个人，链接表示社会中的各种关系。</a:t>
            </a:r>
            <a:endParaRPr lang="en-US" altLang="zh-CN" dirty="0" smtClean="0">
              <a:latin typeface="宋体" pitchFamily="2" charset="-122"/>
              <a:ea typeface="宋体" pitchFamily="2" charset="-122"/>
            </a:endParaRPr>
          </a:p>
          <a:p>
            <a:endParaRPr lang="en-US" altLang="zh-CN" dirty="0"/>
          </a:p>
          <a:p>
            <a:r>
              <a:rPr lang="en-US" altLang="zh-CN" dirty="0" smtClean="0">
                <a:latin typeface="宋体" pitchFamily="2" charset="-122"/>
                <a:ea typeface="宋体" pitchFamily="2" charset="-122"/>
              </a:rPr>
              <a:t>·</a:t>
            </a:r>
            <a:r>
              <a:rPr lang="zh-CN" altLang="en-US" dirty="0" smtClean="0">
                <a:latin typeface="宋体" pitchFamily="2" charset="-122"/>
                <a:ea typeface="宋体" pitchFamily="2" charset="-122"/>
              </a:rPr>
              <a:t>社会</a:t>
            </a:r>
            <a:r>
              <a:rPr lang="zh-CN" altLang="en-US" dirty="0">
                <a:latin typeface="宋体" pitchFamily="2" charset="-122"/>
                <a:ea typeface="宋体" pitchFamily="2" charset="-122"/>
              </a:rPr>
              <a:t>网络可以简单的看成一种特定的复杂网络，但是在</a:t>
            </a:r>
            <a:r>
              <a:rPr lang="en-US" altLang="zh-CN" dirty="0">
                <a:latin typeface="宋体" pitchFamily="2" charset="-122"/>
                <a:ea typeface="宋体" pitchFamily="2" charset="-122"/>
              </a:rPr>
              <a:t>《</a:t>
            </a:r>
            <a:r>
              <a:rPr lang="zh-CN" altLang="en-US" dirty="0">
                <a:latin typeface="宋体" pitchFamily="2" charset="-122"/>
                <a:ea typeface="宋体" pitchFamily="2" charset="-122"/>
              </a:rPr>
              <a:t>复杂网络和社会网络研究范式比较</a:t>
            </a:r>
            <a:r>
              <a:rPr lang="en-US" altLang="zh-CN" dirty="0" smtClean="0">
                <a:latin typeface="宋体" pitchFamily="2" charset="-122"/>
                <a:ea typeface="宋体" pitchFamily="2" charset="-122"/>
              </a:rPr>
              <a:t>》</a:t>
            </a:r>
            <a:r>
              <a:rPr lang="zh-CN" altLang="en-US" dirty="0" smtClean="0">
                <a:latin typeface="宋体" pitchFamily="2" charset="-122"/>
                <a:ea typeface="宋体" pitchFamily="2" charset="-122"/>
              </a:rPr>
              <a:t>一文中</a:t>
            </a:r>
            <a:r>
              <a:rPr lang="zh-CN" altLang="en-US" dirty="0">
                <a:latin typeface="宋体" pitchFamily="2" charset="-122"/>
                <a:ea typeface="宋体" pitchFamily="2" charset="-122"/>
              </a:rPr>
              <a:t>，作者从历史角度、研究角度、网络角度、发生学角度、知识论域体系角度，认为复杂网络和社会网络是互不包含的两种同时存在的网络研究范式。并认为互联网上的社会网络研究若目的是发现网络的普适特性，则属于复杂网络的研究范畴；若目的是分析社会学问题，则属于社会网络的研究范畴。</a:t>
            </a:r>
            <a:endParaRPr lang="en-US" altLang="zh-CN" dirty="0">
              <a:latin typeface="宋体" pitchFamily="2" charset="-122"/>
              <a:ea typeface="宋体" pitchFamily="2" charset="-122"/>
            </a:endParaRPr>
          </a:p>
          <a:p>
            <a:endParaRPr lang="en-US" altLang="zh-CN" dirty="0" smtClean="0"/>
          </a:p>
        </p:txBody>
      </p:sp>
      <p:sp>
        <p:nvSpPr>
          <p:cNvPr id="4" name="矩形 1"/>
          <p:cNvSpPr>
            <a:spLocks noChangeArrowheads="1"/>
          </p:cNvSpPr>
          <p:nvPr/>
        </p:nvSpPr>
        <p:spPr bwMode="auto">
          <a:xfrm>
            <a:off x="7035938" y="115888"/>
            <a:ext cx="14157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pPr>
            <a:r>
              <a:rPr kumimoji="1" lang="zh-CN" altLang="en-US" sz="2400" b="1" dirty="0" smtClean="0">
                <a:solidFill>
                  <a:srgbClr val="000000"/>
                </a:solidFill>
                <a:latin typeface="超研澤中粗隸" pitchFamily="49" charset="-120"/>
                <a:ea typeface="超研澤中粗隸" pitchFamily="49" charset="-120"/>
              </a:rPr>
              <a:t>链接预测</a:t>
            </a:r>
            <a:endParaRPr kumimoji="1" lang="en-US" altLang="zh-CN" sz="2400" b="1" dirty="0">
              <a:solidFill>
                <a:srgbClr val="000000"/>
              </a:solidFill>
              <a:latin typeface="超研澤中粗隸" pitchFamily="49" charset="-120"/>
              <a:ea typeface="超研澤中粗隸" pitchFamily="49" charset="-120"/>
            </a:endParaRPr>
          </a:p>
        </p:txBody>
      </p:sp>
    </p:spTree>
    <p:extLst>
      <p:ext uri="{BB962C8B-B14F-4D97-AF65-F5344CB8AC3E}">
        <p14:creationId xmlns:p14="http://schemas.microsoft.com/office/powerpoint/2010/main" val="1822155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1640" y="980728"/>
            <a:ext cx="7128792" cy="4616648"/>
          </a:xfrm>
          <a:prstGeom prst="rect">
            <a:avLst/>
          </a:prstGeom>
          <a:noFill/>
        </p:spPr>
        <p:txBody>
          <a:bodyPr wrap="square" rtlCol="0">
            <a:spAutoFit/>
          </a:bodyPr>
          <a:lstStyle/>
          <a:p>
            <a:r>
              <a:rPr lang="en-US" altLang="zh-CN" sz="3200" b="1" dirty="0" smtClean="0">
                <a:latin typeface="宋体" pitchFamily="2" charset="-122"/>
                <a:ea typeface="宋体" pitchFamily="2" charset="-122"/>
              </a:rPr>
              <a:t>1.2.</a:t>
            </a:r>
            <a:r>
              <a:rPr lang="zh-CN" altLang="en-US" sz="3200" b="1" dirty="0" smtClean="0">
                <a:latin typeface="宋体" pitchFamily="2" charset="-122"/>
                <a:ea typeface="宋体" pitchFamily="2" charset="-122"/>
              </a:rPr>
              <a:t>社会网络的特性以及统计特征</a:t>
            </a:r>
            <a:endParaRPr lang="en-US" altLang="zh-CN" sz="3200" b="1" dirty="0">
              <a:latin typeface="宋体" pitchFamily="2" charset="-122"/>
              <a:ea typeface="宋体" pitchFamily="2" charset="-122"/>
            </a:endParaRPr>
          </a:p>
          <a:p>
            <a:r>
              <a:rPr lang="en-US" altLang="zh-CN" sz="2800" dirty="0" smtClean="0">
                <a:latin typeface="宋体" pitchFamily="2" charset="-122"/>
                <a:ea typeface="宋体" pitchFamily="2" charset="-122"/>
              </a:rPr>
              <a:t>1.2.1.</a:t>
            </a:r>
            <a:r>
              <a:rPr lang="zh-CN" altLang="en-US" sz="2800" dirty="0" smtClean="0">
                <a:latin typeface="宋体" pitchFamily="2" charset="-122"/>
                <a:ea typeface="宋体" pitchFamily="2" charset="-122"/>
              </a:rPr>
              <a:t>社会网络的特性</a:t>
            </a:r>
            <a:endParaRPr lang="en-US" altLang="zh-CN" sz="2800" dirty="0" smtClean="0">
              <a:latin typeface="宋体" pitchFamily="2" charset="-122"/>
              <a:ea typeface="宋体" pitchFamily="2" charset="-122"/>
            </a:endParaRPr>
          </a:p>
          <a:p>
            <a:r>
              <a:rPr lang="en-US" altLang="zh-CN" dirty="0" smtClean="0">
                <a:latin typeface="宋体" pitchFamily="2" charset="-122"/>
                <a:ea typeface="宋体" pitchFamily="2" charset="-122"/>
              </a:rPr>
              <a:t>1.</a:t>
            </a:r>
            <a:r>
              <a:rPr lang="zh-CN" altLang="en-US" dirty="0" smtClean="0">
                <a:latin typeface="宋体" pitchFamily="2" charset="-122"/>
                <a:ea typeface="宋体" pitchFamily="2" charset="-122"/>
              </a:rPr>
              <a:t>小</a:t>
            </a:r>
            <a:r>
              <a:rPr lang="zh-CN" altLang="en-US" dirty="0">
                <a:latin typeface="宋体" pitchFamily="2" charset="-122"/>
                <a:ea typeface="宋体" pitchFamily="2" charset="-122"/>
              </a:rPr>
              <a:t>世界：网络的平均</a:t>
            </a:r>
            <a:r>
              <a:rPr lang="zh-CN" altLang="en-US" dirty="0" smtClean="0">
                <a:latin typeface="宋体" pitchFamily="2" charset="-122"/>
                <a:ea typeface="宋体" pitchFamily="2" charset="-122"/>
              </a:rPr>
              <a:t>路径长度</a:t>
            </a:r>
            <a:r>
              <a:rPr lang="en-US" altLang="zh-CN" dirty="0" smtClean="0">
                <a:latin typeface="宋体" pitchFamily="2" charset="-122"/>
                <a:ea typeface="宋体" pitchFamily="2" charset="-122"/>
              </a:rPr>
              <a:t>L</a:t>
            </a:r>
            <a:r>
              <a:rPr lang="zh-CN" altLang="en-US" dirty="0">
                <a:latin typeface="宋体" pitchFamily="2" charset="-122"/>
                <a:ea typeface="宋体" pitchFamily="2" charset="-122"/>
              </a:rPr>
              <a:t>随网络的规模呈对数增长，即 </a:t>
            </a:r>
            <a:r>
              <a:rPr lang="en-US" altLang="zh-CN" dirty="0" err="1">
                <a:latin typeface="宋体" pitchFamily="2" charset="-122"/>
                <a:ea typeface="宋体" pitchFamily="2" charset="-122"/>
              </a:rPr>
              <a:t>L~lnN</a:t>
            </a:r>
            <a:r>
              <a:rPr lang="zh-CN" altLang="en-US" dirty="0" smtClean="0">
                <a:latin typeface="宋体" pitchFamily="2" charset="-122"/>
                <a:ea typeface="宋体" pitchFamily="2" charset="-122"/>
              </a:rPr>
              <a:t>。</a:t>
            </a:r>
            <a:endParaRPr lang="en-US" altLang="zh-CN" dirty="0" smtClean="0">
              <a:latin typeface="宋体" pitchFamily="2" charset="-122"/>
              <a:ea typeface="宋体" pitchFamily="2" charset="-122"/>
            </a:endParaRPr>
          </a:p>
          <a:p>
            <a:endParaRPr lang="en-US" altLang="zh-CN" dirty="0" smtClean="0">
              <a:latin typeface="宋体" pitchFamily="2" charset="-122"/>
              <a:ea typeface="宋体" pitchFamily="2" charset="-122"/>
            </a:endParaRPr>
          </a:p>
          <a:p>
            <a:r>
              <a:rPr lang="en-US" altLang="zh-CN" dirty="0" smtClean="0">
                <a:latin typeface="宋体" pitchFamily="2" charset="-122"/>
                <a:ea typeface="宋体" pitchFamily="2" charset="-122"/>
              </a:rPr>
              <a:t>2.</a:t>
            </a:r>
            <a:r>
              <a:rPr lang="zh-CN" altLang="en-US" dirty="0">
                <a:latin typeface="宋体" pitchFamily="2" charset="-122"/>
                <a:ea typeface="宋体" pitchFamily="2" charset="-122"/>
              </a:rPr>
              <a:t>无标度：节点度服从幂律</a:t>
            </a:r>
            <a:r>
              <a:rPr lang="zh-CN" altLang="en-US" dirty="0" smtClean="0">
                <a:latin typeface="宋体" pitchFamily="2" charset="-122"/>
                <a:ea typeface="宋体" pitchFamily="2" charset="-122"/>
              </a:rPr>
              <a:t>分布；网络</a:t>
            </a:r>
            <a:r>
              <a:rPr lang="zh-CN" altLang="en-US" dirty="0">
                <a:latin typeface="宋体" pitchFamily="2" charset="-122"/>
                <a:ea typeface="宋体" pitchFamily="2" charset="-122"/>
              </a:rPr>
              <a:t>中不断有新的节点加入进来</a:t>
            </a:r>
            <a:r>
              <a:rPr lang="zh-CN" altLang="en-US" dirty="0" smtClean="0">
                <a:latin typeface="宋体" pitchFamily="2" charset="-122"/>
                <a:ea typeface="宋体" pitchFamily="2" charset="-122"/>
              </a:rPr>
              <a:t>；新</a:t>
            </a:r>
            <a:r>
              <a:rPr lang="zh-CN" altLang="en-US" dirty="0">
                <a:latin typeface="宋体" pitchFamily="2" charset="-122"/>
                <a:ea typeface="宋体" pitchFamily="2" charset="-122"/>
              </a:rPr>
              <a:t>的节点进来后优先选择网络中度数大的</a:t>
            </a:r>
            <a:r>
              <a:rPr lang="zh-CN" altLang="en-US" dirty="0" smtClean="0">
                <a:latin typeface="宋体" pitchFamily="2" charset="-122"/>
                <a:ea typeface="宋体" pitchFamily="2" charset="-122"/>
              </a:rPr>
              <a:t>节点进行连接。</a:t>
            </a:r>
            <a:endParaRPr lang="en-US" altLang="zh-CN" dirty="0" smtClean="0">
              <a:latin typeface="宋体" pitchFamily="2" charset="-122"/>
              <a:ea typeface="宋体" pitchFamily="2" charset="-122"/>
            </a:endParaRPr>
          </a:p>
          <a:p>
            <a:endParaRPr lang="en-US" altLang="zh-CN" dirty="0" smtClean="0">
              <a:latin typeface="宋体" pitchFamily="2" charset="-122"/>
              <a:ea typeface="宋体" pitchFamily="2" charset="-122"/>
            </a:endParaRPr>
          </a:p>
          <a:p>
            <a:r>
              <a:rPr lang="en-US" altLang="zh-CN" dirty="0" smtClean="0">
                <a:latin typeface="宋体" pitchFamily="2" charset="-122"/>
                <a:ea typeface="宋体" pitchFamily="2" charset="-122"/>
              </a:rPr>
              <a:t>3.</a:t>
            </a:r>
            <a:r>
              <a:rPr lang="zh-CN" altLang="en-US" dirty="0" smtClean="0">
                <a:latin typeface="宋体" pitchFamily="2" charset="-122"/>
                <a:ea typeface="宋体" pitchFamily="2" charset="-122"/>
              </a:rPr>
              <a:t>高聚类：你朋友的朋友也可能是你的朋友。</a:t>
            </a:r>
            <a:endParaRPr lang="en-US" altLang="zh-CN" dirty="0" smtClean="0">
              <a:latin typeface="宋体" pitchFamily="2" charset="-122"/>
              <a:ea typeface="宋体" pitchFamily="2" charset="-122"/>
            </a:endParaRPr>
          </a:p>
          <a:p>
            <a:endParaRPr lang="en-US" altLang="zh-CN" dirty="0" smtClean="0">
              <a:latin typeface="宋体" pitchFamily="2" charset="-122"/>
              <a:ea typeface="宋体" pitchFamily="2" charset="-122"/>
            </a:endParaRPr>
          </a:p>
          <a:p>
            <a:r>
              <a:rPr lang="en-US" altLang="zh-CN" dirty="0" smtClean="0">
                <a:latin typeface="宋体" pitchFamily="2" charset="-122"/>
                <a:ea typeface="宋体" pitchFamily="2" charset="-122"/>
              </a:rPr>
              <a:t>4.</a:t>
            </a:r>
            <a:r>
              <a:rPr lang="zh-CN" altLang="en-US" dirty="0" smtClean="0">
                <a:latin typeface="宋体" pitchFamily="2" charset="-122"/>
                <a:ea typeface="宋体" pitchFamily="2" charset="-122"/>
              </a:rPr>
              <a:t>正的度同配指数：交际圈广的人倾向于结交交际圈广的朋友。</a:t>
            </a:r>
            <a:endParaRPr lang="en-US" altLang="zh-CN" dirty="0" smtClean="0">
              <a:latin typeface="宋体" pitchFamily="2" charset="-122"/>
              <a:ea typeface="宋体" pitchFamily="2" charset="-122"/>
            </a:endParaRPr>
          </a:p>
          <a:p>
            <a:endParaRPr lang="en-US" altLang="zh-CN" dirty="0" smtClean="0">
              <a:latin typeface="宋体" pitchFamily="2" charset="-122"/>
              <a:ea typeface="宋体" pitchFamily="2" charset="-122"/>
            </a:endParaRPr>
          </a:p>
          <a:p>
            <a:r>
              <a:rPr lang="en-US" altLang="zh-CN" dirty="0" smtClean="0">
                <a:latin typeface="宋体" pitchFamily="2" charset="-122"/>
                <a:ea typeface="宋体" pitchFamily="2" charset="-122"/>
              </a:rPr>
              <a:t>5.</a:t>
            </a:r>
            <a:r>
              <a:rPr lang="zh-CN" altLang="en-US" dirty="0" smtClean="0">
                <a:latin typeface="宋体" pitchFamily="2" charset="-122"/>
                <a:ea typeface="宋体" pitchFamily="2" charset="-122"/>
              </a:rPr>
              <a:t>强的</a:t>
            </a:r>
            <a:r>
              <a:rPr lang="zh-CN" altLang="en-US" dirty="0">
                <a:latin typeface="宋体" pitchFamily="2" charset="-122"/>
                <a:ea typeface="宋体" pitchFamily="2" charset="-122"/>
              </a:rPr>
              <a:t>社团性</a:t>
            </a:r>
            <a:r>
              <a:rPr lang="zh-CN" altLang="en-US" dirty="0" smtClean="0">
                <a:latin typeface="宋体" pitchFamily="2" charset="-122"/>
                <a:ea typeface="宋体" pitchFamily="2" charset="-122"/>
              </a:rPr>
              <a:t>：即</a:t>
            </a:r>
            <a:r>
              <a:rPr lang="zh-CN" altLang="en-US" dirty="0">
                <a:latin typeface="宋体" pitchFamily="2" charset="-122"/>
                <a:ea typeface="宋体" pitchFamily="2" charset="-122"/>
              </a:rPr>
              <a:t>网络由</a:t>
            </a:r>
            <a:r>
              <a:rPr lang="zh-CN" altLang="en-US" dirty="0" smtClean="0">
                <a:latin typeface="宋体" pitchFamily="2" charset="-122"/>
                <a:ea typeface="宋体" pitchFamily="2" charset="-122"/>
              </a:rPr>
              <a:t>若干</a:t>
            </a:r>
            <a:r>
              <a:rPr lang="zh-CN" altLang="en-US" dirty="0">
                <a:latin typeface="宋体" pitchFamily="2" charset="-122"/>
                <a:ea typeface="宋体" pitchFamily="2" charset="-122"/>
              </a:rPr>
              <a:t>个群构成，节点间平均路径小，群内部个体间连接相对较</a:t>
            </a:r>
            <a:r>
              <a:rPr lang="zh-CN" altLang="en-US" dirty="0" smtClean="0">
                <a:latin typeface="宋体" pitchFamily="2" charset="-122"/>
                <a:ea typeface="宋体" pitchFamily="2" charset="-122"/>
              </a:rPr>
              <a:t>紧密，而</a:t>
            </a:r>
            <a:r>
              <a:rPr lang="zh-CN" altLang="en-US" dirty="0">
                <a:latin typeface="宋体" pitchFamily="2" charset="-122"/>
                <a:ea typeface="宋体" pitchFamily="2" charset="-122"/>
              </a:rPr>
              <a:t>群与群</a:t>
            </a:r>
            <a:r>
              <a:rPr lang="zh-CN" altLang="en-US" dirty="0" smtClean="0">
                <a:latin typeface="宋体" pitchFamily="2" charset="-122"/>
                <a:ea typeface="宋体" pitchFamily="2" charset="-122"/>
              </a:rPr>
              <a:t>之间连接</a:t>
            </a:r>
            <a:r>
              <a:rPr lang="zh-CN" altLang="en-US" dirty="0">
                <a:latin typeface="宋体" pitchFamily="2" charset="-122"/>
                <a:ea typeface="宋体" pitchFamily="2" charset="-122"/>
              </a:rPr>
              <a:t>比较稀疏。</a:t>
            </a:r>
          </a:p>
          <a:p>
            <a:endParaRPr lang="zh-CN" altLang="en-US" dirty="0"/>
          </a:p>
        </p:txBody>
      </p:sp>
      <p:sp>
        <p:nvSpPr>
          <p:cNvPr id="4" name="矩形 1"/>
          <p:cNvSpPr>
            <a:spLocks noChangeArrowheads="1"/>
          </p:cNvSpPr>
          <p:nvPr/>
        </p:nvSpPr>
        <p:spPr bwMode="auto">
          <a:xfrm>
            <a:off x="7035938" y="115888"/>
            <a:ext cx="14157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pPr>
            <a:r>
              <a:rPr kumimoji="1" lang="zh-CN" altLang="en-US" sz="2400" b="1" dirty="0" smtClean="0">
                <a:solidFill>
                  <a:srgbClr val="000000"/>
                </a:solidFill>
                <a:latin typeface="超研澤中粗隸" pitchFamily="49" charset="-120"/>
                <a:ea typeface="超研澤中粗隸" pitchFamily="49" charset="-120"/>
              </a:rPr>
              <a:t>链接预测</a:t>
            </a:r>
            <a:endParaRPr kumimoji="1" lang="en-US" altLang="zh-CN" sz="2400" b="1" dirty="0">
              <a:solidFill>
                <a:srgbClr val="000000"/>
              </a:solidFill>
              <a:latin typeface="超研澤中粗隸" pitchFamily="49" charset="-120"/>
              <a:ea typeface="超研澤中粗隸" pitchFamily="49" charset="-120"/>
            </a:endParaRPr>
          </a:p>
        </p:txBody>
      </p:sp>
    </p:spTree>
    <p:extLst>
      <p:ext uri="{BB962C8B-B14F-4D97-AF65-F5344CB8AC3E}">
        <p14:creationId xmlns:p14="http://schemas.microsoft.com/office/powerpoint/2010/main" val="248540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500"/>
                                        <p:tgtEl>
                                          <p:spTgt spid="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fade">
                                      <p:cBhvr>
                                        <p:cTn id="22" dur="500"/>
                                        <p:tgtEl>
                                          <p:spTgt spid="2">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animEffect transition="in" filter="fade">
                                      <p:cBhvr>
                                        <p:cTn id="2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53389" y="764704"/>
            <a:ext cx="7344816" cy="5509200"/>
          </a:xfrm>
          <a:prstGeom prst="rect">
            <a:avLst/>
          </a:prstGeom>
          <a:noFill/>
        </p:spPr>
        <p:txBody>
          <a:bodyPr wrap="square" rtlCol="0">
            <a:spAutoFit/>
          </a:bodyPr>
          <a:lstStyle/>
          <a:p>
            <a:r>
              <a:rPr lang="en-US" altLang="zh-CN" sz="2800" dirty="0" smtClean="0">
                <a:latin typeface="宋体" pitchFamily="2" charset="-122"/>
                <a:ea typeface="宋体" pitchFamily="2" charset="-122"/>
              </a:rPr>
              <a:t>1.2.2.</a:t>
            </a:r>
            <a:r>
              <a:rPr lang="zh-CN" altLang="en-US" sz="2800" dirty="0" smtClean="0">
                <a:latin typeface="宋体" pitchFamily="2" charset="-122"/>
                <a:ea typeface="宋体" pitchFamily="2" charset="-122"/>
              </a:rPr>
              <a:t>网络的统计特征</a:t>
            </a:r>
            <a:endParaRPr lang="en-US" altLang="zh-CN" sz="2800" dirty="0" smtClean="0">
              <a:latin typeface="宋体" pitchFamily="2" charset="-122"/>
              <a:ea typeface="宋体" pitchFamily="2" charset="-122"/>
            </a:endParaRPr>
          </a:p>
          <a:p>
            <a:r>
              <a:rPr lang="en-US" altLang="zh-CN" dirty="0" smtClean="0">
                <a:latin typeface="宋体" pitchFamily="2" charset="-122"/>
                <a:ea typeface="宋体" pitchFamily="2" charset="-122"/>
              </a:rPr>
              <a:t>1.</a:t>
            </a:r>
            <a:r>
              <a:rPr lang="zh-CN" altLang="en-US" dirty="0">
                <a:latin typeface="宋体" pitchFamily="2" charset="-122"/>
                <a:ea typeface="宋体" pitchFamily="2" charset="-122"/>
              </a:rPr>
              <a:t>度分布：在网络中，节点的度是指与该节点相邻的</a:t>
            </a:r>
            <a:r>
              <a:rPr lang="zh-CN" altLang="en-US" dirty="0" smtClean="0">
                <a:latin typeface="宋体" pitchFamily="2" charset="-122"/>
                <a:ea typeface="宋体" pitchFamily="2" charset="-122"/>
              </a:rPr>
              <a:t>节点的</a:t>
            </a:r>
            <a:r>
              <a:rPr lang="zh-CN" altLang="en-US" dirty="0">
                <a:latin typeface="宋体" pitchFamily="2" charset="-122"/>
                <a:ea typeface="宋体" pitchFamily="2" charset="-122"/>
              </a:rPr>
              <a:t>数目，即连接该节点的边的数目。而网络的度 </a:t>
            </a:r>
            <a:r>
              <a:rPr lang="en-US" altLang="zh-CN" dirty="0">
                <a:latin typeface="宋体" pitchFamily="2" charset="-122"/>
                <a:ea typeface="宋体" pitchFamily="2" charset="-122"/>
              </a:rPr>
              <a:t>&lt;k</a:t>
            </a:r>
            <a:r>
              <a:rPr lang="en-US" altLang="zh-CN" dirty="0" smtClean="0">
                <a:latin typeface="宋体" pitchFamily="2" charset="-122"/>
                <a:ea typeface="宋体" pitchFamily="2" charset="-122"/>
              </a:rPr>
              <a:t>&gt;</a:t>
            </a:r>
            <a:r>
              <a:rPr lang="zh-CN" altLang="en-US" dirty="0" smtClean="0">
                <a:latin typeface="宋体" pitchFamily="2" charset="-122"/>
                <a:ea typeface="宋体" pitchFamily="2" charset="-122"/>
              </a:rPr>
              <a:t>指</a:t>
            </a:r>
            <a:r>
              <a:rPr lang="zh-CN" altLang="en-US" dirty="0">
                <a:latin typeface="宋体" pitchFamily="2" charset="-122"/>
                <a:ea typeface="宋体" pitchFamily="2" charset="-122"/>
              </a:rPr>
              <a:t>网络中所有节点度的平均值。度分布 </a:t>
            </a:r>
            <a:r>
              <a:rPr lang="en-US" altLang="zh-CN" dirty="0">
                <a:latin typeface="宋体" pitchFamily="2" charset="-122"/>
                <a:ea typeface="宋体" pitchFamily="2" charset="-122"/>
              </a:rPr>
              <a:t>P</a:t>
            </a:r>
            <a:r>
              <a:rPr lang="zh-CN" altLang="en-US" dirty="0">
                <a:latin typeface="宋体" pitchFamily="2" charset="-122"/>
                <a:ea typeface="宋体" pitchFamily="2" charset="-122"/>
              </a:rPr>
              <a:t>（</a:t>
            </a:r>
            <a:r>
              <a:rPr lang="en-US" altLang="zh-CN" dirty="0">
                <a:latin typeface="宋体" pitchFamily="2" charset="-122"/>
                <a:ea typeface="宋体" pitchFamily="2" charset="-122"/>
              </a:rPr>
              <a:t>k</a:t>
            </a:r>
            <a:r>
              <a:rPr lang="zh-CN" altLang="en-US" dirty="0">
                <a:latin typeface="宋体" pitchFamily="2" charset="-122"/>
                <a:ea typeface="宋体" pitchFamily="2" charset="-122"/>
              </a:rPr>
              <a:t>）指</a:t>
            </a:r>
            <a:r>
              <a:rPr lang="zh-CN" altLang="en-US" dirty="0" smtClean="0">
                <a:latin typeface="宋体" pitchFamily="2" charset="-122"/>
                <a:ea typeface="宋体" pitchFamily="2" charset="-122"/>
              </a:rPr>
              <a:t>网络中</a:t>
            </a:r>
            <a:r>
              <a:rPr lang="zh-CN" altLang="en-US" dirty="0">
                <a:latin typeface="宋体" pitchFamily="2" charset="-122"/>
                <a:ea typeface="宋体" pitchFamily="2" charset="-122"/>
              </a:rPr>
              <a:t>一个任意选择的节点，它的度恰好为 </a:t>
            </a:r>
            <a:r>
              <a:rPr lang="en-US" altLang="zh-CN" dirty="0">
                <a:latin typeface="宋体" pitchFamily="2" charset="-122"/>
                <a:ea typeface="宋体" pitchFamily="2" charset="-122"/>
              </a:rPr>
              <a:t>k </a:t>
            </a:r>
            <a:r>
              <a:rPr lang="zh-CN" altLang="en-US" dirty="0">
                <a:latin typeface="宋体" pitchFamily="2" charset="-122"/>
                <a:ea typeface="宋体" pitchFamily="2" charset="-122"/>
              </a:rPr>
              <a:t>的</a:t>
            </a:r>
            <a:r>
              <a:rPr lang="zh-CN" altLang="en-US" dirty="0" smtClean="0">
                <a:latin typeface="宋体" pitchFamily="2" charset="-122"/>
                <a:ea typeface="宋体" pitchFamily="2" charset="-122"/>
              </a:rPr>
              <a:t>概率</a:t>
            </a:r>
            <a:endParaRPr lang="en-US" altLang="zh-CN" dirty="0" smtClean="0">
              <a:latin typeface="宋体" pitchFamily="2" charset="-122"/>
              <a:ea typeface="宋体" pitchFamily="2" charset="-122"/>
            </a:endParaRPr>
          </a:p>
          <a:p>
            <a:r>
              <a:rPr lang="zh-CN" altLang="en-US" dirty="0" smtClean="0">
                <a:latin typeface="宋体" pitchFamily="2" charset="-122"/>
                <a:ea typeface="宋体" pitchFamily="2" charset="-122"/>
              </a:rPr>
              <a:t>。</a:t>
            </a:r>
            <a:endParaRPr lang="en-US" altLang="zh-CN" dirty="0" smtClean="0">
              <a:latin typeface="宋体" pitchFamily="2" charset="-122"/>
              <a:ea typeface="宋体" pitchFamily="2" charset="-122"/>
            </a:endParaRPr>
          </a:p>
          <a:p>
            <a:r>
              <a:rPr lang="en-US" altLang="zh-CN" dirty="0" smtClean="0">
                <a:latin typeface="宋体" pitchFamily="2" charset="-122"/>
                <a:ea typeface="宋体" pitchFamily="2" charset="-122"/>
              </a:rPr>
              <a:t>2.</a:t>
            </a:r>
            <a:r>
              <a:rPr lang="zh-CN" altLang="en-US" dirty="0" smtClean="0">
                <a:latin typeface="宋体" pitchFamily="2" charset="-122"/>
                <a:ea typeface="宋体" pitchFamily="2" charset="-122"/>
              </a:rPr>
              <a:t>平均路径长度</a:t>
            </a:r>
            <a:endParaRPr lang="en-US" altLang="zh-CN" dirty="0" smtClean="0">
              <a:latin typeface="宋体" pitchFamily="2" charset="-122"/>
              <a:ea typeface="宋体" pitchFamily="2" charset="-122"/>
            </a:endParaRPr>
          </a:p>
          <a:p>
            <a:r>
              <a:rPr lang="zh-CN" altLang="en-US" dirty="0">
                <a:latin typeface="宋体" pitchFamily="2" charset="-122"/>
                <a:ea typeface="宋体" pitchFamily="2" charset="-122"/>
              </a:rPr>
              <a:t>在网络中，两点之间的距离为连接两点的最</a:t>
            </a:r>
            <a:r>
              <a:rPr lang="zh-CN" altLang="en-US" dirty="0" smtClean="0">
                <a:latin typeface="宋体" pitchFamily="2" charset="-122"/>
                <a:ea typeface="宋体" pitchFamily="2" charset="-122"/>
              </a:rPr>
              <a:t>短路径</a:t>
            </a:r>
            <a:r>
              <a:rPr lang="zh-CN" altLang="en-US" dirty="0">
                <a:latin typeface="宋体" pitchFamily="2" charset="-122"/>
                <a:ea typeface="宋体" pitchFamily="2" charset="-122"/>
              </a:rPr>
              <a:t>上所包含的边的数目。网络的平均路径长度</a:t>
            </a:r>
            <a:r>
              <a:rPr lang="zh-CN" altLang="en-US" dirty="0" smtClean="0">
                <a:latin typeface="宋体" pitchFamily="2" charset="-122"/>
                <a:ea typeface="宋体" pitchFamily="2" charset="-122"/>
              </a:rPr>
              <a:t>指网络</a:t>
            </a:r>
            <a:r>
              <a:rPr lang="zh-CN" altLang="en-US" dirty="0">
                <a:latin typeface="宋体" pitchFamily="2" charset="-122"/>
                <a:ea typeface="宋体" pitchFamily="2" charset="-122"/>
              </a:rPr>
              <a:t>中所有节点对的平均距离，它表明网络中</a:t>
            </a:r>
            <a:r>
              <a:rPr lang="zh-CN" altLang="en-US" dirty="0" smtClean="0">
                <a:latin typeface="宋体" pitchFamily="2" charset="-122"/>
                <a:ea typeface="宋体" pitchFamily="2" charset="-122"/>
              </a:rPr>
              <a:t>节点间</a:t>
            </a:r>
            <a:r>
              <a:rPr lang="zh-CN" altLang="en-US" dirty="0">
                <a:latin typeface="宋体" pitchFamily="2" charset="-122"/>
                <a:ea typeface="宋体" pitchFamily="2" charset="-122"/>
              </a:rPr>
              <a:t>的分离程度，反映了网络的全局特性</a:t>
            </a:r>
            <a:r>
              <a:rPr lang="zh-CN" altLang="en-US" dirty="0" smtClean="0">
                <a:latin typeface="宋体" pitchFamily="2" charset="-122"/>
                <a:ea typeface="宋体" pitchFamily="2" charset="-122"/>
              </a:rPr>
              <a:t>。</a:t>
            </a:r>
            <a:endParaRPr lang="en-US" altLang="zh-CN" dirty="0" smtClean="0">
              <a:latin typeface="宋体" pitchFamily="2" charset="-122"/>
              <a:ea typeface="宋体" pitchFamily="2" charset="-122"/>
            </a:endParaRPr>
          </a:p>
          <a:p>
            <a:endParaRPr lang="en-US" altLang="zh-CN" dirty="0" smtClean="0">
              <a:latin typeface="宋体" pitchFamily="2" charset="-122"/>
              <a:ea typeface="宋体" pitchFamily="2" charset="-122"/>
            </a:endParaRPr>
          </a:p>
          <a:p>
            <a:r>
              <a:rPr lang="en-US" altLang="zh-CN" dirty="0" smtClean="0">
                <a:latin typeface="宋体" pitchFamily="2" charset="-122"/>
                <a:ea typeface="宋体" pitchFamily="2" charset="-122"/>
              </a:rPr>
              <a:t>3.</a:t>
            </a:r>
            <a:r>
              <a:rPr lang="zh-CN" altLang="en-US" dirty="0" smtClean="0">
                <a:latin typeface="宋体" pitchFamily="2" charset="-122"/>
                <a:ea typeface="宋体" pitchFamily="2" charset="-122"/>
              </a:rPr>
              <a:t>聚集系数</a:t>
            </a:r>
            <a:endParaRPr lang="en-US" altLang="zh-CN" dirty="0" smtClean="0">
              <a:latin typeface="宋体" pitchFamily="2" charset="-122"/>
              <a:ea typeface="宋体" pitchFamily="2" charset="-122"/>
            </a:endParaRPr>
          </a:p>
          <a:p>
            <a:r>
              <a:rPr lang="zh-CN" altLang="en-US" dirty="0">
                <a:latin typeface="宋体" pitchFamily="2" charset="-122"/>
                <a:ea typeface="宋体" pitchFamily="2" charset="-122"/>
              </a:rPr>
              <a:t>该节点</a:t>
            </a:r>
            <a:r>
              <a:rPr lang="zh-CN" altLang="en-US" dirty="0" smtClean="0">
                <a:latin typeface="宋体" pitchFamily="2" charset="-122"/>
                <a:ea typeface="宋体" pitchFamily="2" charset="-122"/>
              </a:rPr>
              <a:t>相邻的</a:t>
            </a:r>
            <a:r>
              <a:rPr lang="zh-CN" altLang="en-US" dirty="0">
                <a:latin typeface="宋体" pitchFamily="2" charset="-122"/>
                <a:ea typeface="宋体" pitchFamily="2" charset="-122"/>
              </a:rPr>
              <a:t>所有节点之间连边的数目占这些相邻节点</a:t>
            </a:r>
            <a:r>
              <a:rPr lang="zh-CN" altLang="en-US" dirty="0" smtClean="0">
                <a:latin typeface="宋体" pitchFamily="2" charset="-122"/>
                <a:ea typeface="宋体" pitchFamily="2" charset="-122"/>
              </a:rPr>
              <a:t>之间最大</a:t>
            </a:r>
            <a:r>
              <a:rPr lang="zh-CN" altLang="en-US" dirty="0">
                <a:latin typeface="宋体" pitchFamily="2" charset="-122"/>
                <a:ea typeface="宋体" pitchFamily="2" charset="-122"/>
              </a:rPr>
              <a:t>可能连边数目的比例</a:t>
            </a:r>
            <a:r>
              <a:rPr lang="zh-CN" altLang="en-US" dirty="0" smtClean="0">
                <a:latin typeface="宋体" pitchFamily="2" charset="-122"/>
                <a:ea typeface="宋体" pitchFamily="2" charset="-122"/>
              </a:rPr>
              <a:t>。</a:t>
            </a:r>
            <a:endParaRPr lang="en-US" altLang="zh-CN" dirty="0" smtClean="0">
              <a:latin typeface="宋体" pitchFamily="2" charset="-122"/>
              <a:ea typeface="宋体" pitchFamily="2" charset="-122"/>
            </a:endParaRPr>
          </a:p>
          <a:p>
            <a:endParaRPr lang="en-US" altLang="zh-CN" dirty="0" smtClean="0">
              <a:latin typeface="宋体" pitchFamily="2" charset="-122"/>
              <a:ea typeface="宋体" pitchFamily="2" charset="-122"/>
            </a:endParaRPr>
          </a:p>
          <a:p>
            <a:r>
              <a:rPr lang="en-US" altLang="zh-CN" dirty="0" smtClean="0">
                <a:latin typeface="宋体" pitchFamily="2" charset="-122"/>
                <a:ea typeface="宋体" pitchFamily="2" charset="-122"/>
              </a:rPr>
              <a:t>4.</a:t>
            </a:r>
            <a:r>
              <a:rPr lang="zh-CN" altLang="en-US" dirty="0" smtClean="0">
                <a:latin typeface="宋体" pitchFamily="2" charset="-122"/>
                <a:ea typeface="宋体" pitchFamily="2" charset="-122"/>
              </a:rPr>
              <a:t>介数</a:t>
            </a:r>
            <a:endParaRPr lang="en-US" altLang="zh-CN" dirty="0" smtClean="0">
              <a:latin typeface="宋体" pitchFamily="2" charset="-122"/>
              <a:ea typeface="宋体" pitchFamily="2" charset="-122"/>
            </a:endParaRPr>
          </a:p>
          <a:p>
            <a:r>
              <a:rPr lang="zh-CN" altLang="en-US" dirty="0">
                <a:latin typeface="宋体" pitchFamily="2" charset="-122"/>
                <a:ea typeface="宋体" pitchFamily="2" charset="-122"/>
              </a:rPr>
              <a:t>包括节点介数和边介数。节点介数指网络中</a:t>
            </a:r>
            <a:r>
              <a:rPr lang="zh-CN" altLang="en-US" dirty="0" smtClean="0">
                <a:latin typeface="宋体" pitchFamily="2" charset="-122"/>
                <a:ea typeface="宋体" pitchFamily="2" charset="-122"/>
              </a:rPr>
              <a:t>所有最</a:t>
            </a:r>
            <a:r>
              <a:rPr lang="zh-CN" altLang="en-US" dirty="0">
                <a:latin typeface="宋体" pitchFamily="2" charset="-122"/>
                <a:ea typeface="宋体" pitchFamily="2" charset="-122"/>
              </a:rPr>
              <a:t>短路径中经过该节点的数量比例，边介数则指</a:t>
            </a:r>
            <a:r>
              <a:rPr lang="zh-CN" altLang="en-US" dirty="0" smtClean="0">
                <a:latin typeface="宋体" pitchFamily="2" charset="-122"/>
                <a:ea typeface="宋体" pitchFamily="2" charset="-122"/>
              </a:rPr>
              <a:t>网络中</a:t>
            </a:r>
            <a:r>
              <a:rPr lang="zh-CN" altLang="en-US" dirty="0">
                <a:latin typeface="宋体" pitchFamily="2" charset="-122"/>
                <a:ea typeface="宋体" pitchFamily="2" charset="-122"/>
              </a:rPr>
              <a:t>所有最短路径中经过该边的数量比例。介数反映</a:t>
            </a:r>
            <a:r>
              <a:rPr lang="zh-CN" altLang="en-US" dirty="0" smtClean="0">
                <a:latin typeface="宋体" pitchFamily="2" charset="-122"/>
                <a:ea typeface="宋体" pitchFamily="2" charset="-122"/>
              </a:rPr>
              <a:t>了相应</a:t>
            </a:r>
            <a:r>
              <a:rPr lang="zh-CN" altLang="en-US" dirty="0">
                <a:latin typeface="宋体" pitchFamily="2" charset="-122"/>
                <a:ea typeface="宋体" pitchFamily="2" charset="-122"/>
              </a:rPr>
              <a:t>的节点或边在整个网络中的作用和影响力</a:t>
            </a:r>
            <a:r>
              <a:rPr lang="zh-CN" altLang="en-US" dirty="0" smtClean="0">
                <a:latin typeface="宋体" pitchFamily="2" charset="-122"/>
                <a:ea typeface="宋体" pitchFamily="2" charset="-122"/>
              </a:rPr>
              <a:t>。</a:t>
            </a:r>
            <a:endParaRPr lang="en-US" altLang="zh-CN" dirty="0" smtClean="0">
              <a:latin typeface="宋体" pitchFamily="2" charset="-122"/>
              <a:ea typeface="宋体" pitchFamily="2" charset="-122"/>
            </a:endParaRPr>
          </a:p>
          <a:p>
            <a:endParaRPr lang="zh-CN" altLang="en-US" dirty="0"/>
          </a:p>
        </p:txBody>
      </p:sp>
      <p:sp>
        <p:nvSpPr>
          <p:cNvPr id="4" name="矩形 1"/>
          <p:cNvSpPr>
            <a:spLocks noChangeArrowheads="1"/>
          </p:cNvSpPr>
          <p:nvPr/>
        </p:nvSpPr>
        <p:spPr bwMode="auto">
          <a:xfrm>
            <a:off x="7035938" y="115888"/>
            <a:ext cx="14157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pPr>
            <a:r>
              <a:rPr kumimoji="1" lang="zh-CN" altLang="en-US" sz="2400" b="1" dirty="0" smtClean="0">
                <a:solidFill>
                  <a:srgbClr val="000000"/>
                </a:solidFill>
                <a:latin typeface="超研澤中粗隸" pitchFamily="49" charset="-120"/>
                <a:ea typeface="超研澤中粗隸" pitchFamily="49" charset="-120"/>
              </a:rPr>
              <a:t>链接预测</a:t>
            </a:r>
            <a:endParaRPr kumimoji="1" lang="en-US" altLang="zh-CN" sz="2400" b="1" dirty="0">
              <a:solidFill>
                <a:srgbClr val="000000"/>
              </a:solidFill>
              <a:latin typeface="超研澤中粗隸" pitchFamily="49" charset="-120"/>
              <a:ea typeface="超研澤中粗隸" pitchFamily="49" charset="-120"/>
            </a:endParaRPr>
          </a:p>
        </p:txBody>
      </p:sp>
    </p:spTree>
    <p:extLst>
      <p:ext uri="{BB962C8B-B14F-4D97-AF65-F5344CB8AC3E}">
        <p14:creationId xmlns:p14="http://schemas.microsoft.com/office/powerpoint/2010/main" val="248540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fade">
                                      <p:cBhvr>
                                        <p:cTn id="15" dur="500"/>
                                        <p:tgtEl>
                                          <p:spTgt spid="2">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6" end="6"/>
                                            </p:txEl>
                                          </p:spTgt>
                                        </p:tgtEl>
                                        <p:attrNameLst>
                                          <p:attrName>style.visibility</p:attrName>
                                        </p:attrNameLst>
                                      </p:cBhvr>
                                      <p:to>
                                        <p:strVal val="visible"/>
                                      </p:to>
                                    </p:set>
                                    <p:animEffect transition="in" filter="fade">
                                      <p:cBhvr>
                                        <p:cTn id="20" dur="500"/>
                                        <p:tgtEl>
                                          <p:spTgt spid="2">
                                            <p:txEl>
                                              <p:pRg st="6" end="6"/>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animEffect transition="in" filter="fade">
                                      <p:cBhvr>
                                        <p:cTn id="23" dur="500"/>
                                        <p:tgtEl>
                                          <p:spTgt spid="2">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9" end="9"/>
                                            </p:txEl>
                                          </p:spTgt>
                                        </p:tgtEl>
                                        <p:attrNameLst>
                                          <p:attrName>style.visibility</p:attrName>
                                        </p:attrNameLst>
                                      </p:cBhvr>
                                      <p:to>
                                        <p:strVal val="visible"/>
                                      </p:to>
                                    </p:set>
                                    <p:animEffect transition="in" filter="fade">
                                      <p:cBhvr>
                                        <p:cTn id="28" dur="500"/>
                                        <p:tgtEl>
                                          <p:spTgt spid="2">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animEffect transition="in" filter="fade">
                                      <p:cBhvr>
                                        <p:cTn id="31"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648863734"/>
              </p:ext>
            </p:extLst>
          </p:nvPr>
        </p:nvGraphicFramePr>
        <p:xfrm>
          <a:off x="1547664" y="3501008"/>
          <a:ext cx="6744972" cy="2998088"/>
        </p:xfrm>
        <a:graphic>
          <a:graphicData uri="http://schemas.openxmlformats.org/drawingml/2006/table">
            <a:tbl>
              <a:tblPr firstRow="1" bandRow="1">
                <a:tableStyleId>{073A0DAA-6AF3-43AB-8588-CEC1D06C72B9}</a:tableStyleId>
              </a:tblPr>
              <a:tblGrid>
                <a:gridCol w="3372486"/>
                <a:gridCol w="1356262"/>
                <a:gridCol w="2016224"/>
              </a:tblGrid>
              <a:tr h="437768">
                <a:tc rowSpan="3">
                  <a:txBody>
                    <a:bodyPr/>
                    <a:lstStyle/>
                    <a:p>
                      <a:r>
                        <a:rPr lang="zh-CN" altLang="en-US" dirty="0" smtClean="0"/>
                        <a:t>节点相关任务</a:t>
                      </a:r>
                      <a:endParaRPr lang="zh-CN" altLang="en-US" dirty="0">
                        <a:solidFill>
                          <a:schemeClr val="tx1"/>
                        </a:solidFill>
                      </a:endParaRPr>
                    </a:p>
                  </a:txBody>
                  <a:tcPr>
                    <a:solidFill>
                      <a:schemeClr val="tx1">
                        <a:lumMod val="50000"/>
                        <a:lumOff val="50000"/>
                      </a:schemeClr>
                    </a:solidFill>
                  </a:tcPr>
                </a:tc>
                <a:tc gridSpan="2">
                  <a:txBody>
                    <a:bodyPr/>
                    <a:lstStyle/>
                    <a:p>
                      <a:r>
                        <a:rPr lang="zh-CN" altLang="en-US" dirty="0" smtClean="0"/>
                        <a:t>节点聚类</a:t>
                      </a:r>
                      <a:endParaRPr lang="zh-CN" altLang="en-US" dirty="0"/>
                    </a:p>
                  </a:txBody>
                  <a:tcPr>
                    <a:solidFill>
                      <a:schemeClr val="tx1">
                        <a:lumMod val="50000"/>
                        <a:lumOff val="50000"/>
                      </a:schemeClr>
                    </a:solidFill>
                  </a:tcPr>
                </a:tc>
                <a:tc hMerge="1">
                  <a:txBody>
                    <a:bodyPr/>
                    <a:lstStyle/>
                    <a:p>
                      <a:endParaRPr lang="zh-CN" altLang="en-US"/>
                    </a:p>
                  </a:txBody>
                  <a:tcPr/>
                </a:tc>
              </a:tr>
              <a:tr h="317964">
                <a:tc vMerge="1">
                  <a:txBody>
                    <a:bodyPr/>
                    <a:lstStyle/>
                    <a:p>
                      <a:endParaRPr lang="zh-CN" altLang="en-US"/>
                    </a:p>
                  </a:txBody>
                  <a:tcPr/>
                </a:tc>
                <a:tc gridSpan="2">
                  <a:txBody>
                    <a:bodyPr/>
                    <a:lstStyle/>
                    <a:p>
                      <a:r>
                        <a:rPr lang="zh-CN" altLang="en-US" dirty="0" smtClean="0"/>
                        <a:t>基于链接的节点排序</a:t>
                      </a:r>
                      <a:endParaRPr lang="zh-CN" altLang="en-US" dirty="0"/>
                    </a:p>
                  </a:txBody>
                  <a:tcPr/>
                </a:tc>
                <a:tc hMerge="1">
                  <a:txBody>
                    <a:bodyPr/>
                    <a:lstStyle/>
                    <a:p>
                      <a:endParaRPr lang="zh-CN" altLang="en-US"/>
                    </a:p>
                  </a:txBody>
                  <a:tcPr/>
                </a:tc>
              </a:tr>
              <a:tr h="116842">
                <a:tc vMerge="1">
                  <a:txBody>
                    <a:bodyPr/>
                    <a:lstStyle/>
                    <a:p>
                      <a:endParaRPr lang="zh-CN" altLang="en-US"/>
                    </a:p>
                  </a:txBody>
                  <a:tcPr/>
                </a:tc>
                <a:tc gridSpan="2">
                  <a:txBody>
                    <a:bodyPr/>
                    <a:lstStyle/>
                    <a:p>
                      <a:r>
                        <a:rPr lang="zh-CN" altLang="en-US" dirty="0" smtClean="0"/>
                        <a:t>基于链接的节点分类</a:t>
                      </a:r>
                      <a:endParaRPr lang="zh-CN" altLang="en-US" dirty="0"/>
                    </a:p>
                  </a:txBody>
                  <a:tcPr/>
                </a:tc>
                <a:tc hMerge="1">
                  <a:txBody>
                    <a:bodyPr/>
                    <a:lstStyle/>
                    <a:p>
                      <a:endParaRPr lang="zh-CN" altLang="en-US"/>
                    </a:p>
                  </a:txBody>
                  <a:tcPr/>
                </a:tc>
              </a:tr>
              <a:tr h="315655">
                <a:tc rowSpan="2">
                  <a:txBody>
                    <a:bodyPr/>
                    <a:lstStyle/>
                    <a:p>
                      <a:r>
                        <a:rPr lang="zh-CN" altLang="en-US" dirty="0" smtClean="0"/>
                        <a:t>链接相关任务</a:t>
                      </a:r>
                      <a:endParaRPr lang="zh-CN" altLang="en-US" dirty="0"/>
                    </a:p>
                  </a:txBody>
                  <a:tcPr/>
                </a:tc>
                <a:tc rowSpan="2">
                  <a:txBody>
                    <a:bodyPr/>
                    <a:lstStyle/>
                    <a:p>
                      <a:r>
                        <a:rPr lang="zh-CN" altLang="en-US" dirty="0" smtClean="0"/>
                        <a:t>链接预测</a:t>
                      </a:r>
                      <a:endParaRPr lang="zh-CN" altLang="en-US" dirty="0"/>
                    </a:p>
                  </a:txBody>
                  <a:tcPr/>
                </a:tc>
                <a:tc>
                  <a:txBody>
                    <a:bodyPr/>
                    <a:lstStyle/>
                    <a:p>
                      <a:r>
                        <a:rPr lang="zh-CN" altLang="en-US" dirty="0" smtClean="0"/>
                        <a:t>未知预测</a:t>
                      </a:r>
                      <a:endParaRPr lang="zh-CN" altLang="en-US" dirty="0"/>
                    </a:p>
                  </a:txBody>
                  <a:tcPr/>
                </a:tc>
              </a:tr>
              <a:tr h="315655">
                <a:tc vMerge="1">
                  <a:txBody>
                    <a:bodyPr/>
                    <a:lstStyle/>
                    <a:p>
                      <a:endParaRPr lang="zh-CN" altLang="en-US"/>
                    </a:p>
                  </a:txBody>
                  <a:tcPr/>
                </a:tc>
                <a:tc vMerge="1">
                  <a:txBody>
                    <a:bodyPr/>
                    <a:lstStyle/>
                    <a:p>
                      <a:endParaRPr lang="zh-CN" altLang="en-US"/>
                    </a:p>
                  </a:txBody>
                  <a:tcPr/>
                </a:tc>
                <a:tc>
                  <a:txBody>
                    <a:bodyPr/>
                    <a:lstStyle/>
                    <a:p>
                      <a:r>
                        <a:rPr lang="zh-CN" altLang="en-US" dirty="0" smtClean="0"/>
                        <a:t>未来预测</a:t>
                      </a:r>
                      <a:endParaRPr lang="zh-CN" altLang="en-US" dirty="0"/>
                    </a:p>
                  </a:txBody>
                  <a:tcPr/>
                </a:tc>
              </a:tr>
              <a:tr h="210437">
                <a:tc rowSpan="3">
                  <a:txBody>
                    <a:bodyPr/>
                    <a:lstStyle/>
                    <a:p>
                      <a:r>
                        <a:rPr lang="zh-CN" altLang="en-US" dirty="0" smtClean="0"/>
                        <a:t>图相关任务</a:t>
                      </a:r>
                      <a:endParaRPr lang="zh-CN" altLang="en-US" dirty="0"/>
                    </a:p>
                  </a:txBody>
                  <a:tcPr/>
                </a:tc>
                <a:tc gridSpan="2">
                  <a:txBody>
                    <a:bodyPr/>
                    <a:lstStyle/>
                    <a:p>
                      <a:r>
                        <a:rPr lang="zh-CN" altLang="en-US" dirty="0" smtClean="0"/>
                        <a:t>子图发现</a:t>
                      </a:r>
                      <a:endParaRPr lang="zh-CN" altLang="en-US" dirty="0"/>
                    </a:p>
                  </a:txBody>
                  <a:tcPr/>
                </a:tc>
                <a:tc hMerge="1">
                  <a:txBody>
                    <a:bodyPr/>
                    <a:lstStyle/>
                    <a:p>
                      <a:endParaRPr lang="zh-CN" altLang="en-US"/>
                    </a:p>
                  </a:txBody>
                  <a:tcPr/>
                </a:tc>
              </a:tr>
              <a:tr h="210436">
                <a:tc vMerge="1">
                  <a:txBody>
                    <a:bodyPr/>
                    <a:lstStyle/>
                    <a:p>
                      <a:endParaRPr lang="zh-CN" altLang="en-US"/>
                    </a:p>
                  </a:txBody>
                  <a:tcPr/>
                </a:tc>
                <a:tc gridSpan="2">
                  <a:txBody>
                    <a:bodyPr/>
                    <a:lstStyle/>
                    <a:p>
                      <a:r>
                        <a:rPr lang="zh-CN" altLang="en-US" dirty="0" smtClean="0"/>
                        <a:t>图分类</a:t>
                      </a:r>
                      <a:endParaRPr lang="zh-CN" altLang="en-US" dirty="0"/>
                    </a:p>
                  </a:txBody>
                  <a:tcPr/>
                </a:tc>
                <a:tc hMerge="1">
                  <a:txBody>
                    <a:bodyPr/>
                    <a:lstStyle/>
                    <a:p>
                      <a:endParaRPr lang="zh-CN" altLang="en-US"/>
                    </a:p>
                  </a:txBody>
                  <a:tcPr/>
                </a:tc>
              </a:tr>
              <a:tr h="210437">
                <a:tc vMerge="1">
                  <a:txBody>
                    <a:bodyPr/>
                    <a:lstStyle/>
                    <a:p>
                      <a:endParaRPr lang="zh-CN" altLang="en-US"/>
                    </a:p>
                  </a:txBody>
                  <a:tcPr/>
                </a:tc>
                <a:tc gridSpan="2">
                  <a:txBody>
                    <a:bodyPr/>
                    <a:lstStyle/>
                    <a:p>
                      <a:r>
                        <a:rPr lang="zh-CN" altLang="en-US" dirty="0" smtClean="0"/>
                        <a:t>图的生产模式</a:t>
                      </a:r>
                      <a:endParaRPr lang="zh-CN" altLang="en-US" dirty="0"/>
                    </a:p>
                  </a:txBody>
                  <a:tcPr/>
                </a:tc>
                <a:tc hMerge="1">
                  <a:txBody>
                    <a:bodyPr/>
                    <a:lstStyle/>
                    <a:p>
                      <a:endParaRPr lang="zh-CN" altLang="en-US"/>
                    </a:p>
                  </a:txBody>
                  <a:tcPr/>
                </a:tc>
              </a:tr>
            </a:tbl>
          </a:graphicData>
        </a:graphic>
      </p:graphicFrame>
      <p:sp>
        <p:nvSpPr>
          <p:cNvPr id="2" name="TextBox 1"/>
          <p:cNvSpPr txBox="1"/>
          <p:nvPr/>
        </p:nvSpPr>
        <p:spPr>
          <a:xfrm>
            <a:off x="1547664" y="1196752"/>
            <a:ext cx="6552728" cy="2554545"/>
          </a:xfrm>
          <a:prstGeom prst="rect">
            <a:avLst/>
          </a:prstGeom>
          <a:noFill/>
        </p:spPr>
        <p:txBody>
          <a:bodyPr wrap="square" rtlCol="0">
            <a:spAutoFit/>
          </a:bodyPr>
          <a:lstStyle/>
          <a:p>
            <a:r>
              <a:rPr lang="en-US" altLang="zh-CN" sz="3200" b="1" dirty="0" smtClean="0">
                <a:latin typeface="宋体" pitchFamily="2" charset="-122"/>
                <a:ea typeface="宋体" pitchFamily="2" charset="-122"/>
              </a:rPr>
              <a:t>2.</a:t>
            </a:r>
            <a:r>
              <a:rPr lang="zh-CN" altLang="en-US" sz="3200" b="1" dirty="0" smtClean="0">
                <a:latin typeface="宋体" pitchFamily="2" charset="-122"/>
                <a:ea typeface="宋体" pitchFamily="2" charset="-122"/>
              </a:rPr>
              <a:t>社会网络分析</a:t>
            </a:r>
            <a:endParaRPr lang="en-US" altLang="zh-CN" sz="3200" b="1" dirty="0" smtClean="0">
              <a:latin typeface="宋体" pitchFamily="2" charset="-122"/>
              <a:ea typeface="宋体" pitchFamily="2" charset="-122"/>
            </a:endParaRPr>
          </a:p>
          <a:p>
            <a:r>
              <a:rPr lang="en-US" altLang="zh-CN" sz="2800" dirty="0" smtClean="0">
                <a:latin typeface="宋体" pitchFamily="2" charset="-122"/>
                <a:ea typeface="宋体" pitchFamily="2" charset="-122"/>
              </a:rPr>
              <a:t>2.1.</a:t>
            </a:r>
            <a:r>
              <a:rPr lang="zh-CN" altLang="en-US" sz="2800" dirty="0" smtClean="0">
                <a:latin typeface="宋体" pitchFamily="2" charset="-122"/>
                <a:ea typeface="宋体" pitchFamily="2" charset="-122"/>
              </a:rPr>
              <a:t>社会网络分析的概念</a:t>
            </a:r>
            <a:endParaRPr lang="en-US" altLang="zh-CN" sz="2800" dirty="0" smtClean="0">
              <a:latin typeface="宋体" pitchFamily="2" charset="-122"/>
              <a:ea typeface="宋体" pitchFamily="2" charset="-122"/>
            </a:endParaRPr>
          </a:p>
          <a:p>
            <a:r>
              <a:rPr lang="zh-CN" altLang="en-US" dirty="0">
                <a:latin typeface="宋体" pitchFamily="2" charset="-122"/>
                <a:ea typeface="宋体" pitchFamily="2" charset="-122"/>
              </a:rPr>
              <a:t>社会网络分析（</a:t>
            </a:r>
            <a:r>
              <a:rPr lang="en-US" altLang="zh-CN" dirty="0">
                <a:latin typeface="宋体" pitchFamily="2" charset="-122"/>
                <a:ea typeface="宋体" pitchFamily="2" charset="-122"/>
              </a:rPr>
              <a:t>SNA</a:t>
            </a:r>
            <a:r>
              <a:rPr lang="zh-CN" altLang="en-US" dirty="0">
                <a:latin typeface="宋体" pitchFamily="2" charset="-122"/>
                <a:ea typeface="宋体" pitchFamily="2" charset="-122"/>
              </a:rPr>
              <a:t>）也称为链接挖掘，主要目的是研究社会网络中节点间的链接和这些链接的规律、功能和模式</a:t>
            </a:r>
            <a:r>
              <a:rPr lang="zh-CN" altLang="en-US" dirty="0" smtClean="0">
                <a:latin typeface="宋体" pitchFamily="2" charset="-122"/>
                <a:ea typeface="宋体" pitchFamily="2" charset="-122"/>
              </a:rPr>
              <a:t>。</a:t>
            </a:r>
            <a:endParaRPr lang="en-US" altLang="zh-CN" dirty="0" smtClean="0">
              <a:latin typeface="宋体" pitchFamily="2" charset="-122"/>
              <a:ea typeface="宋体" pitchFamily="2" charset="-122"/>
            </a:endParaRPr>
          </a:p>
          <a:p>
            <a:endParaRPr lang="en-US" altLang="zh-CN" dirty="0" smtClean="0">
              <a:latin typeface="宋体" pitchFamily="2" charset="-122"/>
              <a:ea typeface="宋体" pitchFamily="2" charset="-122"/>
            </a:endParaRPr>
          </a:p>
          <a:p>
            <a:r>
              <a:rPr lang="en-US" altLang="zh-CN" sz="2800" dirty="0" smtClean="0">
                <a:latin typeface="宋体" pitchFamily="2" charset="-122"/>
                <a:ea typeface="宋体" pitchFamily="2" charset="-122"/>
              </a:rPr>
              <a:t>2.2.</a:t>
            </a:r>
            <a:r>
              <a:rPr lang="zh-CN" altLang="en-US" sz="2800" dirty="0" smtClean="0">
                <a:latin typeface="宋体" pitchFamily="2" charset="-122"/>
                <a:ea typeface="宋体" pitchFamily="2" charset="-122"/>
              </a:rPr>
              <a:t>社会网络分析的基本任务</a:t>
            </a:r>
            <a:endParaRPr lang="en-US" altLang="zh-CN" sz="2800" dirty="0" smtClean="0">
              <a:latin typeface="宋体" pitchFamily="2" charset="-122"/>
              <a:ea typeface="宋体" pitchFamily="2" charset="-122"/>
            </a:endParaRPr>
          </a:p>
          <a:p>
            <a:endParaRPr lang="zh-CN" altLang="en-US" dirty="0"/>
          </a:p>
        </p:txBody>
      </p:sp>
      <p:sp>
        <p:nvSpPr>
          <p:cNvPr id="6" name="矩形 1"/>
          <p:cNvSpPr>
            <a:spLocks noChangeArrowheads="1"/>
          </p:cNvSpPr>
          <p:nvPr/>
        </p:nvSpPr>
        <p:spPr bwMode="auto">
          <a:xfrm>
            <a:off x="7035938" y="115888"/>
            <a:ext cx="14157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pPr>
            <a:r>
              <a:rPr kumimoji="1" lang="zh-CN" altLang="en-US" sz="2400" b="1" dirty="0" smtClean="0">
                <a:solidFill>
                  <a:srgbClr val="000000"/>
                </a:solidFill>
                <a:latin typeface="超研澤中粗隸" pitchFamily="49" charset="-120"/>
                <a:ea typeface="超研澤中粗隸" pitchFamily="49" charset="-120"/>
              </a:rPr>
              <a:t>链接预测</a:t>
            </a:r>
            <a:endParaRPr kumimoji="1" lang="en-US" altLang="zh-CN" sz="2400" b="1" dirty="0">
              <a:solidFill>
                <a:srgbClr val="000000"/>
              </a:solidFill>
              <a:latin typeface="超研澤中粗隸" pitchFamily="49" charset="-120"/>
              <a:ea typeface="超研澤中粗隸" pitchFamily="49" charset="-120"/>
            </a:endParaRPr>
          </a:p>
        </p:txBody>
      </p:sp>
    </p:spTree>
    <p:extLst>
      <p:ext uri="{BB962C8B-B14F-4D97-AF65-F5344CB8AC3E}">
        <p14:creationId xmlns:p14="http://schemas.microsoft.com/office/powerpoint/2010/main" val="3434814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5656" y="980728"/>
            <a:ext cx="7056784" cy="5509200"/>
          </a:xfrm>
          <a:prstGeom prst="rect">
            <a:avLst/>
          </a:prstGeom>
          <a:noFill/>
        </p:spPr>
        <p:txBody>
          <a:bodyPr wrap="square" rtlCol="0">
            <a:spAutoFit/>
          </a:bodyPr>
          <a:lstStyle/>
          <a:p>
            <a:r>
              <a:rPr lang="en-US" altLang="zh-CN" sz="2800" dirty="0" smtClean="0">
                <a:latin typeface="宋体" pitchFamily="2" charset="-122"/>
                <a:ea typeface="宋体" pitchFamily="2" charset="-122"/>
              </a:rPr>
              <a:t>2.2.</a:t>
            </a:r>
            <a:r>
              <a:rPr lang="zh-CN" altLang="en-US" sz="2800" dirty="0" smtClean="0">
                <a:latin typeface="宋体" pitchFamily="2" charset="-122"/>
                <a:ea typeface="宋体" pitchFamily="2" charset="-122"/>
              </a:rPr>
              <a:t>社会网络分析的基本任务</a:t>
            </a:r>
            <a:endParaRPr lang="en-US" altLang="zh-CN" sz="2800" dirty="0" smtClean="0">
              <a:latin typeface="宋体" pitchFamily="2" charset="-122"/>
              <a:ea typeface="宋体" pitchFamily="2" charset="-122"/>
            </a:endParaRPr>
          </a:p>
          <a:p>
            <a:r>
              <a:rPr lang="en-US" altLang="zh-CN" b="1" dirty="0" smtClean="0">
                <a:latin typeface="宋体" pitchFamily="2" charset="-122"/>
                <a:ea typeface="宋体" pitchFamily="2" charset="-122"/>
              </a:rPr>
              <a:t>1.</a:t>
            </a:r>
            <a:r>
              <a:rPr lang="zh-CN" altLang="en-US" b="1" dirty="0" smtClean="0">
                <a:latin typeface="宋体" pitchFamily="2" charset="-122"/>
                <a:ea typeface="宋体" pitchFamily="2" charset="-122"/>
              </a:rPr>
              <a:t>节点聚类</a:t>
            </a:r>
            <a:endParaRPr lang="en-US" altLang="zh-CN" b="1" dirty="0" smtClean="0">
              <a:latin typeface="宋体" pitchFamily="2" charset="-122"/>
              <a:ea typeface="宋体" pitchFamily="2" charset="-122"/>
            </a:endParaRPr>
          </a:p>
          <a:p>
            <a:r>
              <a:rPr lang="zh-CN" altLang="en-US" dirty="0" smtClean="0">
                <a:latin typeface="宋体" pitchFamily="2" charset="-122"/>
                <a:ea typeface="宋体" pitchFamily="2" charset="-122"/>
              </a:rPr>
              <a:t>  节点</a:t>
            </a:r>
            <a:r>
              <a:rPr lang="zh-CN" altLang="en-US" dirty="0">
                <a:latin typeface="宋体" pitchFamily="2" charset="-122"/>
                <a:ea typeface="宋体" pitchFamily="2" charset="-122"/>
              </a:rPr>
              <a:t>聚类就是把节点划分为不同的类别，根据节点的属性以及与其他节点的链接</a:t>
            </a:r>
            <a:r>
              <a:rPr lang="zh-CN" altLang="en-US" dirty="0" smtClean="0">
                <a:latin typeface="宋体" pitchFamily="2" charset="-122"/>
                <a:ea typeface="宋体" pitchFamily="2" charset="-122"/>
              </a:rPr>
              <a:t>，把</a:t>
            </a:r>
            <a:r>
              <a:rPr lang="zh-CN" altLang="en-US" dirty="0">
                <a:latin typeface="宋体" pitchFamily="2" charset="-122"/>
                <a:ea typeface="宋体" pitchFamily="2" charset="-122"/>
              </a:rPr>
              <a:t>具备共同特征的节点聚集到同一类中。聚集在同一类中的节点特征相似，不同类中</a:t>
            </a:r>
            <a:r>
              <a:rPr lang="zh-CN" altLang="en-US" dirty="0" smtClean="0">
                <a:latin typeface="宋体" pitchFamily="2" charset="-122"/>
                <a:ea typeface="宋体" pitchFamily="2" charset="-122"/>
              </a:rPr>
              <a:t>的节点</a:t>
            </a:r>
            <a:r>
              <a:rPr lang="zh-CN" altLang="en-US" dirty="0">
                <a:latin typeface="宋体" pitchFamily="2" charset="-122"/>
                <a:ea typeface="宋体" pitchFamily="2" charset="-122"/>
              </a:rPr>
              <a:t>特征差异很大</a:t>
            </a:r>
            <a:r>
              <a:rPr lang="zh-CN" altLang="en-US" dirty="0" smtClean="0">
                <a:latin typeface="宋体" pitchFamily="2" charset="-122"/>
                <a:ea typeface="宋体" pitchFamily="2" charset="-122"/>
              </a:rPr>
              <a:t>。</a:t>
            </a:r>
            <a:endParaRPr lang="en-US" altLang="zh-CN" dirty="0" smtClean="0">
              <a:latin typeface="宋体" pitchFamily="2" charset="-122"/>
              <a:ea typeface="宋体" pitchFamily="2" charset="-122"/>
            </a:endParaRPr>
          </a:p>
          <a:p>
            <a:r>
              <a:rPr lang="en-US" altLang="zh-CN" b="1" dirty="0" smtClean="0">
                <a:latin typeface="宋体" pitchFamily="2" charset="-122"/>
                <a:ea typeface="宋体" pitchFamily="2" charset="-122"/>
              </a:rPr>
              <a:t>2.</a:t>
            </a:r>
            <a:r>
              <a:rPr lang="zh-CN" altLang="en-US" b="1" dirty="0" smtClean="0">
                <a:latin typeface="宋体" pitchFamily="2" charset="-122"/>
                <a:ea typeface="宋体" pitchFamily="2" charset="-122"/>
              </a:rPr>
              <a:t>链接预测</a:t>
            </a:r>
            <a:endParaRPr lang="en-US" altLang="zh-CN" b="1" dirty="0" smtClean="0">
              <a:latin typeface="宋体" pitchFamily="2" charset="-122"/>
              <a:ea typeface="宋体" pitchFamily="2" charset="-122"/>
            </a:endParaRPr>
          </a:p>
          <a:p>
            <a:r>
              <a:rPr lang="zh-CN" altLang="en-US" dirty="0" smtClean="0">
                <a:latin typeface="宋体" pitchFamily="2" charset="-122"/>
                <a:ea typeface="宋体" pitchFamily="2" charset="-122"/>
              </a:rPr>
              <a:t>（</a:t>
            </a:r>
            <a:r>
              <a:rPr lang="en-US" altLang="zh-CN" dirty="0" smtClean="0">
                <a:latin typeface="宋体" pitchFamily="2" charset="-122"/>
                <a:ea typeface="宋体" pitchFamily="2" charset="-122"/>
              </a:rPr>
              <a:t>1</a:t>
            </a:r>
            <a:r>
              <a:rPr lang="zh-CN" altLang="en-US" dirty="0" smtClean="0">
                <a:latin typeface="宋体" pitchFamily="2" charset="-122"/>
                <a:ea typeface="宋体" pitchFamily="2" charset="-122"/>
              </a:rPr>
              <a:t>）链接</a:t>
            </a:r>
            <a:r>
              <a:rPr lang="zh-CN" altLang="en-US" dirty="0">
                <a:latin typeface="宋体" pitchFamily="2" charset="-122"/>
                <a:ea typeface="宋体" pitchFamily="2" charset="-122"/>
              </a:rPr>
              <a:t>预测是预测节点之间存在链接的可能性，以节点属性和已经观察到的链接为</a:t>
            </a:r>
            <a:r>
              <a:rPr lang="zh-CN" altLang="en-US" dirty="0" smtClean="0">
                <a:latin typeface="宋体" pitchFamily="2" charset="-122"/>
                <a:ea typeface="宋体" pitchFamily="2" charset="-122"/>
              </a:rPr>
              <a:t>基础</a:t>
            </a:r>
            <a:r>
              <a:rPr lang="zh-CN" altLang="en-US" dirty="0">
                <a:latin typeface="宋体" pitchFamily="2" charset="-122"/>
                <a:ea typeface="宋体" pitchFamily="2" charset="-122"/>
              </a:rPr>
              <a:t>来预测网络中链接是否</a:t>
            </a:r>
            <a:r>
              <a:rPr lang="zh-CN" altLang="en-US" dirty="0" smtClean="0">
                <a:latin typeface="宋体" pitchFamily="2" charset="-122"/>
                <a:ea typeface="宋体" pitchFamily="2" charset="-122"/>
              </a:rPr>
              <a:t>存在。</a:t>
            </a:r>
            <a:endParaRPr lang="en-US" altLang="zh-CN" dirty="0" smtClean="0">
              <a:latin typeface="宋体" pitchFamily="2" charset="-122"/>
              <a:ea typeface="宋体" pitchFamily="2" charset="-122"/>
            </a:endParaRPr>
          </a:p>
          <a:p>
            <a:r>
              <a:rPr lang="zh-CN" altLang="en-US" dirty="0" smtClean="0">
                <a:latin typeface="宋体" pitchFamily="2" charset="-122"/>
                <a:ea typeface="宋体" pitchFamily="2" charset="-122"/>
              </a:rPr>
              <a:t>（</a:t>
            </a:r>
            <a:r>
              <a:rPr lang="en-US" altLang="zh-CN" dirty="0" smtClean="0">
                <a:latin typeface="宋体" pitchFamily="2" charset="-122"/>
                <a:ea typeface="宋体" pitchFamily="2" charset="-122"/>
              </a:rPr>
              <a:t>2</a:t>
            </a:r>
            <a:r>
              <a:rPr lang="zh-CN" altLang="en-US" dirty="0" smtClean="0">
                <a:latin typeface="宋体" pitchFamily="2" charset="-122"/>
                <a:ea typeface="宋体" pitchFamily="2" charset="-122"/>
              </a:rPr>
              <a:t>）未知预测：空间上预测隐藏的链接</a:t>
            </a:r>
            <a:endParaRPr lang="en-US" altLang="zh-CN" dirty="0" smtClean="0">
              <a:latin typeface="宋体" pitchFamily="2" charset="-122"/>
              <a:ea typeface="宋体" pitchFamily="2" charset="-122"/>
            </a:endParaRPr>
          </a:p>
          <a:p>
            <a:r>
              <a:rPr lang="zh-CN" altLang="en-US" dirty="0" smtClean="0">
                <a:latin typeface="宋体" pitchFamily="2" charset="-122"/>
                <a:ea typeface="宋体" pitchFamily="2" charset="-122"/>
              </a:rPr>
              <a:t>（</a:t>
            </a:r>
            <a:r>
              <a:rPr lang="en-US" altLang="zh-CN" dirty="0" smtClean="0">
                <a:latin typeface="宋体" pitchFamily="2" charset="-122"/>
                <a:ea typeface="宋体" pitchFamily="2" charset="-122"/>
              </a:rPr>
              <a:t>3</a:t>
            </a:r>
            <a:r>
              <a:rPr lang="zh-CN" altLang="en-US" dirty="0" smtClean="0">
                <a:latin typeface="宋体" pitchFamily="2" charset="-122"/>
                <a:ea typeface="宋体" pitchFamily="2" charset="-122"/>
              </a:rPr>
              <a:t>）未来预测：时间上预测未来出现的新链接</a:t>
            </a:r>
            <a:endParaRPr lang="en-US" altLang="zh-CN" dirty="0" smtClean="0">
              <a:latin typeface="宋体" pitchFamily="2" charset="-122"/>
              <a:ea typeface="宋体" pitchFamily="2" charset="-122"/>
            </a:endParaRPr>
          </a:p>
          <a:p>
            <a:r>
              <a:rPr lang="en-US" altLang="zh-CN" b="1" dirty="0" smtClean="0">
                <a:latin typeface="宋体" pitchFamily="2" charset="-122"/>
                <a:ea typeface="宋体" pitchFamily="2" charset="-122"/>
              </a:rPr>
              <a:t>3.</a:t>
            </a:r>
            <a:r>
              <a:rPr lang="zh-CN" altLang="en-US" b="1" dirty="0" smtClean="0">
                <a:latin typeface="宋体" pitchFamily="2" charset="-122"/>
                <a:ea typeface="宋体" pitchFamily="2" charset="-122"/>
              </a:rPr>
              <a:t>子图发现</a:t>
            </a:r>
            <a:endParaRPr lang="en-US" altLang="zh-CN" b="1" dirty="0" smtClean="0">
              <a:latin typeface="宋体" pitchFamily="2" charset="-122"/>
              <a:ea typeface="宋体" pitchFamily="2" charset="-122"/>
            </a:endParaRPr>
          </a:p>
          <a:p>
            <a:r>
              <a:rPr lang="zh-CN" altLang="en-US" dirty="0" smtClean="0">
                <a:latin typeface="宋体" pitchFamily="2" charset="-122"/>
                <a:ea typeface="宋体" pitchFamily="2" charset="-122"/>
              </a:rPr>
              <a:t>  子图</a:t>
            </a:r>
            <a:r>
              <a:rPr lang="zh-CN" altLang="en-US" dirty="0">
                <a:latin typeface="宋体" pitchFamily="2" charset="-122"/>
                <a:ea typeface="宋体" pitchFamily="2" charset="-122"/>
              </a:rPr>
              <a:t>发现是在整体网络图中寻找有意义的或者频繁出现的</a:t>
            </a:r>
            <a:r>
              <a:rPr lang="zh-CN" altLang="en-US" dirty="0" smtClean="0">
                <a:latin typeface="宋体" pitchFamily="2" charset="-122"/>
                <a:ea typeface="宋体" pitchFamily="2" charset="-122"/>
              </a:rPr>
              <a:t>子图。</a:t>
            </a:r>
            <a:r>
              <a:rPr lang="zh-CN" altLang="en-US" dirty="0">
                <a:latin typeface="宋体" pitchFamily="2" charset="-122"/>
                <a:ea typeface="宋体" pitchFamily="2" charset="-122"/>
              </a:rPr>
              <a:t>对于这类任务研究大概有两个方向：一是在图中寻找出现频率高的子图，另一个是基于压缩的启发式搜索和能够有效的产生子图。子图能够体现网络的</a:t>
            </a:r>
            <a:r>
              <a:rPr lang="zh-CN" altLang="en-US" dirty="0" smtClean="0">
                <a:latin typeface="宋体" pitchFamily="2" charset="-122"/>
                <a:ea typeface="宋体" pitchFamily="2" charset="-122"/>
              </a:rPr>
              <a:t>特点</a:t>
            </a:r>
            <a:r>
              <a:rPr lang="zh-CN" altLang="en-US" dirty="0">
                <a:latin typeface="宋体" pitchFamily="2" charset="-122"/>
                <a:ea typeface="宋体" pitchFamily="2" charset="-122"/>
              </a:rPr>
              <a:t>，研究子图模式，有利于深入理解社会网络，研究子图发现可以促进不同社会网络</a:t>
            </a:r>
            <a:r>
              <a:rPr lang="zh-CN" altLang="en-US" dirty="0" smtClean="0">
                <a:latin typeface="宋体" pitchFamily="2" charset="-122"/>
                <a:ea typeface="宋体" pitchFamily="2" charset="-122"/>
              </a:rPr>
              <a:t>特点</a:t>
            </a:r>
            <a:r>
              <a:rPr lang="zh-CN" altLang="en-US" dirty="0">
                <a:latin typeface="宋体" pitchFamily="2" charset="-122"/>
                <a:ea typeface="宋体" pitchFamily="2" charset="-122"/>
              </a:rPr>
              <a:t>分析的发展。</a:t>
            </a:r>
          </a:p>
          <a:p>
            <a:endParaRPr lang="en-US" altLang="zh-CN" dirty="0" smtClean="0"/>
          </a:p>
          <a:p>
            <a:endParaRPr lang="en-US" altLang="zh-CN" dirty="0" smtClean="0"/>
          </a:p>
          <a:p>
            <a:r>
              <a:rPr lang="en-US" altLang="zh-CN" dirty="0" smtClean="0"/>
              <a:t>  </a:t>
            </a:r>
            <a:endParaRPr lang="zh-CN" altLang="en-US" dirty="0"/>
          </a:p>
        </p:txBody>
      </p:sp>
      <p:sp>
        <p:nvSpPr>
          <p:cNvPr id="7" name="矩形 1"/>
          <p:cNvSpPr>
            <a:spLocks noChangeArrowheads="1"/>
          </p:cNvSpPr>
          <p:nvPr/>
        </p:nvSpPr>
        <p:spPr bwMode="auto">
          <a:xfrm>
            <a:off x="7035938" y="115888"/>
            <a:ext cx="14157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pPr>
            <a:r>
              <a:rPr kumimoji="1" lang="zh-CN" altLang="en-US" sz="2400" b="1" dirty="0" smtClean="0">
                <a:solidFill>
                  <a:srgbClr val="000000"/>
                </a:solidFill>
                <a:latin typeface="超研澤中粗隸" pitchFamily="49" charset="-120"/>
                <a:ea typeface="超研澤中粗隸" pitchFamily="49" charset="-120"/>
              </a:rPr>
              <a:t>链接预测</a:t>
            </a:r>
            <a:endParaRPr kumimoji="1" lang="en-US" altLang="zh-CN" sz="2400" b="1" dirty="0">
              <a:solidFill>
                <a:srgbClr val="000000"/>
              </a:solidFill>
              <a:latin typeface="超研澤中粗隸" pitchFamily="49" charset="-120"/>
              <a:ea typeface="超研澤中粗隸" pitchFamily="49" charset="-120"/>
            </a:endParaRPr>
          </a:p>
        </p:txBody>
      </p:sp>
    </p:spTree>
    <p:extLst>
      <p:ext uri="{BB962C8B-B14F-4D97-AF65-F5344CB8AC3E}">
        <p14:creationId xmlns:p14="http://schemas.microsoft.com/office/powerpoint/2010/main" val="248540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9632" y="970128"/>
            <a:ext cx="7056784" cy="1754326"/>
          </a:xfrm>
          <a:prstGeom prst="rect">
            <a:avLst/>
          </a:prstGeom>
          <a:noFill/>
        </p:spPr>
        <p:txBody>
          <a:bodyPr wrap="square" rtlCol="0">
            <a:spAutoFit/>
          </a:bodyPr>
          <a:lstStyle/>
          <a:p>
            <a:r>
              <a:rPr lang="en-US" altLang="zh-CN" sz="3600" b="1" dirty="0" smtClean="0">
                <a:latin typeface="宋体" pitchFamily="2" charset="-122"/>
                <a:ea typeface="宋体" pitchFamily="2" charset="-122"/>
              </a:rPr>
              <a:t>3.</a:t>
            </a:r>
            <a:r>
              <a:rPr lang="zh-CN" altLang="en-US" sz="3600" b="1" dirty="0" smtClean="0">
                <a:latin typeface="宋体" pitchFamily="2" charset="-122"/>
                <a:ea typeface="宋体" pitchFamily="2" charset="-122"/>
              </a:rPr>
              <a:t>链接预测</a:t>
            </a:r>
            <a:endParaRPr lang="en-US" altLang="zh-CN" sz="3600" b="1" dirty="0" smtClean="0">
              <a:latin typeface="宋体" pitchFamily="2" charset="-122"/>
              <a:ea typeface="宋体" pitchFamily="2" charset="-122"/>
            </a:endParaRPr>
          </a:p>
          <a:p>
            <a:r>
              <a:rPr lang="en-US" altLang="zh-CN" sz="3600" b="1" dirty="0" smtClean="0">
                <a:latin typeface="宋体" pitchFamily="2" charset="-122"/>
                <a:ea typeface="宋体" pitchFamily="2" charset="-122"/>
              </a:rPr>
              <a:t>3.1.</a:t>
            </a:r>
            <a:r>
              <a:rPr lang="zh-CN" altLang="en-US" sz="3600" b="1" dirty="0" smtClean="0">
                <a:latin typeface="宋体" pitchFamily="2" charset="-122"/>
                <a:ea typeface="宋体" pitchFamily="2" charset="-122"/>
              </a:rPr>
              <a:t>链接预测的研究方法</a:t>
            </a:r>
            <a:endParaRPr lang="en-US" altLang="zh-CN" sz="3600" b="1" dirty="0" smtClean="0">
              <a:latin typeface="宋体" pitchFamily="2" charset="-122"/>
              <a:ea typeface="宋体" pitchFamily="2" charset="-122"/>
            </a:endParaRPr>
          </a:p>
          <a:p>
            <a:r>
              <a:rPr lang="en-US" altLang="zh-CN" sz="3600" b="1" dirty="0" smtClean="0">
                <a:latin typeface="宋体" pitchFamily="2" charset="-122"/>
                <a:ea typeface="宋体" pitchFamily="2" charset="-122"/>
              </a:rPr>
              <a:t>3.2.</a:t>
            </a:r>
            <a:r>
              <a:rPr lang="zh-CN" altLang="en-US" sz="3600" b="1" dirty="0" smtClean="0">
                <a:latin typeface="宋体" pitchFamily="2" charset="-122"/>
                <a:ea typeface="宋体" pitchFamily="2" charset="-122"/>
              </a:rPr>
              <a:t>链接预测方法</a:t>
            </a:r>
            <a:r>
              <a:rPr lang="zh-CN" altLang="en-US" sz="3600" b="1" dirty="0" smtClean="0">
                <a:latin typeface="宋体" pitchFamily="2" charset="-122"/>
                <a:ea typeface="宋体" pitchFamily="2" charset="-122"/>
              </a:rPr>
              <a:t>比较</a:t>
            </a:r>
            <a:endParaRPr lang="en-US" altLang="zh-CN" sz="3600" b="1" dirty="0" smtClean="0">
              <a:latin typeface="宋体" pitchFamily="2" charset="-122"/>
              <a:ea typeface="宋体" pitchFamily="2" charset="-122"/>
            </a:endParaRPr>
          </a:p>
        </p:txBody>
      </p:sp>
      <p:sp>
        <p:nvSpPr>
          <p:cNvPr id="4" name="矩形 1"/>
          <p:cNvSpPr>
            <a:spLocks noChangeArrowheads="1"/>
          </p:cNvSpPr>
          <p:nvPr/>
        </p:nvSpPr>
        <p:spPr bwMode="auto">
          <a:xfrm>
            <a:off x="7035938" y="115888"/>
            <a:ext cx="14157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pPr>
            <a:r>
              <a:rPr kumimoji="1" lang="zh-CN" altLang="en-US" sz="2400" b="1" dirty="0" smtClean="0">
                <a:solidFill>
                  <a:srgbClr val="000000"/>
                </a:solidFill>
                <a:latin typeface="超研澤中粗隸" pitchFamily="49" charset="-120"/>
                <a:ea typeface="超研澤中粗隸" pitchFamily="49" charset="-120"/>
              </a:rPr>
              <a:t>链接预测</a:t>
            </a:r>
            <a:endParaRPr kumimoji="1" lang="en-US" altLang="zh-CN" sz="2400" b="1" dirty="0">
              <a:solidFill>
                <a:srgbClr val="000000"/>
              </a:solidFill>
              <a:latin typeface="超研澤中粗隸" pitchFamily="49" charset="-120"/>
              <a:ea typeface="超研澤中粗隸" pitchFamily="49" charset="-120"/>
            </a:endParaRPr>
          </a:p>
        </p:txBody>
      </p:sp>
    </p:spTree>
    <p:extLst>
      <p:ext uri="{BB962C8B-B14F-4D97-AF65-F5344CB8AC3E}">
        <p14:creationId xmlns:p14="http://schemas.microsoft.com/office/powerpoint/2010/main" val="343481459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ns">
  <a:themeElements>
    <a:clrScheme name="">
      <a:dk1>
        <a:srgbClr val="000000"/>
      </a:dk1>
      <a:lt1>
        <a:srgbClr val="FFFFFF"/>
      </a:lt1>
      <a:dk2>
        <a:srgbClr val="111111"/>
      </a:dk2>
      <a:lt2>
        <a:srgbClr val="5F5F5F"/>
      </a:lt2>
      <a:accent1>
        <a:srgbClr val="FFFFFF"/>
      </a:accent1>
      <a:accent2>
        <a:srgbClr val="080808"/>
      </a:accent2>
      <a:accent3>
        <a:srgbClr val="FFFFFF"/>
      </a:accent3>
      <a:accent4>
        <a:srgbClr val="000000"/>
      </a:accent4>
      <a:accent5>
        <a:srgbClr val="FFFFFF"/>
      </a:accent5>
      <a:accent6>
        <a:srgbClr val="060606"/>
      </a:accent6>
      <a:hlink>
        <a:srgbClr val="FFCCCC"/>
      </a:hlink>
      <a:folHlink>
        <a:srgbClr val="DDDDDD"/>
      </a:folHlink>
    </a:clrScheme>
    <a:fontScheme name="Fans">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超研澤標準楷體" pitchFamily="49" charset="-12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超研澤標準楷體" pitchFamily="49" charset="-120"/>
          </a:defRPr>
        </a:defPPr>
      </a:lstStyle>
    </a:lnDef>
  </a:objectDefaults>
  <a:extraClrSchemeLst>
    <a:extraClrScheme>
      <a:clrScheme name="Fans 1">
        <a:dk1>
          <a:srgbClr val="5F5F5F"/>
        </a:dk1>
        <a:lt1>
          <a:srgbClr val="FFFFCC"/>
        </a:lt1>
        <a:dk2>
          <a:srgbClr val="000000"/>
        </a:dk2>
        <a:lt2>
          <a:srgbClr val="FFCC00"/>
        </a:lt2>
        <a:accent1>
          <a:srgbClr val="FF7C80"/>
        </a:accent1>
        <a:accent2>
          <a:srgbClr val="990099"/>
        </a:accent2>
        <a:accent3>
          <a:srgbClr val="AAAAAA"/>
        </a:accent3>
        <a:accent4>
          <a:srgbClr val="DADAAE"/>
        </a:accent4>
        <a:accent5>
          <a:srgbClr val="FFBFC0"/>
        </a:accent5>
        <a:accent6>
          <a:srgbClr val="8A008A"/>
        </a:accent6>
        <a:hlink>
          <a:srgbClr val="FF3399"/>
        </a:hlink>
        <a:folHlink>
          <a:srgbClr val="9933FF"/>
        </a:folHlink>
      </a:clrScheme>
      <a:clrMap bg1="dk2" tx1="lt1" bg2="dk1" tx2="lt2" accent1="accent1" accent2="accent2" accent3="accent3" accent4="accent4" accent5="accent5" accent6="accent6" hlink="hlink" folHlink="folHlink"/>
    </a:extraClrScheme>
    <a:extraClrScheme>
      <a:clrScheme name="Fans 2">
        <a:dk1>
          <a:srgbClr val="000000"/>
        </a:dk1>
        <a:lt1>
          <a:srgbClr val="FFFFFF"/>
        </a:lt1>
        <a:dk2>
          <a:srgbClr val="000066"/>
        </a:dk2>
        <a:lt2>
          <a:srgbClr val="969696"/>
        </a:lt2>
        <a:accent1>
          <a:srgbClr val="0000CC"/>
        </a:accent1>
        <a:accent2>
          <a:srgbClr val="FFFFFF"/>
        </a:accent2>
        <a:accent3>
          <a:srgbClr val="FFFFFF"/>
        </a:accent3>
        <a:accent4>
          <a:srgbClr val="000000"/>
        </a:accent4>
        <a:accent5>
          <a:srgbClr val="AAAAE2"/>
        </a:accent5>
        <a:accent6>
          <a:srgbClr val="E7E7E7"/>
        </a:accent6>
        <a:hlink>
          <a:srgbClr val="000080"/>
        </a:hlink>
        <a:folHlink>
          <a:srgbClr val="FF0033"/>
        </a:folHlink>
      </a:clrScheme>
      <a:clrMap bg1="lt1" tx1="dk1" bg2="lt2" tx2="dk2" accent1="accent1" accent2="accent2" accent3="accent3" accent4="accent4" accent5="accent5" accent6="accent6" hlink="hlink" folHlink="folHlink"/>
    </a:extraClrScheme>
    <a:extraClrScheme>
      <a:clrScheme name="Fans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Fans 4">
        <a:dk1>
          <a:srgbClr val="000000"/>
        </a:dk1>
        <a:lt1>
          <a:srgbClr val="FFFFFF"/>
        </a:lt1>
        <a:dk2>
          <a:srgbClr val="006633"/>
        </a:dk2>
        <a:lt2>
          <a:srgbClr val="969696"/>
        </a:lt2>
        <a:accent1>
          <a:srgbClr val="009900"/>
        </a:accent1>
        <a:accent2>
          <a:srgbClr val="FFFFFF"/>
        </a:accent2>
        <a:accent3>
          <a:srgbClr val="FFFFFF"/>
        </a:accent3>
        <a:accent4>
          <a:srgbClr val="000000"/>
        </a:accent4>
        <a:accent5>
          <a:srgbClr val="AACAAA"/>
        </a:accent5>
        <a:accent6>
          <a:srgbClr val="E7E7E7"/>
        </a:accent6>
        <a:hlink>
          <a:srgbClr val="003300"/>
        </a:hlink>
        <a:folHlink>
          <a:srgbClr val="FF0033"/>
        </a:folHlink>
      </a:clrScheme>
      <a:clrMap bg1="lt1" tx1="dk1" bg2="lt2" tx2="dk2" accent1="accent1" accent2="accent2" accent3="accent3" accent4="accent4" accent5="accent5" accent6="accent6" hlink="hlink" folHlink="folHlink"/>
    </a:extraClrScheme>
    <a:extraClrScheme>
      <a:clrScheme name="Fans 5">
        <a:dk1>
          <a:srgbClr val="000000"/>
        </a:dk1>
        <a:lt1>
          <a:srgbClr val="FFFFCC"/>
        </a:lt1>
        <a:dk2>
          <a:srgbClr val="CC0000"/>
        </a:dk2>
        <a:lt2>
          <a:srgbClr val="808000"/>
        </a:lt2>
        <a:accent1>
          <a:srgbClr val="CC9900"/>
        </a:accent1>
        <a:accent2>
          <a:srgbClr val="800000"/>
        </a:accent2>
        <a:accent3>
          <a:srgbClr val="FFFFE2"/>
        </a:accent3>
        <a:accent4>
          <a:srgbClr val="000000"/>
        </a:accent4>
        <a:accent5>
          <a:srgbClr val="E2CAAA"/>
        </a:accent5>
        <a:accent6>
          <a:srgbClr val="730000"/>
        </a:accent6>
        <a:hlink>
          <a:srgbClr val="FF6633"/>
        </a:hlink>
        <a:folHlink>
          <a:srgbClr val="FFCC66"/>
        </a:folHlink>
      </a:clrScheme>
      <a:clrMap bg1="lt1" tx1="dk1" bg2="lt2" tx2="dk2" accent1="accent1" accent2="accent2" accent3="accent3" accent4="accent4" accent5="accent5" accent6="accent6" hlink="hlink" folHlink="folHlink"/>
    </a:extraClrScheme>
    <a:extraClrScheme>
      <a:clrScheme name="Fans 6">
        <a:dk1>
          <a:srgbClr val="000000"/>
        </a:dk1>
        <a:lt1>
          <a:srgbClr val="FFFFFF"/>
        </a:lt1>
        <a:dk2>
          <a:srgbClr val="336699"/>
        </a:dk2>
        <a:lt2>
          <a:srgbClr val="969696"/>
        </a:lt2>
        <a:accent1>
          <a:srgbClr val="99FFCC"/>
        </a:accent1>
        <a:accent2>
          <a:srgbClr val="66CCFF"/>
        </a:accent2>
        <a:accent3>
          <a:srgbClr val="FFFFFF"/>
        </a:accent3>
        <a:accent4>
          <a:srgbClr val="000000"/>
        </a:accent4>
        <a:accent5>
          <a:srgbClr val="CAFFE2"/>
        </a:accent5>
        <a:accent6>
          <a:srgbClr val="5CB9E7"/>
        </a:accent6>
        <a:hlink>
          <a:srgbClr val="CCCCFF"/>
        </a:hlink>
        <a:folHlink>
          <a:srgbClr val="99FFFF"/>
        </a:folHlink>
      </a:clrScheme>
      <a:clrMap bg1="lt1" tx1="dk1" bg2="lt2" tx2="dk2" accent1="accent1" accent2="accent2" accent3="accent3" accent4="accent4" accent5="accent5" accent6="accent6" hlink="hlink" folHlink="folHlink"/>
    </a:extraClrScheme>
    <a:extraClrScheme>
      <a:clrScheme name="Fans 7">
        <a:dk1>
          <a:srgbClr val="49764A"/>
        </a:dk1>
        <a:lt1>
          <a:srgbClr val="CCFFCC"/>
        </a:lt1>
        <a:dk2>
          <a:srgbClr val="001800"/>
        </a:dk2>
        <a:lt2>
          <a:srgbClr val="FFFFFF"/>
        </a:lt2>
        <a:accent1>
          <a:srgbClr val="66CCFF"/>
        </a:accent1>
        <a:accent2>
          <a:srgbClr val="00FFFF"/>
        </a:accent2>
        <a:accent3>
          <a:srgbClr val="AAABAA"/>
        </a:accent3>
        <a:accent4>
          <a:srgbClr val="AEDAAE"/>
        </a:accent4>
        <a:accent5>
          <a:srgbClr val="B8E2FF"/>
        </a:accent5>
        <a:accent6>
          <a:srgbClr val="00E7E7"/>
        </a:accent6>
        <a:hlink>
          <a:srgbClr val="009999"/>
        </a:hlink>
        <a:folHlink>
          <a:srgbClr val="0099CC"/>
        </a:folHlink>
      </a:clrScheme>
      <a:clrMap bg1="dk2" tx1="lt1" bg2="dk1" tx2="lt2" accent1="accent1" accent2="accent2" accent3="accent3" accent4="accent4" accent5="accent5" accent6="accent6" hlink="hlink" folHlink="folHlink"/>
    </a:extraClrScheme>
    <a:extraClrScheme>
      <a:clrScheme name="Fans 8">
        <a:dk1>
          <a:srgbClr val="A05F8B"/>
        </a:dk1>
        <a:lt1>
          <a:srgbClr val="FFE4FF"/>
        </a:lt1>
        <a:dk2>
          <a:srgbClr val="280028"/>
        </a:dk2>
        <a:lt2>
          <a:srgbClr val="FFFFFF"/>
        </a:lt2>
        <a:accent1>
          <a:srgbClr val="FF33CC"/>
        </a:accent1>
        <a:accent2>
          <a:srgbClr val="CC0099"/>
        </a:accent2>
        <a:accent3>
          <a:srgbClr val="ACAAAC"/>
        </a:accent3>
        <a:accent4>
          <a:srgbClr val="DAC3DA"/>
        </a:accent4>
        <a:accent5>
          <a:srgbClr val="FFADE2"/>
        </a:accent5>
        <a:accent6>
          <a:srgbClr val="B9008A"/>
        </a:accent6>
        <a:hlink>
          <a:srgbClr val="990099"/>
        </a:hlink>
        <a:folHlink>
          <a:srgbClr val="FF6699"/>
        </a:folHlink>
      </a:clrScheme>
      <a:clrMap bg1="dk2" tx1="lt1" bg2="dk1" tx2="lt2" accent1="accent1" accent2="accent2" accent3="accent3" accent4="accent4" accent5="accent5" accent6="accent6" hlink="hlink" folHlink="folHlink"/>
    </a:extraClrScheme>
    <a:extraClrScheme>
      <a:clrScheme name="Fans 9">
        <a:dk1>
          <a:srgbClr val="4D4D93"/>
        </a:dk1>
        <a:lt1>
          <a:srgbClr val="CCECFF"/>
        </a:lt1>
        <a:dk2>
          <a:srgbClr val="00003E"/>
        </a:dk2>
        <a:lt2>
          <a:srgbClr val="FFFFFF"/>
        </a:lt2>
        <a:accent1>
          <a:srgbClr val="66CCFF"/>
        </a:accent1>
        <a:accent2>
          <a:srgbClr val="00FFFF"/>
        </a:accent2>
        <a:accent3>
          <a:srgbClr val="AAAAAF"/>
        </a:accent3>
        <a:accent4>
          <a:srgbClr val="AEC9DA"/>
        </a:accent4>
        <a:accent5>
          <a:srgbClr val="B8E2FF"/>
        </a:accent5>
        <a:accent6>
          <a:srgbClr val="00E7E7"/>
        </a:accent6>
        <a:hlink>
          <a:srgbClr val="6699FF"/>
        </a:hlink>
        <a:folHlink>
          <a:srgbClr val="9999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700</TotalTime>
  <Words>1919</Words>
  <Application>Microsoft Office PowerPoint</Application>
  <PresentationFormat>全屏显示(4:3)</PresentationFormat>
  <Paragraphs>171</Paragraphs>
  <Slides>23</Slides>
  <Notes>9</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Fans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xiakai</dc:creator>
  <cp:lastModifiedBy>xiakai</cp:lastModifiedBy>
  <cp:revision>78</cp:revision>
  <dcterms:created xsi:type="dcterms:W3CDTF">2013-03-26T01:45:43Z</dcterms:created>
  <dcterms:modified xsi:type="dcterms:W3CDTF">2013-04-02T10:51:36Z</dcterms:modified>
</cp:coreProperties>
</file>