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7" r:id="rId4"/>
    <p:sldId id="259" r:id="rId5"/>
    <p:sldId id="260" r:id="rId6"/>
    <p:sldId id="261" r:id="rId7"/>
    <p:sldId id="264" r:id="rId8"/>
    <p:sldId id="262" r:id="rId9"/>
    <p:sldId id="265" r:id="rId10"/>
    <p:sldId id="267" r:id="rId11"/>
    <p:sldId id="271" r:id="rId12"/>
    <p:sldId id="266" r:id="rId13"/>
    <p:sldId id="272" r:id="rId14"/>
    <p:sldId id="273" r:id="rId15"/>
    <p:sldId id="268" r:id="rId16"/>
    <p:sldId id="269" r:id="rId17"/>
    <p:sldId id="274" r:id="rId18"/>
    <p:sldId id="270" r:id="rId19"/>
    <p:sldId id="275" r:id="rId20"/>
    <p:sldId id="276" r:id="rId21"/>
    <p:sldId id="27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9452" autoAdjust="0"/>
  </p:normalViewPr>
  <p:slideViewPr>
    <p:cSldViewPr>
      <p:cViewPr varScale="1">
        <p:scale>
          <a:sx n="52" d="100"/>
          <a:sy n="52" d="100"/>
        </p:scale>
        <p:origin x="-189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D7029F-3081-4D99-A9E2-84A501F25239}" type="datetimeFigureOut">
              <a:rPr lang="zh-CN" altLang="en-US" smtClean="0"/>
              <a:pPr/>
              <a:t>2013/4/9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94F5A-7864-4C09-9B4E-D589D642CA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其中，</a:t>
            </a:r>
            <a:r>
              <a:rPr lang="en-US" altLang="zh-CN" dirty="0" smtClean="0"/>
              <a:t>N</a:t>
            </a:r>
            <a:r>
              <a:rPr lang="zh-CN" altLang="en-US" dirty="0" smtClean="0"/>
              <a:t>为样本个数</a:t>
            </a:r>
            <a:r>
              <a:rPr lang="en-US" altLang="zh-CN" dirty="0" smtClean="0"/>
              <a:t>;xi</a:t>
            </a:r>
            <a:r>
              <a:rPr lang="zh-CN" altLang="en-US" dirty="0" smtClean="0"/>
              <a:t>为第</a:t>
            </a:r>
            <a:r>
              <a:rPr lang="en-US" altLang="zh-CN" dirty="0" err="1" smtClean="0"/>
              <a:t>i</a:t>
            </a:r>
            <a:r>
              <a:rPr lang="zh-CN" altLang="en-US" dirty="0" smtClean="0"/>
              <a:t>个样本</a:t>
            </a:r>
            <a:r>
              <a:rPr lang="en-US" altLang="zh-CN" dirty="0" smtClean="0"/>
              <a:t>;u</a:t>
            </a:r>
            <a:r>
              <a:rPr lang="zh-CN" altLang="en-US" dirty="0" smtClean="0"/>
              <a:t>是样本均值</a:t>
            </a:r>
            <a:r>
              <a:rPr lang="en-US" altLang="zh-CN" dirty="0" smtClean="0"/>
              <a:t>.</a:t>
            </a:r>
            <a:r>
              <a:rPr lang="zh-CN" altLang="en-US" dirty="0" smtClean="0"/>
              <a:t>矩阵</a:t>
            </a:r>
            <a:r>
              <a:rPr lang="en-US" altLang="zh-CN" dirty="0" smtClean="0"/>
              <a:t>S</a:t>
            </a:r>
            <a:r>
              <a:rPr lang="zh-CN" altLang="en-US" dirty="0" smtClean="0"/>
              <a:t>揭示坐标间的相关性，而变换后的样本在新坐标空间中的协方差矩阵是一个以降序特征值为主对角线元素的对角阵，因此在新的空间中各个坐标统计不相关</a:t>
            </a:r>
            <a:r>
              <a:rPr lang="en-US" altLang="zh-CN" dirty="0" smtClean="0"/>
              <a:t>.</a:t>
            </a:r>
            <a:r>
              <a:rPr lang="zh-CN" altLang="en-US" dirty="0" smtClean="0"/>
              <a:t> </a:t>
            </a:r>
            <a:endParaRPr lang="en-US" altLang="zh-CN" dirty="0" smtClean="0"/>
          </a:p>
          <a:p>
            <a:r>
              <a:rPr lang="zh-CN" altLang="en-US" dirty="0" smtClean="0"/>
              <a:t>主成分分析的思想在</a:t>
            </a:r>
            <a:r>
              <a:rPr lang="en-US" altLang="zh-CN" dirty="0" smtClean="0"/>
              <a:t>LSI</a:t>
            </a:r>
            <a:r>
              <a:rPr lang="zh-CN" altLang="en-US" dirty="0" smtClean="0"/>
              <a:t>中有充分的体现，即构造原坐标间的相似度矩阵，通过特征向量对样本进行变换，在新的坐标空间中各个坐标间统计不相关，且新空间维度一般远小于原空间的维度</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其中，</a:t>
            </a:r>
            <a:r>
              <a:rPr lang="en-US" altLang="zh-CN" dirty="0" smtClean="0"/>
              <a:t>X</a:t>
            </a:r>
            <a:r>
              <a:rPr lang="zh-CN" altLang="en-US" dirty="0" smtClean="0"/>
              <a:t>是词项文档矩阵</a:t>
            </a:r>
            <a:r>
              <a:rPr lang="en-US" altLang="zh-CN" dirty="0" smtClean="0"/>
              <a:t>;t</a:t>
            </a:r>
            <a:r>
              <a:rPr lang="zh-CN" altLang="en-US" dirty="0" smtClean="0"/>
              <a:t>是词项空间的维度</a:t>
            </a:r>
            <a:r>
              <a:rPr lang="en-US" altLang="zh-CN" dirty="0" smtClean="0"/>
              <a:t>;d</a:t>
            </a:r>
            <a:r>
              <a:rPr lang="zh-CN" altLang="en-US" dirty="0" smtClean="0"/>
              <a:t>是文档个数</a:t>
            </a:r>
            <a:r>
              <a:rPr lang="en-US" altLang="zh-CN" dirty="0" smtClean="0"/>
              <a:t>;U,V</a:t>
            </a:r>
            <a:r>
              <a:rPr lang="zh-CN" altLang="en-US" dirty="0" smtClean="0"/>
              <a:t>都是正交单位矩阵</a:t>
            </a:r>
            <a:r>
              <a:rPr lang="en-US" altLang="zh-CN" dirty="0" smtClean="0"/>
              <a:t>;</a:t>
            </a:r>
            <a:r>
              <a:rPr lang="zh-CN" altLang="en-US" dirty="0" smtClean="0">
                <a:latin typeface="宋体"/>
                <a:ea typeface="宋体"/>
              </a:rPr>
              <a:t>Σ</a:t>
            </a:r>
            <a:r>
              <a:rPr lang="zh-CN" altLang="en-US" dirty="0" smtClean="0"/>
              <a:t>是对角阵且主对角线上的元素值降序排列</a:t>
            </a:r>
            <a:r>
              <a:rPr lang="en-US" altLang="zh-CN" dirty="0" smtClean="0"/>
              <a:t>;m</a:t>
            </a:r>
            <a:r>
              <a:rPr lang="zh-CN" altLang="en-US" dirty="0" smtClean="0"/>
              <a:t>是</a:t>
            </a:r>
            <a:r>
              <a:rPr lang="en-US" altLang="zh-CN" dirty="0" smtClean="0"/>
              <a:t>X</a:t>
            </a:r>
            <a:r>
              <a:rPr lang="zh-CN" altLang="en-US" dirty="0" smtClean="0"/>
              <a:t>的秩</a:t>
            </a:r>
            <a:r>
              <a:rPr lang="en-US" altLang="zh-CN" dirty="0" smtClean="0"/>
              <a:t>;U</a:t>
            </a:r>
            <a:r>
              <a:rPr lang="zh-CN" altLang="en-US" dirty="0" smtClean="0"/>
              <a:t>是</a:t>
            </a:r>
            <a:r>
              <a:rPr lang="en-US" altLang="zh-CN" dirty="0" smtClean="0"/>
              <a:t>XXT</a:t>
            </a:r>
            <a:r>
              <a:rPr lang="zh-CN" altLang="en-US" dirty="0" smtClean="0"/>
              <a:t>的特征向量集</a:t>
            </a:r>
            <a:r>
              <a:rPr lang="en-US" altLang="zh-CN" dirty="0" smtClean="0"/>
              <a:t>;V</a:t>
            </a:r>
            <a:r>
              <a:rPr lang="zh-CN" altLang="en-US" dirty="0" smtClean="0"/>
              <a:t>是</a:t>
            </a:r>
            <a:r>
              <a:rPr lang="en-US" altLang="zh-CN" dirty="0" smtClean="0"/>
              <a:t>XT X</a:t>
            </a:r>
            <a:r>
              <a:rPr lang="zh-CN" altLang="en-US" dirty="0" smtClean="0"/>
              <a:t>的特征向量集，</a:t>
            </a:r>
            <a:r>
              <a:rPr lang="en-US" altLang="zh-CN" dirty="0" smtClean="0"/>
              <a:t>XXT</a:t>
            </a:r>
            <a:r>
              <a:rPr lang="zh-CN" altLang="en-US" dirty="0" smtClean="0"/>
              <a:t>和</a:t>
            </a:r>
            <a:r>
              <a:rPr lang="en-US" altLang="zh-CN" dirty="0" smtClean="0"/>
              <a:t>XT X</a:t>
            </a:r>
            <a:r>
              <a:rPr lang="zh-CN" altLang="en-US" dirty="0" smtClean="0"/>
              <a:t>的特征值相同</a:t>
            </a:r>
            <a:r>
              <a:rPr lang="en-US" altLang="zh-CN" dirty="0" smtClean="0"/>
              <a:t>.XXT</a:t>
            </a:r>
            <a:r>
              <a:rPr lang="zh-CN" altLang="en-US" dirty="0" smtClean="0"/>
              <a:t>的元素</a:t>
            </a:r>
            <a:r>
              <a:rPr lang="en-US" altLang="zh-CN" dirty="0" smtClean="0"/>
              <a:t>((</a:t>
            </a:r>
            <a:r>
              <a:rPr lang="en-US" altLang="zh-CN" dirty="0" err="1" smtClean="0"/>
              <a:t>i</a:t>
            </a:r>
            <a:r>
              <a:rPr lang="en-US" altLang="zh-CN" dirty="0" smtClean="0"/>
              <a:t>, j)</a:t>
            </a:r>
            <a:r>
              <a:rPr lang="zh-CN" altLang="en-US" dirty="0" smtClean="0"/>
              <a:t>代表了词项</a:t>
            </a:r>
            <a:r>
              <a:rPr lang="en-US" altLang="zh-CN" dirty="0" err="1" smtClean="0"/>
              <a:t>i</a:t>
            </a:r>
            <a:r>
              <a:rPr lang="zh-CN" altLang="en-US" dirty="0" smtClean="0"/>
              <a:t>和词项</a:t>
            </a:r>
            <a:r>
              <a:rPr lang="en-US" altLang="zh-CN" dirty="0" err="1" smtClean="0"/>
              <a:t>i</a:t>
            </a:r>
            <a:r>
              <a:rPr lang="zh-CN" altLang="en-US" dirty="0" smtClean="0"/>
              <a:t>的共现次数</a:t>
            </a:r>
            <a:r>
              <a:rPr lang="en-US" altLang="zh-CN" dirty="0" smtClean="0"/>
              <a:t>(</a:t>
            </a:r>
            <a:r>
              <a:rPr lang="zh-CN" altLang="en-US" dirty="0" smtClean="0"/>
              <a:t>以文档为窗口范围</a:t>
            </a:r>
            <a:r>
              <a:rPr lang="en-US" altLang="zh-CN" dirty="0" smtClean="0"/>
              <a:t>).</a:t>
            </a:r>
            <a:r>
              <a:rPr lang="zh-CN" altLang="en-US" dirty="0" smtClean="0"/>
              <a:t>这个矩阵反映了任意两个词项之间的相似度</a:t>
            </a:r>
            <a:r>
              <a:rPr lang="en-US" altLang="zh-CN" dirty="0" smtClean="0"/>
              <a:t>.U</a:t>
            </a:r>
            <a:r>
              <a:rPr lang="zh-CN" altLang="en-US" dirty="0" smtClean="0"/>
              <a:t>代表了词项空间到主题空间的转换</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d</a:t>
            </a:r>
            <a:r>
              <a:rPr lang="zh-CN" altLang="en-US" dirty="0" smtClean="0"/>
              <a:t>代表文档标号，</a:t>
            </a:r>
            <a:r>
              <a:rPr lang="en-US" altLang="zh-CN" dirty="0" smtClean="0"/>
              <a:t>z</a:t>
            </a:r>
            <a:r>
              <a:rPr lang="zh-CN" altLang="en-US" dirty="0" smtClean="0"/>
              <a:t>是主题，</a:t>
            </a:r>
            <a:r>
              <a:rPr lang="en-US" altLang="zh-CN" dirty="0" smtClean="0"/>
              <a:t>w</a:t>
            </a:r>
            <a:r>
              <a:rPr lang="zh-CN" altLang="en-US" dirty="0" smtClean="0"/>
              <a:t>是单词</a:t>
            </a:r>
            <a:r>
              <a:rPr lang="en-US" altLang="zh-CN" dirty="0" smtClean="0"/>
              <a:t>,</a:t>
            </a:r>
            <a:r>
              <a:rPr lang="zh-CN" altLang="en-US" dirty="0" smtClean="0"/>
              <a:t>其中只有</a:t>
            </a:r>
            <a:r>
              <a:rPr lang="en-US" altLang="zh-CN" dirty="0" smtClean="0"/>
              <a:t>z</a:t>
            </a:r>
            <a:r>
              <a:rPr lang="zh-CN" altLang="en-US" dirty="0" smtClean="0"/>
              <a:t>是隐含变量，</a:t>
            </a:r>
            <a:r>
              <a:rPr lang="en-US" altLang="zh-CN" dirty="0" smtClean="0"/>
              <a:t>M</a:t>
            </a:r>
            <a:r>
              <a:rPr lang="zh-CN" altLang="en-US" dirty="0" smtClean="0"/>
              <a:t>代表文档数目，</a:t>
            </a:r>
            <a:r>
              <a:rPr lang="en-US" altLang="zh-CN" dirty="0" smtClean="0"/>
              <a:t>N</a:t>
            </a:r>
            <a:r>
              <a:rPr lang="zh-CN" altLang="en-US" dirty="0" smtClean="0"/>
              <a:t>表示文档的长度</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图中</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为主题个数，</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为文档总数，是第</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个文档的单词总数。 </a:t>
            </a:r>
            <a:r>
              <a:rPr lang="el-GR" altLang="zh-CN" sz="1200" b="0" i="0" kern="1200" dirty="0" smtClean="0">
                <a:solidFill>
                  <a:schemeClr val="tx1"/>
                </a:solidFill>
                <a:latin typeface="+mn-lt"/>
                <a:ea typeface="宋体"/>
                <a:cs typeface="+mn-cs"/>
              </a:rPr>
              <a:t>α</a:t>
            </a:r>
            <a:r>
              <a:rPr lang="zh-CN" altLang="en-US" sz="1200" b="0" i="0" kern="1200" dirty="0" smtClean="0">
                <a:solidFill>
                  <a:schemeClr val="tx1"/>
                </a:solidFill>
                <a:latin typeface="+mn-lt"/>
                <a:ea typeface="+mn-ea"/>
                <a:cs typeface="+mn-cs"/>
              </a:rPr>
              <a:t>是每个</a:t>
            </a:r>
            <a:r>
              <a:rPr lang="en-US" altLang="zh-CN" sz="1200" b="0" i="0" kern="1200" dirty="0" smtClean="0">
                <a:solidFill>
                  <a:schemeClr val="tx1"/>
                </a:solidFill>
                <a:latin typeface="+mn-lt"/>
                <a:ea typeface="+mn-ea"/>
                <a:cs typeface="+mn-cs"/>
              </a:rPr>
              <a:t>Topic</a:t>
            </a:r>
            <a:r>
              <a:rPr lang="zh-CN" altLang="en-US" sz="1200" b="0" i="0" kern="1200" dirty="0" smtClean="0">
                <a:solidFill>
                  <a:schemeClr val="tx1"/>
                </a:solidFill>
                <a:latin typeface="+mn-lt"/>
                <a:ea typeface="+mn-ea"/>
                <a:cs typeface="+mn-cs"/>
              </a:rPr>
              <a:t>下词的多项分布的</a:t>
            </a:r>
            <a:r>
              <a:rPr lang="en-US" altLang="zh-CN" sz="1200" b="0" i="0" kern="1200" dirty="0" err="1" smtClean="0">
                <a:solidFill>
                  <a:schemeClr val="tx1"/>
                </a:solidFill>
                <a:latin typeface="+mn-lt"/>
                <a:ea typeface="+mn-ea"/>
                <a:cs typeface="+mn-cs"/>
              </a:rPr>
              <a:t>Dirichlet</a:t>
            </a:r>
            <a:r>
              <a:rPr lang="zh-CN" altLang="en-US" sz="1200" b="0" i="0" kern="1200" dirty="0" smtClean="0">
                <a:solidFill>
                  <a:schemeClr val="tx1"/>
                </a:solidFill>
                <a:latin typeface="+mn-lt"/>
                <a:ea typeface="+mn-ea"/>
                <a:cs typeface="+mn-cs"/>
              </a:rPr>
              <a:t>先验参数， </a:t>
            </a:r>
            <a:r>
              <a:rPr lang="el-GR" altLang="zh-CN" sz="1200" b="0" i="0" kern="1200" dirty="0" smtClean="0">
                <a:solidFill>
                  <a:schemeClr val="tx1"/>
                </a:solidFill>
                <a:latin typeface="+mn-lt"/>
                <a:ea typeface="宋体"/>
                <a:cs typeface="+mn-cs"/>
              </a:rPr>
              <a:t>β</a:t>
            </a:r>
            <a:r>
              <a:rPr lang="zh-CN" altLang="en-US" sz="1200" b="0" i="0" kern="1200" dirty="0" smtClean="0">
                <a:solidFill>
                  <a:schemeClr val="tx1"/>
                </a:solidFill>
                <a:latin typeface="+mn-lt"/>
                <a:ea typeface="+mn-ea"/>
                <a:cs typeface="+mn-cs"/>
              </a:rPr>
              <a:t> 是每个文档下</a:t>
            </a:r>
            <a:r>
              <a:rPr lang="en-US" altLang="zh-CN" sz="1200" b="0" i="0" kern="1200" dirty="0" smtClean="0">
                <a:solidFill>
                  <a:schemeClr val="tx1"/>
                </a:solidFill>
                <a:latin typeface="+mn-lt"/>
                <a:ea typeface="+mn-ea"/>
                <a:cs typeface="+mn-cs"/>
              </a:rPr>
              <a:t>Topic</a:t>
            </a:r>
            <a:r>
              <a:rPr lang="zh-CN" altLang="en-US" sz="1200" b="0" i="0" kern="1200" dirty="0" smtClean="0">
                <a:solidFill>
                  <a:schemeClr val="tx1"/>
                </a:solidFill>
                <a:latin typeface="+mn-lt"/>
                <a:ea typeface="+mn-ea"/>
                <a:cs typeface="+mn-cs"/>
              </a:rPr>
              <a:t>的多项分布的</a:t>
            </a:r>
            <a:r>
              <a:rPr lang="en-US" altLang="zh-CN" sz="1200" b="0" i="0" kern="1200" dirty="0" err="1" smtClean="0">
                <a:solidFill>
                  <a:schemeClr val="tx1"/>
                </a:solidFill>
                <a:latin typeface="+mn-lt"/>
                <a:ea typeface="+mn-ea"/>
                <a:cs typeface="+mn-cs"/>
              </a:rPr>
              <a:t>Dirichlet</a:t>
            </a:r>
            <a:r>
              <a:rPr lang="zh-CN" altLang="en-US" sz="1200" b="0" i="0" kern="1200" dirty="0" smtClean="0">
                <a:solidFill>
                  <a:schemeClr val="tx1"/>
                </a:solidFill>
                <a:latin typeface="+mn-lt"/>
                <a:ea typeface="+mn-ea"/>
                <a:cs typeface="+mn-cs"/>
              </a:rPr>
              <a:t>先验参数。</a:t>
            </a:r>
            <a:r>
              <a:rPr lang="en-US" altLang="zh-CN" sz="1200" b="0" i="0" kern="1200" dirty="0" err="1" smtClean="0">
                <a:solidFill>
                  <a:schemeClr val="tx1"/>
                </a:solidFill>
                <a:latin typeface="+mn-lt"/>
                <a:ea typeface="+mn-ea"/>
                <a:cs typeface="+mn-cs"/>
              </a:rPr>
              <a:t>Zmn</a:t>
            </a:r>
            <a:r>
              <a:rPr lang="zh-CN" altLang="en-US" sz="1200" b="0" i="0" kern="1200" dirty="0" smtClean="0">
                <a:solidFill>
                  <a:schemeClr val="tx1"/>
                </a:solidFill>
                <a:latin typeface="+mn-lt"/>
                <a:ea typeface="+mn-ea"/>
                <a:cs typeface="+mn-cs"/>
              </a:rPr>
              <a:t>是第</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个文档中第</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个词的主题，</a:t>
            </a:r>
            <a:r>
              <a:rPr lang="en-US" altLang="zh-CN" sz="1200" b="0" i="0" kern="1200" dirty="0" err="1" smtClean="0">
                <a:solidFill>
                  <a:schemeClr val="tx1"/>
                </a:solidFill>
                <a:latin typeface="+mn-lt"/>
                <a:ea typeface="+mn-ea"/>
                <a:cs typeface="+mn-cs"/>
              </a:rPr>
              <a:t>Wmn</a:t>
            </a:r>
            <a:r>
              <a:rPr lang="zh-CN" altLang="en-US" sz="1200" b="0" i="0" kern="1200" dirty="0" smtClean="0">
                <a:solidFill>
                  <a:schemeClr val="tx1"/>
                </a:solidFill>
                <a:latin typeface="+mn-lt"/>
                <a:ea typeface="+mn-ea"/>
                <a:cs typeface="+mn-cs"/>
              </a:rPr>
              <a:t>是</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个文档中的第</a:t>
            </a:r>
            <a:r>
              <a:rPr lang="en-US" altLang="zh-CN" sz="1200" b="0" i="0" kern="1200" dirty="0" smtClean="0">
                <a:solidFill>
                  <a:schemeClr val="tx1"/>
                </a:solidFill>
                <a:latin typeface="+mn-lt"/>
                <a:ea typeface="+mn-ea"/>
                <a:cs typeface="+mn-cs"/>
              </a:rPr>
              <a:t>n</a:t>
            </a:r>
            <a:r>
              <a:rPr lang="zh-CN" altLang="en-US" sz="1200" b="0" i="0" kern="1200" dirty="0" smtClean="0">
                <a:solidFill>
                  <a:schemeClr val="tx1"/>
                </a:solidFill>
                <a:latin typeface="+mn-lt"/>
                <a:ea typeface="+mn-ea"/>
                <a:cs typeface="+mn-cs"/>
              </a:rPr>
              <a:t>个词。剩下来的两个隐含变量和分别表示第</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个文档下的</a:t>
            </a:r>
            <a:r>
              <a:rPr lang="en-US" altLang="zh-CN" sz="1200" b="0" i="0" kern="1200" dirty="0" smtClean="0">
                <a:solidFill>
                  <a:schemeClr val="tx1"/>
                </a:solidFill>
                <a:latin typeface="+mn-lt"/>
                <a:ea typeface="+mn-ea"/>
                <a:cs typeface="+mn-cs"/>
              </a:rPr>
              <a:t>Topic</a:t>
            </a:r>
            <a:r>
              <a:rPr lang="zh-CN" altLang="en-US" sz="1200" b="0" i="0" kern="1200" dirty="0" smtClean="0">
                <a:solidFill>
                  <a:schemeClr val="tx1"/>
                </a:solidFill>
                <a:latin typeface="+mn-lt"/>
                <a:ea typeface="+mn-ea"/>
                <a:cs typeface="+mn-cs"/>
              </a:rPr>
              <a:t>分布和第</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个</a:t>
            </a:r>
            <a:r>
              <a:rPr lang="en-US" altLang="zh-CN" sz="1200" b="0" i="0" kern="1200" dirty="0" smtClean="0">
                <a:solidFill>
                  <a:schemeClr val="tx1"/>
                </a:solidFill>
                <a:latin typeface="+mn-lt"/>
                <a:ea typeface="+mn-ea"/>
                <a:cs typeface="+mn-cs"/>
              </a:rPr>
              <a:t>Topic</a:t>
            </a:r>
            <a:r>
              <a:rPr lang="zh-CN" altLang="en-US" sz="1200" b="0" i="0" kern="1200" dirty="0" smtClean="0">
                <a:solidFill>
                  <a:schemeClr val="tx1"/>
                </a:solidFill>
                <a:latin typeface="+mn-lt"/>
                <a:ea typeface="+mn-ea"/>
                <a:cs typeface="+mn-cs"/>
              </a:rPr>
              <a:t>下词的分布，前者是</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维</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为</a:t>
            </a:r>
            <a:r>
              <a:rPr lang="en-US" altLang="zh-CN" sz="1200" b="0" i="0" kern="1200" dirty="0" smtClean="0">
                <a:solidFill>
                  <a:schemeClr val="tx1"/>
                </a:solidFill>
                <a:latin typeface="+mn-lt"/>
                <a:ea typeface="+mn-ea"/>
                <a:cs typeface="+mn-cs"/>
              </a:rPr>
              <a:t>Topic</a:t>
            </a:r>
            <a:r>
              <a:rPr lang="zh-CN" altLang="en-US" sz="1200" b="0" i="0" kern="1200" dirty="0" smtClean="0">
                <a:solidFill>
                  <a:schemeClr val="tx1"/>
                </a:solidFill>
                <a:latin typeface="+mn-lt"/>
                <a:ea typeface="+mn-ea"/>
                <a:cs typeface="+mn-cs"/>
              </a:rPr>
              <a:t>总数</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向量，后者是</a:t>
            </a:r>
            <a:r>
              <a:rPr lang="en-US" altLang="zh-CN" sz="1200" b="0" i="0" kern="1200" dirty="0" smtClean="0">
                <a:solidFill>
                  <a:schemeClr val="tx1"/>
                </a:solidFill>
                <a:latin typeface="+mn-lt"/>
                <a:ea typeface="+mn-ea"/>
                <a:cs typeface="+mn-cs"/>
              </a:rPr>
              <a:t>v</a:t>
            </a:r>
            <a:r>
              <a:rPr lang="zh-CN" altLang="en-US" sz="1200" b="0" i="0" kern="1200" dirty="0" smtClean="0">
                <a:solidFill>
                  <a:schemeClr val="tx1"/>
                </a:solidFill>
                <a:latin typeface="+mn-lt"/>
                <a:ea typeface="+mn-ea"/>
                <a:cs typeface="+mn-cs"/>
              </a:rPr>
              <a:t>维向量（</a:t>
            </a:r>
            <a:r>
              <a:rPr lang="en-US" altLang="zh-CN" sz="1200" b="0" i="0" kern="1200" dirty="0" smtClean="0">
                <a:solidFill>
                  <a:schemeClr val="tx1"/>
                </a:solidFill>
                <a:latin typeface="+mn-lt"/>
                <a:ea typeface="+mn-ea"/>
                <a:cs typeface="+mn-cs"/>
              </a:rPr>
              <a:t>v</a:t>
            </a:r>
            <a:r>
              <a:rPr lang="zh-CN" altLang="en-US" sz="1200" b="0" i="0" kern="1200" dirty="0" smtClean="0">
                <a:solidFill>
                  <a:schemeClr val="tx1"/>
                </a:solidFill>
                <a:latin typeface="+mn-lt"/>
                <a:ea typeface="+mn-ea"/>
                <a:cs typeface="+mn-cs"/>
              </a:rPr>
              <a:t>为词典中</a:t>
            </a:r>
            <a:r>
              <a:rPr lang="en-US" altLang="zh-CN" sz="1200" b="0" i="0" kern="1200" dirty="0" smtClean="0">
                <a:solidFill>
                  <a:schemeClr val="tx1"/>
                </a:solidFill>
                <a:latin typeface="+mn-lt"/>
                <a:ea typeface="+mn-ea"/>
                <a:cs typeface="+mn-cs"/>
              </a:rPr>
              <a:t>term</a:t>
            </a:r>
            <a:r>
              <a:rPr lang="zh-CN" altLang="en-US" sz="1200" b="0" i="0" kern="1200" dirty="0" smtClean="0">
                <a:solidFill>
                  <a:schemeClr val="tx1"/>
                </a:solidFill>
                <a:latin typeface="+mn-lt"/>
                <a:ea typeface="+mn-ea"/>
                <a:cs typeface="+mn-cs"/>
              </a:rPr>
              <a:t>总数）。</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 给定一个文档集合，</a:t>
            </a:r>
            <a:r>
              <a:rPr lang="en-US" altLang="zh-CN" sz="1200" b="0" i="0" kern="1200" dirty="0" err="1" smtClean="0">
                <a:solidFill>
                  <a:schemeClr val="tx1"/>
                </a:solidFill>
                <a:latin typeface="+mn-lt"/>
                <a:ea typeface="+mn-ea"/>
                <a:cs typeface="+mn-cs"/>
              </a:rPr>
              <a:t>Wmn</a:t>
            </a:r>
            <a:r>
              <a:rPr lang="zh-CN" altLang="en-US" sz="1200" b="0" i="0" kern="1200" dirty="0" smtClean="0">
                <a:solidFill>
                  <a:schemeClr val="tx1"/>
                </a:solidFill>
                <a:latin typeface="+mn-lt"/>
                <a:ea typeface="+mn-ea"/>
                <a:cs typeface="+mn-cs"/>
              </a:rPr>
              <a:t>是可以观察到的已知变量，</a:t>
            </a:r>
            <a:r>
              <a:rPr lang="el-GR" altLang="zh-CN" sz="1200" b="0" i="0" kern="1200" dirty="0" smtClean="0">
                <a:solidFill>
                  <a:schemeClr val="tx1"/>
                </a:solidFill>
                <a:latin typeface="+mn-lt"/>
                <a:ea typeface="+mn-ea"/>
                <a:cs typeface="+mn-cs"/>
              </a:rPr>
              <a:t>α</a:t>
            </a:r>
            <a:r>
              <a:rPr lang="zh-CN" altLang="en-US" sz="1200" b="0" i="0" kern="1200" dirty="0" smtClean="0">
                <a:solidFill>
                  <a:schemeClr val="tx1"/>
                </a:solidFill>
                <a:latin typeface="+mn-lt"/>
                <a:ea typeface="+mn-ea"/>
                <a:cs typeface="+mn-cs"/>
              </a:rPr>
              <a:t>和 </a:t>
            </a:r>
            <a:r>
              <a:rPr lang="el-GR" altLang="zh-CN" sz="1200" b="0" i="0" kern="1200" dirty="0" smtClean="0">
                <a:solidFill>
                  <a:schemeClr val="tx1"/>
                </a:solidFill>
                <a:latin typeface="+mn-lt"/>
                <a:ea typeface="+mn-ea"/>
                <a:cs typeface="+mn-cs"/>
              </a:rPr>
              <a:t>β</a:t>
            </a:r>
            <a:r>
              <a:rPr lang="zh-CN" altLang="en-US" sz="1200" b="0" i="0" kern="1200" dirty="0" smtClean="0">
                <a:solidFill>
                  <a:schemeClr val="tx1"/>
                </a:solidFill>
                <a:latin typeface="+mn-lt"/>
                <a:ea typeface="+mn-ea"/>
                <a:cs typeface="+mn-cs"/>
              </a:rPr>
              <a:t>是根据经验给定的先验参数，其他的变量，和都是未知的隐含变量，也是我们需要根据观察到的变量来学习估计的。根据</a:t>
            </a:r>
            <a:r>
              <a:rPr lang="en-US" altLang="zh-CN" sz="1200" b="0" i="0" kern="1200" dirty="0" smtClean="0">
                <a:solidFill>
                  <a:schemeClr val="tx1"/>
                </a:solidFill>
                <a:latin typeface="+mn-lt"/>
                <a:ea typeface="+mn-ea"/>
                <a:cs typeface="+mn-cs"/>
              </a:rPr>
              <a:t>LDA</a:t>
            </a:r>
            <a:r>
              <a:rPr lang="zh-CN" altLang="en-US" sz="1200" b="0" i="0" kern="1200" dirty="0" smtClean="0">
                <a:solidFill>
                  <a:schemeClr val="tx1"/>
                </a:solidFill>
                <a:latin typeface="+mn-lt"/>
                <a:ea typeface="+mn-ea"/>
                <a:cs typeface="+mn-cs"/>
              </a:rPr>
              <a:t>的图模型，我们可以写出所有变量的联合分布</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rPr>
              <a:t>我们可以假想有一位大作家，比如莫言，他现在要写</a:t>
            </a:r>
            <a:r>
              <a:rPr lang="en-US" altLang="zh-CN" sz="1200" dirty="0" smtClean="0">
                <a:latin typeface="+mn-ea"/>
              </a:rPr>
              <a:t>m</a:t>
            </a:r>
            <a:r>
              <a:rPr lang="zh-CN" altLang="en-US" sz="1200" dirty="0" smtClean="0">
                <a:latin typeface="+mn-ea"/>
              </a:rPr>
              <a:t>篇文章，一共涉及了</a:t>
            </a:r>
            <a:r>
              <a:rPr lang="en-US" altLang="zh-CN" sz="1200" dirty="0" smtClean="0">
                <a:latin typeface="+mn-ea"/>
              </a:rPr>
              <a:t>K</a:t>
            </a:r>
            <a:r>
              <a:rPr lang="zh-CN" altLang="en-US" sz="1200" dirty="0" smtClean="0">
                <a:latin typeface="+mn-ea"/>
              </a:rPr>
              <a:t>个</a:t>
            </a:r>
            <a:r>
              <a:rPr lang="en-US" altLang="zh-CN" sz="1200" dirty="0" smtClean="0">
                <a:latin typeface="+mn-ea"/>
              </a:rPr>
              <a:t>Topic</a:t>
            </a:r>
            <a:r>
              <a:rPr lang="zh-CN" altLang="en-US" sz="1200" dirty="0" smtClean="0">
                <a:latin typeface="+mn-ea"/>
              </a:rPr>
              <a:t>，每个</a:t>
            </a:r>
            <a:r>
              <a:rPr lang="en-US" altLang="zh-CN" sz="1200" dirty="0" smtClean="0">
                <a:latin typeface="+mn-ea"/>
              </a:rPr>
              <a:t>Topic</a:t>
            </a:r>
            <a:r>
              <a:rPr lang="zh-CN" altLang="en-US" sz="1200" dirty="0" smtClean="0">
                <a:latin typeface="+mn-ea"/>
              </a:rPr>
              <a:t>下的词分布为一个从参数为的</a:t>
            </a:r>
            <a:r>
              <a:rPr lang="en-US" altLang="zh-CN" sz="1200" dirty="0" err="1" smtClean="0">
                <a:latin typeface="+mn-ea"/>
              </a:rPr>
              <a:t>Dirichlet</a:t>
            </a:r>
            <a:r>
              <a:rPr lang="zh-CN" altLang="en-US" sz="1200" dirty="0" smtClean="0">
                <a:latin typeface="+mn-ea"/>
              </a:rPr>
              <a:t>先验分布中</a:t>
            </a:r>
            <a:r>
              <a:rPr lang="en-US" altLang="zh-CN" sz="1200" dirty="0" smtClean="0">
                <a:latin typeface="+mn-ea"/>
              </a:rPr>
              <a:t>sample</a:t>
            </a:r>
            <a:r>
              <a:rPr lang="zh-CN" altLang="en-US" sz="1200" dirty="0" smtClean="0">
                <a:latin typeface="+mn-ea"/>
              </a:rPr>
              <a:t>出来的</a:t>
            </a:r>
            <a:r>
              <a:rPr lang="en-US" altLang="zh-CN" sz="1200" dirty="0" smtClean="0">
                <a:latin typeface="+mn-ea"/>
              </a:rPr>
              <a:t>Multinomial</a:t>
            </a:r>
            <a:r>
              <a:rPr lang="zh-CN" altLang="en-US" sz="1200" dirty="0" smtClean="0">
                <a:latin typeface="+mn-ea"/>
              </a:rPr>
              <a:t>分布（注意词典由</a:t>
            </a:r>
            <a:r>
              <a:rPr lang="en-US" altLang="zh-CN" sz="1200" dirty="0" smtClean="0">
                <a:latin typeface="+mn-ea"/>
              </a:rPr>
              <a:t>term</a:t>
            </a:r>
            <a:r>
              <a:rPr lang="zh-CN" altLang="en-US" sz="1200" dirty="0" smtClean="0">
                <a:latin typeface="+mn-ea"/>
              </a:rPr>
              <a:t>构成，每篇文章由</a:t>
            </a:r>
            <a:r>
              <a:rPr lang="en-US" altLang="zh-CN" sz="1200" dirty="0" smtClean="0">
                <a:latin typeface="+mn-ea"/>
              </a:rPr>
              <a:t>word</a:t>
            </a:r>
            <a:r>
              <a:rPr lang="zh-CN" altLang="en-US" sz="1200" dirty="0" smtClean="0">
                <a:latin typeface="+mn-ea"/>
              </a:rPr>
              <a:t>构成，前者不能重复，后者可以重复）。对于每篇文章，他首先会从一个泊松分布中</a:t>
            </a:r>
            <a:r>
              <a:rPr lang="en-US" altLang="zh-CN" sz="1200" dirty="0" smtClean="0">
                <a:latin typeface="+mn-ea"/>
              </a:rPr>
              <a:t>sample</a:t>
            </a:r>
            <a:r>
              <a:rPr lang="zh-CN" altLang="en-US" sz="1200" dirty="0" smtClean="0">
                <a:latin typeface="+mn-ea"/>
              </a:rPr>
              <a:t>一个值作为文章长度，再从一个参数为的</a:t>
            </a:r>
            <a:r>
              <a:rPr lang="en-US" altLang="zh-CN" sz="1200" dirty="0" err="1" smtClean="0">
                <a:latin typeface="+mn-ea"/>
              </a:rPr>
              <a:t>Dirichlet</a:t>
            </a:r>
            <a:r>
              <a:rPr lang="zh-CN" altLang="en-US" sz="1200" dirty="0" smtClean="0">
                <a:latin typeface="+mn-ea"/>
              </a:rPr>
              <a:t>先验分布中</a:t>
            </a:r>
            <a:r>
              <a:rPr lang="en-US" altLang="zh-CN" sz="1200" dirty="0" smtClean="0">
                <a:latin typeface="+mn-ea"/>
              </a:rPr>
              <a:t>sample</a:t>
            </a:r>
            <a:r>
              <a:rPr lang="zh-CN" altLang="en-US" sz="1200" dirty="0" smtClean="0">
                <a:latin typeface="+mn-ea"/>
              </a:rPr>
              <a:t>出一个</a:t>
            </a:r>
            <a:r>
              <a:rPr lang="en-US" altLang="zh-CN" sz="1200" dirty="0" smtClean="0">
                <a:latin typeface="+mn-ea"/>
              </a:rPr>
              <a:t>Multinomial</a:t>
            </a:r>
            <a:r>
              <a:rPr lang="zh-CN" altLang="en-US" sz="1200" dirty="0" smtClean="0">
                <a:latin typeface="+mn-ea"/>
              </a:rPr>
              <a:t>分布作为该文章里面出现每个</a:t>
            </a:r>
            <a:r>
              <a:rPr lang="en-US" altLang="zh-CN" sz="1200" dirty="0" smtClean="0">
                <a:latin typeface="+mn-ea"/>
              </a:rPr>
              <a:t>Topic</a:t>
            </a:r>
            <a:r>
              <a:rPr lang="zh-CN" altLang="en-US" sz="1200" dirty="0" smtClean="0">
                <a:latin typeface="+mn-ea"/>
              </a:rPr>
              <a:t>下词的概率；当他想写某篇文章中的第</a:t>
            </a:r>
            <a:r>
              <a:rPr lang="en-US" altLang="zh-CN" sz="1200" dirty="0" smtClean="0">
                <a:latin typeface="+mn-ea"/>
              </a:rPr>
              <a:t>n</a:t>
            </a:r>
            <a:r>
              <a:rPr lang="zh-CN" altLang="en-US" sz="1200" dirty="0" smtClean="0">
                <a:latin typeface="+mn-ea"/>
              </a:rPr>
              <a:t>个词的时候，</a:t>
            </a:r>
            <a:r>
              <a:rPr lang="zh-CN" altLang="en-US" sz="1200" b="1" dirty="0" smtClean="0">
                <a:latin typeface="+mn-ea"/>
              </a:rPr>
              <a:t>首先从该文章中出现每个</a:t>
            </a:r>
            <a:r>
              <a:rPr lang="en-US" altLang="zh-CN" sz="1200" b="1" dirty="0" smtClean="0">
                <a:latin typeface="+mn-ea"/>
              </a:rPr>
              <a:t>Topic</a:t>
            </a:r>
            <a:r>
              <a:rPr lang="zh-CN" altLang="en-US" sz="1200" b="1" dirty="0" smtClean="0">
                <a:latin typeface="+mn-ea"/>
              </a:rPr>
              <a:t>的</a:t>
            </a:r>
            <a:r>
              <a:rPr lang="en-US" altLang="zh-CN" sz="1200" b="1" dirty="0" smtClean="0">
                <a:latin typeface="+mn-ea"/>
              </a:rPr>
              <a:t>Multinomial</a:t>
            </a:r>
            <a:r>
              <a:rPr lang="zh-CN" altLang="en-US" sz="1200" b="1" dirty="0" smtClean="0">
                <a:latin typeface="+mn-ea"/>
              </a:rPr>
              <a:t>分布中</a:t>
            </a:r>
            <a:r>
              <a:rPr lang="en-US" altLang="zh-CN" sz="1200" b="1" dirty="0" smtClean="0">
                <a:latin typeface="+mn-ea"/>
              </a:rPr>
              <a:t>sample</a:t>
            </a:r>
            <a:r>
              <a:rPr lang="zh-CN" altLang="en-US" sz="1200" b="1" dirty="0" smtClean="0">
                <a:latin typeface="+mn-ea"/>
              </a:rPr>
              <a:t>一个</a:t>
            </a:r>
            <a:r>
              <a:rPr lang="en-US" altLang="zh-CN" sz="1200" b="1" dirty="0" smtClean="0">
                <a:latin typeface="+mn-ea"/>
              </a:rPr>
              <a:t>Topic</a:t>
            </a:r>
            <a:r>
              <a:rPr lang="zh-CN" altLang="en-US" sz="1200" b="1" dirty="0" smtClean="0">
                <a:latin typeface="+mn-ea"/>
              </a:rPr>
              <a:t>，然后再在这个</a:t>
            </a:r>
            <a:r>
              <a:rPr lang="en-US" altLang="zh-CN" sz="1200" b="1" dirty="0" smtClean="0">
                <a:latin typeface="+mn-ea"/>
              </a:rPr>
              <a:t>Topic</a:t>
            </a:r>
            <a:r>
              <a:rPr lang="zh-CN" altLang="en-US" sz="1200" b="1" dirty="0" smtClean="0">
                <a:latin typeface="+mn-ea"/>
              </a:rPr>
              <a:t>对应的词的</a:t>
            </a:r>
            <a:r>
              <a:rPr lang="en-US" altLang="zh-CN" sz="1200" b="1" dirty="0" smtClean="0">
                <a:latin typeface="+mn-ea"/>
              </a:rPr>
              <a:t>Multinomial</a:t>
            </a:r>
            <a:r>
              <a:rPr lang="zh-CN" altLang="en-US" sz="1200" b="1" dirty="0" smtClean="0">
                <a:latin typeface="+mn-ea"/>
              </a:rPr>
              <a:t>分布中</a:t>
            </a:r>
            <a:r>
              <a:rPr lang="en-US" altLang="zh-CN" sz="1200" b="1" dirty="0" smtClean="0">
                <a:latin typeface="+mn-ea"/>
              </a:rPr>
              <a:t>sample</a:t>
            </a:r>
            <a:r>
              <a:rPr lang="zh-CN" altLang="en-US" sz="1200" b="1" dirty="0" smtClean="0">
                <a:latin typeface="+mn-ea"/>
              </a:rPr>
              <a:t>一个词作为他要写的词</a:t>
            </a:r>
            <a:r>
              <a:rPr lang="zh-CN" altLang="en-US" sz="1200" dirty="0" smtClean="0">
                <a:latin typeface="+mn-ea"/>
              </a:rPr>
              <a:t>。不断重复这个随机生成过程，直到他把</a:t>
            </a:r>
            <a:r>
              <a:rPr lang="en-US" altLang="zh-CN" sz="1200" dirty="0" smtClean="0">
                <a:latin typeface="+mn-ea"/>
              </a:rPr>
              <a:t>m</a:t>
            </a:r>
            <a:r>
              <a:rPr lang="zh-CN" altLang="en-US" sz="1200" dirty="0" smtClean="0">
                <a:latin typeface="+mn-ea"/>
              </a:rPr>
              <a:t>篇文章全部写完。这就是</a:t>
            </a:r>
            <a:r>
              <a:rPr lang="en-US" altLang="zh-CN" sz="1200" dirty="0" smtClean="0">
                <a:latin typeface="+mn-ea"/>
              </a:rPr>
              <a:t>LDA</a:t>
            </a:r>
            <a:r>
              <a:rPr lang="zh-CN" altLang="en-US" sz="1200" dirty="0" smtClean="0">
                <a:latin typeface="+mn-ea"/>
              </a:rPr>
              <a:t>的一个形象通俗的解释。</a:t>
            </a:r>
          </a:p>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mn-ea"/>
              </a:rPr>
              <a:t>LDA</a:t>
            </a:r>
            <a:r>
              <a:rPr lang="zh-CN" altLang="en-US" sz="1200" dirty="0" smtClean="0">
                <a:latin typeface="+mn-ea"/>
              </a:rPr>
              <a:t>中的变量，和都是未知的隐含变量，也是我们需要根据观察到的文档集合中的词来学习估计的，那么如何来学习估计呢？这就是概率图模型的</a:t>
            </a:r>
            <a:r>
              <a:rPr lang="en-US" altLang="zh-CN" sz="1200" dirty="0" smtClean="0">
                <a:latin typeface="+mn-ea"/>
              </a:rPr>
              <a:t>Inference</a:t>
            </a:r>
            <a:r>
              <a:rPr lang="zh-CN" altLang="en-US" sz="1200" dirty="0" smtClean="0">
                <a:latin typeface="+mn-ea"/>
              </a:rPr>
              <a:t>问题。主要的算法分为</a:t>
            </a:r>
            <a:r>
              <a:rPr lang="en-US" altLang="zh-CN" sz="1200" dirty="0" smtClean="0">
                <a:latin typeface="+mn-ea"/>
              </a:rPr>
              <a:t>exact inference</a:t>
            </a:r>
            <a:r>
              <a:rPr lang="zh-CN" altLang="en-US" sz="1200" dirty="0" smtClean="0">
                <a:latin typeface="+mn-ea"/>
              </a:rPr>
              <a:t>和</a:t>
            </a:r>
            <a:r>
              <a:rPr lang="en-US" altLang="zh-CN" sz="1200" dirty="0" smtClean="0">
                <a:latin typeface="+mn-ea"/>
              </a:rPr>
              <a:t>approximate inference</a:t>
            </a:r>
            <a:r>
              <a:rPr lang="zh-CN" altLang="en-US" sz="1200" dirty="0" smtClean="0">
                <a:latin typeface="+mn-ea"/>
              </a:rPr>
              <a:t>两类。尽管</a:t>
            </a:r>
            <a:r>
              <a:rPr lang="en-US" altLang="zh-CN" sz="1200" dirty="0" smtClean="0">
                <a:latin typeface="+mn-ea"/>
              </a:rPr>
              <a:t>LDA</a:t>
            </a:r>
            <a:r>
              <a:rPr lang="zh-CN" altLang="en-US" sz="1200" dirty="0" smtClean="0">
                <a:latin typeface="+mn-ea"/>
              </a:rPr>
              <a:t>是最简单的</a:t>
            </a:r>
            <a:r>
              <a:rPr lang="en-US" altLang="zh-CN" sz="1200" dirty="0" smtClean="0">
                <a:latin typeface="+mn-ea"/>
              </a:rPr>
              <a:t>Topic Model</a:t>
            </a:r>
            <a:r>
              <a:rPr lang="zh-CN" altLang="en-US" sz="1200" dirty="0" smtClean="0">
                <a:latin typeface="+mn-ea"/>
              </a:rPr>
              <a:t>， 但是其用</a:t>
            </a:r>
            <a:r>
              <a:rPr lang="en-US" altLang="zh-CN" sz="1200" dirty="0" smtClean="0">
                <a:latin typeface="+mn-ea"/>
              </a:rPr>
              <a:t>exact inference</a:t>
            </a:r>
            <a:r>
              <a:rPr lang="zh-CN" altLang="en-US" sz="1200" dirty="0" smtClean="0">
                <a:latin typeface="+mn-ea"/>
              </a:rPr>
              <a:t>还是很困难的，一般我们采用</a:t>
            </a:r>
            <a:r>
              <a:rPr lang="en-US" altLang="zh-CN" sz="1200" dirty="0" smtClean="0">
                <a:latin typeface="+mn-ea"/>
              </a:rPr>
              <a:t>approximate inference</a:t>
            </a:r>
            <a:r>
              <a:rPr lang="zh-CN" altLang="en-US" sz="1200" dirty="0" smtClean="0">
                <a:latin typeface="+mn-ea"/>
              </a:rPr>
              <a:t>算法来学习</a:t>
            </a:r>
            <a:r>
              <a:rPr lang="en-US" altLang="zh-CN" sz="1200" dirty="0" smtClean="0">
                <a:latin typeface="+mn-ea"/>
              </a:rPr>
              <a:t>LDA</a:t>
            </a:r>
            <a:r>
              <a:rPr lang="zh-CN" altLang="en-US" sz="1200" dirty="0" smtClean="0">
                <a:latin typeface="+mn-ea"/>
              </a:rPr>
              <a:t>中的隐含变量。比如</a:t>
            </a:r>
            <a:r>
              <a:rPr lang="en-US" altLang="zh-CN" sz="1200" dirty="0" smtClean="0">
                <a:latin typeface="+mn-ea"/>
              </a:rPr>
              <a:t>LDA</a:t>
            </a:r>
            <a:r>
              <a:rPr lang="zh-CN" altLang="en-US" sz="1200" dirty="0" smtClean="0">
                <a:latin typeface="+mn-ea"/>
              </a:rPr>
              <a:t>原始论文</a:t>
            </a:r>
            <a:r>
              <a:rPr lang="en-US" altLang="zh-CN" sz="1200" dirty="0" smtClean="0">
                <a:latin typeface="+mn-ea"/>
              </a:rPr>
              <a:t>Blei02</a:t>
            </a:r>
            <a:r>
              <a:rPr lang="zh-CN" altLang="en-US" sz="1200" dirty="0" smtClean="0">
                <a:latin typeface="+mn-ea"/>
              </a:rPr>
              <a:t>中使用的</a:t>
            </a:r>
            <a:r>
              <a:rPr lang="en-US" altLang="zh-CN" sz="1200" dirty="0" smtClean="0">
                <a:latin typeface="+mn-ea"/>
              </a:rPr>
              <a:t>mean-field </a:t>
            </a:r>
            <a:r>
              <a:rPr lang="en-US" altLang="zh-CN" sz="1200" dirty="0" err="1" smtClean="0">
                <a:latin typeface="+mn-ea"/>
              </a:rPr>
              <a:t>variational</a:t>
            </a:r>
            <a:r>
              <a:rPr lang="en-US" altLang="zh-CN" sz="1200" dirty="0" smtClean="0">
                <a:latin typeface="+mn-ea"/>
              </a:rPr>
              <a:t> expectation </a:t>
            </a:r>
            <a:r>
              <a:rPr lang="en-US" altLang="zh-CN" sz="1200" dirty="0" err="1" smtClean="0">
                <a:latin typeface="+mn-ea"/>
              </a:rPr>
              <a:t>maximisation</a:t>
            </a:r>
            <a:r>
              <a:rPr lang="en-US" altLang="zh-CN" sz="1200" dirty="0" smtClean="0">
                <a:latin typeface="+mn-ea"/>
              </a:rPr>
              <a:t> </a:t>
            </a:r>
            <a:r>
              <a:rPr lang="zh-CN" altLang="en-US" sz="1200" dirty="0" smtClean="0">
                <a:latin typeface="+mn-ea"/>
              </a:rPr>
              <a:t>算法和</a:t>
            </a:r>
            <a:r>
              <a:rPr lang="en-US" altLang="zh-CN" sz="1200" dirty="0" smtClean="0">
                <a:latin typeface="+mn-ea"/>
              </a:rPr>
              <a:t>Griffiths02</a:t>
            </a:r>
            <a:r>
              <a:rPr lang="zh-CN" altLang="en-US" sz="1200" dirty="0" smtClean="0">
                <a:latin typeface="+mn-ea"/>
              </a:rPr>
              <a:t>中使用的</a:t>
            </a:r>
            <a:r>
              <a:rPr lang="en-US" altLang="zh-CN" sz="1200" dirty="0" smtClean="0">
                <a:latin typeface="+mn-ea"/>
              </a:rPr>
              <a:t>Gibbs Sampling</a:t>
            </a:r>
            <a:r>
              <a:rPr lang="zh-CN" altLang="en-US" sz="1200" dirty="0" smtClean="0">
                <a:latin typeface="+mn-ea"/>
              </a:rPr>
              <a:t>，其中</a:t>
            </a:r>
            <a:r>
              <a:rPr lang="en-US" altLang="zh-CN" sz="1200" dirty="0" smtClean="0">
                <a:latin typeface="+mn-ea"/>
              </a:rPr>
              <a:t>Gibbs Sampling </a:t>
            </a:r>
            <a:r>
              <a:rPr lang="zh-CN" altLang="en-US" sz="1200" dirty="0" smtClean="0">
                <a:latin typeface="+mn-ea"/>
              </a:rPr>
              <a:t>更为简单易懂。</a:t>
            </a:r>
            <a:endParaRPr lang="en-US" altLang="zh-CN" sz="1200"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初始时随机给文本中的每个单词分配主题</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然后统计每个主题</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下出现</a:t>
            </a:r>
            <a:r>
              <a:rPr lang="en-US" altLang="zh-CN" sz="1200" b="0" i="0" kern="1200" dirty="0" smtClean="0">
                <a:solidFill>
                  <a:schemeClr val="tx1"/>
                </a:solidFill>
                <a:latin typeface="+mn-lt"/>
                <a:ea typeface="+mn-ea"/>
                <a:cs typeface="+mn-cs"/>
              </a:rPr>
              <a:t>term t</a:t>
            </a:r>
            <a:r>
              <a:rPr lang="zh-CN" altLang="en-US" sz="1200" b="0" i="0" kern="1200" dirty="0" smtClean="0">
                <a:solidFill>
                  <a:schemeClr val="tx1"/>
                </a:solidFill>
                <a:latin typeface="+mn-lt"/>
                <a:ea typeface="+mn-ea"/>
                <a:cs typeface="+mn-cs"/>
              </a:rPr>
              <a:t>的数量以及每个文档</a:t>
            </a:r>
            <a:r>
              <a:rPr lang="en-US" altLang="zh-CN" sz="1200" b="0" i="0" kern="1200" dirty="0" smtClean="0">
                <a:solidFill>
                  <a:schemeClr val="tx1"/>
                </a:solidFill>
                <a:latin typeface="+mn-lt"/>
                <a:ea typeface="+mn-ea"/>
                <a:cs typeface="+mn-cs"/>
              </a:rPr>
              <a:t>m</a:t>
            </a:r>
            <a:r>
              <a:rPr lang="zh-CN" altLang="en-US" sz="1200" b="0" i="0" kern="1200" dirty="0" smtClean="0">
                <a:solidFill>
                  <a:schemeClr val="tx1"/>
                </a:solidFill>
                <a:latin typeface="+mn-lt"/>
                <a:ea typeface="+mn-ea"/>
                <a:cs typeface="+mn-cs"/>
              </a:rPr>
              <a:t>下出现主题</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中的词的数量，每一轮计算。。。。，即排除当前词的主题分配，根据其他所有词的主题分配估计当前词分配各个主题的概率。当得到当前词属于所有主题</a:t>
            </a:r>
            <a:r>
              <a:rPr lang="en-US" altLang="zh-CN" sz="1200" b="0" i="0" kern="1200" dirty="0" smtClean="0">
                <a:solidFill>
                  <a:schemeClr val="tx1"/>
                </a:solidFill>
                <a:latin typeface="+mn-lt"/>
                <a:ea typeface="+mn-ea"/>
                <a:cs typeface="+mn-cs"/>
              </a:rPr>
              <a:t>z</a:t>
            </a:r>
            <a:r>
              <a:rPr lang="zh-CN" altLang="en-US" sz="1200" b="0" i="0" kern="1200" dirty="0" smtClean="0">
                <a:solidFill>
                  <a:schemeClr val="tx1"/>
                </a:solidFill>
                <a:latin typeface="+mn-lt"/>
                <a:ea typeface="+mn-ea"/>
                <a:cs typeface="+mn-cs"/>
              </a:rPr>
              <a:t>的概率分布后，根据这个概率分布为该词</a:t>
            </a:r>
            <a:r>
              <a:rPr lang="en-US" altLang="zh-CN" sz="1200" b="0" i="0" kern="1200" dirty="0" smtClean="0">
                <a:solidFill>
                  <a:schemeClr val="tx1"/>
                </a:solidFill>
                <a:latin typeface="+mn-lt"/>
                <a:ea typeface="+mn-ea"/>
                <a:cs typeface="+mn-cs"/>
              </a:rPr>
              <a:t>sample</a:t>
            </a:r>
            <a:r>
              <a:rPr lang="zh-CN" altLang="en-US" sz="1200" b="0" i="0" kern="1200" dirty="0" smtClean="0">
                <a:solidFill>
                  <a:schemeClr val="tx1"/>
                </a:solidFill>
                <a:latin typeface="+mn-lt"/>
                <a:ea typeface="+mn-ea"/>
                <a:cs typeface="+mn-cs"/>
              </a:rPr>
              <a:t>一个新的主题。然后用同样的方法不断更新下一个词的主题，直到发现每个文档下</a:t>
            </a:r>
            <a:r>
              <a:rPr lang="en-US" altLang="zh-CN" sz="1200" b="0" i="0" kern="1200" dirty="0" smtClean="0">
                <a:solidFill>
                  <a:schemeClr val="tx1"/>
                </a:solidFill>
                <a:latin typeface="+mn-lt"/>
                <a:ea typeface="+mn-ea"/>
                <a:cs typeface="+mn-cs"/>
              </a:rPr>
              <a:t>Topic</a:t>
            </a:r>
            <a:r>
              <a:rPr lang="zh-CN" altLang="en-US" sz="1200" b="0" i="0" kern="1200" dirty="0" smtClean="0">
                <a:solidFill>
                  <a:schemeClr val="tx1"/>
                </a:solidFill>
                <a:latin typeface="+mn-lt"/>
                <a:ea typeface="+mn-ea"/>
                <a:cs typeface="+mn-cs"/>
              </a:rPr>
              <a:t>分布和每个</a:t>
            </a:r>
            <a:r>
              <a:rPr lang="en-US" altLang="zh-CN" sz="1200" b="0" i="0" kern="1200" dirty="0" smtClean="0">
                <a:solidFill>
                  <a:schemeClr val="tx1"/>
                </a:solidFill>
                <a:latin typeface="+mn-lt"/>
                <a:ea typeface="+mn-ea"/>
                <a:cs typeface="+mn-cs"/>
              </a:rPr>
              <a:t>Topic</a:t>
            </a:r>
            <a:r>
              <a:rPr lang="zh-CN" altLang="en-US" sz="1200" b="0" i="0" kern="1200" dirty="0" smtClean="0">
                <a:solidFill>
                  <a:schemeClr val="tx1"/>
                </a:solidFill>
                <a:latin typeface="+mn-lt"/>
                <a:ea typeface="+mn-ea"/>
                <a:cs typeface="+mn-cs"/>
              </a:rPr>
              <a:t>下词的分布收敛，算法停止，输出待估计的参数和，最终每个单词的主题也同时得出。实际应用中会设置最大迭代次数。每一次计算。。。的公式称为</a:t>
            </a:r>
            <a:r>
              <a:rPr lang="en-US" altLang="zh-CN" sz="1200" b="0" i="0" kern="1200" dirty="0" smtClean="0">
                <a:solidFill>
                  <a:schemeClr val="tx1"/>
                </a:solidFill>
                <a:latin typeface="+mn-lt"/>
                <a:ea typeface="+mn-ea"/>
                <a:cs typeface="+mn-cs"/>
              </a:rPr>
              <a:t>Gibbs updating rule.</a:t>
            </a:r>
            <a:r>
              <a:rPr lang="zh-CN" altLang="en-US" sz="1200" b="0" i="0" kern="1200" dirty="0" smtClean="0">
                <a:solidFill>
                  <a:schemeClr val="tx1"/>
                </a:solidFill>
                <a:latin typeface="+mn-lt"/>
                <a:ea typeface="+mn-ea"/>
                <a:cs typeface="+mn-cs"/>
              </a:rPr>
              <a:t>下面我们来推导</a:t>
            </a:r>
            <a:r>
              <a:rPr lang="en-US" altLang="zh-CN" sz="1200" b="0" i="0" kern="1200" dirty="0" smtClean="0">
                <a:solidFill>
                  <a:schemeClr val="tx1"/>
                </a:solidFill>
                <a:latin typeface="+mn-lt"/>
                <a:ea typeface="+mn-ea"/>
                <a:cs typeface="+mn-cs"/>
              </a:rPr>
              <a:t>LDA</a:t>
            </a:r>
            <a:r>
              <a:rPr lang="zh-CN" altLang="en-US" sz="1200" b="0" i="0" kern="1200" dirty="0" smtClean="0">
                <a:solidFill>
                  <a:schemeClr val="tx1"/>
                </a:solidFill>
                <a:latin typeface="+mn-lt"/>
                <a:ea typeface="+mn-ea"/>
                <a:cs typeface="+mn-cs"/>
              </a:rPr>
              <a:t>的联合分布和</a:t>
            </a:r>
            <a:r>
              <a:rPr lang="en-US" altLang="zh-CN" sz="1200" b="0" i="0" kern="1200" dirty="0" smtClean="0">
                <a:solidFill>
                  <a:schemeClr val="tx1"/>
                </a:solidFill>
                <a:latin typeface="+mn-lt"/>
                <a:ea typeface="+mn-ea"/>
                <a:cs typeface="+mn-cs"/>
              </a:rPr>
              <a:t>Gibbs updating rule</a:t>
            </a:r>
            <a:r>
              <a:rPr lang="zh-CN" altLang="en-US" sz="1200" b="0" i="0" kern="1200" dirty="0" smtClean="0">
                <a:solidFill>
                  <a:schemeClr val="tx1"/>
                </a:solidFill>
                <a:latin typeface="+mn-lt"/>
                <a:ea typeface="+mn-ea"/>
                <a:cs typeface="+mn-cs"/>
              </a:rPr>
              <a:t>。</a:t>
            </a:r>
            <a:endParaRPr lang="zh-CN" altLang="en-US"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综上所述，主题模型是一个能够挖掘语言背后隐含信息的利器。近些年来各大搜索引擎公司都已经开始重视这方面的研发工作。语义分析的技术正在逐步深入到搜索领域的各个产品中去。在不久的将来，我们的搜索将会变得更加智能，让我们拭目以待吧。</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如果由人来判断，我们一看就知道，这两个句子之间虽然没有任何公共词语，但仍然是很相关的。这是因为，虽然第二句中的“苹果”可能是指吃的苹果，但是由于第一句里面有了“乔布斯”，我们会很自然的把“苹果”理解为苹果公司的产品。事实上，这种文字语句之间的相关性、相似性问题，在搜索引擎算法中经常遇到。例如，一个用户输入了一个</a:t>
            </a:r>
            <a:r>
              <a:rPr lang="en-US" altLang="zh-CN" sz="1200" b="0" i="0" kern="1200" dirty="0" smtClean="0">
                <a:solidFill>
                  <a:schemeClr val="tx1"/>
                </a:solidFill>
                <a:latin typeface="+mn-lt"/>
                <a:ea typeface="+mn-ea"/>
                <a:cs typeface="+mn-cs"/>
              </a:rPr>
              <a:t>query</a:t>
            </a:r>
            <a:r>
              <a:rPr lang="zh-CN" altLang="en-US" sz="1200" b="0" i="0" kern="1200" dirty="0" smtClean="0">
                <a:solidFill>
                  <a:schemeClr val="tx1"/>
                </a:solidFill>
                <a:latin typeface="+mn-lt"/>
                <a:ea typeface="+mn-ea"/>
                <a:cs typeface="+mn-cs"/>
              </a:rPr>
              <a:t>，我们要从海量的网页库中找出和它最相关的结果。这里就涉及到如何衡量</a:t>
            </a:r>
            <a:r>
              <a:rPr lang="en-US" altLang="zh-CN" sz="1200" b="0" i="0" kern="1200" dirty="0" smtClean="0">
                <a:solidFill>
                  <a:schemeClr val="tx1"/>
                </a:solidFill>
                <a:latin typeface="+mn-lt"/>
                <a:ea typeface="+mn-ea"/>
                <a:cs typeface="+mn-cs"/>
              </a:rPr>
              <a:t>query</a:t>
            </a:r>
            <a:r>
              <a:rPr lang="zh-CN" altLang="en-US" sz="1200" b="0" i="0" kern="1200" dirty="0" smtClean="0">
                <a:solidFill>
                  <a:schemeClr val="tx1"/>
                </a:solidFill>
                <a:latin typeface="+mn-lt"/>
                <a:ea typeface="+mn-ea"/>
                <a:cs typeface="+mn-cs"/>
              </a:rPr>
              <a:t>和网页之间相似度的问题。对于这类问题，人是可以通过上下文语境来判断的。但是，机器可以么？</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主题模型，顾名思义，就是对文字中隐含主题的一种建模方法。还是上面的例子，“苹果”这个词的背后既包含是苹果公司这样一个主题，也包括了水果的主题。当我们和第一句进行比较时，苹果公司这个主题就和“乔布斯”所代表的主题匹配上了，因而我们认为它们是相关的。</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在这里，我们先定义一下主题究竟是什么。主题就是一个概念、一个方面。它表现为一系列相关的词语。比如一个文章如果涉及到“百度”这个主题，那么“中文搜索”、“李彦宏”等词语就会以较高的频率出现，而如果涉及到“</a:t>
            </a:r>
            <a:r>
              <a:rPr lang="en-US" altLang="zh-CN" sz="1200" b="0" i="0" kern="1200" dirty="0" smtClean="0">
                <a:solidFill>
                  <a:schemeClr val="tx1"/>
                </a:solidFill>
                <a:latin typeface="+mn-lt"/>
                <a:ea typeface="+mn-ea"/>
                <a:cs typeface="+mn-cs"/>
              </a:rPr>
              <a:t>IBM”</a:t>
            </a:r>
            <a:r>
              <a:rPr lang="zh-CN" altLang="en-US" sz="1200" b="0" i="0" kern="1200" dirty="0" smtClean="0">
                <a:solidFill>
                  <a:schemeClr val="tx1"/>
                </a:solidFill>
                <a:latin typeface="+mn-lt"/>
                <a:ea typeface="+mn-ea"/>
                <a:cs typeface="+mn-cs"/>
              </a:rPr>
              <a:t>这个主题，那么“笔记本”等就会出现的很频繁。如果用数学来描述一下的话，</a:t>
            </a:r>
            <a:r>
              <a:rPr lang="zh-CN" altLang="en-US" sz="1200" b="1" i="0" kern="1200" dirty="0" smtClean="0">
                <a:solidFill>
                  <a:schemeClr val="tx1"/>
                </a:solidFill>
                <a:latin typeface="+mn-lt"/>
                <a:ea typeface="+mn-ea"/>
                <a:cs typeface="+mn-cs"/>
              </a:rPr>
              <a:t>主题就是词汇表上词语的条件概率分布</a:t>
            </a:r>
            <a:r>
              <a:rPr lang="zh-CN" altLang="en-US" sz="1200" b="0" i="0" kern="1200" dirty="0" smtClean="0">
                <a:solidFill>
                  <a:schemeClr val="tx1"/>
                </a:solidFill>
                <a:latin typeface="+mn-lt"/>
                <a:ea typeface="+mn-ea"/>
                <a:cs typeface="+mn-cs"/>
              </a:rPr>
              <a:t> 。与主题关系越密切的词语，它的条件概率越大，反之则越小。</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以上是从互联网新闻中摘抄下来的一段话。我们划分了</a:t>
            </a:r>
            <a:r>
              <a:rPr lang="en-US" altLang="zh-CN" sz="1200" b="0" i="0" kern="1200" dirty="0" smtClean="0">
                <a:solidFill>
                  <a:schemeClr val="tx1"/>
                </a:solidFill>
                <a:latin typeface="+mn-lt"/>
                <a:ea typeface="+mn-ea"/>
                <a:cs typeface="+mn-cs"/>
              </a:rPr>
              <a:t>4</a:t>
            </a:r>
            <a:r>
              <a:rPr lang="zh-CN" altLang="en-US" sz="1200" b="0" i="0" kern="1200" dirty="0" smtClean="0">
                <a:solidFill>
                  <a:schemeClr val="tx1"/>
                </a:solidFill>
                <a:latin typeface="+mn-lt"/>
                <a:ea typeface="+mn-ea"/>
                <a:cs typeface="+mn-cs"/>
              </a:rPr>
              <a:t>个桶（主题），百度（红色），微软（黄色）、谷歌（蓝色）和市场（绿色）。段落中所包含的每个主题的词语用颜色标识出来了。从颜色分布上我们就可以看出，文字的大意是在讲百度和市场发展。在这里面，谷歌、微软这两个主题也出现了，但不是主要语义。值得注意的是，像“搜索引擎”这样的词语，在百度、微软、谷歌这三个主题上都是很可能出现的，可以认为一个词语放进了多个“桶”。当它在文字中出现的时候，这三个主题均有一定程度的体现。</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左边的矩阵表示每篇文章中每次词语出现的概率；中间的</a:t>
            </a:r>
            <a:r>
              <a:rPr lang="en-US" altLang="zh-CN" sz="1200" b="0" i="0" kern="1200" dirty="0" smtClean="0">
                <a:solidFill>
                  <a:schemeClr val="tx1"/>
                </a:solidFill>
                <a:latin typeface="+mn-lt"/>
                <a:ea typeface="+mn-ea"/>
                <a:cs typeface="+mn-cs"/>
              </a:rPr>
              <a:t>Φ</a:t>
            </a:r>
            <a:r>
              <a:rPr lang="zh-CN" altLang="en-US" sz="1200" b="0" i="0" kern="1200" dirty="0" smtClean="0">
                <a:solidFill>
                  <a:schemeClr val="tx1"/>
                </a:solidFill>
                <a:latin typeface="+mn-lt"/>
                <a:ea typeface="+mn-ea"/>
                <a:cs typeface="+mn-cs"/>
              </a:rPr>
              <a:t>矩阵表示的是每个主题中每个词语出现的概率 ，也就是每个“桶</a:t>
            </a:r>
          </a:p>
          <a:p>
            <a:r>
              <a:rPr lang="zh-CN" altLang="en-US" sz="1200" b="0" i="0" kern="1200" dirty="0" smtClean="0">
                <a:solidFill>
                  <a:schemeClr val="tx1"/>
                </a:solidFill>
                <a:latin typeface="+mn-lt"/>
                <a:ea typeface="+mn-ea"/>
                <a:cs typeface="+mn-cs"/>
              </a:rPr>
              <a:t>表示的是每篇文档中各个主题出现的概率 ，可以理解为一段话中每个主题所占的比例。</a:t>
            </a:r>
          </a:p>
          <a:p>
            <a:r>
              <a:rPr lang="zh-CN" altLang="en-US" sz="1200" b="0" i="0" kern="1200" dirty="0" smtClean="0">
                <a:solidFill>
                  <a:schemeClr val="tx1"/>
                </a:solidFill>
                <a:latin typeface="+mn-lt"/>
                <a:ea typeface="+mn-ea"/>
                <a:cs typeface="+mn-cs"/>
              </a:rPr>
              <a:t>假如我们有很多的文档，比如大量的网页，我们先对所有文档进行分词，得到一个词汇列表。这样每篇文档就可以表示为一个词语的集合。对于每个词语，我们可以用它在文档中出现的次数除以文档中词语的数目作为它在文档中出现的概率 。这样，对任意一篇文档，左边的矩阵是已知的，右边的两个矩阵未知。而</a:t>
            </a:r>
            <a:r>
              <a:rPr lang="zh-CN" altLang="en-US" sz="1200" b="1" i="0" kern="1200" dirty="0" smtClean="0">
                <a:solidFill>
                  <a:schemeClr val="tx1"/>
                </a:solidFill>
                <a:latin typeface="+mn-lt"/>
                <a:ea typeface="+mn-ea"/>
                <a:cs typeface="+mn-cs"/>
              </a:rPr>
              <a:t>主题模型就是用大量已知的“词语－文档”矩阵</a:t>
            </a:r>
            <a:r>
              <a:rPr lang="zh-CN" altLang="en-US" sz="1200" b="0" i="0" kern="1200" dirty="0" smtClean="0">
                <a:solidFill>
                  <a:schemeClr val="tx1"/>
                </a:solidFill>
                <a:latin typeface="+mn-lt"/>
                <a:ea typeface="+mn-ea"/>
                <a:cs typeface="+mn-cs"/>
              </a:rPr>
              <a:t> </a:t>
            </a:r>
            <a:r>
              <a:rPr lang="zh-CN" altLang="en-US" sz="1200" b="1" i="0" kern="1200" dirty="0" smtClean="0">
                <a:solidFill>
                  <a:schemeClr val="tx1"/>
                </a:solidFill>
                <a:latin typeface="+mn-lt"/>
                <a:ea typeface="+mn-ea"/>
                <a:cs typeface="+mn-cs"/>
              </a:rPr>
              <a:t>，通过一系列的训练，推理出右边的“词语－主题”矩阵</a:t>
            </a:r>
            <a:r>
              <a:rPr lang="en-US" altLang="zh-CN" sz="1200" b="1" i="0" kern="1200" dirty="0" smtClean="0">
                <a:solidFill>
                  <a:schemeClr val="tx1"/>
                </a:solidFill>
                <a:latin typeface="+mn-lt"/>
                <a:ea typeface="+mn-ea"/>
                <a:cs typeface="+mn-cs"/>
              </a:rPr>
              <a:t>Φ</a:t>
            </a:r>
            <a:r>
              <a:rPr lang="zh-CN" altLang="en-US" sz="1200" b="0" i="0" kern="1200" dirty="0" smtClean="0">
                <a:solidFill>
                  <a:schemeClr val="tx1"/>
                </a:solidFill>
                <a:latin typeface="+mn-lt"/>
                <a:ea typeface="+mn-ea"/>
                <a:cs typeface="+mn-cs"/>
              </a:rPr>
              <a:t> </a:t>
            </a:r>
            <a:r>
              <a:rPr lang="zh-CN" altLang="en-US" sz="1200" b="1" i="0" kern="1200" dirty="0" smtClean="0">
                <a:solidFill>
                  <a:schemeClr val="tx1"/>
                </a:solidFill>
                <a:latin typeface="+mn-lt"/>
                <a:ea typeface="+mn-ea"/>
                <a:cs typeface="+mn-cs"/>
              </a:rPr>
              <a:t>和“主题文档”矩阵</a:t>
            </a:r>
            <a:r>
              <a:rPr lang="en-US" altLang="zh-CN" sz="1200" b="1" i="0" kern="1200" dirty="0" smtClean="0">
                <a:solidFill>
                  <a:schemeClr val="tx1"/>
                </a:solidFill>
                <a:latin typeface="+mn-lt"/>
                <a:ea typeface="+mn-ea"/>
                <a:cs typeface="+mn-cs"/>
              </a:rPr>
              <a:t>Θ</a:t>
            </a:r>
            <a:r>
              <a:rPr lang="zh-CN" altLang="en-US" sz="1200" b="0" i="0" kern="1200" dirty="0" smtClean="0">
                <a:solidFill>
                  <a:schemeClr val="tx1"/>
                </a:solidFill>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方框表示其中的内容进行重复，右下角是重复的次数</a:t>
            </a:r>
            <a:r>
              <a:rPr lang="en-US" altLang="zh-CN" dirty="0" smtClean="0"/>
              <a:t>;</a:t>
            </a:r>
            <a:r>
              <a:rPr lang="zh-CN" altLang="en-US" dirty="0" smtClean="0"/>
              <a:t>灰色节点表示观测值，空心节点表示隐含随机变量或者参数，箭头代表依赖关系</a:t>
            </a:r>
            <a:r>
              <a:rPr lang="en-US" altLang="zh-CN" dirty="0" smtClean="0"/>
              <a:t>.</a:t>
            </a:r>
            <a:r>
              <a:rPr lang="el-GR" altLang="zh-CN" dirty="0" smtClean="0">
                <a:ea typeface="宋体"/>
              </a:rPr>
              <a:t>α</a:t>
            </a:r>
            <a:r>
              <a:rPr lang="zh-CN" altLang="en-US" dirty="0" smtClean="0"/>
              <a:t>是</a:t>
            </a:r>
            <a:r>
              <a:rPr lang="el-GR" altLang="zh-CN" dirty="0" smtClean="0">
                <a:ea typeface="宋体"/>
              </a:rPr>
              <a:t>θ</a:t>
            </a:r>
            <a:r>
              <a:rPr lang="zh-CN" altLang="en-US" dirty="0" smtClean="0"/>
              <a:t>的超参数，</a:t>
            </a:r>
            <a:r>
              <a:rPr lang="el-GR" altLang="zh-CN" dirty="0" smtClean="0">
                <a:ea typeface="宋体"/>
              </a:rPr>
              <a:t>β</a:t>
            </a:r>
            <a:r>
              <a:rPr lang="zh-CN" altLang="en-US" dirty="0" smtClean="0"/>
              <a:t>是</a:t>
            </a:r>
            <a:r>
              <a:rPr lang="en-US" altLang="zh-CN" dirty="0" smtClean="0"/>
              <a:t>K*V</a:t>
            </a:r>
            <a:r>
              <a:rPr lang="zh-CN" altLang="en-US" dirty="0" smtClean="0"/>
              <a:t>的参数集合，每行代表某个主题中的词项概率分布，</a:t>
            </a:r>
            <a:r>
              <a:rPr lang="en-US" altLang="zh-CN" dirty="0" smtClean="0"/>
              <a:t>K</a:t>
            </a:r>
            <a:r>
              <a:rPr lang="zh-CN" altLang="en-US" dirty="0" smtClean="0"/>
              <a:t>是主题个数，</a:t>
            </a:r>
            <a:r>
              <a:rPr lang="en-US" altLang="zh-CN" dirty="0" smtClean="0"/>
              <a:t>V</a:t>
            </a:r>
            <a:r>
              <a:rPr lang="zh-CN" altLang="en-US" dirty="0" smtClean="0"/>
              <a:t>是词项个数</a:t>
            </a:r>
            <a:r>
              <a:rPr lang="en-US" altLang="zh-CN" dirty="0" smtClean="0"/>
              <a:t>;</a:t>
            </a:r>
            <a:r>
              <a:rPr lang="el-GR" altLang="zh-CN" dirty="0" smtClean="0">
                <a:ea typeface="+mn-ea"/>
              </a:rPr>
              <a:t> θ</a:t>
            </a:r>
            <a:r>
              <a:rPr lang="zh-CN" altLang="en-US" dirty="0" smtClean="0"/>
              <a:t>表示某文档的主题概率分布，共</a:t>
            </a:r>
            <a:r>
              <a:rPr lang="en-US" altLang="zh-CN" dirty="0" smtClean="0"/>
              <a:t>M</a:t>
            </a:r>
            <a:r>
              <a:rPr lang="zh-CN" altLang="en-US" dirty="0" smtClean="0"/>
              <a:t>个，</a:t>
            </a:r>
            <a:r>
              <a:rPr lang="en-US" altLang="zh-CN" dirty="0" smtClean="0"/>
              <a:t>M</a:t>
            </a:r>
            <a:r>
              <a:rPr lang="zh-CN" altLang="en-US" dirty="0" smtClean="0"/>
              <a:t>为文档个数</a:t>
            </a:r>
            <a:r>
              <a:rPr lang="en-US" altLang="zh-CN" dirty="0" smtClean="0"/>
              <a:t>.w</a:t>
            </a:r>
            <a:r>
              <a:rPr lang="zh-CN" altLang="en-US" dirty="0" smtClean="0"/>
              <a:t>为单词，</a:t>
            </a:r>
            <a:r>
              <a:rPr lang="en-US" altLang="zh-CN" dirty="0" smtClean="0"/>
              <a:t>z</a:t>
            </a:r>
            <a:r>
              <a:rPr lang="zh-CN" altLang="en-US" dirty="0" smtClean="0"/>
              <a:t>为</a:t>
            </a:r>
            <a:r>
              <a:rPr lang="en-US" altLang="zh-CN" dirty="0" smtClean="0"/>
              <a:t>w</a:t>
            </a:r>
            <a:r>
              <a:rPr lang="zh-CN" altLang="en-US" dirty="0" smtClean="0"/>
              <a:t>的主题标号</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77494F5A-7864-4C09-9B4E-D589D642CABD}"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2013/4/9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2013/4/9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234" y="0"/>
            <a:ext cx="9136766" cy="6863435"/>
          </a:xfrm>
          <a:prstGeom prst="rect">
            <a:avLst/>
          </a:prstGeom>
          <a:noFill/>
          <a:ln w="9525">
            <a:noFill/>
            <a:miter lim="800000"/>
            <a:headEnd/>
            <a:tailEnd/>
          </a:ln>
          <a:effectLst/>
        </p:spPr>
      </p:pic>
      <p:sp>
        <p:nvSpPr>
          <p:cNvPr id="5" name="TextBox 4"/>
          <p:cNvSpPr txBox="1"/>
          <p:nvPr/>
        </p:nvSpPr>
        <p:spPr>
          <a:xfrm>
            <a:off x="1571604" y="2000240"/>
            <a:ext cx="6215106" cy="1754326"/>
          </a:xfrm>
          <a:prstGeom prst="rect">
            <a:avLst/>
          </a:prstGeom>
          <a:noFill/>
        </p:spPr>
        <p:txBody>
          <a:bodyPr wrap="square" rtlCol="0">
            <a:spAutoFit/>
          </a:bodyPr>
          <a:lstStyle/>
          <a:p>
            <a:r>
              <a:rPr lang="zh-CN" altLang="en-US" sz="5400" dirty="0" smtClean="0">
                <a:latin typeface="华文行楷" pitchFamily="2" charset="-122"/>
                <a:ea typeface="华文行楷" pitchFamily="2" charset="-122"/>
              </a:rPr>
              <a:t>自然语言处理</a:t>
            </a:r>
            <a:endParaRPr lang="en-US" altLang="zh-CN" sz="5400" dirty="0" smtClean="0">
              <a:latin typeface="华文行楷" pitchFamily="2" charset="-122"/>
              <a:ea typeface="华文行楷" pitchFamily="2" charset="-122"/>
            </a:endParaRPr>
          </a:p>
          <a:p>
            <a:r>
              <a:rPr lang="en-US" altLang="zh-CN" sz="5400" dirty="0" smtClean="0">
                <a:latin typeface="华文行楷" pitchFamily="2" charset="-122"/>
                <a:ea typeface="华文行楷" pitchFamily="2" charset="-122"/>
              </a:rPr>
              <a:t>              --</a:t>
            </a:r>
            <a:r>
              <a:rPr lang="zh-CN" altLang="en-US" sz="5400" dirty="0" smtClean="0">
                <a:latin typeface="华文行楷" pitchFamily="2" charset="-122"/>
                <a:ea typeface="华文行楷" pitchFamily="2" charset="-122"/>
              </a:rPr>
              <a:t>主题模型</a:t>
            </a:r>
            <a:endParaRPr lang="zh-CN" altLang="en-US" sz="5400" dirty="0">
              <a:latin typeface="华文行楷" pitchFamily="2" charset="-122"/>
              <a:ea typeface="华文行楷" pitchFamily="2" charset="-122"/>
            </a:endParaRPr>
          </a:p>
        </p:txBody>
      </p:sp>
      <p:sp>
        <p:nvSpPr>
          <p:cNvPr id="6" name="TextBox 5"/>
          <p:cNvSpPr txBox="1"/>
          <p:nvPr/>
        </p:nvSpPr>
        <p:spPr>
          <a:xfrm>
            <a:off x="5357818" y="4286256"/>
            <a:ext cx="3357586" cy="1177245"/>
          </a:xfrm>
          <a:prstGeom prst="rect">
            <a:avLst/>
          </a:prstGeom>
          <a:noFill/>
        </p:spPr>
        <p:txBody>
          <a:bodyPr wrap="square" rtlCol="0">
            <a:spAutoFit/>
          </a:bodyPr>
          <a:lstStyle/>
          <a:p>
            <a:pPr lvl="0">
              <a:spcBef>
                <a:spcPct val="0"/>
              </a:spcBef>
              <a:defRPr/>
            </a:pPr>
            <a:r>
              <a:rPr lang="en-US" altLang="zh-CN" sz="2000" b="1" dirty="0" smtClean="0">
                <a:latin typeface="+mn-ea"/>
              </a:rPr>
              <a:t>@author   </a:t>
            </a:r>
            <a:r>
              <a:rPr lang="en-US" altLang="zh-CN" sz="2000" b="1" dirty="0" err="1" smtClean="0">
                <a:latin typeface="+mn-ea"/>
              </a:rPr>
              <a:t>Liangjun_Zhou</a:t>
            </a:r>
            <a:endParaRPr lang="en-US" altLang="zh-CN" sz="2000" b="1" dirty="0" smtClean="0">
              <a:latin typeface="+mn-ea"/>
            </a:endParaRPr>
          </a:p>
          <a:p>
            <a:pPr lvl="0">
              <a:spcBef>
                <a:spcPct val="0"/>
              </a:spcBef>
              <a:defRPr/>
            </a:pPr>
            <a:endParaRPr lang="en-US" altLang="zh-CN" sz="2000" b="1" dirty="0" smtClean="0">
              <a:latin typeface="+mn-ea"/>
            </a:endParaRPr>
          </a:p>
          <a:p>
            <a:pPr lvl="0">
              <a:spcBef>
                <a:spcPct val="0"/>
              </a:spcBef>
              <a:defRPr/>
            </a:pPr>
            <a:r>
              <a:rPr lang="en-US" altLang="zh-CN" sz="2000" b="1" dirty="0" smtClean="0">
                <a:latin typeface="+mn-ea"/>
              </a:rPr>
              <a:t>@date    2013.04.08</a:t>
            </a:r>
          </a:p>
          <a:p>
            <a:endParaRPr lang="zh-CN" altLang="en-US" sz="1050" b="1" dirty="0">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3428992" y="428604"/>
            <a:ext cx="3068469" cy="584775"/>
          </a:xfrm>
          <a:prstGeom prst="rect">
            <a:avLst/>
          </a:prstGeom>
          <a:noFill/>
        </p:spPr>
        <p:txBody>
          <a:bodyPr wrap="none" rtlCol="0">
            <a:spAutoFit/>
          </a:bodyPr>
          <a:lstStyle/>
          <a:p>
            <a:r>
              <a:rPr lang="zh-CN" altLang="en-US" sz="3200" b="1" dirty="0" smtClean="0"/>
              <a:t>主题模型的表示</a:t>
            </a:r>
            <a:endParaRPr lang="zh-CN" altLang="en-US" sz="3200" b="1" dirty="0"/>
          </a:p>
        </p:txBody>
      </p:sp>
      <p:sp>
        <p:nvSpPr>
          <p:cNvPr id="6" name="TextBox 5"/>
          <p:cNvSpPr txBox="1"/>
          <p:nvPr/>
        </p:nvSpPr>
        <p:spPr>
          <a:xfrm>
            <a:off x="357158" y="1714488"/>
            <a:ext cx="8501090" cy="1384995"/>
          </a:xfrm>
          <a:prstGeom prst="rect">
            <a:avLst/>
          </a:prstGeom>
          <a:noFill/>
        </p:spPr>
        <p:txBody>
          <a:bodyPr wrap="square" rtlCol="0">
            <a:spAutoFit/>
          </a:bodyPr>
          <a:lstStyle/>
          <a:p>
            <a:r>
              <a:rPr lang="zh-CN" altLang="en-US" sz="2800" dirty="0" smtClean="0"/>
              <a:t>主题模型的表示有两种，分别是使用图模型和生成过程。以</a:t>
            </a:r>
            <a:r>
              <a:rPr lang="en-US" altLang="zh-CN" sz="2800" dirty="0" smtClean="0"/>
              <a:t>LDA</a:t>
            </a:r>
            <a:r>
              <a:rPr lang="zh-CN" altLang="en-US" sz="2800" dirty="0" smtClean="0"/>
              <a:t>模型为例，图</a:t>
            </a:r>
            <a:r>
              <a:rPr lang="en-US" altLang="zh-CN" sz="2800" dirty="0" smtClean="0"/>
              <a:t>3</a:t>
            </a:r>
            <a:r>
              <a:rPr lang="zh-CN" altLang="en-US" sz="2800" dirty="0" smtClean="0"/>
              <a:t>是使用图模型的方法对</a:t>
            </a:r>
            <a:r>
              <a:rPr lang="en-US" altLang="zh-CN" sz="2800" dirty="0" smtClean="0"/>
              <a:t>LDA</a:t>
            </a:r>
            <a:r>
              <a:rPr lang="zh-CN" altLang="en-US" sz="2800" dirty="0" smtClean="0"/>
              <a:t>模型的表示</a:t>
            </a:r>
            <a:endParaRPr lang="zh-CN" altLang="en-US" sz="2800" dirty="0"/>
          </a:p>
        </p:txBody>
      </p:sp>
      <p:pic>
        <p:nvPicPr>
          <p:cNvPr id="4" name="Picture 2"/>
          <p:cNvPicPr>
            <a:picLocks noChangeAspect="1" noChangeArrowheads="1"/>
          </p:cNvPicPr>
          <p:nvPr/>
        </p:nvPicPr>
        <p:blipFill>
          <a:blip r:embed="rId4"/>
          <a:srcRect/>
          <a:stretch>
            <a:fillRect/>
          </a:stretch>
        </p:blipFill>
        <p:spPr bwMode="auto">
          <a:xfrm>
            <a:off x="1928794" y="3429000"/>
            <a:ext cx="5143536" cy="29618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3428992" y="428604"/>
            <a:ext cx="3068469" cy="584775"/>
          </a:xfrm>
          <a:prstGeom prst="rect">
            <a:avLst/>
          </a:prstGeom>
          <a:noFill/>
        </p:spPr>
        <p:txBody>
          <a:bodyPr wrap="none" rtlCol="0">
            <a:spAutoFit/>
          </a:bodyPr>
          <a:lstStyle/>
          <a:p>
            <a:r>
              <a:rPr lang="zh-CN" altLang="en-US" sz="3200" b="1" dirty="0" smtClean="0"/>
              <a:t>主题模型的表示</a:t>
            </a:r>
            <a:endParaRPr lang="zh-CN" altLang="en-US" sz="3200" b="1" dirty="0"/>
          </a:p>
        </p:txBody>
      </p:sp>
      <p:sp>
        <p:nvSpPr>
          <p:cNvPr id="6" name="TextBox 5"/>
          <p:cNvSpPr txBox="1"/>
          <p:nvPr/>
        </p:nvSpPr>
        <p:spPr>
          <a:xfrm>
            <a:off x="357158" y="1714488"/>
            <a:ext cx="8501090" cy="1384995"/>
          </a:xfrm>
          <a:prstGeom prst="rect">
            <a:avLst/>
          </a:prstGeom>
          <a:noFill/>
        </p:spPr>
        <p:txBody>
          <a:bodyPr wrap="square" rtlCol="0">
            <a:spAutoFit/>
          </a:bodyPr>
          <a:lstStyle/>
          <a:p>
            <a:r>
              <a:rPr lang="zh-CN" altLang="en-US" sz="2800" dirty="0" smtClean="0"/>
              <a:t>我们也可以通过生成过程来对主题模型进行描述，即</a:t>
            </a:r>
            <a:r>
              <a:rPr lang="en-US" altLang="zh-CN" sz="2800" dirty="0" smtClean="0"/>
              <a:t>LDA</a:t>
            </a:r>
            <a:r>
              <a:rPr lang="zh-CN" altLang="en-US" sz="2800" dirty="0" smtClean="0"/>
              <a:t>模型是按照如图</a:t>
            </a:r>
            <a:r>
              <a:rPr lang="en-US" altLang="zh-CN" sz="2800" dirty="0" smtClean="0"/>
              <a:t>4</a:t>
            </a:r>
            <a:r>
              <a:rPr lang="zh-CN" altLang="en-US" sz="2800" dirty="0" smtClean="0"/>
              <a:t>所示的方式生成一篇文档，重复</a:t>
            </a:r>
            <a:r>
              <a:rPr lang="en-US" altLang="zh-CN" sz="2800" dirty="0" smtClean="0"/>
              <a:t>M</a:t>
            </a:r>
            <a:r>
              <a:rPr lang="zh-CN" altLang="en-US" sz="2800" dirty="0" smtClean="0"/>
              <a:t>次则生成整个语料</a:t>
            </a:r>
            <a:r>
              <a:rPr lang="en-US" altLang="zh-CN" sz="2800" dirty="0" smtClean="0"/>
              <a:t>.</a:t>
            </a:r>
            <a:endParaRPr lang="zh-CN" altLang="en-US" sz="2800" dirty="0"/>
          </a:p>
        </p:txBody>
      </p:sp>
      <p:pic>
        <p:nvPicPr>
          <p:cNvPr id="3074" name="Picture 2"/>
          <p:cNvPicPr>
            <a:picLocks noChangeAspect="1" noChangeArrowheads="1"/>
          </p:cNvPicPr>
          <p:nvPr/>
        </p:nvPicPr>
        <p:blipFill>
          <a:blip r:embed="rId4"/>
          <a:srcRect/>
          <a:stretch>
            <a:fillRect/>
          </a:stretch>
        </p:blipFill>
        <p:spPr bwMode="auto">
          <a:xfrm>
            <a:off x="1785918" y="3286124"/>
            <a:ext cx="5232003"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7" name="TextBox 6"/>
          <p:cNvSpPr txBox="1"/>
          <p:nvPr/>
        </p:nvSpPr>
        <p:spPr>
          <a:xfrm>
            <a:off x="1071538" y="1643050"/>
            <a:ext cx="1731564" cy="461665"/>
          </a:xfrm>
          <a:prstGeom prst="rect">
            <a:avLst/>
          </a:prstGeom>
          <a:noFill/>
        </p:spPr>
        <p:txBody>
          <a:bodyPr wrap="none" rtlCol="0">
            <a:spAutoFit/>
          </a:bodyPr>
          <a:lstStyle/>
          <a:p>
            <a:r>
              <a:rPr lang="zh-CN" altLang="en-US" sz="2400" b="1" dirty="0" smtClean="0"/>
              <a:t>主成分分析</a:t>
            </a:r>
            <a:endParaRPr lang="zh-CN" altLang="en-US" sz="2400" b="1" dirty="0"/>
          </a:p>
        </p:txBody>
      </p:sp>
      <p:sp>
        <p:nvSpPr>
          <p:cNvPr id="8" name="TextBox 7"/>
          <p:cNvSpPr txBox="1"/>
          <p:nvPr/>
        </p:nvSpPr>
        <p:spPr>
          <a:xfrm>
            <a:off x="3428992" y="428604"/>
            <a:ext cx="3068469" cy="584775"/>
          </a:xfrm>
          <a:prstGeom prst="rect">
            <a:avLst/>
          </a:prstGeom>
          <a:noFill/>
        </p:spPr>
        <p:txBody>
          <a:bodyPr wrap="none" rtlCol="0">
            <a:spAutoFit/>
          </a:bodyPr>
          <a:lstStyle/>
          <a:p>
            <a:r>
              <a:rPr lang="zh-CN" altLang="en-US" sz="3200" b="1" dirty="0" smtClean="0"/>
              <a:t>主题模型的发展</a:t>
            </a:r>
            <a:endParaRPr lang="zh-CN" altLang="en-US" sz="3200" b="1" dirty="0"/>
          </a:p>
        </p:txBody>
      </p:sp>
      <p:sp>
        <p:nvSpPr>
          <p:cNvPr id="9" name="TextBox 8"/>
          <p:cNvSpPr txBox="1"/>
          <p:nvPr/>
        </p:nvSpPr>
        <p:spPr>
          <a:xfrm>
            <a:off x="857224" y="2214554"/>
            <a:ext cx="7715304" cy="2308324"/>
          </a:xfrm>
          <a:prstGeom prst="rect">
            <a:avLst/>
          </a:prstGeom>
          <a:noFill/>
        </p:spPr>
        <p:txBody>
          <a:bodyPr wrap="square" rtlCol="0">
            <a:spAutoFit/>
          </a:bodyPr>
          <a:lstStyle/>
          <a:p>
            <a:r>
              <a:rPr lang="zh-CN" altLang="en-US" sz="2400" dirty="0" smtClean="0"/>
              <a:t>主成分分析将高维的向量变换到低维空间，而且低维空间中各个维度不相关，基本过程是取协方差矩阵</a:t>
            </a:r>
            <a:r>
              <a:rPr lang="en-US" altLang="zh-CN" sz="2400" dirty="0" smtClean="0"/>
              <a:t>S(</a:t>
            </a:r>
            <a:r>
              <a:rPr lang="zh-CN" altLang="en-US" sz="2400" dirty="0" smtClean="0"/>
              <a:t>见式</a:t>
            </a:r>
            <a:r>
              <a:rPr lang="en-US" altLang="zh-CN" sz="2400" dirty="0" smtClean="0"/>
              <a:t>(1))</a:t>
            </a:r>
            <a:r>
              <a:rPr lang="zh-CN" altLang="en-US" sz="2400" dirty="0" smtClean="0"/>
              <a:t>的前</a:t>
            </a:r>
            <a:r>
              <a:rPr lang="en-US" altLang="zh-CN" sz="2400" dirty="0" smtClean="0"/>
              <a:t>m</a:t>
            </a:r>
            <a:r>
              <a:rPr lang="zh-CN" altLang="en-US" sz="2400" dirty="0" smtClean="0"/>
              <a:t>个最大的特征值对应的特征向量来构造一个</a:t>
            </a:r>
            <a:r>
              <a:rPr lang="en-US" altLang="zh-CN" sz="2400" dirty="0" smtClean="0"/>
              <a:t>m</a:t>
            </a:r>
            <a:r>
              <a:rPr lang="zh-CN" altLang="en-US" sz="2400" dirty="0" smtClean="0"/>
              <a:t>维的新空间</a:t>
            </a:r>
            <a:r>
              <a:rPr lang="en-US" altLang="zh-CN" sz="2400" dirty="0" smtClean="0"/>
              <a:t>.</a:t>
            </a:r>
            <a:r>
              <a:rPr lang="zh-CN" altLang="en-US" sz="2400" dirty="0" smtClean="0"/>
              <a:t>此处</a:t>
            </a:r>
            <a:r>
              <a:rPr lang="en-US" altLang="zh-CN" sz="2400" dirty="0" smtClean="0"/>
              <a:t>m</a:t>
            </a:r>
            <a:r>
              <a:rPr lang="zh-CN" altLang="en-US" sz="2400" dirty="0" smtClean="0"/>
              <a:t>可以理解为主题模型中的主题个数</a:t>
            </a:r>
            <a:r>
              <a:rPr lang="en-US" altLang="zh-CN" sz="2400" dirty="0" smtClean="0"/>
              <a:t>K</a:t>
            </a:r>
            <a:r>
              <a:rPr lang="zh-CN" altLang="en-US" sz="2400" dirty="0" smtClean="0"/>
              <a:t>，也需要人为指定</a:t>
            </a:r>
            <a:r>
              <a:rPr lang="en-US" altLang="zh-CN" sz="2400" dirty="0" smtClean="0"/>
              <a:t>.</a:t>
            </a:r>
            <a:r>
              <a:rPr lang="zh-CN" altLang="en-US" sz="2400" dirty="0" smtClean="0"/>
              <a:t>对原始样本作近似时，可以证明该方法产生的误差最小。</a:t>
            </a:r>
            <a:endParaRPr lang="zh-CN" altLang="en-US" sz="2400" dirty="0"/>
          </a:p>
        </p:txBody>
      </p:sp>
      <p:pic>
        <p:nvPicPr>
          <p:cNvPr id="1026" name="Picture 2"/>
          <p:cNvPicPr>
            <a:picLocks noChangeAspect="1" noChangeArrowheads="1"/>
          </p:cNvPicPr>
          <p:nvPr/>
        </p:nvPicPr>
        <p:blipFill>
          <a:blip r:embed="rId4"/>
          <a:srcRect/>
          <a:stretch>
            <a:fillRect/>
          </a:stretch>
        </p:blipFill>
        <p:spPr bwMode="auto">
          <a:xfrm>
            <a:off x="2071669" y="4786322"/>
            <a:ext cx="5163947" cy="785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8" name="TextBox 7"/>
          <p:cNvSpPr txBox="1"/>
          <p:nvPr/>
        </p:nvSpPr>
        <p:spPr>
          <a:xfrm>
            <a:off x="3428992" y="428604"/>
            <a:ext cx="3068469" cy="584775"/>
          </a:xfrm>
          <a:prstGeom prst="rect">
            <a:avLst/>
          </a:prstGeom>
          <a:noFill/>
        </p:spPr>
        <p:txBody>
          <a:bodyPr wrap="none" rtlCol="0">
            <a:spAutoFit/>
          </a:bodyPr>
          <a:lstStyle/>
          <a:p>
            <a:r>
              <a:rPr lang="zh-CN" altLang="en-US" sz="3200" b="1" dirty="0" smtClean="0"/>
              <a:t>主题模型的发展</a:t>
            </a:r>
            <a:endParaRPr lang="zh-CN" altLang="en-US" sz="3200" b="1" dirty="0"/>
          </a:p>
        </p:txBody>
      </p:sp>
      <p:sp>
        <p:nvSpPr>
          <p:cNvPr id="10" name="TextBox 9"/>
          <p:cNvSpPr txBox="1"/>
          <p:nvPr/>
        </p:nvSpPr>
        <p:spPr>
          <a:xfrm>
            <a:off x="785786" y="1857364"/>
            <a:ext cx="2991525" cy="523220"/>
          </a:xfrm>
          <a:prstGeom prst="rect">
            <a:avLst/>
          </a:prstGeom>
          <a:noFill/>
        </p:spPr>
        <p:txBody>
          <a:bodyPr wrap="none" rtlCol="0">
            <a:spAutoFit/>
          </a:bodyPr>
          <a:lstStyle/>
          <a:p>
            <a:r>
              <a:rPr lang="zh-CN" altLang="en-US" sz="2800" b="1" dirty="0" smtClean="0"/>
              <a:t>隐性语义索引</a:t>
            </a:r>
            <a:r>
              <a:rPr lang="en-US" altLang="zh-CN" sz="2800" b="1" dirty="0" smtClean="0"/>
              <a:t>(LSI)</a:t>
            </a:r>
            <a:endParaRPr lang="zh-CN" altLang="en-US" sz="2800" b="1" dirty="0"/>
          </a:p>
        </p:txBody>
      </p:sp>
      <p:sp>
        <p:nvSpPr>
          <p:cNvPr id="11" name="TextBox 10"/>
          <p:cNvSpPr txBox="1"/>
          <p:nvPr/>
        </p:nvSpPr>
        <p:spPr>
          <a:xfrm>
            <a:off x="928662" y="2571744"/>
            <a:ext cx="7358114" cy="1569660"/>
          </a:xfrm>
          <a:prstGeom prst="rect">
            <a:avLst/>
          </a:prstGeom>
          <a:noFill/>
        </p:spPr>
        <p:txBody>
          <a:bodyPr wrap="square" rtlCol="0">
            <a:spAutoFit/>
          </a:bodyPr>
          <a:lstStyle/>
          <a:p>
            <a:r>
              <a:rPr lang="zh-CN" altLang="en-US" sz="2400" dirty="0" smtClean="0"/>
              <a:t>  隐性语义索引通过奇异值分解构造一个新的隐性语义</a:t>
            </a:r>
            <a:r>
              <a:rPr lang="en-US" altLang="zh-CN" sz="2400" dirty="0" smtClean="0"/>
              <a:t>(Latent Semantic)</a:t>
            </a:r>
            <a:r>
              <a:rPr lang="zh-CN" altLang="en-US" sz="2400" dirty="0" smtClean="0"/>
              <a:t>空间</a:t>
            </a:r>
            <a:r>
              <a:rPr lang="en-US" altLang="zh-CN" sz="2400" dirty="0" smtClean="0"/>
              <a:t>.</a:t>
            </a:r>
            <a:r>
              <a:rPr lang="zh-CN" altLang="en-US" sz="2400" dirty="0" smtClean="0"/>
              <a:t>该空间通常比原空间维度低，文档或者单词可以变换到这个新的空间，找到更简单的表达</a:t>
            </a:r>
            <a:r>
              <a:rPr lang="en-US" altLang="zh-CN" sz="2400" dirty="0" smtClean="0"/>
              <a:t>.SVD</a:t>
            </a:r>
            <a:r>
              <a:rPr lang="zh-CN" altLang="en-US" sz="2400" dirty="0" smtClean="0"/>
              <a:t>示意图如图所示</a:t>
            </a:r>
            <a:endParaRPr lang="zh-CN" altLang="en-US" sz="2400" dirty="0"/>
          </a:p>
        </p:txBody>
      </p:sp>
      <p:pic>
        <p:nvPicPr>
          <p:cNvPr id="4098" name="Picture 2"/>
          <p:cNvPicPr>
            <a:picLocks noChangeAspect="1" noChangeArrowheads="1"/>
          </p:cNvPicPr>
          <p:nvPr/>
        </p:nvPicPr>
        <p:blipFill>
          <a:blip r:embed="rId4"/>
          <a:srcRect/>
          <a:stretch>
            <a:fillRect/>
          </a:stretch>
        </p:blipFill>
        <p:spPr bwMode="auto">
          <a:xfrm>
            <a:off x="714348" y="4286256"/>
            <a:ext cx="4599260" cy="2571744"/>
          </a:xfrm>
          <a:prstGeom prst="rect">
            <a:avLst/>
          </a:prstGeom>
          <a:noFill/>
          <a:ln w="9525">
            <a:noFill/>
            <a:miter lim="800000"/>
            <a:headEnd/>
            <a:tailEnd/>
          </a:ln>
          <a:effectLst/>
        </p:spPr>
      </p:pic>
      <p:sp>
        <p:nvSpPr>
          <p:cNvPr id="12" name="TextBox 11"/>
          <p:cNvSpPr txBox="1"/>
          <p:nvPr/>
        </p:nvSpPr>
        <p:spPr>
          <a:xfrm>
            <a:off x="5357818" y="4929198"/>
            <a:ext cx="3429024" cy="1200329"/>
          </a:xfrm>
          <a:prstGeom prst="rect">
            <a:avLst/>
          </a:prstGeom>
          <a:noFill/>
        </p:spPr>
        <p:txBody>
          <a:bodyPr wrap="square" rtlCol="0">
            <a:spAutoFit/>
          </a:bodyPr>
          <a:lstStyle/>
          <a:p>
            <a:r>
              <a:rPr lang="en-US" altLang="zh-CN" sz="2400" dirty="0" smtClean="0"/>
              <a:t>LSI</a:t>
            </a:r>
            <a:r>
              <a:rPr lang="zh-CN" altLang="en-US" sz="2400" dirty="0" smtClean="0"/>
              <a:t>可以看成是对两个相似度矩阵分别做了主成分分析</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8" name="TextBox 7"/>
          <p:cNvSpPr txBox="1"/>
          <p:nvPr/>
        </p:nvSpPr>
        <p:spPr>
          <a:xfrm>
            <a:off x="3428992" y="428604"/>
            <a:ext cx="3068469" cy="584775"/>
          </a:xfrm>
          <a:prstGeom prst="rect">
            <a:avLst/>
          </a:prstGeom>
          <a:noFill/>
        </p:spPr>
        <p:txBody>
          <a:bodyPr wrap="none" rtlCol="0">
            <a:spAutoFit/>
          </a:bodyPr>
          <a:lstStyle/>
          <a:p>
            <a:r>
              <a:rPr lang="zh-CN" altLang="en-US" sz="3200" b="1" dirty="0" smtClean="0"/>
              <a:t>主题模型的发展</a:t>
            </a:r>
            <a:endParaRPr lang="zh-CN" altLang="en-US" sz="3200" b="1" dirty="0"/>
          </a:p>
        </p:txBody>
      </p:sp>
      <p:sp>
        <p:nvSpPr>
          <p:cNvPr id="10" name="TextBox 9"/>
          <p:cNvSpPr txBox="1"/>
          <p:nvPr/>
        </p:nvSpPr>
        <p:spPr>
          <a:xfrm>
            <a:off x="785786" y="1357298"/>
            <a:ext cx="3070071" cy="523220"/>
          </a:xfrm>
          <a:prstGeom prst="rect">
            <a:avLst/>
          </a:prstGeom>
          <a:noFill/>
        </p:spPr>
        <p:txBody>
          <a:bodyPr wrap="none" rtlCol="0">
            <a:spAutoFit/>
          </a:bodyPr>
          <a:lstStyle/>
          <a:p>
            <a:r>
              <a:rPr lang="zh-CN" altLang="en-US" sz="2800" b="1" dirty="0" smtClean="0"/>
              <a:t>概率隐性语义索引</a:t>
            </a:r>
            <a:endParaRPr lang="zh-CN" altLang="en-US" sz="2800" b="1" dirty="0"/>
          </a:p>
        </p:txBody>
      </p:sp>
      <p:sp>
        <p:nvSpPr>
          <p:cNvPr id="11" name="TextBox 10"/>
          <p:cNvSpPr txBox="1"/>
          <p:nvPr/>
        </p:nvSpPr>
        <p:spPr>
          <a:xfrm>
            <a:off x="571472" y="2285992"/>
            <a:ext cx="8215338" cy="1569660"/>
          </a:xfrm>
          <a:prstGeom prst="rect">
            <a:avLst/>
          </a:prstGeom>
          <a:noFill/>
        </p:spPr>
        <p:txBody>
          <a:bodyPr wrap="square" rtlCol="0">
            <a:spAutoFit/>
          </a:bodyPr>
          <a:lstStyle/>
          <a:p>
            <a:r>
              <a:rPr lang="zh-CN" altLang="en-US" sz="2400" dirty="0" smtClean="0"/>
              <a:t>概率隐性语义索引</a:t>
            </a:r>
            <a:r>
              <a:rPr lang="en-US" altLang="zh-CN" sz="2400" dirty="0" smtClean="0"/>
              <a:t>(probabilistic Latent Semantic indexing, </a:t>
            </a:r>
            <a:r>
              <a:rPr lang="en-US" altLang="zh-CN" sz="2400" dirty="0" err="1" smtClean="0"/>
              <a:t>pLSI</a:t>
            </a:r>
            <a:r>
              <a:rPr lang="en-US" altLang="zh-CN" sz="2400" dirty="0" smtClean="0"/>
              <a:t>)</a:t>
            </a:r>
            <a:r>
              <a:rPr lang="zh-CN" altLang="en-US" sz="2400" dirty="0" smtClean="0"/>
              <a:t>是</a:t>
            </a:r>
            <a:r>
              <a:rPr lang="en-US" altLang="zh-CN" sz="2400" dirty="0" smtClean="0"/>
              <a:t>Hofmann</a:t>
            </a:r>
            <a:r>
              <a:rPr lang="zh-CN" altLang="en-US" sz="2400" dirty="0" smtClean="0"/>
              <a:t>在</a:t>
            </a:r>
            <a:r>
              <a:rPr lang="en-US" altLang="zh-CN" sz="2400" dirty="0" smtClean="0"/>
              <a:t>1999</a:t>
            </a:r>
            <a:r>
              <a:rPr lang="zh-CN" altLang="en-US" sz="2400" dirty="0" smtClean="0"/>
              <a:t>年提出的一个主题模</a:t>
            </a:r>
            <a:r>
              <a:rPr lang="en-US" altLang="zh-CN" sz="2400" dirty="0" smtClean="0"/>
              <a:t>.</a:t>
            </a:r>
            <a:r>
              <a:rPr lang="zh-CN" altLang="en-US" sz="2400" dirty="0" smtClean="0"/>
              <a:t>同</a:t>
            </a:r>
            <a:r>
              <a:rPr lang="en-US" altLang="zh-CN" sz="2400" dirty="0" smtClean="0"/>
              <a:t>LSI</a:t>
            </a:r>
            <a:r>
              <a:rPr lang="zh-CN" altLang="en-US" sz="2400" dirty="0" smtClean="0"/>
              <a:t>相似，</a:t>
            </a:r>
            <a:r>
              <a:rPr lang="en-US" altLang="zh-CN" sz="2400" dirty="0" err="1" smtClean="0"/>
              <a:t>pLSI</a:t>
            </a:r>
            <a:r>
              <a:rPr lang="zh-CN" altLang="en-US" sz="2400" dirty="0" smtClean="0"/>
              <a:t>寻找一个从词项空间到隐性语义</a:t>
            </a:r>
            <a:r>
              <a:rPr lang="en-US" altLang="zh-CN" sz="2400" dirty="0" smtClean="0"/>
              <a:t>(</a:t>
            </a:r>
            <a:r>
              <a:rPr lang="zh-CN" altLang="en-US" sz="2400" dirty="0" smtClean="0"/>
              <a:t>主题</a:t>
            </a:r>
            <a:r>
              <a:rPr lang="en-US" altLang="zh-CN" sz="2400" dirty="0" smtClean="0"/>
              <a:t>)</a:t>
            </a:r>
            <a:r>
              <a:rPr lang="zh-CN" altLang="en-US" sz="2400" dirty="0" smtClean="0"/>
              <a:t>空间的变换，但</a:t>
            </a:r>
            <a:r>
              <a:rPr lang="en-US" altLang="zh-CN" sz="2400" dirty="0" err="1" smtClean="0"/>
              <a:t>pLSI</a:t>
            </a:r>
            <a:r>
              <a:rPr lang="zh-CN" altLang="en-US" sz="2400" dirty="0" smtClean="0"/>
              <a:t>是一个概率生成模型，而且选择了不同的最优化目标函数</a:t>
            </a:r>
            <a:r>
              <a:rPr lang="en-US" altLang="zh-CN" sz="2400" dirty="0" smtClean="0"/>
              <a:t>.</a:t>
            </a:r>
            <a:endParaRPr lang="zh-CN" altLang="en-US" sz="2400" dirty="0"/>
          </a:p>
        </p:txBody>
      </p:sp>
      <p:pic>
        <p:nvPicPr>
          <p:cNvPr id="5122" name="Picture 2"/>
          <p:cNvPicPr>
            <a:picLocks noChangeAspect="1" noChangeArrowheads="1"/>
          </p:cNvPicPr>
          <p:nvPr/>
        </p:nvPicPr>
        <p:blipFill>
          <a:blip r:embed="rId4"/>
          <a:srcRect/>
          <a:stretch>
            <a:fillRect/>
          </a:stretch>
        </p:blipFill>
        <p:spPr bwMode="auto">
          <a:xfrm>
            <a:off x="357158" y="4572008"/>
            <a:ext cx="4385195" cy="2000264"/>
          </a:xfrm>
          <a:prstGeom prst="rect">
            <a:avLst/>
          </a:prstGeom>
          <a:noFill/>
          <a:ln w="9525">
            <a:noFill/>
            <a:miter lim="800000"/>
            <a:headEnd/>
            <a:tailEnd/>
          </a:ln>
          <a:effectLst/>
        </p:spPr>
      </p:pic>
      <p:pic>
        <p:nvPicPr>
          <p:cNvPr id="5123" name="Picture 3"/>
          <p:cNvPicPr>
            <a:picLocks noChangeAspect="1" noChangeArrowheads="1"/>
          </p:cNvPicPr>
          <p:nvPr/>
        </p:nvPicPr>
        <p:blipFill>
          <a:blip r:embed="rId5"/>
          <a:srcRect/>
          <a:stretch>
            <a:fillRect/>
          </a:stretch>
        </p:blipFill>
        <p:spPr bwMode="auto">
          <a:xfrm>
            <a:off x="4929190" y="4643446"/>
            <a:ext cx="3820577"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2857488" y="357166"/>
            <a:ext cx="3571900" cy="584775"/>
          </a:xfrm>
          <a:prstGeom prst="rect">
            <a:avLst/>
          </a:prstGeom>
          <a:noFill/>
        </p:spPr>
        <p:txBody>
          <a:bodyPr wrap="square" rtlCol="0">
            <a:spAutoFit/>
          </a:bodyPr>
          <a:lstStyle/>
          <a:p>
            <a:r>
              <a:rPr lang="en-US" altLang="zh-CN" sz="3200" b="1" dirty="0" err="1" smtClean="0"/>
              <a:t>pLSI</a:t>
            </a:r>
            <a:r>
              <a:rPr lang="zh-CN" altLang="en-US" sz="3200" b="1" dirty="0" smtClean="0"/>
              <a:t>和</a:t>
            </a:r>
            <a:r>
              <a:rPr lang="en-US" altLang="zh-CN" sz="3200" b="1" dirty="0" smtClean="0"/>
              <a:t>LSI</a:t>
            </a:r>
            <a:r>
              <a:rPr lang="zh-CN" altLang="en-US" sz="3200" b="1" dirty="0" smtClean="0"/>
              <a:t>的关系</a:t>
            </a:r>
            <a:endParaRPr lang="zh-CN" altLang="en-US" sz="3200" b="1" dirty="0"/>
          </a:p>
        </p:txBody>
      </p:sp>
      <p:sp>
        <p:nvSpPr>
          <p:cNvPr id="6" name="TextBox 5"/>
          <p:cNvSpPr txBox="1"/>
          <p:nvPr/>
        </p:nvSpPr>
        <p:spPr>
          <a:xfrm>
            <a:off x="500034" y="1571612"/>
            <a:ext cx="8143932" cy="4832092"/>
          </a:xfrm>
          <a:prstGeom prst="rect">
            <a:avLst/>
          </a:prstGeom>
          <a:noFill/>
        </p:spPr>
        <p:txBody>
          <a:bodyPr wrap="square" rtlCol="0">
            <a:spAutoFit/>
          </a:bodyPr>
          <a:lstStyle/>
          <a:p>
            <a:r>
              <a:rPr lang="zh-CN" altLang="en-US" sz="2800" dirty="0" smtClean="0">
                <a:latin typeface="+mn-ea"/>
              </a:rPr>
              <a:t>两者的差异是很明显的</a:t>
            </a:r>
            <a:r>
              <a:rPr lang="en-US" altLang="zh-CN" sz="2800" dirty="0" smtClean="0">
                <a:latin typeface="+mn-ea"/>
              </a:rPr>
              <a:t>.LSI</a:t>
            </a:r>
            <a:r>
              <a:rPr lang="zh-CN" altLang="en-US" sz="2800" dirty="0" smtClean="0">
                <a:latin typeface="+mn-ea"/>
              </a:rPr>
              <a:t>不是概率生成模型，因此无法用文档的生成过程来解释</a:t>
            </a:r>
            <a:r>
              <a:rPr lang="en-US" altLang="zh-CN" sz="2800" dirty="0" smtClean="0">
                <a:latin typeface="+mn-ea"/>
              </a:rPr>
              <a:t>LSI</a:t>
            </a:r>
            <a:r>
              <a:rPr lang="zh-CN" altLang="en-US" sz="2800" dirty="0" smtClean="0">
                <a:latin typeface="+mn-ea"/>
              </a:rPr>
              <a:t>，从而也无法将不同类型的语义结构和语法角色引人到</a:t>
            </a:r>
            <a:r>
              <a:rPr lang="en-US" altLang="zh-CN" sz="2800" dirty="0" smtClean="0">
                <a:latin typeface="+mn-ea"/>
              </a:rPr>
              <a:t>LSI</a:t>
            </a:r>
            <a:r>
              <a:rPr lang="zh-CN" altLang="en-US" sz="2800" dirty="0" smtClean="0">
                <a:latin typeface="+mn-ea"/>
              </a:rPr>
              <a:t>中</a:t>
            </a:r>
            <a:r>
              <a:rPr lang="en-US" altLang="zh-CN" sz="2800" dirty="0" smtClean="0">
                <a:latin typeface="+mn-ea"/>
              </a:rPr>
              <a:t>.</a:t>
            </a:r>
            <a:r>
              <a:rPr lang="en-US" altLang="zh-CN" sz="2800" dirty="0" err="1" smtClean="0">
                <a:latin typeface="+mn-ea"/>
              </a:rPr>
              <a:t>pLSI</a:t>
            </a:r>
            <a:r>
              <a:rPr lang="zh-CN" altLang="en-US" sz="2800" dirty="0" smtClean="0">
                <a:latin typeface="+mn-ea"/>
              </a:rPr>
              <a:t>作为生成模型，具有概率基础，也容易进行模型扩展</a:t>
            </a:r>
            <a:r>
              <a:rPr lang="en-US" altLang="zh-CN" sz="2800" dirty="0" smtClean="0">
                <a:latin typeface="+mn-ea"/>
              </a:rPr>
              <a:t>.</a:t>
            </a:r>
            <a:r>
              <a:rPr lang="zh-CN" altLang="en-US" sz="2800" dirty="0" smtClean="0">
                <a:latin typeface="+mn-ea"/>
              </a:rPr>
              <a:t>此外，</a:t>
            </a:r>
            <a:r>
              <a:rPr lang="en-US" altLang="zh-CN" sz="2800" dirty="0" smtClean="0">
                <a:latin typeface="+mn-ea"/>
              </a:rPr>
              <a:t>LSI</a:t>
            </a:r>
            <a:r>
              <a:rPr lang="zh-CN" altLang="en-US" sz="2800" dirty="0" smtClean="0">
                <a:latin typeface="+mn-ea"/>
              </a:rPr>
              <a:t>和</a:t>
            </a:r>
            <a:r>
              <a:rPr lang="en-US" altLang="zh-CN" sz="2800" dirty="0" err="1" smtClean="0">
                <a:latin typeface="+mn-ea"/>
              </a:rPr>
              <a:t>pLSI</a:t>
            </a:r>
            <a:r>
              <a:rPr lang="zh-CN" altLang="en-US" sz="2800" dirty="0" smtClean="0">
                <a:latin typeface="+mn-ea"/>
              </a:rPr>
              <a:t>最优化的目标函数不同</a:t>
            </a:r>
            <a:r>
              <a:rPr lang="en-US" altLang="zh-CN" sz="2800" dirty="0" smtClean="0">
                <a:latin typeface="+mn-ea"/>
              </a:rPr>
              <a:t>:LSI</a:t>
            </a:r>
            <a:r>
              <a:rPr lang="zh-CN" altLang="en-US" sz="2800" dirty="0" smtClean="0">
                <a:latin typeface="+mn-ea"/>
              </a:rPr>
              <a:t>以最优低秩逼近为优化的目标函数，而</a:t>
            </a:r>
            <a:r>
              <a:rPr lang="en-US" altLang="zh-CN" sz="2800" dirty="0" err="1" smtClean="0">
                <a:latin typeface="+mn-ea"/>
              </a:rPr>
              <a:t>pLSI</a:t>
            </a:r>
            <a:r>
              <a:rPr lang="zh-CN" altLang="en-US" sz="2800" dirty="0" smtClean="0">
                <a:latin typeface="+mn-ea"/>
              </a:rPr>
              <a:t>以观测值的似然值为优化目标函数</a:t>
            </a:r>
            <a:r>
              <a:rPr lang="en-US" altLang="zh-CN" sz="2800" dirty="0" smtClean="0">
                <a:latin typeface="+mn-ea"/>
              </a:rPr>
              <a:t>.</a:t>
            </a:r>
            <a:r>
              <a:rPr lang="zh-CN" altLang="en-US" sz="2800" dirty="0" smtClean="0">
                <a:latin typeface="+mn-ea"/>
              </a:rPr>
              <a:t>另外，</a:t>
            </a:r>
            <a:r>
              <a:rPr lang="en-US" altLang="zh-CN" sz="2800" dirty="0" smtClean="0">
                <a:latin typeface="+mn-ea"/>
              </a:rPr>
              <a:t>LSI</a:t>
            </a:r>
            <a:r>
              <a:rPr lang="zh-CN" altLang="en-US" sz="2800" dirty="0" smtClean="0">
                <a:latin typeface="+mn-ea"/>
              </a:rPr>
              <a:t>的</a:t>
            </a:r>
            <a:r>
              <a:rPr lang="en-US" altLang="zh-CN" sz="2800" dirty="0" smtClean="0">
                <a:latin typeface="+mn-ea"/>
              </a:rPr>
              <a:t>SVD</a:t>
            </a:r>
            <a:r>
              <a:rPr lang="zh-CN" altLang="en-US" sz="2800" dirty="0" smtClean="0">
                <a:latin typeface="+mn-ea"/>
              </a:rPr>
              <a:t>分解得到的是全局最优解，而</a:t>
            </a:r>
            <a:r>
              <a:rPr lang="en-US" altLang="zh-CN" sz="2800" dirty="0" err="1" smtClean="0">
                <a:latin typeface="+mn-ea"/>
              </a:rPr>
              <a:t>pLSI</a:t>
            </a:r>
            <a:r>
              <a:rPr lang="zh-CN" altLang="en-US" sz="2800" dirty="0" smtClean="0">
                <a:latin typeface="+mn-ea"/>
              </a:rPr>
              <a:t>得到的是局部最优解</a:t>
            </a:r>
            <a:r>
              <a:rPr lang="en-US" altLang="zh-CN" sz="2800" dirty="0" smtClean="0">
                <a:latin typeface="+mn-ea"/>
              </a:rPr>
              <a:t>.</a:t>
            </a:r>
            <a:r>
              <a:rPr lang="zh-CN" altLang="en-US" sz="2800" dirty="0" smtClean="0">
                <a:latin typeface="+mn-ea"/>
              </a:rPr>
              <a:t>即便如此</a:t>
            </a:r>
            <a:r>
              <a:rPr lang="en-US" altLang="zh-CN" sz="2800" dirty="0" smtClean="0">
                <a:latin typeface="+mn-ea"/>
              </a:rPr>
              <a:t>,</a:t>
            </a:r>
            <a:r>
              <a:rPr lang="en-US" altLang="zh-CN" sz="2800" dirty="0" err="1" smtClean="0">
                <a:latin typeface="+mn-ea"/>
              </a:rPr>
              <a:t>pLSI</a:t>
            </a:r>
            <a:r>
              <a:rPr lang="zh-CN" altLang="en-US" sz="2800" dirty="0" smtClean="0">
                <a:latin typeface="+mn-ea"/>
              </a:rPr>
              <a:t>模型仍然取得了比</a:t>
            </a:r>
            <a:r>
              <a:rPr lang="en-US" altLang="zh-CN" sz="2800" dirty="0" smtClean="0">
                <a:latin typeface="+mn-ea"/>
              </a:rPr>
              <a:t>LSI</a:t>
            </a:r>
            <a:r>
              <a:rPr lang="zh-CN" altLang="en-US" sz="2800" dirty="0" smtClean="0">
                <a:latin typeface="+mn-ea"/>
              </a:rPr>
              <a:t>更好的效果</a:t>
            </a:r>
            <a:r>
              <a:rPr lang="en-US" altLang="zh-CN" sz="2800" dirty="0" smtClean="0">
                <a:latin typeface="+mn-ea"/>
              </a:rPr>
              <a:t>.</a:t>
            </a:r>
          </a:p>
          <a:p>
            <a:endParaRPr lang="zh-CN" altLang="en-US" sz="2800" dirty="0">
              <a:latin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3643306" y="428604"/>
            <a:ext cx="1005916" cy="707886"/>
          </a:xfrm>
          <a:prstGeom prst="rect">
            <a:avLst/>
          </a:prstGeom>
          <a:noFill/>
        </p:spPr>
        <p:txBody>
          <a:bodyPr wrap="none" rtlCol="0">
            <a:spAutoFit/>
          </a:bodyPr>
          <a:lstStyle/>
          <a:p>
            <a:r>
              <a:rPr lang="en-US" altLang="zh-CN" sz="4000" dirty="0" smtClean="0"/>
              <a:t>LDA</a:t>
            </a:r>
            <a:endParaRPr lang="zh-CN" altLang="en-US" sz="4000" dirty="0"/>
          </a:p>
        </p:txBody>
      </p:sp>
      <p:pic>
        <p:nvPicPr>
          <p:cNvPr id="6148" name="Picture 4"/>
          <p:cNvPicPr>
            <a:picLocks noChangeAspect="1" noChangeArrowheads="1"/>
          </p:cNvPicPr>
          <p:nvPr/>
        </p:nvPicPr>
        <p:blipFill>
          <a:blip r:embed="rId4"/>
          <a:srcRect/>
          <a:stretch>
            <a:fillRect/>
          </a:stretch>
        </p:blipFill>
        <p:spPr bwMode="auto">
          <a:xfrm>
            <a:off x="3857620" y="1643050"/>
            <a:ext cx="5143536" cy="4782333"/>
          </a:xfrm>
          <a:prstGeom prst="rect">
            <a:avLst/>
          </a:prstGeom>
          <a:noFill/>
          <a:ln w="9525">
            <a:noFill/>
            <a:miter lim="800000"/>
            <a:headEnd/>
            <a:tailEnd/>
          </a:ln>
          <a:effectLst/>
        </p:spPr>
      </p:pic>
      <p:pic>
        <p:nvPicPr>
          <p:cNvPr id="6149" name="Picture 5"/>
          <p:cNvPicPr>
            <a:picLocks noChangeAspect="1" noChangeArrowheads="1"/>
          </p:cNvPicPr>
          <p:nvPr/>
        </p:nvPicPr>
        <p:blipFill>
          <a:blip r:embed="rId5"/>
          <a:srcRect/>
          <a:stretch>
            <a:fillRect/>
          </a:stretch>
        </p:blipFill>
        <p:spPr bwMode="auto">
          <a:xfrm>
            <a:off x="357158" y="2786058"/>
            <a:ext cx="4676378" cy="12763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3643306" y="428604"/>
            <a:ext cx="1005916" cy="707886"/>
          </a:xfrm>
          <a:prstGeom prst="rect">
            <a:avLst/>
          </a:prstGeom>
          <a:noFill/>
        </p:spPr>
        <p:txBody>
          <a:bodyPr wrap="none" rtlCol="0">
            <a:spAutoFit/>
          </a:bodyPr>
          <a:lstStyle/>
          <a:p>
            <a:r>
              <a:rPr lang="en-US" altLang="zh-CN" sz="4000" dirty="0" smtClean="0"/>
              <a:t>LDA</a:t>
            </a:r>
            <a:endParaRPr lang="zh-CN" altLang="en-US" sz="4000" dirty="0"/>
          </a:p>
        </p:txBody>
      </p:sp>
      <p:pic>
        <p:nvPicPr>
          <p:cNvPr id="6146" name="Picture 2"/>
          <p:cNvPicPr>
            <a:picLocks noChangeAspect="1" noChangeArrowheads="1"/>
          </p:cNvPicPr>
          <p:nvPr/>
        </p:nvPicPr>
        <p:blipFill>
          <a:blip r:embed="rId4"/>
          <a:srcRect/>
          <a:stretch>
            <a:fillRect/>
          </a:stretch>
        </p:blipFill>
        <p:spPr bwMode="auto">
          <a:xfrm>
            <a:off x="3714744" y="3278217"/>
            <a:ext cx="3000396" cy="3579783"/>
          </a:xfrm>
          <a:prstGeom prst="rect">
            <a:avLst/>
          </a:prstGeom>
          <a:noFill/>
          <a:ln w="9525">
            <a:noFill/>
            <a:miter lim="800000"/>
            <a:headEnd/>
            <a:tailEnd/>
          </a:ln>
          <a:effectLst/>
        </p:spPr>
      </p:pic>
      <p:pic>
        <p:nvPicPr>
          <p:cNvPr id="6147" name="Picture 3"/>
          <p:cNvPicPr>
            <a:picLocks noChangeAspect="1" noChangeArrowheads="1"/>
          </p:cNvPicPr>
          <p:nvPr/>
        </p:nvPicPr>
        <p:blipFill>
          <a:blip r:embed="rId5"/>
          <a:srcRect/>
          <a:stretch>
            <a:fillRect/>
          </a:stretch>
        </p:blipFill>
        <p:spPr bwMode="auto">
          <a:xfrm>
            <a:off x="357158" y="1500174"/>
            <a:ext cx="2714644" cy="3215640"/>
          </a:xfrm>
          <a:prstGeom prst="rect">
            <a:avLst/>
          </a:prstGeom>
          <a:noFill/>
          <a:ln w="9525">
            <a:noFill/>
            <a:miter lim="800000"/>
            <a:headEnd/>
            <a:tailEnd/>
          </a:ln>
          <a:effectLst/>
        </p:spPr>
      </p:pic>
      <p:sp>
        <p:nvSpPr>
          <p:cNvPr id="9" name="TextBox 8"/>
          <p:cNvSpPr txBox="1"/>
          <p:nvPr/>
        </p:nvSpPr>
        <p:spPr>
          <a:xfrm>
            <a:off x="3714744" y="1785926"/>
            <a:ext cx="4429156" cy="1200329"/>
          </a:xfrm>
          <a:prstGeom prst="rect">
            <a:avLst/>
          </a:prstGeom>
          <a:noFill/>
        </p:spPr>
        <p:txBody>
          <a:bodyPr wrap="square" rtlCol="0">
            <a:spAutoFit/>
          </a:bodyPr>
          <a:lstStyle/>
          <a:p>
            <a:r>
              <a:rPr lang="zh-CN" altLang="en-US" sz="2400" dirty="0" smtClean="0">
                <a:latin typeface="+mn-ea"/>
              </a:rPr>
              <a:t>我们可以假想有一位大作家，比如莫言</a:t>
            </a:r>
            <a:r>
              <a:rPr lang="en-US" altLang="zh-CN" sz="2400" dirty="0" smtClean="0">
                <a:latin typeface="+mn-ea"/>
              </a:rPr>
              <a:t>,</a:t>
            </a:r>
            <a:r>
              <a:rPr lang="zh-CN" altLang="en-US" sz="2400" dirty="0" smtClean="0">
                <a:latin typeface="+mn-ea"/>
              </a:rPr>
              <a:t>他现在要写</a:t>
            </a:r>
            <a:r>
              <a:rPr lang="en-US" altLang="zh-CN" sz="2400" dirty="0" smtClean="0">
                <a:latin typeface="+mn-ea"/>
              </a:rPr>
              <a:t>m</a:t>
            </a:r>
            <a:r>
              <a:rPr lang="zh-CN" altLang="en-US" sz="2400" dirty="0" smtClean="0">
                <a:latin typeface="+mn-ea"/>
              </a:rPr>
              <a:t>篇文章</a:t>
            </a:r>
            <a:r>
              <a:rPr lang="en-US" altLang="zh-CN" sz="2400" dirty="0" smtClean="0">
                <a:latin typeface="+mn-ea"/>
              </a:rPr>
              <a:t>,LDA</a:t>
            </a:r>
            <a:r>
              <a:rPr lang="zh-CN" altLang="en-US" sz="2400" dirty="0" smtClean="0">
                <a:latin typeface="+mn-ea"/>
              </a:rPr>
              <a:t>过程是如何实现？</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3643306" y="428604"/>
            <a:ext cx="1005916" cy="707886"/>
          </a:xfrm>
          <a:prstGeom prst="rect">
            <a:avLst/>
          </a:prstGeom>
          <a:noFill/>
        </p:spPr>
        <p:txBody>
          <a:bodyPr wrap="none" rtlCol="0">
            <a:spAutoFit/>
          </a:bodyPr>
          <a:lstStyle/>
          <a:p>
            <a:r>
              <a:rPr lang="en-US" altLang="zh-CN" sz="4000" dirty="0" smtClean="0"/>
              <a:t>LDA</a:t>
            </a:r>
            <a:endParaRPr lang="zh-CN" altLang="en-US" sz="4000" dirty="0"/>
          </a:p>
        </p:txBody>
      </p:sp>
      <p:sp>
        <p:nvSpPr>
          <p:cNvPr id="6" name="TextBox 5"/>
          <p:cNvSpPr txBox="1"/>
          <p:nvPr/>
        </p:nvSpPr>
        <p:spPr>
          <a:xfrm>
            <a:off x="500034" y="1500174"/>
            <a:ext cx="3519361" cy="461665"/>
          </a:xfrm>
          <a:prstGeom prst="rect">
            <a:avLst/>
          </a:prstGeom>
          <a:noFill/>
        </p:spPr>
        <p:txBody>
          <a:bodyPr wrap="none" rtlCol="0">
            <a:spAutoFit/>
          </a:bodyPr>
          <a:lstStyle/>
          <a:p>
            <a:r>
              <a:rPr lang="zh-CN" altLang="en-US" sz="2400" dirty="0" smtClean="0"/>
              <a:t>用</a:t>
            </a:r>
            <a:r>
              <a:rPr lang="en-US" altLang="zh-CN" sz="2400" dirty="0" smtClean="0"/>
              <a:t>Gibbs Sampling</a:t>
            </a:r>
            <a:r>
              <a:rPr lang="zh-CN" altLang="en-US" sz="2400" dirty="0" smtClean="0"/>
              <a:t>学习</a:t>
            </a:r>
            <a:r>
              <a:rPr lang="en-US" altLang="zh-CN" sz="2400" dirty="0" smtClean="0"/>
              <a:t>LDA</a:t>
            </a:r>
            <a:endParaRPr lang="zh-CN" altLang="en-US" sz="2400" dirty="0"/>
          </a:p>
        </p:txBody>
      </p:sp>
      <p:pic>
        <p:nvPicPr>
          <p:cNvPr id="7170" name="Picture 2"/>
          <p:cNvPicPr>
            <a:picLocks noChangeAspect="1" noChangeArrowheads="1"/>
          </p:cNvPicPr>
          <p:nvPr/>
        </p:nvPicPr>
        <p:blipFill>
          <a:blip r:embed="rId4"/>
          <a:srcRect/>
          <a:stretch>
            <a:fillRect/>
          </a:stretch>
        </p:blipFill>
        <p:spPr bwMode="auto">
          <a:xfrm>
            <a:off x="218042" y="2500306"/>
            <a:ext cx="8711676" cy="3500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pic>
        <p:nvPicPr>
          <p:cNvPr id="8194" name="Picture 2"/>
          <p:cNvPicPr>
            <a:picLocks noChangeAspect="1" noChangeArrowheads="1"/>
          </p:cNvPicPr>
          <p:nvPr/>
        </p:nvPicPr>
        <p:blipFill>
          <a:blip r:embed="rId4"/>
          <a:srcRect/>
          <a:stretch>
            <a:fillRect/>
          </a:stretch>
        </p:blipFill>
        <p:spPr bwMode="auto">
          <a:xfrm>
            <a:off x="0" y="0"/>
            <a:ext cx="9144000" cy="69169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1785918" y="2571744"/>
            <a:ext cx="5109091" cy="1569660"/>
          </a:xfrm>
          <a:prstGeom prst="rect">
            <a:avLst/>
          </a:prstGeom>
          <a:noFill/>
        </p:spPr>
        <p:txBody>
          <a:bodyPr wrap="none" rtlCol="0">
            <a:spAutoFit/>
          </a:bodyPr>
          <a:lstStyle/>
          <a:p>
            <a:r>
              <a:rPr lang="zh-CN" altLang="en-US" sz="3200" dirty="0" smtClean="0">
                <a:latin typeface="+mn-ea"/>
              </a:rPr>
              <a:t>一、什么是主题模型</a:t>
            </a:r>
            <a:endParaRPr lang="en-US" altLang="zh-CN" sz="3200" dirty="0" smtClean="0">
              <a:latin typeface="+mn-ea"/>
            </a:endParaRPr>
          </a:p>
          <a:p>
            <a:r>
              <a:rPr lang="zh-CN" altLang="en-US" sz="3200" dirty="0" smtClean="0">
                <a:latin typeface="+mn-ea"/>
              </a:rPr>
              <a:t>二、主题模型的原理及发展</a:t>
            </a:r>
            <a:endParaRPr lang="en-US" altLang="zh-CN" sz="3200" dirty="0" smtClean="0">
              <a:latin typeface="+mn-ea"/>
            </a:endParaRPr>
          </a:p>
          <a:p>
            <a:r>
              <a:rPr lang="zh-CN" altLang="en-US" sz="3200" dirty="0" smtClean="0">
                <a:latin typeface="+mn-ea"/>
              </a:rPr>
              <a:t>三、主题模型的应用</a:t>
            </a:r>
            <a:endParaRPr lang="zh-CN" altLang="en-US" sz="3200" dirty="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500034" y="1142984"/>
            <a:ext cx="8286776" cy="5940088"/>
          </a:xfrm>
          <a:prstGeom prst="rect">
            <a:avLst/>
          </a:prstGeom>
          <a:noFill/>
        </p:spPr>
        <p:txBody>
          <a:bodyPr wrap="square" rtlCol="0">
            <a:spAutoFit/>
          </a:bodyPr>
          <a:lstStyle/>
          <a:p>
            <a:r>
              <a:rPr lang="en-US" altLang="zh-CN" sz="2000" dirty="0" smtClean="0"/>
              <a:t>1</a:t>
            </a:r>
            <a:r>
              <a:rPr lang="zh-CN" altLang="en-US" sz="2000" dirty="0" smtClean="0"/>
              <a:t>）  它可以衡量文档之间的语义相似性。对于一篇文档，我们求出来的主题分布可以看作是对它的一个抽象表示。对于概率分布，我们可以通过一些距离公式（比如</a:t>
            </a:r>
            <a:r>
              <a:rPr lang="en-US" altLang="zh-CN" sz="2000" dirty="0" smtClean="0"/>
              <a:t>KL</a:t>
            </a:r>
            <a:r>
              <a:rPr lang="zh-CN" altLang="en-US" sz="2000" dirty="0" smtClean="0"/>
              <a:t>距离）来计算出两篇文档的语义距离，从而得到它们之间的相似度。</a:t>
            </a:r>
            <a:endParaRPr lang="en-US" altLang="zh-CN" sz="2000" dirty="0" smtClean="0"/>
          </a:p>
          <a:p>
            <a:endParaRPr lang="zh-CN" altLang="en-US" sz="2000" dirty="0" smtClean="0"/>
          </a:p>
          <a:p>
            <a:r>
              <a:rPr lang="en-US" altLang="zh-CN" sz="2000" dirty="0" smtClean="0"/>
              <a:t>2)</a:t>
            </a:r>
            <a:r>
              <a:rPr lang="zh-CN" altLang="en-US" sz="2000" dirty="0" smtClean="0"/>
              <a:t>它可以解决多义词的问题。回想最开始的例子，“苹果”可能是水果，也可能指苹果公司。通过我们求出来的“词语－主题”概率分布，我们就可以知道“苹果”都属于哪些主题，就可以通过主题的匹配来计算它与其他文字之间的相似度。</a:t>
            </a:r>
            <a:endParaRPr lang="en-US" altLang="zh-CN" sz="2000" dirty="0" smtClean="0"/>
          </a:p>
          <a:p>
            <a:r>
              <a:rPr lang="zh-CN" altLang="en-US" sz="2000" dirty="0" smtClean="0"/>
              <a:t/>
            </a:r>
            <a:br>
              <a:rPr lang="zh-CN" altLang="en-US" sz="2000" dirty="0" smtClean="0"/>
            </a:br>
            <a:r>
              <a:rPr lang="en-US" altLang="zh-CN" sz="2000" dirty="0" smtClean="0"/>
              <a:t>3</a:t>
            </a:r>
            <a:r>
              <a:rPr lang="zh-CN" altLang="en-US" sz="2000" dirty="0" smtClean="0"/>
              <a:t>） 它可以排除文档中噪音的影响。一般来说，文档中的噪音往往处于次要主题中，我们可以把它们忽略掉，只保持文档中最主要的主题。</a:t>
            </a:r>
            <a:endParaRPr lang="en-US" altLang="zh-CN" sz="2000" dirty="0" smtClean="0"/>
          </a:p>
          <a:p>
            <a:r>
              <a:rPr lang="zh-CN" altLang="en-US" sz="2000" dirty="0" smtClean="0"/>
              <a:t/>
            </a:r>
            <a:br>
              <a:rPr lang="zh-CN" altLang="en-US" sz="2000" dirty="0" smtClean="0"/>
            </a:br>
            <a:r>
              <a:rPr lang="en-US" altLang="zh-CN" sz="2000" dirty="0" smtClean="0"/>
              <a:t>4</a:t>
            </a:r>
            <a:r>
              <a:rPr lang="zh-CN" altLang="en-US" sz="2000" dirty="0" smtClean="0"/>
              <a:t>） 它是无监督的，完全自动化的。我们只需要提供训练文档，它就可以自动训练出各种概率，无需任何人工标注过程。</a:t>
            </a:r>
            <a:endParaRPr lang="en-US" altLang="zh-CN" sz="2000" dirty="0" smtClean="0"/>
          </a:p>
          <a:p>
            <a:r>
              <a:rPr lang="zh-CN" altLang="en-US" sz="2000" dirty="0" smtClean="0"/>
              <a:t/>
            </a:r>
            <a:br>
              <a:rPr lang="zh-CN" altLang="en-US" sz="2000" dirty="0" smtClean="0"/>
            </a:br>
            <a:r>
              <a:rPr lang="en-US" altLang="zh-CN" sz="2000" dirty="0" smtClean="0"/>
              <a:t>5</a:t>
            </a:r>
            <a:r>
              <a:rPr lang="zh-CN" altLang="en-US" sz="2000" dirty="0" smtClean="0"/>
              <a:t>） 它是跟语言无关的。任何语言只要能够对它进行分词，就可以进行训练，得到它的主题分布。</a:t>
            </a:r>
          </a:p>
          <a:p>
            <a:endParaRPr lang="zh-CN" altLang="en-US" sz="2000" dirty="0"/>
          </a:p>
        </p:txBody>
      </p:sp>
      <p:sp>
        <p:nvSpPr>
          <p:cNvPr id="6" name="TextBox 5"/>
          <p:cNvSpPr txBox="1"/>
          <p:nvPr/>
        </p:nvSpPr>
        <p:spPr>
          <a:xfrm>
            <a:off x="3000364" y="357166"/>
            <a:ext cx="2964273" cy="646331"/>
          </a:xfrm>
          <a:prstGeom prst="rect">
            <a:avLst/>
          </a:prstGeom>
          <a:noFill/>
        </p:spPr>
        <p:txBody>
          <a:bodyPr wrap="none" rtlCol="0">
            <a:spAutoFit/>
          </a:bodyPr>
          <a:lstStyle/>
          <a:p>
            <a:r>
              <a:rPr lang="zh-CN" altLang="en-US" sz="3600" b="1" dirty="0" smtClean="0"/>
              <a:t>主题模型应用</a:t>
            </a:r>
            <a:endParaRPr lang="zh-CN" altLang="en-US" sz="3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pic>
        <p:nvPicPr>
          <p:cNvPr id="5" name="图片 4" descr="1.gif"/>
          <p:cNvPicPr>
            <a:picLocks noChangeAspect="1"/>
          </p:cNvPicPr>
          <p:nvPr/>
        </p:nvPicPr>
        <p:blipFill>
          <a:blip r:embed="rId4"/>
          <a:stretch>
            <a:fillRect/>
          </a:stretch>
        </p:blipFill>
        <p:spPr>
          <a:xfrm>
            <a:off x="3714744" y="2214554"/>
            <a:ext cx="1023943" cy="1023943"/>
          </a:xfrm>
          <a:prstGeom prst="rect">
            <a:avLst/>
          </a:prstGeom>
        </p:spPr>
      </p:pic>
      <p:sp>
        <p:nvSpPr>
          <p:cNvPr id="6" name="WordArt 5"/>
          <p:cNvSpPr>
            <a:spLocks noChangeArrowheads="1" noChangeShapeType="1" noTextEdit="1"/>
          </p:cNvSpPr>
          <p:nvPr/>
        </p:nvSpPr>
        <p:spPr bwMode="gray">
          <a:xfrm>
            <a:off x="2071670" y="3681418"/>
            <a:ext cx="4343400" cy="533400"/>
          </a:xfrm>
          <a:prstGeom prst="rect">
            <a:avLst/>
          </a:prstGeom>
        </p:spPr>
        <p:txBody>
          <a:bodyPr wrap="none" fromWordArt="1">
            <a:prstTxWarp prst="textDeflate">
              <a:avLst>
                <a:gd name="adj" fmla="val 0"/>
              </a:avLst>
            </a:prstTxWarp>
          </a:bodyPr>
          <a:lstStyle/>
          <a:p>
            <a:pPr algn="ctr"/>
            <a:r>
              <a:rPr lang="en-US" altLang="zh-CN" sz="3600"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rPr>
              <a:t>Thank You !</a:t>
            </a:r>
            <a:endParaRPr lang="zh-CN" altLang="en-US" sz="3600" kern="10" dirty="0">
              <a:ln w="19050">
                <a:solidFill>
                  <a:srgbClr val="FFFFFF"/>
                </a:solidFill>
                <a:round/>
                <a:headEnd/>
                <a:tailEnd/>
              </a:ln>
              <a:gradFill rotWithShape="1">
                <a:gsLst>
                  <a:gs pos="0">
                    <a:schemeClr val="tx2"/>
                  </a:gs>
                  <a:gs pos="100000">
                    <a:schemeClr val="accent1"/>
                  </a:gs>
                </a:gsLst>
                <a:lin ang="0" scaled="1"/>
              </a:gradFill>
              <a:effectLst>
                <a:outerShdw dist="53882" dir="2700000"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3612"/>
            <a:ext cx="9144000" cy="6861612"/>
          </a:xfrm>
          <a:prstGeom prst="rect">
            <a:avLst/>
          </a:prstGeom>
          <a:noFill/>
          <a:ln w="9525">
            <a:noFill/>
            <a:miter lim="800000"/>
            <a:headEnd/>
            <a:tailEnd/>
          </a:ln>
          <a:effectLst/>
        </p:spPr>
      </p:pic>
      <p:sp>
        <p:nvSpPr>
          <p:cNvPr id="5" name="TextBox 4"/>
          <p:cNvSpPr txBox="1"/>
          <p:nvPr/>
        </p:nvSpPr>
        <p:spPr>
          <a:xfrm>
            <a:off x="857224" y="1785926"/>
            <a:ext cx="7715272" cy="2554545"/>
          </a:xfrm>
          <a:prstGeom prst="rect">
            <a:avLst/>
          </a:prstGeom>
          <a:noFill/>
        </p:spPr>
        <p:txBody>
          <a:bodyPr wrap="square" rtlCol="0">
            <a:spAutoFit/>
          </a:bodyPr>
          <a:lstStyle/>
          <a:p>
            <a:r>
              <a:rPr lang="zh-CN" altLang="en-US" sz="3200" dirty="0" smtClean="0"/>
              <a:t>假设有两个句子，我们想知道它们之间是否相关联：</a:t>
            </a:r>
            <a:endParaRPr lang="en-US" altLang="zh-CN" sz="3200" dirty="0" smtClean="0"/>
          </a:p>
          <a:p>
            <a:endParaRPr lang="zh-CN" altLang="en-US" sz="3200" dirty="0" smtClean="0"/>
          </a:p>
          <a:p>
            <a:r>
              <a:rPr lang="zh-CN" altLang="en-US" sz="3200" dirty="0" smtClean="0"/>
              <a:t>第一个是：“乔布斯离我们而去了。”</a:t>
            </a:r>
          </a:p>
          <a:p>
            <a:r>
              <a:rPr lang="zh-CN" altLang="en-US" sz="3200" dirty="0" smtClean="0"/>
              <a:t>第二个是：“苹果价格会不会降？”</a:t>
            </a:r>
            <a:endParaRPr lang="zh-CN" altLang="en-US" sz="3200" dirty="0"/>
          </a:p>
        </p:txBody>
      </p:sp>
      <p:pic>
        <p:nvPicPr>
          <p:cNvPr id="1026" name="Picture 2"/>
          <p:cNvPicPr>
            <a:picLocks noChangeAspect="1" noChangeArrowheads="1"/>
          </p:cNvPicPr>
          <p:nvPr/>
        </p:nvPicPr>
        <p:blipFill>
          <a:blip r:embed="rId4"/>
          <a:srcRect/>
          <a:stretch>
            <a:fillRect/>
          </a:stretch>
        </p:blipFill>
        <p:spPr bwMode="auto">
          <a:xfrm>
            <a:off x="1338260" y="4286256"/>
            <a:ext cx="1947856" cy="2257449"/>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5414982" y="4572008"/>
            <a:ext cx="2014538" cy="2009775"/>
          </a:xfrm>
          <a:prstGeom prst="rect">
            <a:avLst/>
          </a:prstGeom>
          <a:noFill/>
          <a:ln w="9525">
            <a:noFill/>
            <a:miter lim="800000"/>
            <a:headEnd/>
            <a:tailEnd/>
          </a:ln>
          <a:effectLst/>
        </p:spPr>
      </p:pic>
      <p:sp>
        <p:nvSpPr>
          <p:cNvPr id="9" name="TextBox 8"/>
          <p:cNvSpPr txBox="1"/>
          <p:nvPr/>
        </p:nvSpPr>
        <p:spPr>
          <a:xfrm>
            <a:off x="4000496" y="5429264"/>
            <a:ext cx="812658" cy="830997"/>
          </a:xfrm>
          <a:prstGeom prst="rect">
            <a:avLst/>
          </a:prstGeom>
          <a:noFill/>
        </p:spPr>
        <p:txBody>
          <a:bodyPr wrap="none" rtlCol="0">
            <a:spAutoFit/>
          </a:bodyPr>
          <a:lstStyle/>
          <a:p>
            <a:r>
              <a:rPr lang="en-US" altLang="zh-CN" sz="4800" dirty="0" smtClean="0"/>
              <a:t>VS</a:t>
            </a:r>
            <a:endParaRPr lang="zh-CN" altLang="en-US" sz="4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6" name="TextBox 5"/>
          <p:cNvSpPr txBox="1"/>
          <p:nvPr/>
        </p:nvSpPr>
        <p:spPr>
          <a:xfrm>
            <a:off x="500034" y="2143116"/>
            <a:ext cx="8358246" cy="3046988"/>
          </a:xfrm>
          <a:prstGeom prst="rect">
            <a:avLst/>
          </a:prstGeom>
          <a:noFill/>
        </p:spPr>
        <p:txBody>
          <a:bodyPr wrap="square" rtlCol="0">
            <a:spAutoFit/>
          </a:bodyPr>
          <a:lstStyle/>
          <a:p>
            <a:r>
              <a:rPr lang="zh-CN" altLang="en-US" sz="2400" dirty="0" smtClean="0">
                <a:latin typeface="+mn-ea"/>
              </a:rPr>
              <a:t>    在传统信息检索领域里，实际上已经有了很多衡量文档相似性的方法，比如</a:t>
            </a:r>
            <a:r>
              <a:rPr lang="zh-CN" altLang="en-US" sz="2400" dirty="0" smtClean="0">
                <a:solidFill>
                  <a:srgbClr val="FF0000"/>
                </a:solidFill>
                <a:latin typeface="+mn-ea"/>
              </a:rPr>
              <a:t>经典的</a:t>
            </a:r>
            <a:r>
              <a:rPr lang="en-US" altLang="zh-CN" sz="2400" dirty="0" smtClean="0">
                <a:solidFill>
                  <a:srgbClr val="FF0000"/>
                </a:solidFill>
                <a:latin typeface="+mn-ea"/>
              </a:rPr>
              <a:t>VSM</a:t>
            </a:r>
            <a:r>
              <a:rPr lang="zh-CN" altLang="en-US" sz="2400" dirty="0" smtClean="0">
                <a:solidFill>
                  <a:srgbClr val="FF0000"/>
                </a:solidFill>
                <a:latin typeface="+mn-ea"/>
              </a:rPr>
              <a:t>模型</a:t>
            </a:r>
            <a:r>
              <a:rPr lang="zh-CN" altLang="en-US" sz="2400" dirty="0" smtClean="0">
                <a:latin typeface="+mn-ea"/>
              </a:rPr>
              <a:t>。</a:t>
            </a:r>
            <a:endParaRPr lang="en-US" altLang="zh-CN" sz="2400" dirty="0" smtClean="0">
              <a:latin typeface="+mn-ea"/>
            </a:endParaRPr>
          </a:p>
          <a:p>
            <a:endParaRPr lang="en-US" altLang="zh-CN" sz="2400" dirty="0" smtClean="0">
              <a:latin typeface="+mn-ea"/>
            </a:endParaRPr>
          </a:p>
          <a:p>
            <a:r>
              <a:rPr lang="zh-CN" altLang="en-US" sz="2400" dirty="0" smtClean="0">
                <a:latin typeface="+mn-ea"/>
              </a:rPr>
              <a:t>    然而这些方法往往基于一个基本假设：文档之间</a:t>
            </a:r>
            <a:r>
              <a:rPr lang="zh-CN" altLang="en-US" sz="2400" dirty="0" smtClean="0">
                <a:solidFill>
                  <a:srgbClr val="FF0000"/>
                </a:solidFill>
                <a:latin typeface="+mn-ea"/>
              </a:rPr>
              <a:t>重复的词语越多越可能相似。</a:t>
            </a:r>
            <a:endParaRPr lang="en-US" altLang="zh-CN" sz="2400" dirty="0" smtClean="0">
              <a:solidFill>
                <a:srgbClr val="FF0000"/>
              </a:solidFill>
              <a:latin typeface="+mn-ea"/>
            </a:endParaRPr>
          </a:p>
          <a:p>
            <a:endParaRPr lang="en-US" altLang="zh-CN" sz="2400" dirty="0" smtClean="0">
              <a:latin typeface="+mn-ea"/>
            </a:endParaRPr>
          </a:p>
          <a:p>
            <a:r>
              <a:rPr lang="zh-CN" altLang="en-US" sz="2400" dirty="0" smtClean="0">
                <a:latin typeface="+mn-ea"/>
              </a:rPr>
              <a:t>    这一点在实际中并不尽然。很多时候相关程度取决于背后的</a:t>
            </a:r>
            <a:r>
              <a:rPr lang="zh-CN" altLang="en-US" sz="2400" dirty="0" smtClean="0">
                <a:solidFill>
                  <a:srgbClr val="FF0000"/>
                </a:solidFill>
                <a:latin typeface="+mn-ea"/>
              </a:rPr>
              <a:t>语义联系</a:t>
            </a:r>
            <a:r>
              <a:rPr lang="zh-CN" altLang="en-US" sz="2400" dirty="0" smtClean="0">
                <a:latin typeface="+mn-ea"/>
              </a:rPr>
              <a:t>，而非表面的词语重复。</a:t>
            </a:r>
            <a:endParaRPr lang="zh-CN" altLang="en-US" sz="2400" dirty="0">
              <a:latin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642910" y="2143116"/>
            <a:ext cx="8001055" cy="2677656"/>
          </a:xfrm>
          <a:prstGeom prst="rect">
            <a:avLst/>
          </a:prstGeom>
          <a:noFill/>
        </p:spPr>
        <p:txBody>
          <a:bodyPr wrap="square" rtlCol="0">
            <a:spAutoFit/>
          </a:bodyPr>
          <a:lstStyle/>
          <a:p>
            <a:r>
              <a:rPr lang="zh-CN" altLang="en-US" sz="2800" dirty="0" smtClean="0">
                <a:solidFill>
                  <a:srgbClr val="00B050"/>
                </a:solidFill>
              </a:rPr>
              <a:t>语义关系应该怎样度量呢？</a:t>
            </a:r>
            <a:endParaRPr lang="en-US" altLang="zh-CN" sz="2800" dirty="0" smtClean="0">
              <a:solidFill>
                <a:srgbClr val="00B050"/>
              </a:solidFill>
            </a:endParaRPr>
          </a:p>
          <a:p>
            <a:endParaRPr lang="en-US" altLang="zh-CN" sz="2800" dirty="0" smtClean="0"/>
          </a:p>
          <a:p>
            <a:r>
              <a:rPr lang="zh-CN" altLang="en-US" sz="2800" dirty="0" smtClean="0"/>
              <a:t>自然语言处理领域里已经有了很多从词、词组、句子、篇章角度进行衡量的方法。</a:t>
            </a:r>
            <a:endParaRPr lang="en-US" altLang="zh-CN" sz="2800" dirty="0" smtClean="0"/>
          </a:p>
          <a:p>
            <a:endParaRPr lang="en-US" altLang="zh-CN" sz="2800" dirty="0" smtClean="0"/>
          </a:p>
          <a:p>
            <a:endParaRPr lang="zh-CN" altLang="en-US" sz="2800" dirty="0"/>
          </a:p>
        </p:txBody>
      </p:sp>
      <p:sp>
        <p:nvSpPr>
          <p:cNvPr id="6" name="TextBox 5"/>
          <p:cNvSpPr txBox="1"/>
          <p:nvPr/>
        </p:nvSpPr>
        <p:spPr>
          <a:xfrm>
            <a:off x="3286116" y="4786322"/>
            <a:ext cx="2037737" cy="646331"/>
          </a:xfrm>
          <a:prstGeom prst="rect">
            <a:avLst/>
          </a:prstGeom>
          <a:noFill/>
        </p:spPr>
        <p:txBody>
          <a:bodyPr wrap="none" rtlCol="0">
            <a:spAutoFit/>
          </a:bodyPr>
          <a:lstStyle/>
          <a:p>
            <a:r>
              <a:rPr lang="zh-CN" altLang="en-US" sz="3600" b="1" dirty="0" smtClean="0">
                <a:solidFill>
                  <a:srgbClr val="FF0000"/>
                </a:solidFill>
              </a:rPr>
              <a:t>主题模型</a:t>
            </a:r>
            <a:endParaRPr lang="zh-CN" altLang="en-US" sz="3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0"/>
            <a:ext cx="9144000" cy="6861612"/>
          </a:xfrm>
          <a:prstGeom prst="rect">
            <a:avLst/>
          </a:prstGeom>
          <a:noFill/>
          <a:ln w="9525">
            <a:noFill/>
            <a:miter lim="800000"/>
            <a:headEnd/>
            <a:tailEnd/>
          </a:ln>
          <a:effectLst/>
        </p:spPr>
      </p:pic>
      <p:sp>
        <p:nvSpPr>
          <p:cNvPr id="5" name="TextBox 4"/>
          <p:cNvSpPr txBox="1"/>
          <p:nvPr/>
        </p:nvSpPr>
        <p:spPr>
          <a:xfrm>
            <a:off x="642911" y="1857364"/>
            <a:ext cx="8286808" cy="523220"/>
          </a:xfrm>
          <a:prstGeom prst="rect">
            <a:avLst/>
          </a:prstGeom>
          <a:noFill/>
        </p:spPr>
        <p:txBody>
          <a:bodyPr wrap="square" rtlCol="0">
            <a:spAutoFit/>
          </a:bodyPr>
          <a:lstStyle/>
          <a:p>
            <a:r>
              <a:rPr lang="zh-CN" altLang="en-US" sz="2800" dirty="0" smtClean="0"/>
              <a:t>主题模型：就是对文字中隐含主题的一种建模方法。</a:t>
            </a:r>
            <a:endParaRPr lang="zh-CN" altLang="en-US" sz="2800" dirty="0"/>
          </a:p>
        </p:txBody>
      </p:sp>
      <p:sp>
        <p:nvSpPr>
          <p:cNvPr id="6" name="TextBox 5"/>
          <p:cNvSpPr txBox="1"/>
          <p:nvPr/>
        </p:nvSpPr>
        <p:spPr>
          <a:xfrm>
            <a:off x="1071538" y="3786190"/>
            <a:ext cx="902811" cy="523220"/>
          </a:xfrm>
          <a:prstGeom prst="rect">
            <a:avLst/>
          </a:prstGeom>
          <a:noFill/>
        </p:spPr>
        <p:txBody>
          <a:bodyPr wrap="none" rtlCol="0">
            <a:spAutoFit/>
          </a:bodyPr>
          <a:lstStyle/>
          <a:p>
            <a:r>
              <a:rPr lang="zh-CN" altLang="en-US" sz="2800" dirty="0" smtClean="0">
                <a:solidFill>
                  <a:schemeClr val="tx2">
                    <a:lumMod val="40000"/>
                    <a:lumOff val="60000"/>
                  </a:schemeClr>
                </a:solidFill>
              </a:rPr>
              <a:t>苹果</a:t>
            </a:r>
            <a:endParaRPr lang="zh-CN" altLang="en-US" sz="2800" dirty="0">
              <a:solidFill>
                <a:schemeClr val="tx2">
                  <a:lumMod val="40000"/>
                  <a:lumOff val="60000"/>
                </a:schemeClr>
              </a:solidFill>
            </a:endParaRPr>
          </a:p>
        </p:txBody>
      </p:sp>
      <p:sp>
        <p:nvSpPr>
          <p:cNvPr id="7" name="左大括号 6"/>
          <p:cNvSpPr/>
          <p:nvPr/>
        </p:nvSpPr>
        <p:spPr>
          <a:xfrm>
            <a:off x="2273412" y="3657608"/>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TextBox 7"/>
          <p:cNvSpPr txBox="1"/>
          <p:nvPr/>
        </p:nvSpPr>
        <p:spPr>
          <a:xfrm>
            <a:off x="2643174" y="3286124"/>
            <a:ext cx="1620957" cy="523220"/>
          </a:xfrm>
          <a:prstGeom prst="rect">
            <a:avLst/>
          </a:prstGeom>
          <a:noFill/>
        </p:spPr>
        <p:txBody>
          <a:bodyPr wrap="none" rtlCol="0">
            <a:spAutoFit/>
          </a:bodyPr>
          <a:lstStyle/>
          <a:p>
            <a:r>
              <a:rPr lang="zh-CN" altLang="en-US" sz="2800" dirty="0" smtClean="0">
                <a:solidFill>
                  <a:schemeClr val="tx2">
                    <a:lumMod val="60000"/>
                    <a:lumOff val="40000"/>
                  </a:schemeClr>
                </a:solidFill>
              </a:rPr>
              <a:t>苹果公司</a:t>
            </a:r>
          </a:p>
        </p:txBody>
      </p:sp>
      <p:sp>
        <p:nvSpPr>
          <p:cNvPr id="9" name="TextBox 8"/>
          <p:cNvSpPr txBox="1"/>
          <p:nvPr/>
        </p:nvSpPr>
        <p:spPr>
          <a:xfrm>
            <a:off x="2954809" y="4214818"/>
            <a:ext cx="902811" cy="523220"/>
          </a:xfrm>
          <a:prstGeom prst="rect">
            <a:avLst/>
          </a:prstGeom>
          <a:noFill/>
        </p:spPr>
        <p:txBody>
          <a:bodyPr wrap="none" rtlCol="0">
            <a:spAutoFit/>
          </a:bodyPr>
          <a:lstStyle/>
          <a:p>
            <a:r>
              <a:rPr lang="zh-CN" altLang="en-US" sz="2800" dirty="0" smtClean="0">
                <a:solidFill>
                  <a:schemeClr val="tx2">
                    <a:lumMod val="40000"/>
                    <a:lumOff val="60000"/>
                  </a:schemeClr>
                </a:solidFill>
              </a:rPr>
              <a:t>水果</a:t>
            </a:r>
          </a:p>
        </p:txBody>
      </p:sp>
      <p:sp>
        <p:nvSpPr>
          <p:cNvPr id="10" name="TextBox 9"/>
          <p:cNvSpPr txBox="1"/>
          <p:nvPr/>
        </p:nvSpPr>
        <p:spPr>
          <a:xfrm>
            <a:off x="6000760" y="3286124"/>
            <a:ext cx="1261884" cy="523220"/>
          </a:xfrm>
          <a:prstGeom prst="rect">
            <a:avLst/>
          </a:prstGeom>
          <a:noFill/>
        </p:spPr>
        <p:txBody>
          <a:bodyPr wrap="none" rtlCol="0">
            <a:spAutoFit/>
          </a:bodyPr>
          <a:lstStyle/>
          <a:p>
            <a:r>
              <a:rPr lang="zh-CN" altLang="en-US" sz="2800" dirty="0" smtClean="0">
                <a:solidFill>
                  <a:schemeClr val="tx2">
                    <a:lumMod val="60000"/>
                    <a:lumOff val="40000"/>
                  </a:schemeClr>
                </a:solidFill>
              </a:rPr>
              <a:t>乔布斯</a:t>
            </a:r>
          </a:p>
        </p:txBody>
      </p:sp>
      <p:sp>
        <p:nvSpPr>
          <p:cNvPr id="11" name="左右箭头 10"/>
          <p:cNvSpPr/>
          <p:nvPr/>
        </p:nvSpPr>
        <p:spPr>
          <a:xfrm>
            <a:off x="4570294" y="3301558"/>
            <a:ext cx="1216152" cy="48463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3143240" y="357166"/>
            <a:ext cx="3467616" cy="584775"/>
          </a:xfrm>
          <a:prstGeom prst="rect">
            <a:avLst/>
          </a:prstGeom>
          <a:noFill/>
        </p:spPr>
        <p:txBody>
          <a:bodyPr wrap="none" rtlCol="0">
            <a:spAutoFit/>
          </a:bodyPr>
          <a:lstStyle/>
          <a:p>
            <a:r>
              <a:rPr lang="zh-CN" altLang="en-US" sz="3200" b="1" dirty="0" smtClean="0"/>
              <a:t>主题究竟是什么？</a:t>
            </a:r>
            <a:endParaRPr lang="zh-CN" altLang="en-US" sz="3200" b="1" dirty="0"/>
          </a:p>
        </p:txBody>
      </p:sp>
      <p:pic>
        <p:nvPicPr>
          <p:cNvPr id="4" name="Picture 2"/>
          <p:cNvPicPr>
            <a:picLocks noChangeAspect="1" noChangeArrowheads="1"/>
          </p:cNvPicPr>
          <p:nvPr/>
        </p:nvPicPr>
        <p:blipFill>
          <a:blip r:embed="rId4"/>
          <a:srcRect/>
          <a:stretch>
            <a:fillRect/>
          </a:stretch>
        </p:blipFill>
        <p:spPr bwMode="auto">
          <a:xfrm>
            <a:off x="5572132" y="2324124"/>
            <a:ext cx="3486150" cy="4533900"/>
          </a:xfrm>
          <a:prstGeom prst="rect">
            <a:avLst/>
          </a:prstGeom>
          <a:noFill/>
          <a:ln w="9525">
            <a:noFill/>
            <a:miter lim="800000"/>
            <a:headEnd/>
            <a:tailEnd/>
          </a:ln>
          <a:effectLst/>
        </p:spPr>
      </p:pic>
      <p:sp>
        <p:nvSpPr>
          <p:cNvPr id="7" name="TextBox 6"/>
          <p:cNvSpPr txBox="1"/>
          <p:nvPr/>
        </p:nvSpPr>
        <p:spPr>
          <a:xfrm>
            <a:off x="428596" y="1643050"/>
            <a:ext cx="5572164" cy="2677656"/>
          </a:xfrm>
          <a:prstGeom prst="rect">
            <a:avLst/>
          </a:prstGeom>
          <a:noFill/>
        </p:spPr>
        <p:txBody>
          <a:bodyPr wrap="square" rtlCol="0">
            <a:spAutoFit/>
          </a:bodyPr>
          <a:lstStyle/>
          <a:p>
            <a:r>
              <a:rPr lang="zh-CN" altLang="en-US" sz="2800" dirty="0" smtClean="0"/>
              <a:t>主题就是一个概念、一个方面。它表现为一系列相关的词语。</a:t>
            </a:r>
            <a:endParaRPr lang="en-US" altLang="zh-CN" sz="2800" dirty="0" smtClean="0"/>
          </a:p>
          <a:p>
            <a:endParaRPr lang="en-US" altLang="zh-CN" sz="2800" dirty="0" smtClean="0"/>
          </a:p>
          <a:p>
            <a:r>
              <a:rPr lang="zh-CN" altLang="en-US" sz="2800" dirty="0" smtClean="0"/>
              <a:t>主题就是词汇表上词语的条件概率分布。与主题关系越密切的词语，它的条件概率越大，反之则越小。</a:t>
            </a:r>
          </a:p>
        </p:txBody>
      </p:sp>
      <p:pic>
        <p:nvPicPr>
          <p:cNvPr id="2051" name="Picture 3"/>
          <p:cNvPicPr>
            <a:picLocks noChangeAspect="1" noChangeArrowheads="1"/>
          </p:cNvPicPr>
          <p:nvPr/>
        </p:nvPicPr>
        <p:blipFill>
          <a:blip r:embed="rId5"/>
          <a:srcRect/>
          <a:stretch>
            <a:fillRect/>
          </a:stretch>
        </p:blipFill>
        <p:spPr bwMode="auto">
          <a:xfrm>
            <a:off x="138150" y="4786322"/>
            <a:ext cx="6576990" cy="1248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6" name="TextBox 5"/>
          <p:cNvSpPr txBox="1"/>
          <p:nvPr/>
        </p:nvSpPr>
        <p:spPr>
          <a:xfrm>
            <a:off x="500034" y="1428736"/>
            <a:ext cx="8143932" cy="1631216"/>
          </a:xfrm>
          <a:prstGeom prst="rect">
            <a:avLst/>
          </a:prstGeom>
          <a:noFill/>
        </p:spPr>
        <p:txBody>
          <a:bodyPr wrap="square" rtlCol="0">
            <a:spAutoFit/>
          </a:bodyPr>
          <a:lstStyle/>
          <a:p>
            <a:r>
              <a:rPr lang="zh-CN" altLang="en-US" sz="2000" dirty="0" smtClean="0"/>
              <a:t>通俗来说，一个主题就好像一个“桶”，它装了若干出现概率较高的词语。这些词语和这个主题有很强的相关性，或者说，正是这些词语共同定义了这个主题。对于一段话来说，有些词语可以出自这个“桶”，有些可能来自那个“桶”，一段文本往往是若干个主题的杂合体。我们举个简单的例子，见下图。</a:t>
            </a:r>
            <a:endParaRPr lang="zh-CN" altLang="en-US" sz="2000" dirty="0"/>
          </a:p>
        </p:txBody>
      </p:sp>
      <p:pic>
        <p:nvPicPr>
          <p:cNvPr id="3074" name="Picture 2"/>
          <p:cNvPicPr>
            <a:picLocks noChangeAspect="1" noChangeArrowheads="1"/>
          </p:cNvPicPr>
          <p:nvPr/>
        </p:nvPicPr>
        <p:blipFill>
          <a:blip r:embed="rId4"/>
          <a:srcRect/>
          <a:stretch>
            <a:fillRect/>
          </a:stretch>
        </p:blipFill>
        <p:spPr bwMode="auto">
          <a:xfrm>
            <a:off x="714348" y="3071331"/>
            <a:ext cx="7429552" cy="37866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0" y="-1805"/>
            <a:ext cx="9144000" cy="6861612"/>
          </a:xfrm>
          <a:prstGeom prst="rect">
            <a:avLst/>
          </a:prstGeom>
          <a:noFill/>
          <a:ln w="9525">
            <a:noFill/>
            <a:miter lim="800000"/>
            <a:headEnd/>
            <a:tailEnd/>
          </a:ln>
          <a:effectLst/>
        </p:spPr>
      </p:pic>
      <p:sp>
        <p:nvSpPr>
          <p:cNvPr id="5" name="TextBox 4"/>
          <p:cNvSpPr txBox="1"/>
          <p:nvPr/>
        </p:nvSpPr>
        <p:spPr>
          <a:xfrm>
            <a:off x="2714612" y="357166"/>
            <a:ext cx="3892412" cy="584775"/>
          </a:xfrm>
          <a:prstGeom prst="rect">
            <a:avLst/>
          </a:prstGeom>
          <a:noFill/>
        </p:spPr>
        <p:txBody>
          <a:bodyPr wrap="none" rtlCol="0">
            <a:spAutoFit/>
          </a:bodyPr>
          <a:lstStyle/>
          <a:p>
            <a:r>
              <a:rPr lang="zh-CN" altLang="en-US" sz="3200" b="1" dirty="0" smtClean="0"/>
              <a:t>主题模型的工作原理</a:t>
            </a:r>
          </a:p>
        </p:txBody>
      </p:sp>
      <p:sp>
        <p:nvSpPr>
          <p:cNvPr id="6" name="TextBox 5"/>
          <p:cNvSpPr txBox="1"/>
          <p:nvPr/>
        </p:nvSpPr>
        <p:spPr>
          <a:xfrm>
            <a:off x="928662" y="1785926"/>
            <a:ext cx="7429552" cy="1015663"/>
          </a:xfrm>
          <a:prstGeom prst="rect">
            <a:avLst/>
          </a:prstGeom>
          <a:noFill/>
        </p:spPr>
        <p:txBody>
          <a:bodyPr wrap="square" rtlCol="0">
            <a:spAutoFit/>
          </a:bodyPr>
          <a:lstStyle/>
          <a:p>
            <a:r>
              <a:rPr lang="zh-CN" altLang="en-US" sz="2000" dirty="0" smtClean="0"/>
              <a:t>生成模型，就是说，我们认为一篇文章的每个词都是通过“以一定概率选择了某个主题，并从这个主题中以一定概率选择某个词语，如果我们要生成一篇文档，它里面的每个词语出现的概率为：</a:t>
            </a:r>
            <a:endParaRPr lang="zh-CN" altLang="en-US" sz="2000" dirty="0"/>
          </a:p>
        </p:txBody>
      </p:sp>
      <p:pic>
        <p:nvPicPr>
          <p:cNvPr id="4098" name="Picture 2"/>
          <p:cNvPicPr>
            <a:picLocks noChangeAspect="1" noChangeArrowheads="1"/>
          </p:cNvPicPr>
          <p:nvPr/>
        </p:nvPicPr>
        <p:blipFill>
          <a:blip r:embed="rId4"/>
          <a:srcRect/>
          <a:stretch>
            <a:fillRect/>
          </a:stretch>
        </p:blipFill>
        <p:spPr bwMode="auto">
          <a:xfrm>
            <a:off x="1785918" y="3143248"/>
            <a:ext cx="5308677" cy="923929"/>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a:srcRect/>
          <a:stretch>
            <a:fillRect/>
          </a:stretch>
        </p:blipFill>
        <p:spPr bwMode="auto">
          <a:xfrm>
            <a:off x="1857356" y="5072074"/>
            <a:ext cx="5058869" cy="1714512"/>
          </a:xfrm>
          <a:prstGeom prst="rect">
            <a:avLst/>
          </a:prstGeom>
          <a:noFill/>
          <a:ln w="9525">
            <a:noFill/>
            <a:miter lim="800000"/>
            <a:headEnd/>
            <a:tailEnd/>
          </a:ln>
          <a:effectLst/>
        </p:spPr>
      </p:pic>
      <p:sp>
        <p:nvSpPr>
          <p:cNvPr id="9" name="TextBox 8"/>
          <p:cNvSpPr txBox="1"/>
          <p:nvPr/>
        </p:nvSpPr>
        <p:spPr>
          <a:xfrm>
            <a:off x="571472" y="4416990"/>
            <a:ext cx="5493812" cy="369332"/>
          </a:xfrm>
          <a:prstGeom prst="rect">
            <a:avLst/>
          </a:prstGeom>
          <a:noFill/>
        </p:spPr>
        <p:txBody>
          <a:bodyPr wrap="none" rtlCol="0">
            <a:spAutoFit/>
          </a:bodyPr>
          <a:lstStyle/>
          <a:p>
            <a:r>
              <a:rPr lang="zh-CN" altLang="en-US" dirty="0" smtClean="0"/>
              <a:t>上面这个式子，可以矩阵乘法来表示，如下图所示：</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2372</Words>
  <PresentationFormat>全屏显示(4:3)</PresentationFormat>
  <Paragraphs>104</Paragraphs>
  <Slides>21</Slides>
  <Notes>20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Windows 用户</cp:lastModifiedBy>
  <cp:revision>54</cp:revision>
  <dcterms:created xsi:type="dcterms:W3CDTF">2013-04-08T04:56:24Z</dcterms:created>
  <dcterms:modified xsi:type="dcterms:W3CDTF">2013-04-09T00:45:41Z</dcterms:modified>
</cp:coreProperties>
</file>