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63" r:id="rId4"/>
    <p:sldId id="264" r:id="rId5"/>
    <p:sldId id="265" r:id="rId6"/>
    <p:sldId id="266" r:id="rId7"/>
    <p:sldId id="267" r:id="rId8"/>
    <p:sldId id="268" r:id="rId9"/>
    <p:sldId id="272" r:id="rId10"/>
    <p:sldId id="274" r:id="rId11"/>
    <p:sldId id="273" r:id="rId12"/>
    <p:sldId id="271" r:id="rId13"/>
    <p:sldId id="277" r:id="rId14"/>
    <p:sldId id="275" r:id="rId15"/>
    <p:sldId id="290" r:id="rId16"/>
    <p:sldId id="300" r:id="rId17"/>
    <p:sldId id="299" r:id="rId18"/>
    <p:sldId id="298" r:id="rId19"/>
    <p:sldId id="297" r:id="rId20"/>
    <p:sldId id="296" r:id="rId21"/>
    <p:sldId id="295" r:id="rId22"/>
    <p:sldId id="294" r:id="rId23"/>
    <p:sldId id="293" r:id="rId24"/>
    <p:sldId id="276" r:id="rId25"/>
    <p:sldId id="278" r:id="rId26"/>
    <p:sldId id="279" r:id="rId27"/>
    <p:sldId id="281" r:id="rId28"/>
    <p:sldId id="301" r:id="rId29"/>
    <p:sldId id="280" r:id="rId30"/>
    <p:sldId id="25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07" autoAdjust="0"/>
    <p:restoredTop sz="71069" autoAdjust="0"/>
  </p:normalViewPr>
  <p:slideViewPr>
    <p:cSldViewPr>
      <p:cViewPr>
        <p:scale>
          <a:sx n="50" d="100"/>
          <a:sy n="50" d="100"/>
        </p:scale>
        <p:origin x="-1416" y="-4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768E08-C359-452F-BFB4-ACE3AB9A5F43}"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zh-CN" altLang="en-US"/>
        </a:p>
      </dgm:t>
    </dgm:pt>
    <dgm:pt modelId="{D3D259D3-A74D-48E4-A35B-CD3E3591505A}">
      <dgm:prSet phldrT="[文本]" custT="1"/>
      <dgm:spPr/>
      <dgm:t>
        <a:bodyPr/>
        <a:lstStyle/>
        <a:p>
          <a:r>
            <a:rPr lang="en-US" altLang="zh-CN" sz="2800" dirty="0" smtClean="0"/>
            <a:t>1995</a:t>
          </a:r>
          <a:r>
            <a:rPr lang="zh-CN" altLang="en-US" sz="2800" dirty="0" smtClean="0"/>
            <a:t>年</a:t>
          </a:r>
          <a:endParaRPr lang="zh-CN" altLang="en-US" sz="2800" dirty="0"/>
        </a:p>
      </dgm:t>
    </dgm:pt>
    <dgm:pt modelId="{667A423D-5350-46B1-8D0A-DB9B8AF350F9}" type="parTrans" cxnId="{964C1FB8-522E-481B-B316-6F0526312BC3}">
      <dgm:prSet/>
      <dgm:spPr/>
      <dgm:t>
        <a:bodyPr/>
        <a:lstStyle/>
        <a:p>
          <a:endParaRPr lang="zh-CN" altLang="en-US"/>
        </a:p>
      </dgm:t>
    </dgm:pt>
    <dgm:pt modelId="{441B3CBF-ACA7-4DDC-B5B9-645C5A7DBBFF}" type="sibTrans" cxnId="{964C1FB8-522E-481B-B316-6F0526312BC3}">
      <dgm:prSet/>
      <dgm:spPr/>
      <dgm:t>
        <a:bodyPr/>
        <a:lstStyle/>
        <a:p>
          <a:endParaRPr lang="zh-CN" altLang="en-US"/>
        </a:p>
      </dgm:t>
    </dgm:pt>
    <dgm:pt modelId="{5FBAE7AD-328B-4A61-8D5A-D54185E556FE}">
      <dgm:prSet phldrT="[文本]" custT="1"/>
      <dgm:spPr/>
      <dgm:t>
        <a:bodyPr/>
        <a:lstStyle/>
        <a:p>
          <a:pPr algn="just"/>
          <a:r>
            <a:rPr lang="zh-CN" altLang="en-US" sz="1400" b="0" i="0" dirty="0" smtClean="0"/>
            <a:t>出访美国时首次接触到因特网，回国后创办网站“中国黄页”</a:t>
          </a:r>
          <a:endParaRPr lang="zh-CN" altLang="en-US" sz="1400" dirty="0"/>
        </a:p>
      </dgm:t>
    </dgm:pt>
    <dgm:pt modelId="{6059D61E-6A60-4E5F-BED0-F20F909C2F23}" type="parTrans" cxnId="{61D5B053-4A4C-4DF0-8CD9-89DEE10E79CA}">
      <dgm:prSet/>
      <dgm:spPr/>
      <dgm:t>
        <a:bodyPr/>
        <a:lstStyle/>
        <a:p>
          <a:endParaRPr lang="zh-CN" altLang="en-US"/>
        </a:p>
      </dgm:t>
    </dgm:pt>
    <dgm:pt modelId="{91FF64E9-AB25-4C79-B0F2-06EDE7E48072}" type="sibTrans" cxnId="{61D5B053-4A4C-4DF0-8CD9-89DEE10E79CA}">
      <dgm:prSet/>
      <dgm:spPr/>
      <dgm:t>
        <a:bodyPr/>
        <a:lstStyle/>
        <a:p>
          <a:endParaRPr lang="zh-CN" altLang="en-US"/>
        </a:p>
      </dgm:t>
    </dgm:pt>
    <dgm:pt modelId="{0D831342-3C78-42F1-862F-A6FCC17D2C96}">
      <dgm:prSet phldrT="[文本]" custT="1"/>
      <dgm:spPr/>
      <dgm:t>
        <a:bodyPr/>
        <a:lstStyle/>
        <a:p>
          <a:r>
            <a:rPr lang="en-US" altLang="zh-CN" sz="2800" b="0" i="0" dirty="0" smtClean="0"/>
            <a:t>1997</a:t>
          </a:r>
          <a:r>
            <a:rPr lang="zh-CN" altLang="en-US" sz="2800" b="0" i="0" dirty="0" smtClean="0"/>
            <a:t>年</a:t>
          </a:r>
          <a:endParaRPr lang="zh-CN" altLang="en-US" sz="2800" dirty="0"/>
        </a:p>
      </dgm:t>
    </dgm:pt>
    <dgm:pt modelId="{4AFFB0AF-64A7-4C64-B3C2-A4F202DA5902}" type="parTrans" cxnId="{D1711704-A098-48C2-8D76-63FE9694629B}">
      <dgm:prSet/>
      <dgm:spPr/>
      <dgm:t>
        <a:bodyPr/>
        <a:lstStyle/>
        <a:p>
          <a:endParaRPr lang="zh-CN" altLang="en-US"/>
        </a:p>
      </dgm:t>
    </dgm:pt>
    <dgm:pt modelId="{3EEFDCEC-9AEE-42E1-B27C-7941F47C6A80}" type="sibTrans" cxnId="{D1711704-A098-48C2-8D76-63FE9694629B}">
      <dgm:prSet/>
      <dgm:spPr/>
      <dgm:t>
        <a:bodyPr/>
        <a:lstStyle/>
        <a:p>
          <a:endParaRPr lang="zh-CN" altLang="en-US"/>
        </a:p>
      </dgm:t>
    </dgm:pt>
    <dgm:pt modelId="{C1F5B730-22C9-4B19-8BB5-3FB16A8AF044}">
      <dgm:prSet phldrT="[文本]" custT="1"/>
      <dgm:spPr/>
      <dgm:t>
        <a:bodyPr/>
        <a:lstStyle/>
        <a:p>
          <a:r>
            <a:rPr lang="zh-CN" altLang="en-US" sz="1400" b="0" i="0" dirty="0" smtClean="0"/>
            <a:t>加入中国外经贸部，负责开发其官方站点及中国产品网上交易市场</a:t>
          </a:r>
          <a:endParaRPr lang="zh-CN" altLang="en-US" sz="1400" dirty="0"/>
        </a:p>
      </dgm:t>
    </dgm:pt>
    <dgm:pt modelId="{D69A37F2-72AE-4F6F-95B4-17E05B43477E}" type="parTrans" cxnId="{CD70FFAA-4726-491B-9F86-DC37B57D5629}">
      <dgm:prSet/>
      <dgm:spPr/>
      <dgm:t>
        <a:bodyPr/>
        <a:lstStyle/>
        <a:p>
          <a:endParaRPr lang="zh-CN" altLang="en-US"/>
        </a:p>
      </dgm:t>
    </dgm:pt>
    <dgm:pt modelId="{8C427914-E9D7-48F6-AF11-04A709636D03}" type="sibTrans" cxnId="{CD70FFAA-4726-491B-9F86-DC37B57D5629}">
      <dgm:prSet/>
      <dgm:spPr/>
      <dgm:t>
        <a:bodyPr/>
        <a:lstStyle/>
        <a:p>
          <a:endParaRPr lang="zh-CN" altLang="en-US"/>
        </a:p>
      </dgm:t>
    </dgm:pt>
    <dgm:pt modelId="{46A98CFC-BC21-4BB5-9FEC-16A48B79A132}">
      <dgm:prSet phldrT="[文本]" custT="1"/>
      <dgm:spPr/>
      <dgm:t>
        <a:bodyPr/>
        <a:lstStyle/>
        <a:p>
          <a:r>
            <a:rPr lang="en-US" altLang="zh-CN" sz="3200" b="0" i="0" dirty="0" smtClean="0"/>
            <a:t>1999</a:t>
          </a:r>
          <a:r>
            <a:rPr lang="zh-CN" altLang="en-US" sz="3200" b="0" i="0" dirty="0" smtClean="0"/>
            <a:t>年</a:t>
          </a:r>
          <a:endParaRPr lang="zh-CN" altLang="en-US" sz="3200" dirty="0"/>
        </a:p>
      </dgm:t>
    </dgm:pt>
    <dgm:pt modelId="{36527BEA-229D-4264-B29C-DA855B7A5E9D}" type="parTrans" cxnId="{C20B102E-AEAA-402E-9ED0-05F10B571B35}">
      <dgm:prSet/>
      <dgm:spPr/>
      <dgm:t>
        <a:bodyPr/>
        <a:lstStyle/>
        <a:p>
          <a:endParaRPr lang="zh-CN" altLang="en-US"/>
        </a:p>
      </dgm:t>
    </dgm:pt>
    <dgm:pt modelId="{968DF375-9E59-4323-AA0A-1EC38AC87A29}" type="sibTrans" cxnId="{C20B102E-AEAA-402E-9ED0-05F10B571B35}">
      <dgm:prSet/>
      <dgm:spPr/>
      <dgm:t>
        <a:bodyPr/>
        <a:lstStyle/>
        <a:p>
          <a:endParaRPr lang="zh-CN" altLang="en-US"/>
        </a:p>
      </dgm:t>
    </dgm:pt>
    <dgm:pt modelId="{BF9E8086-95F1-4916-B3EB-94C1078D6384}">
      <dgm:prSet phldrT="[文本]" custT="1"/>
      <dgm:spPr/>
      <dgm:t>
        <a:bodyPr/>
        <a:lstStyle/>
        <a:p>
          <a:r>
            <a:rPr lang="zh-CN" altLang="en-US" sz="1400" b="0" i="0" dirty="0" smtClean="0"/>
            <a:t>正式辞去公职，创办阿里巴巴网站，开拓电子商务应用，尤其是</a:t>
          </a:r>
          <a:r>
            <a:rPr lang="en-US" altLang="zh-CN" sz="1400" b="0" i="0" dirty="0" smtClean="0"/>
            <a:t>B2B</a:t>
          </a:r>
          <a:r>
            <a:rPr lang="zh-CN" altLang="en-US" sz="1400" b="0" i="0" dirty="0" smtClean="0"/>
            <a:t>业务</a:t>
          </a:r>
          <a:endParaRPr lang="zh-CN" altLang="en-US" sz="1400" dirty="0"/>
        </a:p>
      </dgm:t>
    </dgm:pt>
    <dgm:pt modelId="{FBD97BCB-C0C8-4718-B448-FF6C0D3CD88B}" type="parTrans" cxnId="{4D774BBE-0E8B-47B5-8DF1-403A5669227D}">
      <dgm:prSet/>
      <dgm:spPr/>
      <dgm:t>
        <a:bodyPr/>
        <a:lstStyle/>
        <a:p>
          <a:endParaRPr lang="zh-CN" altLang="en-US"/>
        </a:p>
      </dgm:t>
    </dgm:pt>
    <dgm:pt modelId="{12AD165C-1667-456B-84EE-F08D03D37226}" type="sibTrans" cxnId="{4D774BBE-0E8B-47B5-8DF1-403A5669227D}">
      <dgm:prSet/>
      <dgm:spPr/>
      <dgm:t>
        <a:bodyPr/>
        <a:lstStyle/>
        <a:p>
          <a:endParaRPr lang="zh-CN" altLang="en-US"/>
        </a:p>
      </dgm:t>
    </dgm:pt>
    <dgm:pt modelId="{9579C06F-3100-4D1E-ABD4-9FB424059614}">
      <dgm:prSet phldrT="[文本]" custT="1"/>
      <dgm:spPr/>
      <dgm:t>
        <a:bodyPr/>
        <a:lstStyle/>
        <a:p>
          <a:r>
            <a:rPr lang="zh-CN" altLang="en-US" sz="1400" b="0" i="0" dirty="0" smtClean="0"/>
            <a:t>推出了以网络广告为赢收项目的营销平台“阿里妈妈”</a:t>
          </a:r>
          <a:endParaRPr lang="zh-CN" altLang="en-US" sz="1400" dirty="0"/>
        </a:p>
      </dgm:t>
    </dgm:pt>
    <dgm:pt modelId="{C698F47B-FB08-40DE-95D3-2CC786E19B5C}" type="parTrans" cxnId="{F4EA8F10-5511-4979-AD37-4CE7EBA41B3D}">
      <dgm:prSet/>
      <dgm:spPr/>
      <dgm:t>
        <a:bodyPr/>
        <a:lstStyle/>
        <a:p>
          <a:endParaRPr lang="zh-CN" altLang="en-US"/>
        </a:p>
      </dgm:t>
    </dgm:pt>
    <dgm:pt modelId="{9D6F6C6F-A124-4374-82A0-A27636E2A4FB}" type="sibTrans" cxnId="{F4EA8F10-5511-4979-AD37-4CE7EBA41B3D}">
      <dgm:prSet/>
      <dgm:spPr/>
      <dgm:t>
        <a:bodyPr/>
        <a:lstStyle/>
        <a:p>
          <a:endParaRPr lang="zh-CN" altLang="en-US"/>
        </a:p>
      </dgm:t>
    </dgm:pt>
    <dgm:pt modelId="{279F91AC-A17A-478E-A627-11ABCD82A130}">
      <dgm:prSet phldrT="[文本]" custT="1"/>
      <dgm:spPr/>
      <dgm:t>
        <a:bodyPr/>
        <a:lstStyle/>
        <a:p>
          <a:r>
            <a:rPr lang="en-US" altLang="zh-CN" sz="2800" b="0" i="0" dirty="0" smtClean="0"/>
            <a:t>2003</a:t>
          </a:r>
          <a:r>
            <a:rPr lang="zh-CN" altLang="en-US" sz="2800" b="0" i="0" dirty="0" smtClean="0"/>
            <a:t>年</a:t>
          </a:r>
          <a:endParaRPr lang="zh-CN" altLang="en-US" sz="2800" dirty="0"/>
        </a:p>
      </dgm:t>
    </dgm:pt>
    <dgm:pt modelId="{F6C9A1E1-125A-44E0-8D5D-3C445B3C185B}" type="parTrans" cxnId="{0DDD2B1F-BC36-4CB8-99A1-608154BA55C3}">
      <dgm:prSet/>
      <dgm:spPr/>
      <dgm:t>
        <a:bodyPr/>
        <a:lstStyle/>
        <a:p>
          <a:endParaRPr lang="zh-CN" altLang="en-US"/>
        </a:p>
      </dgm:t>
    </dgm:pt>
    <dgm:pt modelId="{B05FE3DA-EFD7-42F6-990C-276AB164A153}" type="sibTrans" cxnId="{0DDD2B1F-BC36-4CB8-99A1-608154BA55C3}">
      <dgm:prSet/>
      <dgm:spPr/>
      <dgm:t>
        <a:bodyPr/>
        <a:lstStyle/>
        <a:p>
          <a:endParaRPr lang="zh-CN" altLang="en-US"/>
        </a:p>
      </dgm:t>
    </dgm:pt>
    <dgm:pt modelId="{80842711-BDBD-48AA-B869-1B68D23AE05C}">
      <dgm:prSet phldrT="[文本]" custT="1"/>
      <dgm:spPr/>
      <dgm:t>
        <a:bodyPr/>
        <a:lstStyle/>
        <a:p>
          <a:r>
            <a:rPr lang="zh-CN" altLang="en-US" sz="1400" b="0" i="0" dirty="0" smtClean="0"/>
            <a:t>创办独立的第三方电子支付平台，目前在中国市场位居第一</a:t>
          </a:r>
          <a:endParaRPr lang="zh-CN" altLang="en-US" sz="1400" dirty="0"/>
        </a:p>
      </dgm:t>
    </dgm:pt>
    <dgm:pt modelId="{50FB6866-E8C7-4873-9ACA-FF745DAD674D}" type="parTrans" cxnId="{0B8B70CC-3A60-4AA4-99A2-DA0F0BCF28C9}">
      <dgm:prSet/>
      <dgm:spPr/>
      <dgm:t>
        <a:bodyPr/>
        <a:lstStyle/>
        <a:p>
          <a:endParaRPr lang="zh-CN" altLang="en-US"/>
        </a:p>
      </dgm:t>
    </dgm:pt>
    <dgm:pt modelId="{675C9174-EB7E-4289-B28D-D37062576D33}" type="sibTrans" cxnId="{0B8B70CC-3A60-4AA4-99A2-DA0F0BCF28C9}">
      <dgm:prSet/>
      <dgm:spPr/>
      <dgm:t>
        <a:bodyPr/>
        <a:lstStyle/>
        <a:p>
          <a:endParaRPr lang="zh-CN" altLang="en-US"/>
        </a:p>
      </dgm:t>
    </dgm:pt>
    <dgm:pt modelId="{A1B85EAD-E6DB-483D-B562-A4C7A847D520}">
      <dgm:prSet phldrT="[文本]" custT="1"/>
      <dgm:spPr/>
      <dgm:t>
        <a:bodyPr/>
        <a:lstStyle/>
        <a:p>
          <a:r>
            <a:rPr lang="en-US" altLang="zh-CN" sz="2800" b="0" i="0" dirty="0" smtClean="0"/>
            <a:t>2005</a:t>
          </a:r>
          <a:r>
            <a:rPr lang="zh-CN" altLang="en-US" sz="2800" b="0" i="0" dirty="0" smtClean="0"/>
            <a:t>年</a:t>
          </a:r>
          <a:endParaRPr lang="zh-CN" altLang="en-US" sz="2800" dirty="0"/>
        </a:p>
      </dgm:t>
    </dgm:pt>
    <dgm:pt modelId="{056D53EA-1B4C-4431-B10F-C40C3CF15D88}" type="parTrans" cxnId="{D5ECBF27-15E6-4026-B177-AE346EDE5FC9}">
      <dgm:prSet/>
      <dgm:spPr/>
      <dgm:t>
        <a:bodyPr/>
        <a:lstStyle/>
        <a:p>
          <a:endParaRPr lang="zh-CN" altLang="en-US"/>
        </a:p>
      </dgm:t>
    </dgm:pt>
    <dgm:pt modelId="{8BF03F96-17B6-4208-9FA3-CD0BB5D0DF8B}" type="sibTrans" cxnId="{D5ECBF27-15E6-4026-B177-AE346EDE5FC9}">
      <dgm:prSet/>
      <dgm:spPr/>
      <dgm:t>
        <a:bodyPr/>
        <a:lstStyle/>
        <a:p>
          <a:endParaRPr lang="zh-CN" altLang="en-US"/>
        </a:p>
      </dgm:t>
    </dgm:pt>
    <dgm:pt modelId="{F270C178-6FD7-4646-BB89-98003DD29C78}">
      <dgm:prSet phldrT="[文本]" custT="1"/>
      <dgm:spPr/>
      <dgm:t>
        <a:bodyPr/>
        <a:lstStyle/>
        <a:p>
          <a:pPr algn="just"/>
          <a:r>
            <a:rPr lang="zh-CN" altLang="en-US" sz="1400" b="0" i="0" dirty="0" smtClean="0"/>
            <a:t>和全球最大门户网站雅虎战略合作，兼并其在华所有资产，阿里巴巴因此成为中国最大互联网公司</a:t>
          </a:r>
          <a:endParaRPr lang="zh-CN" altLang="en-US" sz="1400" dirty="0"/>
        </a:p>
      </dgm:t>
    </dgm:pt>
    <dgm:pt modelId="{C27A17A0-76CD-4A4C-A392-8EF4B7BD90C9}" type="parTrans" cxnId="{941902D5-8455-4969-AB8D-4EE558A158D8}">
      <dgm:prSet/>
      <dgm:spPr/>
      <dgm:t>
        <a:bodyPr/>
        <a:lstStyle/>
        <a:p>
          <a:endParaRPr lang="zh-CN" altLang="en-US"/>
        </a:p>
      </dgm:t>
    </dgm:pt>
    <dgm:pt modelId="{8F9D0B5A-09A5-45A5-A299-F0282B58A924}" type="sibTrans" cxnId="{941902D5-8455-4969-AB8D-4EE558A158D8}">
      <dgm:prSet/>
      <dgm:spPr/>
      <dgm:t>
        <a:bodyPr/>
        <a:lstStyle/>
        <a:p>
          <a:endParaRPr lang="zh-CN" altLang="en-US"/>
        </a:p>
      </dgm:t>
    </dgm:pt>
    <dgm:pt modelId="{ABBD49C1-C82D-411E-840B-46D66FCA7FE3}">
      <dgm:prSet phldrT="[文本]" custT="1"/>
      <dgm:spPr/>
      <dgm:t>
        <a:bodyPr/>
        <a:lstStyle/>
        <a:p>
          <a:r>
            <a:rPr lang="en-US" altLang="zh-CN" sz="2800" b="0" i="0" dirty="0" smtClean="0"/>
            <a:t>2007</a:t>
          </a:r>
          <a:r>
            <a:rPr lang="zh-CN" altLang="en-US" sz="2800" b="0" i="0" dirty="0" smtClean="0"/>
            <a:t>年</a:t>
          </a:r>
          <a:r>
            <a:rPr lang="en-US" altLang="zh-CN" sz="2800" b="0" i="0" dirty="0" smtClean="0"/>
            <a:t>8</a:t>
          </a:r>
          <a:r>
            <a:rPr lang="zh-CN" altLang="en-US" sz="2800" b="0" i="0" dirty="0" smtClean="0"/>
            <a:t>月</a:t>
          </a:r>
          <a:endParaRPr lang="zh-CN" altLang="en-US" sz="2800" dirty="0"/>
        </a:p>
      </dgm:t>
    </dgm:pt>
    <dgm:pt modelId="{93484596-DDF1-413A-92F7-76ED5E388412}" type="parTrans" cxnId="{B818D25A-CF30-4AF3-9746-9FD7202D14B8}">
      <dgm:prSet/>
      <dgm:spPr/>
      <dgm:t>
        <a:bodyPr/>
        <a:lstStyle/>
        <a:p>
          <a:endParaRPr lang="zh-CN" altLang="en-US"/>
        </a:p>
      </dgm:t>
    </dgm:pt>
    <dgm:pt modelId="{3AE5BD51-0462-4E2C-AAB1-7B57B7838F74}" type="sibTrans" cxnId="{B818D25A-CF30-4AF3-9746-9FD7202D14B8}">
      <dgm:prSet/>
      <dgm:spPr/>
      <dgm:t>
        <a:bodyPr/>
        <a:lstStyle/>
        <a:p>
          <a:endParaRPr lang="zh-CN" altLang="en-US"/>
        </a:p>
      </dgm:t>
    </dgm:pt>
    <dgm:pt modelId="{7D2D3E43-1C2D-4E70-8D62-A08ACB38FF8C}" type="pres">
      <dgm:prSet presAssocID="{E5768E08-C359-452F-BFB4-ACE3AB9A5F43}" presName="Name0" presStyleCnt="0">
        <dgm:presLayoutVars>
          <dgm:dir/>
          <dgm:animLvl val="lvl"/>
          <dgm:resizeHandles val="exact"/>
        </dgm:presLayoutVars>
      </dgm:prSet>
      <dgm:spPr/>
      <dgm:t>
        <a:bodyPr/>
        <a:lstStyle/>
        <a:p>
          <a:endParaRPr lang="zh-CN" altLang="en-US"/>
        </a:p>
      </dgm:t>
    </dgm:pt>
    <dgm:pt modelId="{33B86C24-D008-426C-8920-697D94093716}" type="pres">
      <dgm:prSet presAssocID="{ABBD49C1-C82D-411E-840B-46D66FCA7FE3}" presName="boxAndChildren" presStyleCnt="0"/>
      <dgm:spPr/>
    </dgm:pt>
    <dgm:pt modelId="{C362ACB9-3DCB-4162-B2B2-18C55C65C390}" type="pres">
      <dgm:prSet presAssocID="{ABBD49C1-C82D-411E-840B-46D66FCA7FE3}" presName="parentTextBox" presStyleLbl="node1" presStyleIdx="0" presStyleCnt="6"/>
      <dgm:spPr/>
      <dgm:t>
        <a:bodyPr/>
        <a:lstStyle/>
        <a:p>
          <a:endParaRPr lang="zh-CN" altLang="en-US"/>
        </a:p>
      </dgm:t>
    </dgm:pt>
    <dgm:pt modelId="{FC9F7F5E-6483-4476-947D-31BDA1CEB820}" type="pres">
      <dgm:prSet presAssocID="{ABBD49C1-C82D-411E-840B-46D66FCA7FE3}" presName="entireBox" presStyleLbl="node1" presStyleIdx="0" presStyleCnt="6"/>
      <dgm:spPr/>
      <dgm:t>
        <a:bodyPr/>
        <a:lstStyle/>
        <a:p>
          <a:endParaRPr lang="zh-CN" altLang="en-US"/>
        </a:p>
      </dgm:t>
    </dgm:pt>
    <dgm:pt modelId="{05EBBB9C-BAFC-483A-8528-2FFDA2C7E1BE}" type="pres">
      <dgm:prSet presAssocID="{ABBD49C1-C82D-411E-840B-46D66FCA7FE3}" presName="descendantBox" presStyleCnt="0"/>
      <dgm:spPr/>
    </dgm:pt>
    <dgm:pt modelId="{E8853DFB-983A-4C70-8349-37850E935AF0}" type="pres">
      <dgm:prSet presAssocID="{9579C06F-3100-4D1E-ABD4-9FB424059614}" presName="childTextBox" presStyleLbl="fgAccFollowNode1" presStyleIdx="0" presStyleCnt="6">
        <dgm:presLayoutVars>
          <dgm:bulletEnabled val="1"/>
        </dgm:presLayoutVars>
      </dgm:prSet>
      <dgm:spPr/>
      <dgm:t>
        <a:bodyPr/>
        <a:lstStyle/>
        <a:p>
          <a:endParaRPr lang="zh-CN" altLang="en-US"/>
        </a:p>
      </dgm:t>
    </dgm:pt>
    <dgm:pt modelId="{D817A049-4FB3-45C4-8D7B-DDC9DF3E20F0}" type="pres">
      <dgm:prSet presAssocID="{8BF03F96-17B6-4208-9FA3-CD0BB5D0DF8B}" presName="sp" presStyleCnt="0"/>
      <dgm:spPr/>
    </dgm:pt>
    <dgm:pt modelId="{5168FD28-E385-4533-AE56-D7B3F5D05DE0}" type="pres">
      <dgm:prSet presAssocID="{A1B85EAD-E6DB-483D-B562-A4C7A847D520}" presName="arrowAndChildren" presStyleCnt="0"/>
      <dgm:spPr/>
    </dgm:pt>
    <dgm:pt modelId="{8DDBA3AC-D42E-4209-98D1-E562288CC58E}" type="pres">
      <dgm:prSet presAssocID="{A1B85EAD-E6DB-483D-B562-A4C7A847D520}" presName="parentTextArrow" presStyleLbl="node1" presStyleIdx="0" presStyleCnt="6"/>
      <dgm:spPr/>
      <dgm:t>
        <a:bodyPr/>
        <a:lstStyle/>
        <a:p>
          <a:endParaRPr lang="zh-CN" altLang="en-US"/>
        </a:p>
      </dgm:t>
    </dgm:pt>
    <dgm:pt modelId="{568F8E4D-513B-45C2-BF76-E25820CD6DF2}" type="pres">
      <dgm:prSet presAssocID="{A1B85EAD-E6DB-483D-B562-A4C7A847D520}" presName="arrow" presStyleLbl="node1" presStyleIdx="1" presStyleCnt="6"/>
      <dgm:spPr/>
      <dgm:t>
        <a:bodyPr/>
        <a:lstStyle/>
        <a:p>
          <a:endParaRPr lang="zh-CN" altLang="en-US"/>
        </a:p>
      </dgm:t>
    </dgm:pt>
    <dgm:pt modelId="{96955518-268E-4DCF-9D4B-ECC91C03C628}" type="pres">
      <dgm:prSet presAssocID="{A1B85EAD-E6DB-483D-B562-A4C7A847D520}" presName="descendantArrow" presStyleCnt="0"/>
      <dgm:spPr/>
    </dgm:pt>
    <dgm:pt modelId="{02673F3A-6349-4D0C-9D57-14B1172C3341}" type="pres">
      <dgm:prSet presAssocID="{F270C178-6FD7-4646-BB89-98003DD29C78}" presName="childTextArrow" presStyleLbl="fgAccFollowNode1" presStyleIdx="1" presStyleCnt="6">
        <dgm:presLayoutVars>
          <dgm:bulletEnabled val="1"/>
        </dgm:presLayoutVars>
      </dgm:prSet>
      <dgm:spPr/>
      <dgm:t>
        <a:bodyPr/>
        <a:lstStyle/>
        <a:p>
          <a:endParaRPr lang="zh-CN" altLang="en-US"/>
        </a:p>
      </dgm:t>
    </dgm:pt>
    <dgm:pt modelId="{41E910A5-3C91-4992-9035-102B76AB8360}" type="pres">
      <dgm:prSet presAssocID="{B05FE3DA-EFD7-42F6-990C-276AB164A153}" presName="sp" presStyleCnt="0"/>
      <dgm:spPr/>
    </dgm:pt>
    <dgm:pt modelId="{CD22A384-1BF5-455E-B8B8-096A3320150B}" type="pres">
      <dgm:prSet presAssocID="{279F91AC-A17A-478E-A627-11ABCD82A130}" presName="arrowAndChildren" presStyleCnt="0"/>
      <dgm:spPr/>
    </dgm:pt>
    <dgm:pt modelId="{20AC00F8-E5FD-4B42-AD24-798E2536403B}" type="pres">
      <dgm:prSet presAssocID="{279F91AC-A17A-478E-A627-11ABCD82A130}" presName="parentTextArrow" presStyleLbl="node1" presStyleIdx="1" presStyleCnt="6"/>
      <dgm:spPr/>
      <dgm:t>
        <a:bodyPr/>
        <a:lstStyle/>
        <a:p>
          <a:endParaRPr lang="zh-CN" altLang="en-US"/>
        </a:p>
      </dgm:t>
    </dgm:pt>
    <dgm:pt modelId="{C141136F-BBC2-4021-AC63-0B4E7AA7FCB0}" type="pres">
      <dgm:prSet presAssocID="{279F91AC-A17A-478E-A627-11ABCD82A130}" presName="arrow" presStyleLbl="node1" presStyleIdx="2" presStyleCnt="6"/>
      <dgm:spPr/>
      <dgm:t>
        <a:bodyPr/>
        <a:lstStyle/>
        <a:p>
          <a:endParaRPr lang="zh-CN" altLang="en-US"/>
        </a:p>
      </dgm:t>
    </dgm:pt>
    <dgm:pt modelId="{B9267818-35D0-41E3-90E2-74858B4BE39B}" type="pres">
      <dgm:prSet presAssocID="{279F91AC-A17A-478E-A627-11ABCD82A130}" presName="descendantArrow" presStyleCnt="0"/>
      <dgm:spPr/>
    </dgm:pt>
    <dgm:pt modelId="{277A826B-227D-4F4C-81CA-866E5A7F6BB4}" type="pres">
      <dgm:prSet presAssocID="{80842711-BDBD-48AA-B869-1B68D23AE05C}" presName="childTextArrow" presStyleLbl="fgAccFollowNode1" presStyleIdx="2" presStyleCnt="6">
        <dgm:presLayoutVars>
          <dgm:bulletEnabled val="1"/>
        </dgm:presLayoutVars>
      </dgm:prSet>
      <dgm:spPr/>
      <dgm:t>
        <a:bodyPr/>
        <a:lstStyle/>
        <a:p>
          <a:endParaRPr lang="zh-CN" altLang="en-US"/>
        </a:p>
      </dgm:t>
    </dgm:pt>
    <dgm:pt modelId="{3D4E43BA-6FD2-486E-B195-9E96E82C2EFA}" type="pres">
      <dgm:prSet presAssocID="{968DF375-9E59-4323-AA0A-1EC38AC87A29}" presName="sp" presStyleCnt="0"/>
      <dgm:spPr/>
    </dgm:pt>
    <dgm:pt modelId="{043A89AF-FEC2-4494-9B6B-67A8CBF070CF}" type="pres">
      <dgm:prSet presAssocID="{46A98CFC-BC21-4BB5-9FEC-16A48B79A132}" presName="arrowAndChildren" presStyleCnt="0"/>
      <dgm:spPr/>
    </dgm:pt>
    <dgm:pt modelId="{04F7569D-C4B0-4377-A550-D8ADC9BD3EAC}" type="pres">
      <dgm:prSet presAssocID="{46A98CFC-BC21-4BB5-9FEC-16A48B79A132}" presName="parentTextArrow" presStyleLbl="node1" presStyleIdx="2" presStyleCnt="6"/>
      <dgm:spPr/>
      <dgm:t>
        <a:bodyPr/>
        <a:lstStyle/>
        <a:p>
          <a:endParaRPr lang="zh-CN" altLang="en-US"/>
        </a:p>
      </dgm:t>
    </dgm:pt>
    <dgm:pt modelId="{1B92118C-ED77-41F0-993E-840DA95A9F11}" type="pres">
      <dgm:prSet presAssocID="{46A98CFC-BC21-4BB5-9FEC-16A48B79A132}" presName="arrow" presStyleLbl="node1" presStyleIdx="3" presStyleCnt="6"/>
      <dgm:spPr/>
      <dgm:t>
        <a:bodyPr/>
        <a:lstStyle/>
        <a:p>
          <a:endParaRPr lang="zh-CN" altLang="en-US"/>
        </a:p>
      </dgm:t>
    </dgm:pt>
    <dgm:pt modelId="{394D8CEC-0A96-49EA-A7D5-6D7CD92082A5}" type="pres">
      <dgm:prSet presAssocID="{46A98CFC-BC21-4BB5-9FEC-16A48B79A132}" presName="descendantArrow" presStyleCnt="0"/>
      <dgm:spPr/>
    </dgm:pt>
    <dgm:pt modelId="{E3010629-44F9-4C64-922A-F7ADD2A85118}" type="pres">
      <dgm:prSet presAssocID="{BF9E8086-95F1-4916-B3EB-94C1078D6384}" presName="childTextArrow" presStyleLbl="fgAccFollowNode1" presStyleIdx="3" presStyleCnt="6">
        <dgm:presLayoutVars>
          <dgm:bulletEnabled val="1"/>
        </dgm:presLayoutVars>
      </dgm:prSet>
      <dgm:spPr/>
      <dgm:t>
        <a:bodyPr/>
        <a:lstStyle/>
        <a:p>
          <a:endParaRPr lang="zh-CN" altLang="en-US"/>
        </a:p>
      </dgm:t>
    </dgm:pt>
    <dgm:pt modelId="{250EFC88-D49A-4EF5-9003-E4E9A107479A}" type="pres">
      <dgm:prSet presAssocID="{3EEFDCEC-9AEE-42E1-B27C-7941F47C6A80}" presName="sp" presStyleCnt="0"/>
      <dgm:spPr/>
    </dgm:pt>
    <dgm:pt modelId="{1788760F-5749-452E-B2C1-6A18D839DFC7}" type="pres">
      <dgm:prSet presAssocID="{0D831342-3C78-42F1-862F-A6FCC17D2C96}" presName="arrowAndChildren" presStyleCnt="0"/>
      <dgm:spPr/>
    </dgm:pt>
    <dgm:pt modelId="{64AB7400-E819-4521-9067-1D7B1462C856}" type="pres">
      <dgm:prSet presAssocID="{0D831342-3C78-42F1-862F-A6FCC17D2C96}" presName="parentTextArrow" presStyleLbl="node1" presStyleIdx="3" presStyleCnt="6"/>
      <dgm:spPr/>
      <dgm:t>
        <a:bodyPr/>
        <a:lstStyle/>
        <a:p>
          <a:endParaRPr lang="zh-CN" altLang="en-US"/>
        </a:p>
      </dgm:t>
    </dgm:pt>
    <dgm:pt modelId="{90D04E44-099F-4642-A4AB-2539ABA84C41}" type="pres">
      <dgm:prSet presAssocID="{0D831342-3C78-42F1-862F-A6FCC17D2C96}" presName="arrow" presStyleLbl="node1" presStyleIdx="4" presStyleCnt="6"/>
      <dgm:spPr/>
      <dgm:t>
        <a:bodyPr/>
        <a:lstStyle/>
        <a:p>
          <a:endParaRPr lang="zh-CN" altLang="en-US"/>
        </a:p>
      </dgm:t>
    </dgm:pt>
    <dgm:pt modelId="{E505CF0F-F040-46E2-BDB7-A5A074C11751}" type="pres">
      <dgm:prSet presAssocID="{0D831342-3C78-42F1-862F-A6FCC17D2C96}" presName="descendantArrow" presStyleCnt="0"/>
      <dgm:spPr/>
    </dgm:pt>
    <dgm:pt modelId="{9120895B-6140-49C8-9C20-EDFB1CAEB68B}" type="pres">
      <dgm:prSet presAssocID="{C1F5B730-22C9-4B19-8BB5-3FB16A8AF044}" presName="childTextArrow" presStyleLbl="fgAccFollowNode1" presStyleIdx="4" presStyleCnt="6">
        <dgm:presLayoutVars>
          <dgm:bulletEnabled val="1"/>
        </dgm:presLayoutVars>
      </dgm:prSet>
      <dgm:spPr/>
      <dgm:t>
        <a:bodyPr/>
        <a:lstStyle/>
        <a:p>
          <a:endParaRPr lang="zh-CN" altLang="en-US"/>
        </a:p>
      </dgm:t>
    </dgm:pt>
    <dgm:pt modelId="{BC2747EC-DD7F-418F-A899-15586FCADCFC}" type="pres">
      <dgm:prSet presAssocID="{441B3CBF-ACA7-4DDC-B5B9-645C5A7DBBFF}" presName="sp" presStyleCnt="0"/>
      <dgm:spPr/>
    </dgm:pt>
    <dgm:pt modelId="{3C8FAC3A-4081-4481-BECD-A32832885980}" type="pres">
      <dgm:prSet presAssocID="{D3D259D3-A74D-48E4-A35B-CD3E3591505A}" presName="arrowAndChildren" presStyleCnt="0"/>
      <dgm:spPr/>
    </dgm:pt>
    <dgm:pt modelId="{E358D84D-C169-4EEE-AAC9-2FCE1E03C852}" type="pres">
      <dgm:prSet presAssocID="{D3D259D3-A74D-48E4-A35B-CD3E3591505A}" presName="parentTextArrow" presStyleLbl="node1" presStyleIdx="4" presStyleCnt="6"/>
      <dgm:spPr/>
      <dgm:t>
        <a:bodyPr/>
        <a:lstStyle/>
        <a:p>
          <a:endParaRPr lang="zh-CN" altLang="en-US"/>
        </a:p>
      </dgm:t>
    </dgm:pt>
    <dgm:pt modelId="{6777CC46-FBC2-4680-BF42-276099989877}" type="pres">
      <dgm:prSet presAssocID="{D3D259D3-A74D-48E4-A35B-CD3E3591505A}" presName="arrow" presStyleLbl="node1" presStyleIdx="5" presStyleCnt="6"/>
      <dgm:spPr/>
      <dgm:t>
        <a:bodyPr/>
        <a:lstStyle/>
        <a:p>
          <a:endParaRPr lang="zh-CN" altLang="en-US"/>
        </a:p>
      </dgm:t>
    </dgm:pt>
    <dgm:pt modelId="{1C11650B-200A-42FD-9B81-9CF09F5845B5}" type="pres">
      <dgm:prSet presAssocID="{D3D259D3-A74D-48E4-A35B-CD3E3591505A}" presName="descendantArrow" presStyleCnt="0"/>
      <dgm:spPr/>
    </dgm:pt>
    <dgm:pt modelId="{4D6B7EAF-A596-4573-93C3-153E4154D774}" type="pres">
      <dgm:prSet presAssocID="{5FBAE7AD-328B-4A61-8D5A-D54185E556FE}" presName="childTextArrow" presStyleLbl="fgAccFollowNode1" presStyleIdx="5" presStyleCnt="6">
        <dgm:presLayoutVars>
          <dgm:bulletEnabled val="1"/>
        </dgm:presLayoutVars>
      </dgm:prSet>
      <dgm:spPr/>
      <dgm:t>
        <a:bodyPr/>
        <a:lstStyle/>
        <a:p>
          <a:endParaRPr lang="zh-CN" altLang="en-US"/>
        </a:p>
      </dgm:t>
    </dgm:pt>
  </dgm:ptLst>
  <dgm:cxnLst>
    <dgm:cxn modelId="{8936EFA2-9D23-4EC2-9CD8-172CB3877235}" type="presOf" srcId="{46A98CFC-BC21-4BB5-9FEC-16A48B79A132}" destId="{1B92118C-ED77-41F0-993E-840DA95A9F11}" srcOrd="1" destOrd="0" presId="urn:microsoft.com/office/officeart/2005/8/layout/process4"/>
    <dgm:cxn modelId="{D20EDDAC-15B8-4BFE-8E9D-79B142965322}" type="presOf" srcId="{5FBAE7AD-328B-4A61-8D5A-D54185E556FE}" destId="{4D6B7EAF-A596-4573-93C3-153E4154D774}" srcOrd="0" destOrd="0" presId="urn:microsoft.com/office/officeart/2005/8/layout/process4"/>
    <dgm:cxn modelId="{D5ECBF27-15E6-4026-B177-AE346EDE5FC9}" srcId="{E5768E08-C359-452F-BFB4-ACE3AB9A5F43}" destId="{A1B85EAD-E6DB-483D-B562-A4C7A847D520}" srcOrd="4" destOrd="0" parTransId="{056D53EA-1B4C-4431-B10F-C40C3CF15D88}" sibTransId="{8BF03F96-17B6-4208-9FA3-CD0BB5D0DF8B}"/>
    <dgm:cxn modelId="{C3C830FF-F70A-4A43-B899-C453B9A3D993}" type="presOf" srcId="{D3D259D3-A74D-48E4-A35B-CD3E3591505A}" destId="{6777CC46-FBC2-4680-BF42-276099989877}" srcOrd="1" destOrd="0" presId="urn:microsoft.com/office/officeart/2005/8/layout/process4"/>
    <dgm:cxn modelId="{F395ABAE-C8A5-4171-9D87-9FCB6ABC1CDF}" type="presOf" srcId="{D3D259D3-A74D-48E4-A35B-CD3E3591505A}" destId="{E358D84D-C169-4EEE-AAC9-2FCE1E03C852}" srcOrd="0" destOrd="0" presId="urn:microsoft.com/office/officeart/2005/8/layout/process4"/>
    <dgm:cxn modelId="{0D0135F9-814F-46BA-B3E4-859CD8AB20E3}" type="presOf" srcId="{46A98CFC-BC21-4BB5-9FEC-16A48B79A132}" destId="{04F7569D-C4B0-4377-A550-D8ADC9BD3EAC}" srcOrd="0" destOrd="0" presId="urn:microsoft.com/office/officeart/2005/8/layout/process4"/>
    <dgm:cxn modelId="{1EEBDE61-92FF-4FDB-88BD-EA27B1BD01DB}" type="presOf" srcId="{9579C06F-3100-4D1E-ABD4-9FB424059614}" destId="{E8853DFB-983A-4C70-8349-37850E935AF0}" srcOrd="0" destOrd="0" presId="urn:microsoft.com/office/officeart/2005/8/layout/process4"/>
    <dgm:cxn modelId="{ED55C971-3D35-4625-B1F4-CAEDAAC5BCA9}" type="presOf" srcId="{C1F5B730-22C9-4B19-8BB5-3FB16A8AF044}" destId="{9120895B-6140-49C8-9C20-EDFB1CAEB68B}" srcOrd="0" destOrd="0" presId="urn:microsoft.com/office/officeart/2005/8/layout/process4"/>
    <dgm:cxn modelId="{941902D5-8455-4969-AB8D-4EE558A158D8}" srcId="{A1B85EAD-E6DB-483D-B562-A4C7A847D520}" destId="{F270C178-6FD7-4646-BB89-98003DD29C78}" srcOrd="0" destOrd="0" parTransId="{C27A17A0-76CD-4A4C-A392-8EF4B7BD90C9}" sibTransId="{8F9D0B5A-09A5-45A5-A299-F0282B58A924}"/>
    <dgm:cxn modelId="{013A21C2-3C79-4B19-A659-55E33C600660}" type="presOf" srcId="{E5768E08-C359-452F-BFB4-ACE3AB9A5F43}" destId="{7D2D3E43-1C2D-4E70-8D62-A08ACB38FF8C}" srcOrd="0" destOrd="0" presId="urn:microsoft.com/office/officeart/2005/8/layout/process4"/>
    <dgm:cxn modelId="{9E1977BD-EC38-4DE0-8820-F0C3EDA6CD28}" type="presOf" srcId="{80842711-BDBD-48AA-B869-1B68D23AE05C}" destId="{277A826B-227D-4F4C-81CA-866E5A7F6BB4}" srcOrd="0" destOrd="0" presId="urn:microsoft.com/office/officeart/2005/8/layout/process4"/>
    <dgm:cxn modelId="{87A77DEE-23C1-4169-AD06-51F27EECBAC9}" type="presOf" srcId="{A1B85EAD-E6DB-483D-B562-A4C7A847D520}" destId="{8DDBA3AC-D42E-4209-98D1-E562288CC58E}" srcOrd="0" destOrd="0" presId="urn:microsoft.com/office/officeart/2005/8/layout/process4"/>
    <dgm:cxn modelId="{0DDD2B1F-BC36-4CB8-99A1-608154BA55C3}" srcId="{E5768E08-C359-452F-BFB4-ACE3AB9A5F43}" destId="{279F91AC-A17A-478E-A627-11ABCD82A130}" srcOrd="3" destOrd="0" parTransId="{F6C9A1E1-125A-44E0-8D5D-3C445B3C185B}" sibTransId="{B05FE3DA-EFD7-42F6-990C-276AB164A153}"/>
    <dgm:cxn modelId="{C20B102E-AEAA-402E-9ED0-05F10B571B35}" srcId="{E5768E08-C359-452F-BFB4-ACE3AB9A5F43}" destId="{46A98CFC-BC21-4BB5-9FEC-16A48B79A132}" srcOrd="2" destOrd="0" parTransId="{36527BEA-229D-4264-B29C-DA855B7A5E9D}" sibTransId="{968DF375-9E59-4323-AA0A-1EC38AC87A29}"/>
    <dgm:cxn modelId="{E5C8E0FE-1413-4492-91B9-2EC94AD5B67C}" type="presOf" srcId="{F270C178-6FD7-4646-BB89-98003DD29C78}" destId="{02673F3A-6349-4D0C-9D57-14B1172C3341}" srcOrd="0" destOrd="0" presId="urn:microsoft.com/office/officeart/2005/8/layout/process4"/>
    <dgm:cxn modelId="{9E05AA38-6259-453A-A76E-CB7924D74653}" type="presOf" srcId="{ABBD49C1-C82D-411E-840B-46D66FCA7FE3}" destId="{FC9F7F5E-6483-4476-947D-31BDA1CEB820}" srcOrd="1" destOrd="0" presId="urn:microsoft.com/office/officeart/2005/8/layout/process4"/>
    <dgm:cxn modelId="{964C1FB8-522E-481B-B316-6F0526312BC3}" srcId="{E5768E08-C359-452F-BFB4-ACE3AB9A5F43}" destId="{D3D259D3-A74D-48E4-A35B-CD3E3591505A}" srcOrd="0" destOrd="0" parTransId="{667A423D-5350-46B1-8D0A-DB9B8AF350F9}" sibTransId="{441B3CBF-ACA7-4DDC-B5B9-645C5A7DBBFF}"/>
    <dgm:cxn modelId="{61D5B053-4A4C-4DF0-8CD9-89DEE10E79CA}" srcId="{D3D259D3-A74D-48E4-A35B-CD3E3591505A}" destId="{5FBAE7AD-328B-4A61-8D5A-D54185E556FE}" srcOrd="0" destOrd="0" parTransId="{6059D61E-6A60-4E5F-BED0-F20F909C2F23}" sibTransId="{91FF64E9-AB25-4C79-B0F2-06EDE7E48072}"/>
    <dgm:cxn modelId="{4D774BBE-0E8B-47B5-8DF1-403A5669227D}" srcId="{46A98CFC-BC21-4BB5-9FEC-16A48B79A132}" destId="{BF9E8086-95F1-4916-B3EB-94C1078D6384}" srcOrd="0" destOrd="0" parTransId="{FBD97BCB-C0C8-4718-B448-FF6C0D3CD88B}" sibTransId="{12AD165C-1667-456B-84EE-F08D03D37226}"/>
    <dgm:cxn modelId="{F4EA8F10-5511-4979-AD37-4CE7EBA41B3D}" srcId="{ABBD49C1-C82D-411E-840B-46D66FCA7FE3}" destId="{9579C06F-3100-4D1E-ABD4-9FB424059614}" srcOrd="0" destOrd="0" parTransId="{C698F47B-FB08-40DE-95D3-2CC786E19B5C}" sibTransId="{9D6F6C6F-A124-4374-82A0-A27636E2A4FB}"/>
    <dgm:cxn modelId="{B818D25A-CF30-4AF3-9746-9FD7202D14B8}" srcId="{E5768E08-C359-452F-BFB4-ACE3AB9A5F43}" destId="{ABBD49C1-C82D-411E-840B-46D66FCA7FE3}" srcOrd="5" destOrd="0" parTransId="{93484596-DDF1-413A-92F7-76ED5E388412}" sibTransId="{3AE5BD51-0462-4E2C-AAB1-7B57B7838F74}"/>
    <dgm:cxn modelId="{4E7F7F83-DEA9-4541-A31A-2D459344B277}" type="presOf" srcId="{A1B85EAD-E6DB-483D-B562-A4C7A847D520}" destId="{568F8E4D-513B-45C2-BF76-E25820CD6DF2}" srcOrd="1" destOrd="0" presId="urn:microsoft.com/office/officeart/2005/8/layout/process4"/>
    <dgm:cxn modelId="{0B8B70CC-3A60-4AA4-99A2-DA0F0BCF28C9}" srcId="{279F91AC-A17A-478E-A627-11ABCD82A130}" destId="{80842711-BDBD-48AA-B869-1B68D23AE05C}" srcOrd="0" destOrd="0" parTransId="{50FB6866-E8C7-4873-9ACA-FF745DAD674D}" sibTransId="{675C9174-EB7E-4289-B28D-D37062576D33}"/>
    <dgm:cxn modelId="{5B7A3F15-DF60-4265-97E4-20C30B77DC2D}" type="presOf" srcId="{ABBD49C1-C82D-411E-840B-46D66FCA7FE3}" destId="{C362ACB9-3DCB-4162-B2B2-18C55C65C390}" srcOrd="0" destOrd="0" presId="urn:microsoft.com/office/officeart/2005/8/layout/process4"/>
    <dgm:cxn modelId="{665C3ECA-D20D-4CBF-A8DD-C12B2846458A}" type="presOf" srcId="{279F91AC-A17A-478E-A627-11ABCD82A130}" destId="{C141136F-BBC2-4021-AC63-0B4E7AA7FCB0}" srcOrd="1" destOrd="0" presId="urn:microsoft.com/office/officeart/2005/8/layout/process4"/>
    <dgm:cxn modelId="{D307379C-504B-434A-BCE3-BE527CDE992A}" type="presOf" srcId="{0D831342-3C78-42F1-862F-A6FCC17D2C96}" destId="{64AB7400-E819-4521-9067-1D7B1462C856}" srcOrd="0" destOrd="0" presId="urn:microsoft.com/office/officeart/2005/8/layout/process4"/>
    <dgm:cxn modelId="{AEA1C492-D5D2-4EA2-96FB-2F755DF7F772}" type="presOf" srcId="{279F91AC-A17A-478E-A627-11ABCD82A130}" destId="{20AC00F8-E5FD-4B42-AD24-798E2536403B}" srcOrd="0" destOrd="0" presId="urn:microsoft.com/office/officeart/2005/8/layout/process4"/>
    <dgm:cxn modelId="{31DFBD06-DBC8-45FA-B10A-DDF93252FD14}" type="presOf" srcId="{0D831342-3C78-42F1-862F-A6FCC17D2C96}" destId="{90D04E44-099F-4642-A4AB-2539ABA84C41}" srcOrd="1" destOrd="0" presId="urn:microsoft.com/office/officeart/2005/8/layout/process4"/>
    <dgm:cxn modelId="{3023559F-CB6E-4AB9-B14F-A1CCC83501F1}" type="presOf" srcId="{BF9E8086-95F1-4916-B3EB-94C1078D6384}" destId="{E3010629-44F9-4C64-922A-F7ADD2A85118}" srcOrd="0" destOrd="0" presId="urn:microsoft.com/office/officeart/2005/8/layout/process4"/>
    <dgm:cxn modelId="{D1711704-A098-48C2-8D76-63FE9694629B}" srcId="{E5768E08-C359-452F-BFB4-ACE3AB9A5F43}" destId="{0D831342-3C78-42F1-862F-A6FCC17D2C96}" srcOrd="1" destOrd="0" parTransId="{4AFFB0AF-64A7-4C64-B3C2-A4F202DA5902}" sibTransId="{3EEFDCEC-9AEE-42E1-B27C-7941F47C6A80}"/>
    <dgm:cxn modelId="{CD70FFAA-4726-491B-9F86-DC37B57D5629}" srcId="{0D831342-3C78-42F1-862F-A6FCC17D2C96}" destId="{C1F5B730-22C9-4B19-8BB5-3FB16A8AF044}" srcOrd="0" destOrd="0" parTransId="{D69A37F2-72AE-4F6F-95B4-17E05B43477E}" sibTransId="{8C427914-E9D7-48F6-AF11-04A709636D03}"/>
    <dgm:cxn modelId="{CFF5D97F-3764-43E7-A87B-CE77BC42375C}" type="presParOf" srcId="{7D2D3E43-1C2D-4E70-8D62-A08ACB38FF8C}" destId="{33B86C24-D008-426C-8920-697D94093716}" srcOrd="0" destOrd="0" presId="urn:microsoft.com/office/officeart/2005/8/layout/process4"/>
    <dgm:cxn modelId="{FC74C0F1-00F6-4DC1-A749-93D46523193D}" type="presParOf" srcId="{33B86C24-D008-426C-8920-697D94093716}" destId="{C362ACB9-3DCB-4162-B2B2-18C55C65C390}" srcOrd="0" destOrd="0" presId="urn:microsoft.com/office/officeart/2005/8/layout/process4"/>
    <dgm:cxn modelId="{89EECAB7-1535-4251-BE83-C91F808A6DC9}" type="presParOf" srcId="{33B86C24-D008-426C-8920-697D94093716}" destId="{FC9F7F5E-6483-4476-947D-31BDA1CEB820}" srcOrd="1" destOrd="0" presId="urn:microsoft.com/office/officeart/2005/8/layout/process4"/>
    <dgm:cxn modelId="{3DB2B1AD-31B0-490E-8477-BB24F408EF34}" type="presParOf" srcId="{33B86C24-D008-426C-8920-697D94093716}" destId="{05EBBB9C-BAFC-483A-8528-2FFDA2C7E1BE}" srcOrd="2" destOrd="0" presId="urn:microsoft.com/office/officeart/2005/8/layout/process4"/>
    <dgm:cxn modelId="{68C033E5-CC66-42C8-A8AE-6301A8013885}" type="presParOf" srcId="{05EBBB9C-BAFC-483A-8528-2FFDA2C7E1BE}" destId="{E8853DFB-983A-4C70-8349-37850E935AF0}" srcOrd="0" destOrd="0" presId="urn:microsoft.com/office/officeart/2005/8/layout/process4"/>
    <dgm:cxn modelId="{F93AFE41-2E5F-40AC-B52C-36C9E4BF2F35}" type="presParOf" srcId="{7D2D3E43-1C2D-4E70-8D62-A08ACB38FF8C}" destId="{D817A049-4FB3-45C4-8D7B-DDC9DF3E20F0}" srcOrd="1" destOrd="0" presId="urn:microsoft.com/office/officeart/2005/8/layout/process4"/>
    <dgm:cxn modelId="{88CB33E9-DFC5-4DFD-B806-5FD06BAD5F77}" type="presParOf" srcId="{7D2D3E43-1C2D-4E70-8D62-A08ACB38FF8C}" destId="{5168FD28-E385-4533-AE56-D7B3F5D05DE0}" srcOrd="2" destOrd="0" presId="urn:microsoft.com/office/officeart/2005/8/layout/process4"/>
    <dgm:cxn modelId="{CBC3A96A-1F11-44DD-AB49-E36E105CE89A}" type="presParOf" srcId="{5168FD28-E385-4533-AE56-D7B3F5D05DE0}" destId="{8DDBA3AC-D42E-4209-98D1-E562288CC58E}" srcOrd="0" destOrd="0" presId="urn:microsoft.com/office/officeart/2005/8/layout/process4"/>
    <dgm:cxn modelId="{13D23BDF-86E8-4362-B2B8-7C372A7C55BD}" type="presParOf" srcId="{5168FD28-E385-4533-AE56-D7B3F5D05DE0}" destId="{568F8E4D-513B-45C2-BF76-E25820CD6DF2}" srcOrd="1" destOrd="0" presId="urn:microsoft.com/office/officeart/2005/8/layout/process4"/>
    <dgm:cxn modelId="{38747F48-9EA7-4C6D-85DE-016CBB6E7CB6}" type="presParOf" srcId="{5168FD28-E385-4533-AE56-D7B3F5D05DE0}" destId="{96955518-268E-4DCF-9D4B-ECC91C03C628}" srcOrd="2" destOrd="0" presId="urn:microsoft.com/office/officeart/2005/8/layout/process4"/>
    <dgm:cxn modelId="{C8C9E122-0D6C-4749-BF14-A50E248914B6}" type="presParOf" srcId="{96955518-268E-4DCF-9D4B-ECC91C03C628}" destId="{02673F3A-6349-4D0C-9D57-14B1172C3341}" srcOrd="0" destOrd="0" presId="urn:microsoft.com/office/officeart/2005/8/layout/process4"/>
    <dgm:cxn modelId="{37A8063A-9647-48E5-A38E-BD4AADCB2E33}" type="presParOf" srcId="{7D2D3E43-1C2D-4E70-8D62-A08ACB38FF8C}" destId="{41E910A5-3C91-4992-9035-102B76AB8360}" srcOrd="3" destOrd="0" presId="urn:microsoft.com/office/officeart/2005/8/layout/process4"/>
    <dgm:cxn modelId="{944FDA39-7BE2-491A-A104-379F209DFB13}" type="presParOf" srcId="{7D2D3E43-1C2D-4E70-8D62-A08ACB38FF8C}" destId="{CD22A384-1BF5-455E-B8B8-096A3320150B}" srcOrd="4" destOrd="0" presId="urn:microsoft.com/office/officeart/2005/8/layout/process4"/>
    <dgm:cxn modelId="{696BAD6C-5B85-4A69-857A-7EED3D061755}" type="presParOf" srcId="{CD22A384-1BF5-455E-B8B8-096A3320150B}" destId="{20AC00F8-E5FD-4B42-AD24-798E2536403B}" srcOrd="0" destOrd="0" presId="urn:microsoft.com/office/officeart/2005/8/layout/process4"/>
    <dgm:cxn modelId="{BEC92F18-133F-413C-AA34-43CFA2D8E12C}" type="presParOf" srcId="{CD22A384-1BF5-455E-B8B8-096A3320150B}" destId="{C141136F-BBC2-4021-AC63-0B4E7AA7FCB0}" srcOrd="1" destOrd="0" presId="urn:microsoft.com/office/officeart/2005/8/layout/process4"/>
    <dgm:cxn modelId="{49985098-BFCB-435E-8E12-505D2ED7E0CC}" type="presParOf" srcId="{CD22A384-1BF5-455E-B8B8-096A3320150B}" destId="{B9267818-35D0-41E3-90E2-74858B4BE39B}" srcOrd="2" destOrd="0" presId="urn:microsoft.com/office/officeart/2005/8/layout/process4"/>
    <dgm:cxn modelId="{4F28DD41-6A21-450E-8061-52F6D6A508CB}" type="presParOf" srcId="{B9267818-35D0-41E3-90E2-74858B4BE39B}" destId="{277A826B-227D-4F4C-81CA-866E5A7F6BB4}" srcOrd="0" destOrd="0" presId="urn:microsoft.com/office/officeart/2005/8/layout/process4"/>
    <dgm:cxn modelId="{DED9F136-C09A-48AA-B988-3CB6C5B38DD7}" type="presParOf" srcId="{7D2D3E43-1C2D-4E70-8D62-A08ACB38FF8C}" destId="{3D4E43BA-6FD2-486E-B195-9E96E82C2EFA}" srcOrd="5" destOrd="0" presId="urn:microsoft.com/office/officeart/2005/8/layout/process4"/>
    <dgm:cxn modelId="{4FF1D76A-C727-420C-8CBB-B3515DC29325}" type="presParOf" srcId="{7D2D3E43-1C2D-4E70-8D62-A08ACB38FF8C}" destId="{043A89AF-FEC2-4494-9B6B-67A8CBF070CF}" srcOrd="6" destOrd="0" presId="urn:microsoft.com/office/officeart/2005/8/layout/process4"/>
    <dgm:cxn modelId="{56AC52A8-356C-4B2C-8CAA-9F2C5035107C}" type="presParOf" srcId="{043A89AF-FEC2-4494-9B6B-67A8CBF070CF}" destId="{04F7569D-C4B0-4377-A550-D8ADC9BD3EAC}" srcOrd="0" destOrd="0" presId="urn:microsoft.com/office/officeart/2005/8/layout/process4"/>
    <dgm:cxn modelId="{F75B8FBD-E765-444B-9F9A-7A6891B9E100}" type="presParOf" srcId="{043A89AF-FEC2-4494-9B6B-67A8CBF070CF}" destId="{1B92118C-ED77-41F0-993E-840DA95A9F11}" srcOrd="1" destOrd="0" presId="urn:microsoft.com/office/officeart/2005/8/layout/process4"/>
    <dgm:cxn modelId="{45709B18-939F-4756-B86F-AD42ABF768B1}" type="presParOf" srcId="{043A89AF-FEC2-4494-9B6B-67A8CBF070CF}" destId="{394D8CEC-0A96-49EA-A7D5-6D7CD92082A5}" srcOrd="2" destOrd="0" presId="urn:microsoft.com/office/officeart/2005/8/layout/process4"/>
    <dgm:cxn modelId="{6DB1E13E-63C8-4F40-A0EE-D3576EAA963A}" type="presParOf" srcId="{394D8CEC-0A96-49EA-A7D5-6D7CD92082A5}" destId="{E3010629-44F9-4C64-922A-F7ADD2A85118}" srcOrd="0" destOrd="0" presId="urn:microsoft.com/office/officeart/2005/8/layout/process4"/>
    <dgm:cxn modelId="{B8ED3162-91A0-411F-9585-35F3E38BBFA2}" type="presParOf" srcId="{7D2D3E43-1C2D-4E70-8D62-A08ACB38FF8C}" destId="{250EFC88-D49A-4EF5-9003-E4E9A107479A}" srcOrd="7" destOrd="0" presId="urn:microsoft.com/office/officeart/2005/8/layout/process4"/>
    <dgm:cxn modelId="{CF7863A2-1503-4C53-B47D-0239BB23793D}" type="presParOf" srcId="{7D2D3E43-1C2D-4E70-8D62-A08ACB38FF8C}" destId="{1788760F-5749-452E-B2C1-6A18D839DFC7}" srcOrd="8" destOrd="0" presId="urn:microsoft.com/office/officeart/2005/8/layout/process4"/>
    <dgm:cxn modelId="{E262E7DB-B9CF-4B24-B0D6-B191CC4CBA24}" type="presParOf" srcId="{1788760F-5749-452E-B2C1-6A18D839DFC7}" destId="{64AB7400-E819-4521-9067-1D7B1462C856}" srcOrd="0" destOrd="0" presId="urn:microsoft.com/office/officeart/2005/8/layout/process4"/>
    <dgm:cxn modelId="{5BEF0606-FB3C-4A55-99AC-249FB011D88A}" type="presParOf" srcId="{1788760F-5749-452E-B2C1-6A18D839DFC7}" destId="{90D04E44-099F-4642-A4AB-2539ABA84C41}" srcOrd="1" destOrd="0" presId="urn:microsoft.com/office/officeart/2005/8/layout/process4"/>
    <dgm:cxn modelId="{67E1BDDF-6A38-4030-BA77-1C9596B064E6}" type="presParOf" srcId="{1788760F-5749-452E-B2C1-6A18D839DFC7}" destId="{E505CF0F-F040-46E2-BDB7-A5A074C11751}" srcOrd="2" destOrd="0" presId="urn:microsoft.com/office/officeart/2005/8/layout/process4"/>
    <dgm:cxn modelId="{995B2379-46DC-4392-AB01-E522326DDD96}" type="presParOf" srcId="{E505CF0F-F040-46E2-BDB7-A5A074C11751}" destId="{9120895B-6140-49C8-9C20-EDFB1CAEB68B}" srcOrd="0" destOrd="0" presId="urn:microsoft.com/office/officeart/2005/8/layout/process4"/>
    <dgm:cxn modelId="{2842AE41-05D6-43B9-8875-E4C80D676A0C}" type="presParOf" srcId="{7D2D3E43-1C2D-4E70-8D62-A08ACB38FF8C}" destId="{BC2747EC-DD7F-418F-A899-15586FCADCFC}" srcOrd="9" destOrd="0" presId="urn:microsoft.com/office/officeart/2005/8/layout/process4"/>
    <dgm:cxn modelId="{195CD35C-7DE5-4E09-9D96-862DE4CDB2D6}" type="presParOf" srcId="{7D2D3E43-1C2D-4E70-8D62-A08ACB38FF8C}" destId="{3C8FAC3A-4081-4481-BECD-A32832885980}" srcOrd="10" destOrd="0" presId="urn:microsoft.com/office/officeart/2005/8/layout/process4"/>
    <dgm:cxn modelId="{446337B9-4762-47E7-BB76-390CCC2D3333}" type="presParOf" srcId="{3C8FAC3A-4081-4481-BECD-A32832885980}" destId="{E358D84D-C169-4EEE-AAC9-2FCE1E03C852}" srcOrd="0" destOrd="0" presId="urn:microsoft.com/office/officeart/2005/8/layout/process4"/>
    <dgm:cxn modelId="{7BC4BBA2-136C-4D5B-94F3-75387419B932}" type="presParOf" srcId="{3C8FAC3A-4081-4481-BECD-A32832885980}" destId="{6777CC46-FBC2-4680-BF42-276099989877}" srcOrd="1" destOrd="0" presId="urn:microsoft.com/office/officeart/2005/8/layout/process4"/>
    <dgm:cxn modelId="{58EA75C0-937F-41AD-AECD-53D35479C7F9}" type="presParOf" srcId="{3C8FAC3A-4081-4481-BECD-A32832885980}" destId="{1C11650B-200A-42FD-9B81-9CF09F5845B5}" srcOrd="2" destOrd="0" presId="urn:microsoft.com/office/officeart/2005/8/layout/process4"/>
    <dgm:cxn modelId="{27DA2427-A484-4A3D-AF90-399FBB004BE2}" type="presParOf" srcId="{1C11650B-200A-42FD-9B81-9CF09F5845B5}" destId="{4D6B7EAF-A596-4573-93C3-153E4154D774}"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E11A97-963F-4387-932A-EFBD055C1CEF}" type="datetimeFigureOut">
              <a:rPr lang="zh-CN" altLang="en-US" smtClean="0"/>
              <a:pPr/>
              <a:t>2013/5/14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9520C-DBB1-4346-BC60-FC0DCF3F14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中国最大的网络公司和世界第二大网络公司，是由马云在</a:t>
            </a:r>
            <a:r>
              <a:rPr lang="en-US" altLang="zh-CN" sz="1200" b="1" i="0" kern="1200" dirty="0" smtClean="0">
                <a:solidFill>
                  <a:schemeClr val="tx1"/>
                </a:solidFill>
                <a:latin typeface="+mn-lt"/>
                <a:ea typeface="+mn-ea"/>
                <a:cs typeface="+mn-cs"/>
              </a:rPr>
              <a:t>1999</a:t>
            </a:r>
            <a:r>
              <a:rPr lang="zh-CN" altLang="en-US" sz="1200" b="1" i="0" kern="1200" dirty="0" smtClean="0">
                <a:solidFill>
                  <a:schemeClr val="tx1"/>
                </a:solidFill>
                <a:latin typeface="+mn-lt"/>
                <a:ea typeface="+mn-ea"/>
                <a:cs typeface="+mn-cs"/>
              </a:rPr>
              <a:t>年一手创立企业对企业的网上贸易市场平台。</a:t>
            </a:r>
            <a:r>
              <a:rPr lang="en-US" altLang="zh-CN" sz="1200" b="1" i="0" kern="1200" dirty="0" smtClean="0">
                <a:solidFill>
                  <a:schemeClr val="tx1"/>
                </a:solidFill>
                <a:latin typeface="+mn-lt"/>
                <a:ea typeface="+mn-ea"/>
                <a:cs typeface="+mn-cs"/>
              </a:rPr>
              <a:t>2003</a:t>
            </a:r>
            <a:r>
              <a:rPr lang="zh-CN" altLang="en-US" sz="1200" b="1" i="0" kern="1200" dirty="0" smtClean="0">
                <a:solidFill>
                  <a:schemeClr val="tx1"/>
                </a:solidFill>
                <a:latin typeface="+mn-lt"/>
                <a:ea typeface="+mn-ea"/>
                <a:cs typeface="+mn-cs"/>
              </a:rPr>
              <a:t>年</a:t>
            </a:r>
            <a:r>
              <a:rPr lang="en-US" altLang="zh-CN" sz="1200" b="1" i="0" kern="1200" dirty="0" smtClean="0">
                <a:solidFill>
                  <a:schemeClr val="tx1"/>
                </a:solidFill>
                <a:latin typeface="+mn-lt"/>
                <a:ea typeface="+mn-ea"/>
                <a:cs typeface="+mn-cs"/>
              </a:rPr>
              <a:t>5</a:t>
            </a:r>
            <a:r>
              <a:rPr lang="zh-CN" altLang="en-US" sz="1200" b="1" i="0" kern="1200" dirty="0" smtClean="0">
                <a:solidFill>
                  <a:schemeClr val="tx1"/>
                </a:solidFill>
                <a:latin typeface="+mn-lt"/>
                <a:ea typeface="+mn-ea"/>
                <a:cs typeface="+mn-cs"/>
              </a:rPr>
              <a:t>月，投资一亿元人民币建立个人网上贸易市场平台</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淘宝网。</a:t>
            </a:r>
            <a:r>
              <a:rPr lang="en-US" altLang="zh-CN" sz="1200" b="1" i="0" kern="1200" dirty="0" smtClean="0">
                <a:solidFill>
                  <a:schemeClr val="tx1"/>
                </a:solidFill>
                <a:latin typeface="+mn-lt"/>
                <a:ea typeface="+mn-ea"/>
                <a:cs typeface="+mn-cs"/>
              </a:rPr>
              <a:t>2004</a:t>
            </a:r>
            <a:r>
              <a:rPr lang="zh-CN" altLang="en-US" sz="1200" b="1" i="0" kern="1200" dirty="0" smtClean="0">
                <a:solidFill>
                  <a:schemeClr val="tx1"/>
                </a:solidFill>
                <a:latin typeface="+mn-lt"/>
                <a:ea typeface="+mn-ea"/>
                <a:cs typeface="+mn-cs"/>
              </a:rPr>
              <a:t>年</a:t>
            </a:r>
            <a:r>
              <a:rPr lang="en-US" altLang="zh-CN" sz="1200" b="1" i="0" kern="1200" dirty="0" smtClean="0">
                <a:solidFill>
                  <a:schemeClr val="tx1"/>
                </a:solidFill>
                <a:latin typeface="+mn-lt"/>
                <a:ea typeface="+mn-ea"/>
                <a:cs typeface="+mn-cs"/>
              </a:rPr>
              <a:t>10</a:t>
            </a:r>
            <a:r>
              <a:rPr lang="zh-CN" altLang="en-US" sz="1200" b="1" i="0" kern="1200" dirty="0" smtClean="0">
                <a:solidFill>
                  <a:schemeClr val="tx1"/>
                </a:solidFill>
                <a:latin typeface="+mn-lt"/>
                <a:ea typeface="+mn-ea"/>
                <a:cs typeface="+mn-cs"/>
              </a:rPr>
              <a:t>月，阿里巴巴投资成立</a:t>
            </a:r>
            <a:r>
              <a:rPr lang="zh-CN" altLang="en-US" sz="1200" b="1" i="0" u="sng" kern="1200" dirty="0" smtClean="0">
                <a:solidFill>
                  <a:schemeClr val="tx1"/>
                </a:solidFill>
                <a:latin typeface="+mn-lt"/>
                <a:ea typeface="+mn-ea"/>
                <a:cs typeface="+mn-cs"/>
              </a:rPr>
              <a:t>支付宝</a:t>
            </a:r>
            <a:r>
              <a:rPr lang="zh-CN" altLang="en-US" sz="1200" b="1" i="0" kern="1200" dirty="0" smtClean="0">
                <a:solidFill>
                  <a:schemeClr val="tx1"/>
                </a:solidFill>
                <a:latin typeface="+mn-lt"/>
                <a:ea typeface="+mn-ea"/>
                <a:cs typeface="+mn-cs"/>
              </a:rPr>
              <a:t>公司，面向中国电子商务市场推出基于中介的安全交易服务。阿里巴巴在香港成立公司总部，在中国杭州成立中国总部，并在海外设立美国硅谷、伦敦等分支机构、合资企业</a:t>
            </a:r>
            <a:r>
              <a:rPr lang="en-US" altLang="zh-CN" sz="1200" b="1" i="0" kern="1200" dirty="0" smtClean="0">
                <a:solidFill>
                  <a:schemeClr val="tx1"/>
                </a:solidFill>
                <a:latin typeface="+mn-lt"/>
                <a:ea typeface="+mn-ea"/>
                <a:cs typeface="+mn-cs"/>
              </a:rPr>
              <a:t>3</a:t>
            </a:r>
            <a:r>
              <a:rPr lang="zh-CN" altLang="en-US" sz="1200" b="1" i="0" kern="1200" dirty="0" smtClean="0">
                <a:solidFill>
                  <a:schemeClr val="tx1"/>
                </a:solidFill>
                <a:latin typeface="+mn-lt"/>
                <a:ea typeface="+mn-ea"/>
                <a:cs typeface="+mn-cs"/>
              </a:rPr>
              <a:t>家，在中国北京、上海、浙江、山东、江苏、福建、广东等地区设立分公司、办事处十多家。</a:t>
            </a:r>
            <a:endParaRPr lang="en-US" altLang="zh-CN" sz="1200" b="1"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阿里巴巴为自己的整体战略，在投资和收购方面有一些有代表性的案例。诸多迹象表明：阿里巴巴布局正从最初围绕着电商展开，一直延伸到社交和移动端。</a:t>
            </a:r>
            <a:endParaRPr lang="en-US" altLang="zh-CN" sz="1200" b="1"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039520C-DBB1-4346-BC60-FC0DCF3F14C1}"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C:\Users\Administrator\Desktop\1305957661923.jpg"/>
          <p:cNvPicPr>
            <a:picLocks noChangeAspect="1" noChangeArrowheads="1"/>
          </p:cNvPicPr>
          <p:nvPr/>
        </p:nvPicPr>
        <p:blipFill>
          <a:blip r:embed="rId3"/>
          <a:srcRect/>
          <a:stretch>
            <a:fillRect/>
          </a:stretch>
        </p:blipFill>
        <p:spPr bwMode="auto">
          <a:xfrm>
            <a:off x="285720" y="4857760"/>
            <a:ext cx="2308205" cy="1297724"/>
          </a:xfrm>
          <a:prstGeom prst="rect">
            <a:avLst/>
          </a:prstGeom>
          <a:noFill/>
        </p:spPr>
      </p:pic>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 name="标题 1"/>
          <p:cNvSpPr>
            <a:spLocks noGrp="1"/>
          </p:cNvSpPr>
          <p:nvPr>
            <p:ph type="ctrTitle"/>
          </p:nvPr>
        </p:nvSpPr>
        <p:spPr>
          <a:xfrm>
            <a:off x="857224" y="1142984"/>
            <a:ext cx="7415210" cy="1000132"/>
          </a:xfrm>
        </p:spPr>
        <p:style>
          <a:lnRef idx="1">
            <a:schemeClr val="dk1"/>
          </a:lnRef>
          <a:fillRef idx="2">
            <a:schemeClr val="dk1"/>
          </a:fillRef>
          <a:effectRef idx="1">
            <a:schemeClr val="dk1"/>
          </a:effectRef>
          <a:fontRef idx="minor">
            <a:schemeClr val="dk1"/>
          </a:fontRef>
        </p:style>
        <p:txBody>
          <a:bodyPr/>
          <a:lstStyle/>
          <a:p>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华文琥珀" pitchFamily="2" charset="-122"/>
                <a:ea typeface="华文琥珀" pitchFamily="2" charset="-122"/>
              </a:rPr>
              <a:t>阿里巴巴集团战略分析</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华文琥珀" pitchFamily="2" charset="-122"/>
              <a:ea typeface="华文琥珀" pitchFamily="2" charset="-122"/>
            </a:endParaRPr>
          </a:p>
        </p:txBody>
      </p:sp>
      <p:sp>
        <p:nvSpPr>
          <p:cNvPr id="3" name="副标题 2"/>
          <p:cNvSpPr>
            <a:spLocks noGrp="1"/>
          </p:cNvSpPr>
          <p:nvPr>
            <p:ph type="subTitle" idx="1"/>
          </p:nvPr>
        </p:nvSpPr>
        <p:spPr>
          <a:xfrm>
            <a:off x="5372128" y="2357430"/>
            <a:ext cx="3414714" cy="471494"/>
          </a:xfrm>
        </p:spPr>
        <p:txBody>
          <a:bodyPr>
            <a:normAutofit fontScale="92500" lnSpcReduction="20000"/>
          </a:bodyPr>
          <a:lstStyle/>
          <a:p>
            <a:r>
              <a:rPr lang="zh-CN" altLang="en-US" dirty="0" smtClean="0">
                <a:solidFill>
                  <a:schemeClr val="tx1">
                    <a:lumMod val="75000"/>
                    <a:lumOff val="25000"/>
                  </a:schemeClr>
                </a:solidFill>
              </a:rPr>
              <a:t>汇报人：孟洁</a:t>
            </a:r>
            <a:endParaRPr lang="zh-CN" altLang="en-US" dirty="0">
              <a:solidFill>
                <a:schemeClr val="tx1">
                  <a:lumMod val="75000"/>
                  <a:lumOff val="25000"/>
                </a:schemeClr>
              </a:solidFill>
            </a:endParaRPr>
          </a:p>
        </p:txBody>
      </p:sp>
      <p:pic>
        <p:nvPicPr>
          <p:cNvPr id="1028" name="Picture 4" descr="淘宝网"/>
          <p:cNvPicPr>
            <a:picLocks noChangeAspect="1" noChangeArrowheads="1"/>
          </p:cNvPicPr>
          <p:nvPr/>
        </p:nvPicPr>
        <p:blipFill>
          <a:blip r:embed="rId4"/>
          <a:srcRect/>
          <a:stretch>
            <a:fillRect/>
          </a:stretch>
        </p:blipFill>
        <p:spPr bwMode="auto">
          <a:xfrm>
            <a:off x="1571604" y="104750"/>
            <a:ext cx="3929090" cy="681044"/>
          </a:xfrm>
          <a:prstGeom prst="rect">
            <a:avLst/>
          </a:prstGeom>
          <a:noFill/>
        </p:spPr>
      </p:pic>
      <p:sp>
        <p:nvSpPr>
          <p:cNvPr id="10" name="云形 9"/>
          <p:cNvSpPr/>
          <p:nvPr/>
        </p:nvSpPr>
        <p:spPr>
          <a:xfrm>
            <a:off x="428596" y="14285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云形 10"/>
          <p:cNvSpPr/>
          <p:nvPr/>
        </p:nvSpPr>
        <p:spPr>
          <a:xfrm>
            <a:off x="142844" y="357166"/>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云形 11"/>
          <p:cNvSpPr/>
          <p:nvPr/>
        </p:nvSpPr>
        <p:spPr>
          <a:xfrm rot="20518260">
            <a:off x="7302804" y="214290"/>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五角星 12"/>
          <p:cNvSpPr/>
          <p:nvPr/>
        </p:nvSpPr>
        <p:spPr>
          <a:xfrm>
            <a:off x="8643966" y="214290"/>
            <a:ext cx="357190" cy="357190"/>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云形 13"/>
          <p:cNvSpPr/>
          <p:nvPr/>
        </p:nvSpPr>
        <p:spPr>
          <a:xfrm>
            <a:off x="5786446" y="357166"/>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6929454"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034" name="AutoShape 10" descr="http://t1.baidu.com/it/u=3694288632,456070284&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6" name="AutoShape 12" descr="http://t1.baidu.com/it/u=3694288632,456070284&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8" name="AutoShape 14" descr="http://t1.baidu.com/it/u=3694288632,456070284&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40" name="AutoShape 16" descr="http://t1.baidu.com/it/u=793385711,2295905182&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41" name="Picture 17" descr="C:\Users\Administrator\Desktop\logo1.jpg"/>
          <p:cNvPicPr>
            <a:picLocks noChangeAspect="1" noChangeArrowheads="1"/>
          </p:cNvPicPr>
          <p:nvPr/>
        </p:nvPicPr>
        <p:blipFill>
          <a:blip r:embed="rId5"/>
          <a:srcRect/>
          <a:stretch>
            <a:fillRect/>
          </a:stretch>
        </p:blipFill>
        <p:spPr bwMode="auto">
          <a:xfrm>
            <a:off x="500034" y="2928934"/>
            <a:ext cx="1643261" cy="1004737"/>
          </a:xfrm>
          <a:prstGeom prst="rect">
            <a:avLst/>
          </a:prstGeom>
          <a:noFill/>
        </p:spPr>
      </p:pic>
      <p:pic>
        <p:nvPicPr>
          <p:cNvPr id="1042" name="Picture 18" descr="C:\Users\Administrator\Desktop\20300000329092134772034754832.jpg"/>
          <p:cNvPicPr>
            <a:picLocks noChangeAspect="1" noChangeArrowheads="1"/>
          </p:cNvPicPr>
          <p:nvPr/>
        </p:nvPicPr>
        <p:blipFill>
          <a:blip r:embed="rId6" cstate="print"/>
          <a:srcRect/>
          <a:stretch>
            <a:fillRect/>
          </a:stretch>
        </p:blipFill>
        <p:spPr bwMode="auto">
          <a:xfrm>
            <a:off x="465670" y="4000504"/>
            <a:ext cx="2034628" cy="1071570"/>
          </a:xfrm>
          <a:prstGeom prst="rect">
            <a:avLst/>
          </a:prstGeom>
          <a:noFill/>
        </p:spPr>
      </p:pic>
      <p:pic>
        <p:nvPicPr>
          <p:cNvPr id="1043" name="Picture 19" descr="C:\Users\Administrator\Desktop\201210181531350522920468.jpg"/>
          <p:cNvPicPr>
            <a:picLocks noChangeAspect="1" noChangeArrowheads="1"/>
          </p:cNvPicPr>
          <p:nvPr/>
        </p:nvPicPr>
        <p:blipFill>
          <a:blip r:embed="rId7"/>
          <a:srcRect/>
          <a:stretch>
            <a:fillRect/>
          </a:stretch>
        </p:blipFill>
        <p:spPr bwMode="auto">
          <a:xfrm>
            <a:off x="2857488" y="3857628"/>
            <a:ext cx="2613626" cy="933438"/>
          </a:xfrm>
          <a:prstGeom prst="rect">
            <a:avLst/>
          </a:prstGeom>
          <a:noFill/>
        </p:spPr>
      </p:pic>
      <p:pic>
        <p:nvPicPr>
          <p:cNvPr id="1044" name="Picture 20" descr="C:\Users\Administrator\Desktop\1309830873qCwb7mCr_140.jpg"/>
          <p:cNvPicPr>
            <a:picLocks noChangeAspect="1" noChangeArrowheads="1"/>
          </p:cNvPicPr>
          <p:nvPr/>
        </p:nvPicPr>
        <p:blipFill>
          <a:blip r:embed="rId8"/>
          <a:srcRect/>
          <a:stretch>
            <a:fillRect/>
          </a:stretch>
        </p:blipFill>
        <p:spPr bwMode="auto">
          <a:xfrm>
            <a:off x="5214942" y="4929198"/>
            <a:ext cx="1951030" cy="1716906"/>
          </a:xfrm>
          <a:prstGeom prst="rect">
            <a:avLst/>
          </a:prstGeom>
          <a:noFill/>
        </p:spPr>
      </p:pic>
      <p:pic>
        <p:nvPicPr>
          <p:cNvPr id="1045" name="Picture 21" descr="C:\Users\Administrator\Desktop\d8822419b3de9c820a2c42c26c81800a18d84319.jpg"/>
          <p:cNvPicPr>
            <a:picLocks noChangeAspect="1" noChangeArrowheads="1"/>
          </p:cNvPicPr>
          <p:nvPr/>
        </p:nvPicPr>
        <p:blipFill>
          <a:blip r:embed="rId9"/>
          <a:srcRect/>
          <a:stretch>
            <a:fillRect/>
          </a:stretch>
        </p:blipFill>
        <p:spPr bwMode="auto">
          <a:xfrm>
            <a:off x="3257549" y="4929198"/>
            <a:ext cx="1171575" cy="714375"/>
          </a:xfrm>
          <a:prstGeom prst="rect">
            <a:avLst/>
          </a:prstGeom>
          <a:noFill/>
        </p:spPr>
      </p:pic>
      <p:pic>
        <p:nvPicPr>
          <p:cNvPr id="1046" name="Picture 22" descr="C:\Users\Administrator\Desktop\net_logo_1.jpg"/>
          <p:cNvPicPr>
            <a:picLocks noChangeAspect="1" noChangeArrowheads="1"/>
          </p:cNvPicPr>
          <p:nvPr/>
        </p:nvPicPr>
        <p:blipFill>
          <a:blip r:embed="rId10"/>
          <a:srcRect/>
          <a:stretch>
            <a:fillRect/>
          </a:stretch>
        </p:blipFill>
        <p:spPr bwMode="auto">
          <a:xfrm>
            <a:off x="2928926" y="5500702"/>
            <a:ext cx="2220649" cy="1100138"/>
          </a:xfrm>
          <a:prstGeom prst="rect">
            <a:avLst/>
          </a:prstGeom>
          <a:noFill/>
        </p:spPr>
      </p:pic>
      <p:pic>
        <p:nvPicPr>
          <p:cNvPr id="1047" name="Picture 23" descr="C:\Users\Administrator\Desktop\yahoologo.png"/>
          <p:cNvPicPr>
            <a:picLocks noChangeAspect="1" noChangeArrowheads="1"/>
          </p:cNvPicPr>
          <p:nvPr/>
        </p:nvPicPr>
        <p:blipFill>
          <a:blip r:embed="rId11"/>
          <a:srcRect/>
          <a:stretch>
            <a:fillRect/>
          </a:stretch>
        </p:blipFill>
        <p:spPr bwMode="auto">
          <a:xfrm>
            <a:off x="6572264" y="5286388"/>
            <a:ext cx="2381253" cy="714376"/>
          </a:xfrm>
          <a:prstGeom prst="rect">
            <a:avLst/>
          </a:prstGeom>
          <a:noFill/>
        </p:spPr>
      </p:pic>
      <p:sp>
        <p:nvSpPr>
          <p:cNvPr id="28" name="圆角矩形 27"/>
          <p:cNvSpPr/>
          <p:nvPr/>
        </p:nvSpPr>
        <p:spPr>
          <a:xfrm>
            <a:off x="142844" y="928670"/>
            <a:ext cx="8858312" cy="571504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9" name="Picture 25" descr="C:\Users\Administrator\Desktop\58446616.jpg"/>
          <p:cNvPicPr>
            <a:picLocks noChangeAspect="1" noChangeArrowheads="1"/>
          </p:cNvPicPr>
          <p:nvPr/>
        </p:nvPicPr>
        <p:blipFill>
          <a:blip r:embed="rId12"/>
          <a:srcRect/>
          <a:stretch>
            <a:fillRect/>
          </a:stretch>
        </p:blipFill>
        <p:spPr bwMode="auto">
          <a:xfrm>
            <a:off x="3000364" y="3143248"/>
            <a:ext cx="1743075" cy="609600"/>
          </a:xfrm>
          <a:prstGeom prst="rect">
            <a:avLst/>
          </a:prstGeom>
          <a:noFill/>
        </p:spPr>
      </p:pic>
      <p:pic>
        <p:nvPicPr>
          <p:cNvPr id="1050" name="Picture 26" descr="C:\Users\Administrator\Desktop\T1SG9gXzJcXXaEgx2y-272-45.png"/>
          <p:cNvPicPr>
            <a:picLocks noChangeAspect="1" noChangeArrowheads="1"/>
          </p:cNvPicPr>
          <p:nvPr/>
        </p:nvPicPr>
        <p:blipFill>
          <a:blip r:embed="rId13"/>
          <a:srcRect/>
          <a:stretch>
            <a:fillRect/>
          </a:stretch>
        </p:blipFill>
        <p:spPr bwMode="auto">
          <a:xfrm>
            <a:off x="6000760" y="4214818"/>
            <a:ext cx="2590800" cy="428625"/>
          </a:xfrm>
          <a:prstGeom prst="rect">
            <a:avLst/>
          </a:prstGeom>
          <a:noFill/>
        </p:spPr>
      </p:pic>
      <p:pic>
        <p:nvPicPr>
          <p:cNvPr id="1051" name="Picture 27" descr="C:\Users\Administrator\Desktop\201152095454223.jpg"/>
          <p:cNvPicPr>
            <a:picLocks noChangeAspect="1" noChangeArrowheads="1"/>
          </p:cNvPicPr>
          <p:nvPr/>
        </p:nvPicPr>
        <p:blipFill>
          <a:blip r:embed="rId14"/>
          <a:srcRect/>
          <a:stretch>
            <a:fillRect/>
          </a:stretch>
        </p:blipFill>
        <p:spPr bwMode="auto">
          <a:xfrm>
            <a:off x="5643570" y="3143248"/>
            <a:ext cx="3038475" cy="657225"/>
          </a:xfrm>
          <a:prstGeom prst="rect">
            <a:avLst/>
          </a:prstGeom>
          <a:noFill/>
        </p:spPr>
      </p:pic>
      <p:pic>
        <p:nvPicPr>
          <p:cNvPr id="1052" name="Picture 28" descr="C:\Users\Administrator\Desktop\1025405.jpg"/>
          <p:cNvPicPr>
            <a:picLocks noChangeAspect="1" noChangeArrowheads="1"/>
          </p:cNvPicPr>
          <p:nvPr/>
        </p:nvPicPr>
        <p:blipFill>
          <a:blip r:embed="rId15"/>
          <a:srcRect/>
          <a:stretch>
            <a:fillRect/>
          </a:stretch>
        </p:blipFill>
        <p:spPr bwMode="auto">
          <a:xfrm>
            <a:off x="2214546" y="2428868"/>
            <a:ext cx="3040781" cy="647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par>
                                <p:cTn id="11" presetID="6" presetClass="emph" presetSubtype="0" autoRev="1" fill="hold" grpId="1" nodeType="withEffect">
                                  <p:stCondLst>
                                    <p:cond delay="200"/>
                                  </p:stCondLst>
                                  <p:childTnLst>
                                    <p:animScale>
                                      <p:cBhvr>
                                        <p:cTn id="12" dur="80" fill="hold"/>
                                        <p:tgtEl>
                                          <p:spTgt spid="2"/>
                                        </p:tgtEl>
                                      </p:cBhvr>
                                      <p:by x="150000" y="150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nodeType="clickEffect">
                                  <p:stCondLst>
                                    <p:cond delay="0"/>
                                  </p:stCondLst>
                                  <p:childTnLst>
                                    <p:set>
                                      <p:cBhvr>
                                        <p:cTn id="19" dur="1" fill="hold">
                                          <p:stCondLst>
                                            <p:cond delay="0"/>
                                          </p:stCondLst>
                                        </p:cTn>
                                        <p:tgtEl>
                                          <p:spTgt spid="1041"/>
                                        </p:tgtEl>
                                        <p:attrNameLst>
                                          <p:attrName>style.visibility</p:attrName>
                                        </p:attrNameLst>
                                      </p:cBhvr>
                                      <p:to>
                                        <p:strVal val="visible"/>
                                      </p:to>
                                    </p:set>
                                    <p:animEffect transition="in" filter="fade">
                                      <p:cBhvr>
                                        <p:cTn id="20" dur="800" decel="100000"/>
                                        <p:tgtEl>
                                          <p:spTgt spid="1041"/>
                                        </p:tgtEl>
                                      </p:cBhvr>
                                    </p:animEffect>
                                    <p:anim calcmode="lin" valueType="num">
                                      <p:cBhvr>
                                        <p:cTn id="21" dur="800" decel="100000" fill="hold"/>
                                        <p:tgtEl>
                                          <p:spTgt spid="1041"/>
                                        </p:tgtEl>
                                        <p:attrNameLst>
                                          <p:attrName>style.rotation</p:attrName>
                                        </p:attrNameLst>
                                      </p:cBhvr>
                                      <p:tavLst>
                                        <p:tav tm="0">
                                          <p:val>
                                            <p:fltVal val="-90"/>
                                          </p:val>
                                        </p:tav>
                                        <p:tav tm="100000">
                                          <p:val>
                                            <p:fltVal val="0"/>
                                          </p:val>
                                        </p:tav>
                                      </p:tavLst>
                                    </p:anim>
                                    <p:anim calcmode="lin" valueType="num">
                                      <p:cBhvr>
                                        <p:cTn id="22" dur="800" decel="100000" fill="hold"/>
                                        <p:tgtEl>
                                          <p:spTgt spid="1041"/>
                                        </p:tgtEl>
                                        <p:attrNameLst>
                                          <p:attrName>ppt_x</p:attrName>
                                        </p:attrNameLst>
                                      </p:cBhvr>
                                      <p:tavLst>
                                        <p:tav tm="0">
                                          <p:val>
                                            <p:strVal val="#ppt_x+0.4"/>
                                          </p:val>
                                        </p:tav>
                                        <p:tav tm="100000">
                                          <p:val>
                                            <p:strVal val="#ppt_x-0.05"/>
                                          </p:val>
                                        </p:tav>
                                      </p:tavLst>
                                    </p:anim>
                                    <p:anim calcmode="lin" valueType="num">
                                      <p:cBhvr>
                                        <p:cTn id="23" dur="800" decel="100000" fill="hold"/>
                                        <p:tgtEl>
                                          <p:spTgt spid="1041"/>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041"/>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041"/>
                                        </p:tgtEl>
                                        <p:attrNameLst>
                                          <p:attrName>ppt_y</p:attrName>
                                        </p:attrNameLst>
                                      </p:cBhvr>
                                      <p:tavLst>
                                        <p:tav tm="0">
                                          <p:val>
                                            <p:strVal val="#ppt_y+0.1"/>
                                          </p:val>
                                        </p:tav>
                                        <p:tav tm="100000">
                                          <p:val>
                                            <p:strVal val="#ppt_y"/>
                                          </p:val>
                                        </p:tav>
                                      </p:tavLst>
                                    </p:anim>
                                  </p:childTnLst>
                                </p:cTn>
                              </p:par>
                              <p:par>
                                <p:cTn id="26" presetID="30" presetClass="entr" presetSubtype="0" fill="hold" nodeType="withEffect">
                                  <p:stCondLst>
                                    <p:cond delay="0"/>
                                  </p:stCondLst>
                                  <p:childTnLst>
                                    <p:set>
                                      <p:cBhvr>
                                        <p:cTn id="27" dur="1" fill="hold">
                                          <p:stCondLst>
                                            <p:cond delay="0"/>
                                          </p:stCondLst>
                                        </p:cTn>
                                        <p:tgtEl>
                                          <p:spTgt spid="1042"/>
                                        </p:tgtEl>
                                        <p:attrNameLst>
                                          <p:attrName>style.visibility</p:attrName>
                                        </p:attrNameLst>
                                      </p:cBhvr>
                                      <p:to>
                                        <p:strVal val="visible"/>
                                      </p:to>
                                    </p:set>
                                    <p:animEffect transition="in" filter="fade">
                                      <p:cBhvr>
                                        <p:cTn id="28" dur="800" decel="100000"/>
                                        <p:tgtEl>
                                          <p:spTgt spid="1042"/>
                                        </p:tgtEl>
                                      </p:cBhvr>
                                    </p:animEffect>
                                    <p:anim calcmode="lin" valueType="num">
                                      <p:cBhvr>
                                        <p:cTn id="29" dur="800" decel="100000" fill="hold"/>
                                        <p:tgtEl>
                                          <p:spTgt spid="1042"/>
                                        </p:tgtEl>
                                        <p:attrNameLst>
                                          <p:attrName>style.rotation</p:attrName>
                                        </p:attrNameLst>
                                      </p:cBhvr>
                                      <p:tavLst>
                                        <p:tav tm="0">
                                          <p:val>
                                            <p:fltVal val="-90"/>
                                          </p:val>
                                        </p:tav>
                                        <p:tav tm="100000">
                                          <p:val>
                                            <p:fltVal val="0"/>
                                          </p:val>
                                        </p:tav>
                                      </p:tavLst>
                                    </p:anim>
                                    <p:anim calcmode="lin" valueType="num">
                                      <p:cBhvr>
                                        <p:cTn id="30" dur="800" decel="100000" fill="hold"/>
                                        <p:tgtEl>
                                          <p:spTgt spid="1042"/>
                                        </p:tgtEl>
                                        <p:attrNameLst>
                                          <p:attrName>ppt_x</p:attrName>
                                        </p:attrNameLst>
                                      </p:cBhvr>
                                      <p:tavLst>
                                        <p:tav tm="0">
                                          <p:val>
                                            <p:strVal val="#ppt_x+0.4"/>
                                          </p:val>
                                        </p:tav>
                                        <p:tav tm="100000">
                                          <p:val>
                                            <p:strVal val="#ppt_x-0.05"/>
                                          </p:val>
                                        </p:tav>
                                      </p:tavLst>
                                    </p:anim>
                                    <p:anim calcmode="lin" valueType="num">
                                      <p:cBhvr>
                                        <p:cTn id="31" dur="800" decel="100000" fill="hold"/>
                                        <p:tgtEl>
                                          <p:spTgt spid="1042"/>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042"/>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042"/>
                                        </p:tgtEl>
                                        <p:attrNameLst>
                                          <p:attrName>ppt_y</p:attrName>
                                        </p:attrNameLst>
                                      </p:cBhvr>
                                      <p:tavLst>
                                        <p:tav tm="0">
                                          <p:val>
                                            <p:strVal val="#ppt_y+0.1"/>
                                          </p:val>
                                        </p:tav>
                                        <p:tav tm="100000">
                                          <p:val>
                                            <p:strVal val="#ppt_y"/>
                                          </p:val>
                                        </p:tav>
                                      </p:tavLst>
                                    </p:anim>
                                  </p:childTnLst>
                                </p:cTn>
                              </p:par>
                              <p:par>
                                <p:cTn id="34" presetID="30" presetClass="entr" presetSubtype="0" fill="hold" nodeType="withEffect">
                                  <p:stCondLst>
                                    <p:cond delay="0"/>
                                  </p:stCondLst>
                                  <p:childTnLst>
                                    <p:set>
                                      <p:cBhvr>
                                        <p:cTn id="35" dur="1" fill="hold">
                                          <p:stCondLst>
                                            <p:cond delay="0"/>
                                          </p:stCondLst>
                                        </p:cTn>
                                        <p:tgtEl>
                                          <p:spTgt spid="1043"/>
                                        </p:tgtEl>
                                        <p:attrNameLst>
                                          <p:attrName>style.visibility</p:attrName>
                                        </p:attrNameLst>
                                      </p:cBhvr>
                                      <p:to>
                                        <p:strVal val="visible"/>
                                      </p:to>
                                    </p:set>
                                    <p:animEffect transition="in" filter="fade">
                                      <p:cBhvr>
                                        <p:cTn id="36" dur="800" decel="100000"/>
                                        <p:tgtEl>
                                          <p:spTgt spid="1043"/>
                                        </p:tgtEl>
                                      </p:cBhvr>
                                    </p:animEffect>
                                    <p:anim calcmode="lin" valueType="num">
                                      <p:cBhvr>
                                        <p:cTn id="37" dur="800" decel="100000" fill="hold"/>
                                        <p:tgtEl>
                                          <p:spTgt spid="1043"/>
                                        </p:tgtEl>
                                        <p:attrNameLst>
                                          <p:attrName>style.rotation</p:attrName>
                                        </p:attrNameLst>
                                      </p:cBhvr>
                                      <p:tavLst>
                                        <p:tav tm="0">
                                          <p:val>
                                            <p:fltVal val="-90"/>
                                          </p:val>
                                        </p:tav>
                                        <p:tav tm="100000">
                                          <p:val>
                                            <p:fltVal val="0"/>
                                          </p:val>
                                        </p:tav>
                                      </p:tavLst>
                                    </p:anim>
                                    <p:anim calcmode="lin" valueType="num">
                                      <p:cBhvr>
                                        <p:cTn id="38" dur="800" decel="100000" fill="hold"/>
                                        <p:tgtEl>
                                          <p:spTgt spid="1043"/>
                                        </p:tgtEl>
                                        <p:attrNameLst>
                                          <p:attrName>ppt_x</p:attrName>
                                        </p:attrNameLst>
                                      </p:cBhvr>
                                      <p:tavLst>
                                        <p:tav tm="0">
                                          <p:val>
                                            <p:strVal val="#ppt_x+0.4"/>
                                          </p:val>
                                        </p:tav>
                                        <p:tav tm="100000">
                                          <p:val>
                                            <p:strVal val="#ppt_x-0.05"/>
                                          </p:val>
                                        </p:tav>
                                      </p:tavLst>
                                    </p:anim>
                                    <p:anim calcmode="lin" valueType="num">
                                      <p:cBhvr>
                                        <p:cTn id="39" dur="800" decel="100000" fill="hold"/>
                                        <p:tgtEl>
                                          <p:spTgt spid="1043"/>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1043"/>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1043"/>
                                        </p:tgtEl>
                                        <p:attrNameLst>
                                          <p:attrName>ppt_y</p:attrName>
                                        </p:attrNameLst>
                                      </p:cBhvr>
                                      <p:tavLst>
                                        <p:tav tm="0">
                                          <p:val>
                                            <p:strVal val="#ppt_y+0.1"/>
                                          </p:val>
                                        </p:tav>
                                        <p:tav tm="100000">
                                          <p:val>
                                            <p:strVal val="#ppt_y"/>
                                          </p:val>
                                        </p:tav>
                                      </p:tavLst>
                                    </p:anim>
                                  </p:childTnLst>
                                </p:cTn>
                              </p:par>
                              <p:par>
                                <p:cTn id="42" presetID="30" presetClass="entr" presetSubtype="0" fill="hold" nodeType="withEffect">
                                  <p:stCondLst>
                                    <p:cond delay="0"/>
                                  </p:stCondLst>
                                  <p:childTnLst>
                                    <p:set>
                                      <p:cBhvr>
                                        <p:cTn id="43" dur="1" fill="hold">
                                          <p:stCondLst>
                                            <p:cond delay="0"/>
                                          </p:stCondLst>
                                        </p:cTn>
                                        <p:tgtEl>
                                          <p:spTgt spid="1046"/>
                                        </p:tgtEl>
                                        <p:attrNameLst>
                                          <p:attrName>style.visibility</p:attrName>
                                        </p:attrNameLst>
                                      </p:cBhvr>
                                      <p:to>
                                        <p:strVal val="visible"/>
                                      </p:to>
                                    </p:set>
                                    <p:animEffect transition="in" filter="fade">
                                      <p:cBhvr>
                                        <p:cTn id="44" dur="800" decel="100000"/>
                                        <p:tgtEl>
                                          <p:spTgt spid="1046"/>
                                        </p:tgtEl>
                                      </p:cBhvr>
                                    </p:animEffect>
                                    <p:anim calcmode="lin" valueType="num">
                                      <p:cBhvr>
                                        <p:cTn id="45" dur="800" decel="100000" fill="hold"/>
                                        <p:tgtEl>
                                          <p:spTgt spid="1046"/>
                                        </p:tgtEl>
                                        <p:attrNameLst>
                                          <p:attrName>style.rotation</p:attrName>
                                        </p:attrNameLst>
                                      </p:cBhvr>
                                      <p:tavLst>
                                        <p:tav tm="0">
                                          <p:val>
                                            <p:fltVal val="-90"/>
                                          </p:val>
                                        </p:tav>
                                        <p:tav tm="100000">
                                          <p:val>
                                            <p:fltVal val="0"/>
                                          </p:val>
                                        </p:tav>
                                      </p:tavLst>
                                    </p:anim>
                                    <p:anim calcmode="lin" valueType="num">
                                      <p:cBhvr>
                                        <p:cTn id="46" dur="800" decel="100000" fill="hold"/>
                                        <p:tgtEl>
                                          <p:spTgt spid="1046"/>
                                        </p:tgtEl>
                                        <p:attrNameLst>
                                          <p:attrName>ppt_x</p:attrName>
                                        </p:attrNameLst>
                                      </p:cBhvr>
                                      <p:tavLst>
                                        <p:tav tm="0">
                                          <p:val>
                                            <p:strVal val="#ppt_x+0.4"/>
                                          </p:val>
                                        </p:tav>
                                        <p:tav tm="100000">
                                          <p:val>
                                            <p:strVal val="#ppt_x-0.05"/>
                                          </p:val>
                                        </p:tav>
                                      </p:tavLst>
                                    </p:anim>
                                    <p:anim calcmode="lin" valueType="num">
                                      <p:cBhvr>
                                        <p:cTn id="47" dur="800" decel="100000" fill="hold"/>
                                        <p:tgtEl>
                                          <p:spTgt spid="1046"/>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046"/>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046"/>
                                        </p:tgtEl>
                                        <p:attrNameLst>
                                          <p:attrName>ppt_y</p:attrName>
                                        </p:attrNameLst>
                                      </p:cBhvr>
                                      <p:tavLst>
                                        <p:tav tm="0">
                                          <p:val>
                                            <p:strVal val="#ppt_y+0.1"/>
                                          </p:val>
                                        </p:tav>
                                        <p:tav tm="100000">
                                          <p:val>
                                            <p:strVal val="#ppt_y"/>
                                          </p:val>
                                        </p:tav>
                                      </p:tavLst>
                                    </p:anim>
                                  </p:childTnLst>
                                </p:cTn>
                              </p:par>
                              <p:par>
                                <p:cTn id="50" presetID="30" presetClass="entr" presetSubtype="0" fill="hold" nodeType="withEffect">
                                  <p:stCondLst>
                                    <p:cond delay="0"/>
                                  </p:stCondLst>
                                  <p:childTnLst>
                                    <p:set>
                                      <p:cBhvr>
                                        <p:cTn id="51" dur="1" fill="hold">
                                          <p:stCondLst>
                                            <p:cond delay="0"/>
                                          </p:stCondLst>
                                        </p:cTn>
                                        <p:tgtEl>
                                          <p:spTgt spid="1047"/>
                                        </p:tgtEl>
                                        <p:attrNameLst>
                                          <p:attrName>style.visibility</p:attrName>
                                        </p:attrNameLst>
                                      </p:cBhvr>
                                      <p:to>
                                        <p:strVal val="visible"/>
                                      </p:to>
                                    </p:set>
                                    <p:animEffect transition="in" filter="fade">
                                      <p:cBhvr>
                                        <p:cTn id="52" dur="800" decel="100000"/>
                                        <p:tgtEl>
                                          <p:spTgt spid="1047"/>
                                        </p:tgtEl>
                                      </p:cBhvr>
                                    </p:animEffect>
                                    <p:anim calcmode="lin" valueType="num">
                                      <p:cBhvr>
                                        <p:cTn id="53" dur="800" decel="100000" fill="hold"/>
                                        <p:tgtEl>
                                          <p:spTgt spid="1047"/>
                                        </p:tgtEl>
                                        <p:attrNameLst>
                                          <p:attrName>style.rotation</p:attrName>
                                        </p:attrNameLst>
                                      </p:cBhvr>
                                      <p:tavLst>
                                        <p:tav tm="0">
                                          <p:val>
                                            <p:fltVal val="-90"/>
                                          </p:val>
                                        </p:tav>
                                        <p:tav tm="100000">
                                          <p:val>
                                            <p:fltVal val="0"/>
                                          </p:val>
                                        </p:tav>
                                      </p:tavLst>
                                    </p:anim>
                                    <p:anim calcmode="lin" valueType="num">
                                      <p:cBhvr>
                                        <p:cTn id="54" dur="800" decel="100000" fill="hold"/>
                                        <p:tgtEl>
                                          <p:spTgt spid="1047"/>
                                        </p:tgtEl>
                                        <p:attrNameLst>
                                          <p:attrName>ppt_x</p:attrName>
                                        </p:attrNameLst>
                                      </p:cBhvr>
                                      <p:tavLst>
                                        <p:tav tm="0">
                                          <p:val>
                                            <p:strVal val="#ppt_x+0.4"/>
                                          </p:val>
                                        </p:tav>
                                        <p:tav tm="100000">
                                          <p:val>
                                            <p:strVal val="#ppt_x-0.05"/>
                                          </p:val>
                                        </p:tav>
                                      </p:tavLst>
                                    </p:anim>
                                    <p:anim calcmode="lin" valueType="num">
                                      <p:cBhvr>
                                        <p:cTn id="55" dur="800" decel="100000" fill="hold"/>
                                        <p:tgtEl>
                                          <p:spTgt spid="1047"/>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047"/>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047"/>
                                        </p:tgtEl>
                                        <p:attrNameLst>
                                          <p:attrName>ppt_y</p:attrName>
                                        </p:attrNameLst>
                                      </p:cBhvr>
                                      <p:tavLst>
                                        <p:tav tm="0">
                                          <p:val>
                                            <p:strVal val="#ppt_y+0.1"/>
                                          </p:val>
                                        </p:tav>
                                        <p:tav tm="100000">
                                          <p:val>
                                            <p:strVal val="#ppt_y"/>
                                          </p:val>
                                        </p:tav>
                                      </p:tavLst>
                                    </p:anim>
                                  </p:childTnLst>
                                </p:cTn>
                              </p:par>
                              <p:par>
                                <p:cTn id="58" presetID="30" presetClass="entr" presetSubtype="0" fill="hold" nodeType="withEffect">
                                  <p:stCondLst>
                                    <p:cond delay="0"/>
                                  </p:stCondLst>
                                  <p:childTnLst>
                                    <p:set>
                                      <p:cBhvr>
                                        <p:cTn id="59" dur="1" fill="hold">
                                          <p:stCondLst>
                                            <p:cond delay="0"/>
                                          </p:stCondLst>
                                        </p:cTn>
                                        <p:tgtEl>
                                          <p:spTgt spid="1044"/>
                                        </p:tgtEl>
                                        <p:attrNameLst>
                                          <p:attrName>style.visibility</p:attrName>
                                        </p:attrNameLst>
                                      </p:cBhvr>
                                      <p:to>
                                        <p:strVal val="visible"/>
                                      </p:to>
                                    </p:set>
                                    <p:animEffect transition="in" filter="fade">
                                      <p:cBhvr>
                                        <p:cTn id="60" dur="800" decel="100000"/>
                                        <p:tgtEl>
                                          <p:spTgt spid="1044"/>
                                        </p:tgtEl>
                                      </p:cBhvr>
                                    </p:animEffect>
                                    <p:anim calcmode="lin" valueType="num">
                                      <p:cBhvr>
                                        <p:cTn id="61" dur="800" decel="100000" fill="hold"/>
                                        <p:tgtEl>
                                          <p:spTgt spid="1044"/>
                                        </p:tgtEl>
                                        <p:attrNameLst>
                                          <p:attrName>style.rotation</p:attrName>
                                        </p:attrNameLst>
                                      </p:cBhvr>
                                      <p:tavLst>
                                        <p:tav tm="0">
                                          <p:val>
                                            <p:fltVal val="-90"/>
                                          </p:val>
                                        </p:tav>
                                        <p:tav tm="100000">
                                          <p:val>
                                            <p:fltVal val="0"/>
                                          </p:val>
                                        </p:tav>
                                      </p:tavLst>
                                    </p:anim>
                                    <p:anim calcmode="lin" valueType="num">
                                      <p:cBhvr>
                                        <p:cTn id="62" dur="800" decel="100000" fill="hold"/>
                                        <p:tgtEl>
                                          <p:spTgt spid="1044"/>
                                        </p:tgtEl>
                                        <p:attrNameLst>
                                          <p:attrName>ppt_x</p:attrName>
                                        </p:attrNameLst>
                                      </p:cBhvr>
                                      <p:tavLst>
                                        <p:tav tm="0">
                                          <p:val>
                                            <p:strVal val="#ppt_x+0.4"/>
                                          </p:val>
                                        </p:tav>
                                        <p:tav tm="100000">
                                          <p:val>
                                            <p:strVal val="#ppt_x-0.05"/>
                                          </p:val>
                                        </p:tav>
                                      </p:tavLst>
                                    </p:anim>
                                    <p:anim calcmode="lin" valueType="num">
                                      <p:cBhvr>
                                        <p:cTn id="63" dur="800" decel="100000" fill="hold"/>
                                        <p:tgtEl>
                                          <p:spTgt spid="1044"/>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1044"/>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1044"/>
                                        </p:tgtEl>
                                        <p:attrNameLst>
                                          <p:attrName>ppt_y</p:attrName>
                                        </p:attrNameLst>
                                      </p:cBhvr>
                                      <p:tavLst>
                                        <p:tav tm="0">
                                          <p:val>
                                            <p:strVal val="#ppt_y+0.1"/>
                                          </p:val>
                                        </p:tav>
                                        <p:tav tm="100000">
                                          <p:val>
                                            <p:strVal val="#ppt_y"/>
                                          </p:val>
                                        </p:tav>
                                      </p:tavLst>
                                    </p:anim>
                                  </p:childTnLst>
                                </p:cTn>
                              </p:par>
                              <p:par>
                                <p:cTn id="66" presetID="30" presetClass="entr" presetSubtype="0" fill="hold" nodeType="withEffect">
                                  <p:stCondLst>
                                    <p:cond delay="0"/>
                                  </p:stCondLst>
                                  <p:childTnLst>
                                    <p:set>
                                      <p:cBhvr>
                                        <p:cTn id="67" dur="1" fill="hold">
                                          <p:stCondLst>
                                            <p:cond delay="0"/>
                                          </p:stCondLst>
                                        </p:cTn>
                                        <p:tgtEl>
                                          <p:spTgt spid="1045"/>
                                        </p:tgtEl>
                                        <p:attrNameLst>
                                          <p:attrName>style.visibility</p:attrName>
                                        </p:attrNameLst>
                                      </p:cBhvr>
                                      <p:to>
                                        <p:strVal val="visible"/>
                                      </p:to>
                                    </p:set>
                                    <p:animEffect transition="in" filter="fade">
                                      <p:cBhvr>
                                        <p:cTn id="68" dur="800" decel="100000"/>
                                        <p:tgtEl>
                                          <p:spTgt spid="1045"/>
                                        </p:tgtEl>
                                      </p:cBhvr>
                                    </p:animEffect>
                                    <p:anim calcmode="lin" valueType="num">
                                      <p:cBhvr>
                                        <p:cTn id="69" dur="800" decel="100000" fill="hold"/>
                                        <p:tgtEl>
                                          <p:spTgt spid="1045"/>
                                        </p:tgtEl>
                                        <p:attrNameLst>
                                          <p:attrName>style.rotation</p:attrName>
                                        </p:attrNameLst>
                                      </p:cBhvr>
                                      <p:tavLst>
                                        <p:tav tm="0">
                                          <p:val>
                                            <p:fltVal val="-90"/>
                                          </p:val>
                                        </p:tav>
                                        <p:tav tm="100000">
                                          <p:val>
                                            <p:fltVal val="0"/>
                                          </p:val>
                                        </p:tav>
                                      </p:tavLst>
                                    </p:anim>
                                    <p:anim calcmode="lin" valueType="num">
                                      <p:cBhvr>
                                        <p:cTn id="70" dur="800" decel="100000" fill="hold"/>
                                        <p:tgtEl>
                                          <p:spTgt spid="1045"/>
                                        </p:tgtEl>
                                        <p:attrNameLst>
                                          <p:attrName>ppt_x</p:attrName>
                                        </p:attrNameLst>
                                      </p:cBhvr>
                                      <p:tavLst>
                                        <p:tav tm="0">
                                          <p:val>
                                            <p:strVal val="#ppt_x+0.4"/>
                                          </p:val>
                                        </p:tav>
                                        <p:tav tm="100000">
                                          <p:val>
                                            <p:strVal val="#ppt_x-0.05"/>
                                          </p:val>
                                        </p:tav>
                                      </p:tavLst>
                                    </p:anim>
                                    <p:anim calcmode="lin" valueType="num">
                                      <p:cBhvr>
                                        <p:cTn id="71" dur="800" decel="100000" fill="hold"/>
                                        <p:tgtEl>
                                          <p:spTgt spid="1045"/>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1045"/>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1045"/>
                                        </p:tgtEl>
                                        <p:attrNameLst>
                                          <p:attrName>ppt_y</p:attrName>
                                        </p:attrNameLst>
                                      </p:cBhvr>
                                      <p:tavLst>
                                        <p:tav tm="0">
                                          <p:val>
                                            <p:strVal val="#ppt_y+0.1"/>
                                          </p:val>
                                        </p:tav>
                                        <p:tav tm="100000">
                                          <p:val>
                                            <p:strVal val="#ppt_y"/>
                                          </p:val>
                                        </p:tav>
                                      </p:tavLst>
                                    </p:anim>
                                  </p:childTnLst>
                                </p:cTn>
                              </p:par>
                              <p:par>
                                <p:cTn id="74" presetID="30" presetClass="entr" presetSubtype="0" fill="hold" nodeType="withEffect">
                                  <p:stCondLst>
                                    <p:cond delay="0"/>
                                  </p:stCondLst>
                                  <p:childTnLst>
                                    <p:set>
                                      <p:cBhvr>
                                        <p:cTn id="75" dur="1" fill="hold">
                                          <p:stCondLst>
                                            <p:cond delay="0"/>
                                          </p:stCondLst>
                                        </p:cTn>
                                        <p:tgtEl>
                                          <p:spTgt spid="1048"/>
                                        </p:tgtEl>
                                        <p:attrNameLst>
                                          <p:attrName>style.visibility</p:attrName>
                                        </p:attrNameLst>
                                      </p:cBhvr>
                                      <p:to>
                                        <p:strVal val="visible"/>
                                      </p:to>
                                    </p:set>
                                    <p:animEffect transition="in" filter="fade">
                                      <p:cBhvr>
                                        <p:cTn id="76" dur="800" decel="100000"/>
                                        <p:tgtEl>
                                          <p:spTgt spid="1048"/>
                                        </p:tgtEl>
                                      </p:cBhvr>
                                    </p:animEffect>
                                    <p:anim calcmode="lin" valueType="num">
                                      <p:cBhvr>
                                        <p:cTn id="77" dur="800" decel="100000" fill="hold"/>
                                        <p:tgtEl>
                                          <p:spTgt spid="1048"/>
                                        </p:tgtEl>
                                        <p:attrNameLst>
                                          <p:attrName>style.rotation</p:attrName>
                                        </p:attrNameLst>
                                      </p:cBhvr>
                                      <p:tavLst>
                                        <p:tav tm="0">
                                          <p:val>
                                            <p:fltVal val="-90"/>
                                          </p:val>
                                        </p:tav>
                                        <p:tav tm="100000">
                                          <p:val>
                                            <p:fltVal val="0"/>
                                          </p:val>
                                        </p:tav>
                                      </p:tavLst>
                                    </p:anim>
                                    <p:anim calcmode="lin" valueType="num">
                                      <p:cBhvr>
                                        <p:cTn id="78" dur="800" decel="100000" fill="hold"/>
                                        <p:tgtEl>
                                          <p:spTgt spid="1048"/>
                                        </p:tgtEl>
                                        <p:attrNameLst>
                                          <p:attrName>ppt_x</p:attrName>
                                        </p:attrNameLst>
                                      </p:cBhvr>
                                      <p:tavLst>
                                        <p:tav tm="0">
                                          <p:val>
                                            <p:strVal val="#ppt_x+0.4"/>
                                          </p:val>
                                        </p:tav>
                                        <p:tav tm="100000">
                                          <p:val>
                                            <p:strVal val="#ppt_x-0.05"/>
                                          </p:val>
                                        </p:tav>
                                      </p:tavLst>
                                    </p:anim>
                                    <p:anim calcmode="lin" valueType="num">
                                      <p:cBhvr>
                                        <p:cTn id="79" dur="800" decel="100000" fill="hold"/>
                                        <p:tgtEl>
                                          <p:spTgt spid="1048"/>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1048"/>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1048"/>
                                        </p:tgtEl>
                                        <p:attrNameLst>
                                          <p:attrName>ppt_y</p:attrName>
                                        </p:attrNameLst>
                                      </p:cBhvr>
                                      <p:tavLst>
                                        <p:tav tm="0">
                                          <p:val>
                                            <p:strVal val="#ppt_y+0.1"/>
                                          </p:val>
                                        </p:tav>
                                        <p:tav tm="100000">
                                          <p:val>
                                            <p:strVal val="#ppt_y"/>
                                          </p:val>
                                        </p:tav>
                                      </p:tavLst>
                                    </p:anim>
                                  </p:childTnLst>
                                </p:cTn>
                              </p:par>
                              <p:par>
                                <p:cTn id="82" presetID="30" presetClass="entr" presetSubtype="0" fill="hold" nodeType="withEffect">
                                  <p:stCondLst>
                                    <p:cond delay="0"/>
                                  </p:stCondLst>
                                  <p:childTnLst>
                                    <p:set>
                                      <p:cBhvr>
                                        <p:cTn id="83" dur="1" fill="hold">
                                          <p:stCondLst>
                                            <p:cond delay="0"/>
                                          </p:stCondLst>
                                        </p:cTn>
                                        <p:tgtEl>
                                          <p:spTgt spid="1049"/>
                                        </p:tgtEl>
                                        <p:attrNameLst>
                                          <p:attrName>style.visibility</p:attrName>
                                        </p:attrNameLst>
                                      </p:cBhvr>
                                      <p:to>
                                        <p:strVal val="visible"/>
                                      </p:to>
                                    </p:set>
                                    <p:animEffect transition="in" filter="fade">
                                      <p:cBhvr>
                                        <p:cTn id="84" dur="800" decel="100000"/>
                                        <p:tgtEl>
                                          <p:spTgt spid="1049"/>
                                        </p:tgtEl>
                                      </p:cBhvr>
                                    </p:animEffect>
                                    <p:anim calcmode="lin" valueType="num">
                                      <p:cBhvr>
                                        <p:cTn id="85" dur="800" decel="100000" fill="hold"/>
                                        <p:tgtEl>
                                          <p:spTgt spid="1049"/>
                                        </p:tgtEl>
                                        <p:attrNameLst>
                                          <p:attrName>style.rotation</p:attrName>
                                        </p:attrNameLst>
                                      </p:cBhvr>
                                      <p:tavLst>
                                        <p:tav tm="0">
                                          <p:val>
                                            <p:fltVal val="-90"/>
                                          </p:val>
                                        </p:tav>
                                        <p:tav tm="100000">
                                          <p:val>
                                            <p:fltVal val="0"/>
                                          </p:val>
                                        </p:tav>
                                      </p:tavLst>
                                    </p:anim>
                                    <p:anim calcmode="lin" valueType="num">
                                      <p:cBhvr>
                                        <p:cTn id="86" dur="800" decel="100000" fill="hold"/>
                                        <p:tgtEl>
                                          <p:spTgt spid="1049"/>
                                        </p:tgtEl>
                                        <p:attrNameLst>
                                          <p:attrName>ppt_x</p:attrName>
                                        </p:attrNameLst>
                                      </p:cBhvr>
                                      <p:tavLst>
                                        <p:tav tm="0">
                                          <p:val>
                                            <p:strVal val="#ppt_x+0.4"/>
                                          </p:val>
                                        </p:tav>
                                        <p:tav tm="100000">
                                          <p:val>
                                            <p:strVal val="#ppt_x-0.05"/>
                                          </p:val>
                                        </p:tav>
                                      </p:tavLst>
                                    </p:anim>
                                    <p:anim calcmode="lin" valueType="num">
                                      <p:cBhvr>
                                        <p:cTn id="87" dur="800" decel="100000" fill="hold"/>
                                        <p:tgtEl>
                                          <p:spTgt spid="1049"/>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1049"/>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1049"/>
                                        </p:tgtEl>
                                        <p:attrNameLst>
                                          <p:attrName>ppt_y</p:attrName>
                                        </p:attrNameLst>
                                      </p:cBhvr>
                                      <p:tavLst>
                                        <p:tav tm="0">
                                          <p:val>
                                            <p:strVal val="#ppt_y+0.1"/>
                                          </p:val>
                                        </p:tav>
                                        <p:tav tm="100000">
                                          <p:val>
                                            <p:strVal val="#ppt_y"/>
                                          </p:val>
                                        </p:tav>
                                      </p:tavLst>
                                    </p:anim>
                                  </p:childTnLst>
                                </p:cTn>
                              </p:par>
                              <p:par>
                                <p:cTn id="90" presetID="30" presetClass="entr" presetSubtype="0" fill="hold" nodeType="withEffect">
                                  <p:stCondLst>
                                    <p:cond delay="0"/>
                                  </p:stCondLst>
                                  <p:childTnLst>
                                    <p:set>
                                      <p:cBhvr>
                                        <p:cTn id="91" dur="1" fill="hold">
                                          <p:stCondLst>
                                            <p:cond delay="0"/>
                                          </p:stCondLst>
                                        </p:cTn>
                                        <p:tgtEl>
                                          <p:spTgt spid="1051"/>
                                        </p:tgtEl>
                                        <p:attrNameLst>
                                          <p:attrName>style.visibility</p:attrName>
                                        </p:attrNameLst>
                                      </p:cBhvr>
                                      <p:to>
                                        <p:strVal val="visible"/>
                                      </p:to>
                                    </p:set>
                                    <p:animEffect transition="in" filter="fade">
                                      <p:cBhvr>
                                        <p:cTn id="92" dur="800" decel="100000"/>
                                        <p:tgtEl>
                                          <p:spTgt spid="1051"/>
                                        </p:tgtEl>
                                      </p:cBhvr>
                                    </p:animEffect>
                                    <p:anim calcmode="lin" valueType="num">
                                      <p:cBhvr>
                                        <p:cTn id="93" dur="800" decel="100000" fill="hold"/>
                                        <p:tgtEl>
                                          <p:spTgt spid="1051"/>
                                        </p:tgtEl>
                                        <p:attrNameLst>
                                          <p:attrName>style.rotation</p:attrName>
                                        </p:attrNameLst>
                                      </p:cBhvr>
                                      <p:tavLst>
                                        <p:tav tm="0">
                                          <p:val>
                                            <p:fltVal val="-90"/>
                                          </p:val>
                                        </p:tav>
                                        <p:tav tm="100000">
                                          <p:val>
                                            <p:fltVal val="0"/>
                                          </p:val>
                                        </p:tav>
                                      </p:tavLst>
                                    </p:anim>
                                    <p:anim calcmode="lin" valueType="num">
                                      <p:cBhvr>
                                        <p:cTn id="94" dur="800" decel="100000" fill="hold"/>
                                        <p:tgtEl>
                                          <p:spTgt spid="1051"/>
                                        </p:tgtEl>
                                        <p:attrNameLst>
                                          <p:attrName>ppt_x</p:attrName>
                                        </p:attrNameLst>
                                      </p:cBhvr>
                                      <p:tavLst>
                                        <p:tav tm="0">
                                          <p:val>
                                            <p:strVal val="#ppt_x+0.4"/>
                                          </p:val>
                                        </p:tav>
                                        <p:tav tm="100000">
                                          <p:val>
                                            <p:strVal val="#ppt_x-0.05"/>
                                          </p:val>
                                        </p:tav>
                                      </p:tavLst>
                                    </p:anim>
                                    <p:anim calcmode="lin" valueType="num">
                                      <p:cBhvr>
                                        <p:cTn id="95" dur="800" decel="100000" fill="hold"/>
                                        <p:tgtEl>
                                          <p:spTgt spid="1051"/>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1051"/>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1051"/>
                                        </p:tgtEl>
                                        <p:attrNameLst>
                                          <p:attrName>ppt_y</p:attrName>
                                        </p:attrNameLst>
                                      </p:cBhvr>
                                      <p:tavLst>
                                        <p:tav tm="0">
                                          <p:val>
                                            <p:strVal val="#ppt_y+0.1"/>
                                          </p:val>
                                        </p:tav>
                                        <p:tav tm="100000">
                                          <p:val>
                                            <p:strVal val="#ppt_y"/>
                                          </p:val>
                                        </p:tav>
                                      </p:tavLst>
                                    </p:anim>
                                  </p:childTnLst>
                                </p:cTn>
                              </p:par>
                              <p:par>
                                <p:cTn id="98" presetID="30" presetClass="entr" presetSubtype="0" fill="hold" nodeType="withEffect">
                                  <p:stCondLst>
                                    <p:cond delay="0"/>
                                  </p:stCondLst>
                                  <p:childTnLst>
                                    <p:set>
                                      <p:cBhvr>
                                        <p:cTn id="99" dur="1" fill="hold">
                                          <p:stCondLst>
                                            <p:cond delay="0"/>
                                          </p:stCondLst>
                                        </p:cTn>
                                        <p:tgtEl>
                                          <p:spTgt spid="1050"/>
                                        </p:tgtEl>
                                        <p:attrNameLst>
                                          <p:attrName>style.visibility</p:attrName>
                                        </p:attrNameLst>
                                      </p:cBhvr>
                                      <p:to>
                                        <p:strVal val="visible"/>
                                      </p:to>
                                    </p:set>
                                    <p:animEffect transition="in" filter="fade">
                                      <p:cBhvr>
                                        <p:cTn id="100" dur="800" decel="100000"/>
                                        <p:tgtEl>
                                          <p:spTgt spid="1050"/>
                                        </p:tgtEl>
                                      </p:cBhvr>
                                    </p:animEffect>
                                    <p:anim calcmode="lin" valueType="num">
                                      <p:cBhvr>
                                        <p:cTn id="101" dur="800" decel="100000" fill="hold"/>
                                        <p:tgtEl>
                                          <p:spTgt spid="1050"/>
                                        </p:tgtEl>
                                        <p:attrNameLst>
                                          <p:attrName>style.rotation</p:attrName>
                                        </p:attrNameLst>
                                      </p:cBhvr>
                                      <p:tavLst>
                                        <p:tav tm="0">
                                          <p:val>
                                            <p:fltVal val="-90"/>
                                          </p:val>
                                        </p:tav>
                                        <p:tav tm="100000">
                                          <p:val>
                                            <p:fltVal val="0"/>
                                          </p:val>
                                        </p:tav>
                                      </p:tavLst>
                                    </p:anim>
                                    <p:anim calcmode="lin" valueType="num">
                                      <p:cBhvr>
                                        <p:cTn id="102" dur="800" decel="100000" fill="hold"/>
                                        <p:tgtEl>
                                          <p:spTgt spid="1050"/>
                                        </p:tgtEl>
                                        <p:attrNameLst>
                                          <p:attrName>ppt_x</p:attrName>
                                        </p:attrNameLst>
                                      </p:cBhvr>
                                      <p:tavLst>
                                        <p:tav tm="0">
                                          <p:val>
                                            <p:strVal val="#ppt_x+0.4"/>
                                          </p:val>
                                        </p:tav>
                                        <p:tav tm="100000">
                                          <p:val>
                                            <p:strVal val="#ppt_x-0.05"/>
                                          </p:val>
                                        </p:tav>
                                      </p:tavLst>
                                    </p:anim>
                                    <p:anim calcmode="lin" valueType="num">
                                      <p:cBhvr>
                                        <p:cTn id="103" dur="800" decel="100000" fill="hold"/>
                                        <p:tgtEl>
                                          <p:spTgt spid="1050"/>
                                        </p:tgtEl>
                                        <p:attrNameLst>
                                          <p:attrName>ppt_y</p:attrName>
                                        </p:attrNameLst>
                                      </p:cBhvr>
                                      <p:tavLst>
                                        <p:tav tm="0">
                                          <p:val>
                                            <p:strVal val="#ppt_y-0.4"/>
                                          </p:val>
                                        </p:tav>
                                        <p:tav tm="100000">
                                          <p:val>
                                            <p:strVal val="#ppt_y+0.1"/>
                                          </p:val>
                                        </p:tav>
                                      </p:tavLst>
                                    </p:anim>
                                    <p:anim calcmode="lin" valueType="num">
                                      <p:cBhvr>
                                        <p:cTn id="104" dur="200" accel="100000" fill="hold">
                                          <p:stCondLst>
                                            <p:cond delay="800"/>
                                          </p:stCondLst>
                                        </p:cTn>
                                        <p:tgtEl>
                                          <p:spTgt spid="1050"/>
                                        </p:tgtEl>
                                        <p:attrNameLst>
                                          <p:attrName>ppt_x</p:attrName>
                                        </p:attrNameLst>
                                      </p:cBhvr>
                                      <p:tavLst>
                                        <p:tav tm="0">
                                          <p:val>
                                            <p:strVal val="#ppt_x-0.05"/>
                                          </p:val>
                                        </p:tav>
                                        <p:tav tm="100000">
                                          <p:val>
                                            <p:strVal val="#ppt_x"/>
                                          </p:val>
                                        </p:tav>
                                      </p:tavLst>
                                    </p:anim>
                                    <p:anim calcmode="lin" valueType="num">
                                      <p:cBhvr>
                                        <p:cTn id="105" dur="200" accel="100000" fill="hold">
                                          <p:stCondLst>
                                            <p:cond delay="800"/>
                                          </p:stCondLst>
                                        </p:cTn>
                                        <p:tgtEl>
                                          <p:spTgt spid="1050"/>
                                        </p:tgtEl>
                                        <p:attrNameLst>
                                          <p:attrName>ppt_y</p:attrName>
                                        </p:attrNameLst>
                                      </p:cBhvr>
                                      <p:tavLst>
                                        <p:tav tm="0">
                                          <p:val>
                                            <p:strVal val="#ppt_y+0.1"/>
                                          </p:val>
                                        </p:tav>
                                        <p:tav tm="100000">
                                          <p:val>
                                            <p:strVal val="#ppt_y"/>
                                          </p:val>
                                        </p:tav>
                                      </p:tavLst>
                                    </p:anim>
                                  </p:childTnLst>
                                </p:cTn>
                              </p:par>
                              <p:par>
                                <p:cTn id="106" presetID="30" presetClass="entr" presetSubtype="0" fill="hold" nodeType="withEffect">
                                  <p:stCondLst>
                                    <p:cond delay="0"/>
                                  </p:stCondLst>
                                  <p:childTnLst>
                                    <p:set>
                                      <p:cBhvr>
                                        <p:cTn id="107" dur="1" fill="hold">
                                          <p:stCondLst>
                                            <p:cond delay="0"/>
                                          </p:stCondLst>
                                        </p:cTn>
                                        <p:tgtEl>
                                          <p:spTgt spid="1052"/>
                                        </p:tgtEl>
                                        <p:attrNameLst>
                                          <p:attrName>style.visibility</p:attrName>
                                        </p:attrNameLst>
                                      </p:cBhvr>
                                      <p:to>
                                        <p:strVal val="visible"/>
                                      </p:to>
                                    </p:set>
                                    <p:animEffect transition="in" filter="fade">
                                      <p:cBhvr>
                                        <p:cTn id="108" dur="800" decel="100000"/>
                                        <p:tgtEl>
                                          <p:spTgt spid="1052"/>
                                        </p:tgtEl>
                                      </p:cBhvr>
                                    </p:animEffect>
                                    <p:anim calcmode="lin" valueType="num">
                                      <p:cBhvr>
                                        <p:cTn id="109" dur="800" decel="100000" fill="hold"/>
                                        <p:tgtEl>
                                          <p:spTgt spid="1052"/>
                                        </p:tgtEl>
                                        <p:attrNameLst>
                                          <p:attrName>style.rotation</p:attrName>
                                        </p:attrNameLst>
                                      </p:cBhvr>
                                      <p:tavLst>
                                        <p:tav tm="0">
                                          <p:val>
                                            <p:fltVal val="-90"/>
                                          </p:val>
                                        </p:tav>
                                        <p:tav tm="100000">
                                          <p:val>
                                            <p:fltVal val="0"/>
                                          </p:val>
                                        </p:tav>
                                      </p:tavLst>
                                    </p:anim>
                                    <p:anim calcmode="lin" valueType="num">
                                      <p:cBhvr>
                                        <p:cTn id="110" dur="800" decel="100000" fill="hold"/>
                                        <p:tgtEl>
                                          <p:spTgt spid="1052"/>
                                        </p:tgtEl>
                                        <p:attrNameLst>
                                          <p:attrName>ppt_x</p:attrName>
                                        </p:attrNameLst>
                                      </p:cBhvr>
                                      <p:tavLst>
                                        <p:tav tm="0">
                                          <p:val>
                                            <p:strVal val="#ppt_x+0.4"/>
                                          </p:val>
                                        </p:tav>
                                        <p:tav tm="100000">
                                          <p:val>
                                            <p:strVal val="#ppt_x-0.05"/>
                                          </p:val>
                                        </p:tav>
                                      </p:tavLst>
                                    </p:anim>
                                    <p:anim calcmode="lin" valueType="num">
                                      <p:cBhvr>
                                        <p:cTn id="111" dur="800" decel="100000" fill="hold"/>
                                        <p:tgtEl>
                                          <p:spTgt spid="1052"/>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1052"/>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105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互联网的下一个机会</a:t>
            </a:r>
            <a:endParaRPr lang="zh-CN" altLang="en-US" sz="3200" dirty="0"/>
          </a:p>
        </p:txBody>
      </p:sp>
      <p:sp>
        <p:nvSpPr>
          <p:cNvPr id="11" name="TextBox 10"/>
          <p:cNvSpPr txBox="1"/>
          <p:nvPr/>
        </p:nvSpPr>
        <p:spPr>
          <a:xfrm>
            <a:off x="428596" y="928670"/>
            <a:ext cx="3009927"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2400" dirty="0" smtClean="0"/>
              <a:t>互联网  </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VS   </a:t>
            </a:r>
            <a:r>
              <a:rPr lang="zh-CN" altLang="en-US" sz="2400" dirty="0" smtClean="0"/>
              <a:t>传统行业</a:t>
            </a:r>
            <a:endParaRPr lang="zh-CN" altLang="en-US" sz="2400" dirty="0"/>
          </a:p>
        </p:txBody>
      </p:sp>
      <p:pic>
        <p:nvPicPr>
          <p:cNvPr id="27652" name="Picture 4" descr="http://pic.iresearch.cn/news/201305/46864268-5a0f-401b-a50f-3cec52883a6d.png"/>
          <p:cNvPicPr>
            <a:picLocks noChangeAspect="1" noChangeArrowheads="1"/>
          </p:cNvPicPr>
          <p:nvPr/>
        </p:nvPicPr>
        <p:blipFill>
          <a:blip r:embed="rId3"/>
          <a:srcRect/>
          <a:stretch>
            <a:fillRect/>
          </a:stretch>
        </p:blipFill>
        <p:spPr bwMode="auto">
          <a:xfrm>
            <a:off x="571472" y="1714488"/>
            <a:ext cx="5715000" cy="30861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654" name="Picture 6" descr="http://pic.iresearch.cn/news/201305/df366ce0-dc7c-4dc3-b082-4ec66dc37488.png"/>
          <p:cNvPicPr>
            <a:picLocks noChangeAspect="1" noChangeArrowheads="1"/>
          </p:cNvPicPr>
          <p:nvPr/>
        </p:nvPicPr>
        <p:blipFill>
          <a:blip r:embed="rId4"/>
          <a:srcRect/>
          <a:stretch>
            <a:fillRect/>
          </a:stretch>
        </p:blipFill>
        <p:spPr bwMode="auto">
          <a:xfrm>
            <a:off x="571472" y="1643050"/>
            <a:ext cx="8143932"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656" name="Picture 8" descr="http://pic.iresearch.cn/news/201305/54fc483a-1504-4d95-9872-63a02d6bbda6.png"/>
          <p:cNvPicPr>
            <a:picLocks noChangeAspect="1" noChangeArrowheads="1"/>
          </p:cNvPicPr>
          <p:nvPr/>
        </p:nvPicPr>
        <p:blipFill>
          <a:blip r:embed="rId5"/>
          <a:srcRect/>
          <a:stretch>
            <a:fillRect/>
          </a:stretch>
        </p:blipFill>
        <p:spPr bwMode="auto">
          <a:xfrm>
            <a:off x="214282" y="1643050"/>
            <a:ext cx="8714840" cy="3500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矩形 15"/>
          <p:cNvSpPr/>
          <p:nvPr/>
        </p:nvSpPr>
        <p:spPr>
          <a:xfrm>
            <a:off x="285720" y="5429264"/>
            <a:ext cx="3206327" cy="92333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b="1" dirty="0" smtClean="0"/>
              <a:t>互联网促进传统行业发生改变</a:t>
            </a:r>
            <a:endParaRPr lang="en-US" altLang="zh-CN" b="1" dirty="0" smtClean="0"/>
          </a:p>
          <a:p>
            <a:r>
              <a:rPr lang="zh-CN" altLang="en-US" b="1" dirty="0" smtClean="0"/>
              <a:t>互联网填补传统行业服务盲区</a:t>
            </a:r>
            <a:endParaRPr lang="en-US" altLang="zh-CN" b="1" dirty="0" smtClean="0"/>
          </a:p>
          <a:p>
            <a:r>
              <a:rPr lang="zh-CN" altLang="en-US" b="1" dirty="0" smtClean="0"/>
              <a:t>互联网促使线上线下融合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765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76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65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7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11" name="Group 53"/>
          <p:cNvGrpSpPr>
            <a:grpSpLocks/>
          </p:cNvGrpSpPr>
          <p:nvPr/>
        </p:nvGrpSpPr>
        <p:grpSpPr bwMode="auto">
          <a:xfrm>
            <a:off x="1857356" y="857232"/>
            <a:ext cx="5562600" cy="611187"/>
            <a:chOff x="1104" y="3015"/>
            <a:chExt cx="3504" cy="837"/>
          </a:xfrm>
        </p:grpSpPr>
        <p:sp>
          <p:nvSpPr>
            <p:cNvPr id="12" name="AutoShape 54"/>
            <p:cNvSpPr>
              <a:spLocks noChangeArrowheads="1"/>
            </p:cNvSpPr>
            <p:nvPr/>
          </p:nvSpPr>
          <p:spPr bwMode="gray">
            <a:xfrm>
              <a:off x="1104" y="3028"/>
              <a:ext cx="3504" cy="824"/>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3" name="AutoShape 55"/>
            <p:cNvSpPr>
              <a:spLocks noChangeArrowheads="1"/>
            </p:cNvSpPr>
            <p:nvPr/>
          </p:nvSpPr>
          <p:spPr bwMode="gray">
            <a:xfrm>
              <a:off x="1194" y="3113"/>
              <a:ext cx="675" cy="673"/>
            </a:xfrm>
            <a:prstGeom prst="roundRect">
              <a:avLst>
                <a:gd name="adj" fmla="val 11921"/>
              </a:avLst>
            </a:prstGeom>
            <a:solidFill>
              <a:srgbClr val="FFC000"/>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16" name="Freeform 56"/>
            <p:cNvSpPr>
              <a:spLocks/>
            </p:cNvSpPr>
            <p:nvPr/>
          </p:nvSpPr>
          <p:spPr bwMode="gray">
            <a:xfrm>
              <a:off x="1223" y="3148"/>
              <a:ext cx="337" cy="337"/>
            </a:xfrm>
            <a:custGeom>
              <a:avLst/>
              <a:gdLst>
                <a:gd name="T0" fmla="*/ 2 w 596"/>
                <a:gd name="T1" fmla="*/ 0 h 598"/>
                <a:gd name="T2" fmla="*/ 0 w 596"/>
                <a:gd name="T3" fmla="*/ 2 h 598"/>
                <a:gd name="T4" fmla="*/ 0 w 596"/>
                <a:gd name="T5" fmla="*/ 11 h 598"/>
                <a:gd name="T6" fmla="*/ 3 w 596"/>
                <a:gd name="T7" fmla="*/ 3 h 598"/>
                <a:gd name="T8" fmla="*/ 11 w 596"/>
                <a:gd name="T9" fmla="*/ 0 h 598"/>
                <a:gd name="T10" fmla="*/ 2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solidFill>
            <a:ln w="0">
              <a:noFill/>
              <a:round/>
              <a:headEnd/>
              <a:tailEnd/>
            </a:ln>
          </p:spPr>
          <p:txBody>
            <a:bodyPr/>
            <a:lstStyle/>
            <a:p>
              <a:pPr algn="ctr"/>
              <a:endParaRPr lang="zh-CN" altLang="en-US">
                <a:latin typeface="Calibri" pitchFamily="34" charset="0"/>
              </a:endParaRPr>
            </a:p>
          </p:txBody>
        </p:sp>
        <p:sp>
          <p:nvSpPr>
            <p:cNvPr id="17" name="Text Box 57"/>
            <p:cNvSpPr txBox="1">
              <a:spLocks noChangeArrowheads="1"/>
            </p:cNvSpPr>
            <p:nvPr/>
          </p:nvSpPr>
          <p:spPr bwMode="gray">
            <a:xfrm>
              <a:off x="1390" y="3028"/>
              <a:ext cx="241" cy="720"/>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3</a:t>
              </a:r>
            </a:p>
          </p:txBody>
        </p:sp>
        <p:sp>
          <p:nvSpPr>
            <p:cNvPr id="18" name="Text Box 58"/>
            <p:cNvSpPr txBox="1">
              <a:spLocks noChangeArrowheads="1"/>
            </p:cNvSpPr>
            <p:nvPr/>
          </p:nvSpPr>
          <p:spPr bwMode="gray">
            <a:xfrm>
              <a:off x="1845" y="3015"/>
              <a:ext cx="2597" cy="801"/>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竞争对手分析</a:t>
              </a:r>
              <a:endParaRPr lang="en-US" altLang="zh-CN" sz="3200" dirty="0">
                <a:latin typeface="Calibri" pitchFamily="34" charset="0"/>
              </a:endParaRPr>
            </a:p>
          </p:txBody>
        </p:sp>
      </p:grpSp>
      <p:sp>
        <p:nvSpPr>
          <p:cNvPr id="19" name="矩形 18"/>
          <p:cNvSpPr/>
          <p:nvPr/>
        </p:nvSpPr>
        <p:spPr>
          <a:xfrm>
            <a:off x="0" y="1928802"/>
            <a:ext cx="9144000" cy="1631216"/>
          </a:xfrm>
          <a:prstGeom prst="rect">
            <a:avLst/>
          </a:prstGeom>
        </p:spPr>
        <p:txBody>
          <a:bodyPr wrap="square">
            <a:spAutoFit/>
          </a:bodyPr>
          <a:lstStyle/>
          <a:p>
            <a:pPr>
              <a:buFont typeface="Wingdings" pitchFamily="2" charset="2"/>
              <a:buChar char="Ø"/>
            </a:pPr>
            <a:r>
              <a:rPr lang="zh-CN" altLang="en-US" sz="2000" dirty="0" smtClean="0"/>
              <a:t>嘀嘀打车</a:t>
            </a:r>
            <a:r>
              <a:rPr lang="en-US" altLang="zh-CN" sz="2000" dirty="0" smtClean="0"/>
              <a:t>2013</a:t>
            </a:r>
            <a:r>
              <a:rPr lang="zh-CN" altLang="en-US" sz="2000" dirty="0" smtClean="0"/>
              <a:t>年</a:t>
            </a:r>
            <a:r>
              <a:rPr lang="en-US" altLang="zh-CN" sz="2000" dirty="0" smtClean="0"/>
              <a:t>4</a:t>
            </a:r>
            <a:r>
              <a:rPr lang="zh-CN" altLang="en-US" sz="2000" dirty="0" smtClean="0"/>
              <a:t>月除了获得腾讯的 </a:t>
            </a:r>
            <a:r>
              <a:rPr lang="en-US" altLang="zh-CN" sz="2000" dirty="0" smtClean="0"/>
              <a:t>2500 </a:t>
            </a:r>
            <a:r>
              <a:rPr lang="zh-CN" altLang="en-US" sz="2000" dirty="0" smtClean="0"/>
              <a:t>万美元投资外，还将和微信进行深度合作，腾讯将会推出官方的</a:t>
            </a:r>
            <a:r>
              <a:rPr lang="zh-CN" altLang="en-US" sz="2000" b="1" dirty="0" smtClean="0"/>
              <a:t>微信打车</a:t>
            </a:r>
            <a:r>
              <a:rPr lang="zh-CN" altLang="en-US" sz="2000" dirty="0" smtClean="0"/>
              <a:t>服务</a:t>
            </a:r>
            <a:endParaRPr lang="en-US" altLang="zh-CN" sz="2000" dirty="0" smtClean="0"/>
          </a:p>
          <a:p>
            <a:pPr>
              <a:buFont typeface="Wingdings" pitchFamily="2" charset="2"/>
              <a:buChar char="Ø"/>
            </a:pPr>
            <a:r>
              <a:rPr lang="zh-CN" altLang="en-US" sz="2000" dirty="0" smtClean="0"/>
              <a:t>快的打车</a:t>
            </a:r>
            <a:r>
              <a:rPr lang="en-US" altLang="zh-CN" sz="2000" dirty="0" smtClean="0"/>
              <a:t>2013</a:t>
            </a:r>
            <a:r>
              <a:rPr lang="zh-CN" altLang="en-US" sz="2000" dirty="0" smtClean="0"/>
              <a:t>年</a:t>
            </a:r>
            <a:r>
              <a:rPr lang="en-US" altLang="zh-CN" sz="2000" dirty="0" smtClean="0"/>
              <a:t>4</a:t>
            </a:r>
            <a:r>
              <a:rPr lang="zh-CN" altLang="en-US" sz="2000" dirty="0" smtClean="0"/>
              <a:t>月获得阿里巴巴</a:t>
            </a:r>
            <a:r>
              <a:rPr lang="en-US" altLang="zh-CN" sz="2000" dirty="0" smtClean="0"/>
              <a:t>100</a:t>
            </a:r>
            <a:r>
              <a:rPr lang="zh-CN" altLang="en-US" sz="2000" dirty="0" smtClean="0"/>
              <a:t>万元天使投资</a:t>
            </a:r>
            <a:endParaRPr lang="en-US" altLang="zh-CN" sz="2000" dirty="0" smtClean="0"/>
          </a:p>
          <a:p>
            <a:pPr>
              <a:buFont typeface="Wingdings" pitchFamily="2" charset="2"/>
              <a:buChar char="Ø"/>
            </a:pPr>
            <a:r>
              <a:rPr lang="zh-CN" altLang="en-US" sz="2000" dirty="0" smtClean="0"/>
              <a:t>易到用车旗下的打车小秘也于近日获得来自中国宽带产业基金千万级美元融资</a:t>
            </a:r>
            <a:endParaRPr lang="en-US" altLang="zh-CN" sz="2000" dirty="0" smtClean="0"/>
          </a:p>
          <a:p>
            <a:pPr>
              <a:buFont typeface="Wingdings" pitchFamily="2" charset="2"/>
              <a:buChar char="Ø"/>
            </a:pPr>
            <a:endParaRPr lang="zh-CN" altLang="en-US" dirty="0"/>
          </a:p>
        </p:txBody>
      </p:sp>
      <p:sp>
        <p:nvSpPr>
          <p:cNvPr id="20" name="矩形 19"/>
          <p:cNvSpPr/>
          <p:nvPr/>
        </p:nvSpPr>
        <p:spPr>
          <a:xfrm>
            <a:off x="285720" y="4214818"/>
            <a:ext cx="8358246" cy="1200329"/>
          </a:xfrm>
          <a:prstGeom prst="rect">
            <a:avLst/>
          </a:prstGeom>
          <a:solidFill>
            <a:srgbClr val="FFC000"/>
          </a:solidFill>
        </p:spPr>
        <p:txBody>
          <a:bodyPr wrap="square">
            <a:spAutoFit/>
          </a:bodyPr>
          <a:lstStyle/>
          <a:p>
            <a:r>
              <a:rPr lang="zh-CN" altLang="en-US" sz="2400" dirty="0" smtClean="0"/>
              <a:t>“双十一”一天网购交易额</a:t>
            </a:r>
            <a:r>
              <a:rPr lang="en-US" altLang="zh-CN" sz="2400" dirty="0" smtClean="0">
                <a:solidFill>
                  <a:srgbClr val="C00000"/>
                </a:solidFill>
              </a:rPr>
              <a:t>191</a:t>
            </a:r>
            <a:r>
              <a:rPr lang="zh-CN" altLang="en-US" sz="2400" dirty="0" smtClean="0"/>
              <a:t>亿元，而沃尔玛全球的交易额平均每一天大概是</a:t>
            </a:r>
            <a:r>
              <a:rPr lang="en-US" altLang="zh-CN" sz="2400" dirty="0" smtClean="0">
                <a:solidFill>
                  <a:srgbClr val="C00000"/>
                </a:solidFill>
              </a:rPr>
              <a:t>80</a:t>
            </a:r>
            <a:r>
              <a:rPr lang="zh-CN" altLang="en-US" sz="2400" dirty="0" smtClean="0"/>
              <a:t>个亿，上海或北京十一黄金周，主要的零售企业整个那一周加起来就是</a:t>
            </a:r>
            <a:r>
              <a:rPr lang="zh-CN" altLang="en-US" sz="2400" dirty="0" smtClean="0">
                <a:solidFill>
                  <a:srgbClr val="C00000"/>
                </a:solidFill>
              </a:rPr>
              <a:t>六七十个亿</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4" name="Group 53"/>
          <p:cNvGrpSpPr>
            <a:grpSpLocks/>
          </p:cNvGrpSpPr>
          <p:nvPr/>
        </p:nvGrpSpPr>
        <p:grpSpPr bwMode="auto">
          <a:xfrm>
            <a:off x="1785918" y="857232"/>
            <a:ext cx="5562600" cy="611187"/>
            <a:chOff x="1104" y="3015"/>
            <a:chExt cx="3504" cy="837"/>
          </a:xfrm>
        </p:grpSpPr>
        <p:sp>
          <p:nvSpPr>
            <p:cNvPr id="29" name="AutoShape 54"/>
            <p:cNvSpPr>
              <a:spLocks noChangeArrowheads="1"/>
            </p:cNvSpPr>
            <p:nvPr/>
          </p:nvSpPr>
          <p:spPr bwMode="gray">
            <a:xfrm>
              <a:off x="1104" y="3028"/>
              <a:ext cx="3504" cy="824"/>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30" name="AutoShape 55"/>
            <p:cNvSpPr>
              <a:spLocks noChangeArrowheads="1"/>
            </p:cNvSpPr>
            <p:nvPr/>
          </p:nvSpPr>
          <p:spPr bwMode="gray">
            <a:xfrm>
              <a:off x="1181" y="3105"/>
              <a:ext cx="675" cy="673"/>
            </a:xfrm>
            <a:prstGeom prst="roundRect">
              <a:avLst>
                <a:gd name="adj" fmla="val 11921"/>
              </a:avLst>
            </a:prstGeom>
            <a:solidFill>
              <a:srgbClr val="FFC000"/>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31" name="Freeform 56"/>
            <p:cNvSpPr>
              <a:spLocks/>
            </p:cNvSpPr>
            <p:nvPr/>
          </p:nvSpPr>
          <p:spPr bwMode="gray">
            <a:xfrm>
              <a:off x="1223" y="3148"/>
              <a:ext cx="337" cy="337"/>
            </a:xfrm>
            <a:custGeom>
              <a:avLst/>
              <a:gdLst>
                <a:gd name="T0" fmla="*/ 2 w 596"/>
                <a:gd name="T1" fmla="*/ 0 h 598"/>
                <a:gd name="T2" fmla="*/ 0 w 596"/>
                <a:gd name="T3" fmla="*/ 2 h 598"/>
                <a:gd name="T4" fmla="*/ 0 w 596"/>
                <a:gd name="T5" fmla="*/ 11 h 598"/>
                <a:gd name="T6" fmla="*/ 3 w 596"/>
                <a:gd name="T7" fmla="*/ 3 h 598"/>
                <a:gd name="T8" fmla="*/ 11 w 596"/>
                <a:gd name="T9" fmla="*/ 0 h 598"/>
                <a:gd name="T10" fmla="*/ 2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solidFill>
            <a:ln w="0">
              <a:noFill/>
              <a:round/>
              <a:headEnd/>
              <a:tailEnd/>
            </a:ln>
          </p:spPr>
          <p:txBody>
            <a:bodyPr/>
            <a:lstStyle/>
            <a:p>
              <a:pPr algn="ctr"/>
              <a:endParaRPr lang="zh-CN" altLang="en-US">
                <a:latin typeface="Calibri" pitchFamily="34" charset="0"/>
              </a:endParaRPr>
            </a:p>
          </p:txBody>
        </p:sp>
        <p:sp>
          <p:nvSpPr>
            <p:cNvPr id="32" name="Text Box 57"/>
            <p:cNvSpPr txBox="1">
              <a:spLocks noChangeArrowheads="1"/>
            </p:cNvSpPr>
            <p:nvPr/>
          </p:nvSpPr>
          <p:spPr bwMode="gray">
            <a:xfrm>
              <a:off x="1390" y="3028"/>
              <a:ext cx="241" cy="720"/>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3</a:t>
              </a:r>
            </a:p>
          </p:txBody>
        </p:sp>
        <p:sp>
          <p:nvSpPr>
            <p:cNvPr id="33" name="Text Box 58"/>
            <p:cNvSpPr txBox="1">
              <a:spLocks noChangeArrowheads="1"/>
            </p:cNvSpPr>
            <p:nvPr/>
          </p:nvSpPr>
          <p:spPr bwMode="gray">
            <a:xfrm>
              <a:off x="1845" y="3015"/>
              <a:ext cx="2597" cy="801"/>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竞争对手分析</a:t>
              </a:r>
              <a:endParaRPr lang="en-US" altLang="zh-CN" sz="3200" dirty="0">
                <a:latin typeface="Calibri" pitchFamily="34" charset="0"/>
              </a:endParaRPr>
            </a:p>
          </p:txBody>
        </p:sp>
      </p:gr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4578" name="Picture 2" descr="http://a.36krcnd.com/photo/e37c60a30198afe74aaf1bc327c65441.png"/>
          <p:cNvPicPr>
            <a:picLocks noChangeAspect="1" noChangeArrowheads="1"/>
          </p:cNvPicPr>
          <p:nvPr/>
        </p:nvPicPr>
        <p:blipFill>
          <a:blip r:embed="rId3"/>
          <a:srcRect/>
          <a:stretch>
            <a:fillRect/>
          </a:stretch>
        </p:blipFill>
        <p:spPr bwMode="auto">
          <a:xfrm>
            <a:off x="662664" y="1428736"/>
            <a:ext cx="7838426" cy="54292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标注 18"/>
          <p:cNvSpPr/>
          <p:nvPr/>
        </p:nvSpPr>
        <p:spPr>
          <a:xfrm>
            <a:off x="2500298" y="4643446"/>
            <a:ext cx="6000792" cy="1857388"/>
          </a:xfrm>
          <a:prstGeom prst="wedgeRectCallout">
            <a:avLst>
              <a:gd name="adj1" fmla="val -40643"/>
              <a:gd name="adj2" fmla="val -7206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TextBox 10"/>
          <p:cNvSpPr txBox="1"/>
          <p:nvPr/>
        </p:nvSpPr>
        <p:spPr>
          <a:xfrm>
            <a:off x="1500166" y="1142984"/>
            <a:ext cx="592935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3200" dirty="0" smtClean="0"/>
              <a:t>四大电商平台核心竞争力对比</a:t>
            </a:r>
            <a:endParaRPr lang="zh-CN" altLang="en-US" sz="3200" dirty="0"/>
          </a:p>
        </p:txBody>
      </p:sp>
      <p:sp>
        <p:nvSpPr>
          <p:cNvPr id="12" name="矩形 11"/>
          <p:cNvSpPr/>
          <p:nvPr/>
        </p:nvSpPr>
        <p:spPr>
          <a:xfrm>
            <a:off x="1071538" y="1928802"/>
            <a:ext cx="172354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400" b="1" dirty="0" smtClean="0"/>
              <a:t>淘宝</a:t>
            </a:r>
            <a:r>
              <a:rPr lang="zh-CN" altLang="en-US" sz="2400" dirty="0" smtClean="0"/>
              <a:t>：生态</a:t>
            </a:r>
            <a:endParaRPr lang="zh-CN" altLang="en-US" sz="2400" dirty="0"/>
          </a:p>
        </p:txBody>
      </p:sp>
      <p:sp>
        <p:nvSpPr>
          <p:cNvPr id="13" name="矩形 12"/>
          <p:cNvSpPr/>
          <p:nvPr/>
        </p:nvSpPr>
        <p:spPr>
          <a:xfrm>
            <a:off x="785786" y="2571744"/>
            <a:ext cx="2339102"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400" b="1" dirty="0" smtClean="0"/>
              <a:t>京东商城</a:t>
            </a:r>
            <a:r>
              <a:rPr lang="zh-CN" altLang="en-US" sz="2400" dirty="0" smtClean="0"/>
              <a:t>：物流</a:t>
            </a:r>
            <a:endParaRPr lang="zh-CN" altLang="en-US" sz="2400" dirty="0"/>
          </a:p>
        </p:txBody>
      </p:sp>
      <p:sp>
        <p:nvSpPr>
          <p:cNvPr id="16" name="矩形 15"/>
          <p:cNvSpPr/>
          <p:nvPr/>
        </p:nvSpPr>
        <p:spPr>
          <a:xfrm>
            <a:off x="642910" y="3214686"/>
            <a:ext cx="2646878"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400" b="1" dirty="0" smtClean="0"/>
              <a:t>苏宁易购</a:t>
            </a:r>
            <a:r>
              <a:rPr lang="zh-CN" altLang="en-US" sz="2400" dirty="0" smtClean="0"/>
              <a:t>：供应链</a:t>
            </a:r>
            <a:endParaRPr lang="zh-CN" altLang="en-US" sz="2400" dirty="0"/>
          </a:p>
        </p:txBody>
      </p:sp>
      <p:sp>
        <p:nvSpPr>
          <p:cNvPr id="17" name="矩形 16"/>
          <p:cNvSpPr/>
          <p:nvPr/>
        </p:nvSpPr>
        <p:spPr>
          <a:xfrm>
            <a:off x="969039" y="3929066"/>
            <a:ext cx="2031325"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400" b="1" dirty="0" smtClean="0"/>
              <a:t>腾讯系</a:t>
            </a:r>
            <a:r>
              <a:rPr lang="zh-CN" altLang="en-US" sz="2400" dirty="0" smtClean="0"/>
              <a:t>：投资</a:t>
            </a:r>
            <a:endParaRPr lang="zh-CN" altLang="en-US" sz="2400" dirty="0"/>
          </a:p>
        </p:txBody>
      </p:sp>
      <p:sp>
        <p:nvSpPr>
          <p:cNvPr id="18" name="矩形 17"/>
          <p:cNvSpPr/>
          <p:nvPr/>
        </p:nvSpPr>
        <p:spPr>
          <a:xfrm>
            <a:off x="2714612" y="4643446"/>
            <a:ext cx="5715040" cy="1815882"/>
          </a:xfrm>
          <a:prstGeom prst="rect">
            <a:avLst/>
          </a:prstGeom>
        </p:spPr>
        <p:txBody>
          <a:bodyPr wrap="square">
            <a:spAutoFit/>
          </a:bodyPr>
          <a:lstStyle/>
          <a:p>
            <a:pPr algn="just"/>
            <a:r>
              <a:rPr lang="zh-CN" altLang="en-US" sz="2800" dirty="0" smtClean="0"/>
              <a:t>先是投资并控股易迅网，后于</a:t>
            </a:r>
            <a:r>
              <a:rPr lang="en-US" sz="2800" dirty="0" smtClean="0"/>
              <a:t>2011</a:t>
            </a:r>
            <a:r>
              <a:rPr lang="zh-CN" altLang="en-US" sz="2800" dirty="0" smtClean="0"/>
              <a:t>年先后以</a:t>
            </a:r>
            <a:r>
              <a:rPr lang="en-US" sz="2800" dirty="0" smtClean="0"/>
              <a:t>5000</a:t>
            </a:r>
            <a:r>
              <a:rPr lang="zh-CN" altLang="en-US" sz="2800" dirty="0" smtClean="0"/>
              <a:t>万美金和</a:t>
            </a:r>
            <a:r>
              <a:rPr lang="en-US" sz="2800" dirty="0" smtClean="0"/>
              <a:t>1000</a:t>
            </a:r>
            <a:r>
              <a:rPr lang="zh-CN" altLang="en-US" sz="2800" dirty="0" smtClean="0"/>
              <a:t>万美金投资鞋类好乐买和钻石珂兰钻石，另外还入股了</a:t>
            </a:r>
            <a:r>
              <a:rPr lang="en-US" sz="2800" dirty="0" smtClean="0"/>
              <a:t>E</a:t>
            </a:r>
            <a:r>
              <a:rPr lang="zh-CN" altLang="en-US" sz="2800" dirty="0" smtClean="0"/>
              <a:t>龙，投资</a:t>
            </a:r>
            <a:r>
              <a:rPr lang="en-US" sz="2800" dirty="0" smtClean="0"/>
              <a:t>F</a:t>
            </a:r>
            <a:r>
              <a:rPr lang="zh-CN" altLang="en-US" sz="2800" dirty="0" smtClean="0"/>
              <a:t>团</a:t>
            </a:r>
            <a:endParaRPr lang="zh-CN" altLang="en-US" sz="2800" dirty="0"/>
          </a:p>
        </p:txBody>
      </p:sp>
      <p:sp>
        <p:nvSpPr>
          <p:cNvPr id="20" name="矩形标注 19"/>
          <p:cNvSpPr/>
          <p:nvPr/>
        </p:nvSpPr>
        <p:spPr>
          <a:xfrm>
            <a:off x="3286084" y="2000240"/>
            <a:ext cx="5643634" cy="357190"/>
          </a:xfrm>
          <a:prstGeom prst="wedgeRectCallout">
            <a:avLst>
              <a:gd name="adj1" fmla="val -57776"/>
              <a:gd name="adj2" fmla="val -1499"/>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600" dirty="0" smtClean="0"/>
              <a:t>2012</a:t>
            </a:r>
            <a:r>
              <a:rPr lang="zh-CN" altLang="en-US" sz="1600" dirty="0" smtClean="0"/>
              <a:t>年淘宝系突破了一万亿的交易规模，形成巨大的产业链</a:t>
            </a:r>
            <a:endParaRPr lang="zh-CN" altLang="en-US" sz="1600" dirty="0"/>
          </a:p>
        </p:txBody>
      </p:sp>
      <p:sp>
        <p:nvSpPr>
          <p:cNvPr id="21" name="矩形 20"/>
          <p:cNvSpPr/>
          <p:nvPr/>
        </p:nvSpPr>
        <p:spPr>
          <a:xfrm>
            <a:off x="3786182" y="2571744"/>
            <a:ext cx="3185487" cy="369332"/>
          </a:xfrm>
          <a:prstGeom prst="rect">
            <a:avLst/>
          </a:prstGeom>
        </p:spPr>
        <p:txBody>
          <a:bodyPr wrap="none">
            <a:spAutoFit/>
          </a:bodyPr>
          <a:lstStyle/>
          <a:p>
            <a:r>
              <a:rPr lang="zh-CN" altLang="en-US" dirty="0" smtClean="0"/>
              <a:t>加快资金周转速度、用户体验</a:t>
            </a:r>
            <a:endParaRPr lang="zh-CN" altLang="en-US" dirty="0"/>
          </a:p>
        </p:txBody>
      </p:sp>
      <p:sp>
        <p:nvSpPr>
          <p:cNvPr id="22" name="矩形标注 21"/>
          <p:cNvSpPr/>
          <p:nvPr/>
        </p:nvSpPr>
        <p:spPr>
          <a:xfrm>
            <a:off x="3786182" y="2571744"/>
            <a:ext cx="4429156" cy="357190"/>
          </a:xfrm>
          <a:prstGeom prst="wedgeRectCallout">
            <a:avLst>
              <a:gd name="adj1" fmla="val -65346"/>
              <a:gd name="adj2" fmla="val 24101"/>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endParaRPr lang="zh-CN" altLang="en-US" sz="1600" dirty="0"/>
          </a:p>
        </p:txBody>
      </p:sp>
      <p:sp>
        <p:nvSpPr>
          <p:cNvPr id="23" name="矩形 22"/>
          <p:cNvSpPr/>
          <p:nvPr/>
        </p:nvSpPr>
        <p:spPr>
          <a:xfrm>
            <a:off x="3857620" y="2571744"/>
            <a:ext cx="3185487" cy="369332"/>
          </a:xfrm>
          <a:prstGeom prst="rect">
            <a:avLst/>
          </a:prstGeom>
        </p:spPr>
        <p:txBody>
          <a:bodyPr wrap="none">
            <a:spAutoFit/>
          </a:bodyPr>
          <a:lstStyle/>
          <a:p>
            <a:r>
              <a:rPr lang="zh-CN" altLang="en-US" dirty="0" smtClean="0"/>
              <a:t>加快资金周转速度、用户体验</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7" name="Group 41"/>
          <p:cNvGrpSpPr>
            <a:grpSpLocks/>
          </p:cNvGrpSpPr>
          <p:nvPr/>
        </p:nvGrpSpPr>
        <p:grpSpPr bwMode="auto">
          <a:xfrm>
            <a:off x="1785918" y="857232"/>
            <a:ext cx="5603875" cy="590550"/>
            <a:chOff x="1104" y="1198"/>
            <a:chExt cx="3504" cy="825"/>
          </a:xfrm>
        </p:grpSpPr>
        <p:sp>
          <p:nvSpPr>
            <p:cNvPr id="8" name="AutoShape 42"/>
            <p:cNvSpPr>
              <a:spLocks noChangeArrowheads="1"/>
            </p:cNvSpPr>
            <p:nvPr/>
          </p:nvSpPr>
          <p:spPr bwMode="gray">
            <a:xfrm>
              <a:off x="1104" y="1198"/>
              <a:ext cx="3504" cy="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0" name="AutoShape 43"/>
            <p:cNvSpPr>
              <a:spLocks noChangeArrowheads="1"/>
            </p:cNvSpPr>
            <p:nvPr/>
          </p:nvSpPr>
          <p:spPr bwMode="gray">
            <a:xfrm>
              <a:off x="1204" y="1278"/>
              <a:ext cx="675" cy="672"/>
            </a:xfrm>
            <a:prstGeom prst="roundRect">
              <a:avLst>
                <a:gd name="adj" fmla="val 11921"/>
              </a:avLst>
            </a:prstGeom>
            <a:solidFill>
              <a:srgbClr val="FF000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auto">
                <a:spcBef>
                  <a:spcPts val="0"/>
                </a:spcBef>
                <a:spcAft>
                  <a:spcPts val="0"/>
                </a:spcAft>
                <a:defRPr/>
              </a:pPr>
              <a:endParaRPr lang="zh-CN" altLang="en-US"/>
            </a:p>
          </p:txBody>
        </p:sp>
        <p:sp>
          <p:nvSpPr>
            <p:cNvPr id="11" name="Freeform 44"/>
            <p:cNvSpPr>
              <a:spLocks/>
            </p:cNvSpPr>
            <p:nvPr/>
          </p:nvSpPr>
          <p:spPr bwMode="gray">
            <a:xfrm>
              <a:off x="1223" y="1319"/>
              <a:ext cx="337" cy="337"/>
            </a:xfrm>
            <a:custGeom>
              <a:avLst/>
              <a:gdLst>
                <a:gd name="T0" fmla="*/ 2 w 596"/>
                <a:gd name="T1" fmla="*/ 0 h 598"/>
                <a:gd name="T2" fmla="*/ 0 w 596"/>
                <a:gd name="T3" fmla="*/ 2 h 598"/>
                <a:gd name="T4" fmla="*/ 0 w 596"/>
                <a:gd name="T5" fmla="*/ 11 h 598"/>
                <a:gd name="T6" fmla="*/ 3 w 596"/>
                <a:gd name="T7" fmla="*/ 3 h 598"/>
                <a:gd name="T8" fmla="*/ 11 w 596"/>
                <a:gd name="T9" fmla="*/ 0 h 598"/>
                <a:gd name="T10" fmla="*/ 2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solidFill>
            <a:ln w="0">
              <a:noFill/>
              <a:round/>
              <a:headEnd/>
              <a:tailEnd/>
            </a:ln>
          </p:spPr>
          <p:txBody>
            <a:bodyPr/>
            <a:lstStyle/>
            <a:p>
              <a:pPr algn="ctr"/>
              <a:endParaRPr lang="zh-CN" altLang="en-US">
                <a:latin typeface="Calibri" pitchFamily="34" charset="0"/>
              </a:endParaRPr>
            </a:p>
          </p:txBody>
        </p:sp>
        <p:sp>
          <p:nvSpPr>
            <p:cNvPr id="12" name="Text Box 45"/>
            <p:cNvSpPr txBox="1">
              <a:spLocks noChangeArrowheads="1"/>
            </p:cNvSpPr>
            <p:nvPr/>
          </p:nvSpPr>
          <p:spPr bwMode="gray">
            <a:xfrm>
              <a:off x="1390" y="1278"/>
              <a:ext cx="241" cy="730"/>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4</a:t>
              </a:r>
            </a:p>
          </p:txBody>
        </p:sp>
        <p:sp>
          <p:nvSpPr>
            <p:cNvPr id="13" name="Text Box 46"/>
            <p:cNvSpPr txBox="1">
              <a:spLocks noChangeArrowheads="1"/>
            </p:cNvSpPr>
            <p:nvPr/>
          </p:nvSpPr>
          <p:spPr bwMode="gray">
            <a:xfrm>
              <a:off x="1979" y="1198"/>
              <a:ext cx="2444" cy="818"/>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业务层战略</a:t>
              </a:r>
              <a:endParaRPr lang="en-US" altLang="zh-CN" sz="3200" dirty="0">
                <a:latin typeface="Calibri" pitchFamily="34" charset="0"/>
              </a:endParaRPr>
            </a:p>
          </p:txBody>
        </p:sp>
      </p:grpSp>
      <p:sp>
        <p:nvSpPr>
          <p:cNvPr id="17" name="矩形 16"/>
          <p:cNvSpPr/>
          <p:nvPr/>
        </p:nvSpPr>
        <p:spPr>
          <a:xfrm>
            <a:off x="500034" y="186272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矩形 17"/>
          <p:cNvSpPr/>
          <p:nvPr/>
        </p:nvSpPr>
        <p:spPr>
          <a:xfrm>
            <a:off x="1285852" y="2071678"/>
            <a:ext cx="7008650"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800" dirty="0" smtClean="0">
                <a:latin typeface="+mn-ea"/>
              </a:rPr>
              <a:t>C2C</a:t>
            </a:r>
            <a:r>
              <a:rPr lang="zh-CN" altLang="en-US" sz="2800" dirty="0" smtClean="0">
                <a:latin typeface="+mn-ea"/>
              </a:rPr>
              <a:t>业务初起推出支付宝、旺旺等基础工具</a:t>
            </a:r>
            <a:endParaRPr lang="zh-CN" altLang="en-US" sz="2800" dirty="0">
              <a:latin typeface="+mn-ea"/>
            </a:endParaRPr>
          </a:p>
        </p:txBody>
      </p:sp>
      <p:sp>
        <p:nvSpPr>
          <p:cNvPr id="46081" name="Rectangle 1"/>
          <p:cNvSpPr>
            <a:spLocks noChangeArrowheads="1"/>
          </p:cNvSpPr>
          <p:nvPr/>
        </p:nvSpPr>
        <p:spPr bwMode="auto">
          <a:xfrm>
            <a:off x="1071538" y="2928934"/>
            <a:ext cx="7500990" cy="1938992"/>
          </a:xfrm>
          <a:prstGeom prst="rect">
            <a:avLst/>
          </a:prstGeom>
          <a:noFill/>
          <a:ln w="38100">
            <a:solidFill>
              <a:srgbClr val="FF99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00000"/>
              </a:lnSpc>
              <a:spcBef>
                <a:spcPct val="0"/>
              </a:spcBef>
              <a:spcAft>
                <a:spcPct val="0"/>
              </a:spcAft>
              <a:buClr>
                <a:srgbClr val="FFC000"/>
              </a:buClr>
              <a:buSzTx/>
              <a:buFont typeface="Wingdings" pitchFamily="2" charset="2"/>
              <a:buChar char="u"/>
              <a:tabLst/>
            </a:pP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2003</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年</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10</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月，淘宝网推出了第三方支付工具“支付宝”</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just" defTabSz="914400" rtl="0" eaLnBrk="0" fontAlgn="base" latinLnBrk="0" hangingPunct="0">
              <a:lnSpc>
                <a:spcPct val="100000"/>
              </a:lnSpc>
              <a:spcBef>
                <a:spcPct val="0"/>
              </a:spcBef>
              <a:spcAft>
                <a:spcPct val="0"/>
              </a:spcAft>
              <a:buClr>
                <a:srgbClr val="FFC000"/>
              </a:buClr>
              <a:buSzTx/>
              <a:buFont typeface="Wingdings" pitchFamily="2" charset="2"/>
              <a:buChar char="u"/>
              <a:tabLst/>
            </a:pP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2006</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年“支付宝”升级，推出“全额赔付”制度</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just" defTabSz="914400" rtl="0" eaLnBrk="0" fontAlgn="base" latinLnBrk="0" hangingPunct="0">
              <a:lnSpc>
                <a:spcPct val="100000"/>
              </a:lnSpc>
              <a:spcBef>
                <a:spcPct val="0"/>
              </a:spcBef>
              <a:spcAft>
                <a:spcPct val="0"/>
              </a:spcAft>
              <a:buClr>
                <a:srgbClr val="FFC000"/>
              </a:buClr>
              <a:buSzTx/>
              <a:buFont typeface="Wingdings" pitchFamily="2" charset="2"/>
              <a:buChar char="u"/>
              <a:tabLst/>
            </a:pP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2004</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年，淘宝网推出“淘宝旺旺”，将即时聊天工具和网络购物相联系起来。</a:t>
            </a:r>
            <a:endParaRPr kumimoji="0" lang="zh-CN" altLang="en-US" sz="6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6857968"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大淘宝战略提出向</a:t>
            </a:r>
            <a:r>
              <a:rPr lang="en-US" sz="2800" dirty="0" smtClean="0"/>
              <a:t>B2C</a:t>
            </a:r>
            <a:r>
              <a:rPr lang="zh-CN" altLang="en-US" sz="2800" dirty="0" smtClean="0"/>
              <a:t>和购物搜索业务拓展</a:t>
            </a:r>
            <a:endParaRPr lang="zh-CN" altLang="en-US" sz="2800" dirty="0"/>
          </a:p>
        </p:txBody>
      </p:sp>
      <p:sp>
        <p:nvSpPr>
          <p:cNvPr id="11" name="Rectangle 1"/>
          <p:cNvSpPr>
            <a:spLocks noChangeArrowheads="1"/>
          </p:cNvSpPr>
          <p:nvPr/>
        </p:nvSpPr>
        <p:spPr bwMode="auto">
          <a:xfrm>
            <a:off x="500034" y="2071678"/>
            <a:ext cx="8215370" cy="3785652"/>
          </a:xfrm>
          <a:prstGeom prst="rect">
            <a:avLst/>
          </a:prstGeom>
          <a:noFill/>
          <a:ln w="38100">
            <a:solidFill>
              <a:srgbClr val="FFC00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2007</a:t>
            </a:r>
            <a:r>
              <a:rPr lang="zh-CN" altLang="en-US" sz="2400" dirty="0" smtClean="0">
                <a:latin typeface="宋体" pitchFamily="2" charset="-122"/>
                <a:ea typeface="宋体" pitchFamily="2" charset="-122"/>
              </a:rPr>
              <a:t>年开始，淘宝网由单纯的</a:t>
            </a:r>
            <a:r>
              <a:rPr lang="en-US" sz="2400" dirty="0" smtClean="0">
                <a:latin typeface="宋体" pitchFamily="2" charset="-122"/>
                <a:ea typeface="宋体" pitchFamily="2" charset="-122"/>
              </a:rPr>
              <a:t>C2C</a:t>
            </a:r>
            <a:r>
              <a:rPr lang="zh-CN" altLang="en-US" sz="2400" dirty="0" smtClean="0">
                <a:latin typeface="宋体" pitchFamily="2" charset="-122"/>
                <a:ea typeface="宋体" pitchFamily="2" charset="-122"/>
              </a:rPr>
              <a:t>平台向综合网络零售商圈转变，大淘宝战略正式提出</a:t>
            </a:r>
          </a:p>
          <a:p>
            <a:pPr>
              <a:buClr>
                <a:srgbClr val="FFC000"/>
              </a:buClr>
              <a:buFont typeface="Wingdings" pitchFamily="2" charset="2"/>
              <a:buChar char="u"/>
            </a:pPr>
            <a:r>
              <a:rPr lang="en-US" sz="2400" dirty="0" smtClean="0">
                <a:latin typeface="宋体" pitchFamily="2" charset="-122"/>
                <a:ea typeface="宋体" pitchFamily="2" charset="-122"/>
              </a:rPr>
              <a:t>2008</a:t>
            </a:r>
            <a:r>
              <a:rPr lang="zh-CN" altLang="en-US" sz="2400" dirty="0" smtClean="0">
                <a:latin typeface="宋体" pitchFamily="2" charset="-122"/>
                <a:ea typeface="宋体" pitchFamily="2" charset="-122"/>
              </a:rPr>
              <a:t>年淘宝网涉足</a:t>
            </a:r>
            <a:r>
              <a:rPr lang="en-US" sz="2400" dirty="0" smtClean="0">
                <a:latin typeface="宋体" pitchFamily="2" charset="-122"/>
                <a:ea typeface="宋体" pitchFamily="2" charset="-122"/>
              </a:rPr>
              <a:t>B2C</a:t>
            </a:r>
            <a:r>
              <a:rPr lang="zh-CN" altLang="en-US" sz="2400" dirty="0" smtClean="0">
                <a:latin typeface="宋体" pitchFamily="2" charset="-122"/>
                <a:ea typeface="宋体" pitchFamily="2" charset="-122"/>
              </a:rPr>
              <a:t>领域，淘宝商城于同年</a:t>
            </a:r>
            <a:r>
              <a:rPr lang="en-US" sz="2400" dirty="0" smtClean="0">
                <a:latin typeface="宋体" pitchFamily="2" charset="-122"/>
                <a:ea typeface="宋体" pitchFamily="2" charset="-122"/>
              </a:rPr>
              <a:t>4</a:t>
            </a:r>
            <a:r>
              <a:rPr lang="zh-CN" altLang="en-US" sz="2400" dirty="0" smtClean="0">
                <a:latin typeface="宋体" pitchFamily="2" charset="-122"/>
                <a:ea typeface="宋体" pitchFamily="2" charset="-122"/>
              </a:rPr>
              <a:t>月份上线，并率先开启了平台化的过程，建立了</a:t>
            </a:r>
            <a:r>
              <a:rPr lang="en-US" sz="2400" dirty="0" smtClean="0">
                <a:latin typeface="宋体" pitchFamily="2" charset="-122"/>
                <a:ea typeface="宋体" pitchFamily="2" charset="-122"/>
              </a:rPr>
              <a:t>B2B2C</a:t>
            </a:r>
            <a:r>
              <a:rPr lang="zh-CN" altLang="en-US" sz="2400" dirty="0" smtClean="0">
                <a:latin typeface="宋体" pitchFamily="2" charset="-122"/>
                <a:ea typeface="宋体" pitchFamily="2" charset="-122"/>
              </a:rPr>
              <a:t>模式</a:t>
            </a:r>
          </a:p>
          <a:p>
            <a:pPr>
              <a:buClr>
                <a:srgbClr val="FFC000"/>
              </a:buClr>
              <a:buFont typeface="Wingdings" pitchFamily="2" charset="2"/>
              <a:buChar char="u"/>
            </a:pPr>
            <a:r>
              <a:rPr lang="en-US" sz="2400" dirty="0" smtClean="0">
                <a:latin typeface="宋体" pitchFamily="2" charset="-122"/>
                <a:ea typeface="宋体" pitchFamily="2" charset="-122"/>
              </a:rPr>
              <a:t>2010</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10</a:t>
            </a:r>
            <a:r>
              <a:rPr lang="zh-CN" altLang="en-US" sz="2400" dirty="0" smtClean="0">
                <a:latin typeface="宋体" pitchFamily="2" charset="-122"/>
                <a:ea typeface="宋体" pitchFamily="2" charset="-122"/>
              </a:rPr>
              <a:t>月正式推出一淘网，定位为独立网上购物搜索引擎，核心功能为“比价”</a:t>
            </a:r>
          </a:p>
          <a:p>
            <a:pPr>
              <a:buClr>
                <a:srgbClr val="FFC000"/>
              </a:buClr>
              <a:buFont typeface="Wingdings" pitchFamily="2" charset="2"/>
              <a:buChar char="u"/>
            </a:pPr>
            <a:r>
              <a:rPr lang="en-US" sz="2400" dirty="0" smtClean="0">
                <a:latin typeface="宋体" pitchFamily="2" charset="-122"/>
                <a:ea typeface="宋体" pitchFamily="2" charset="-122"/>
              </a:rPr>
              <a:t>2011</a:t>
            </a:r>
            <a:r>
              <a:rPr lang="zh-CN" altLang="en-US" sz="2400" dirty="0" smtClean="0">
                <a:latin typeface="宋体" pitchFamily="2" charset="-122"/>
                <a:ea typeface="宋体" pitchFamily="2" charset="-122"/>
              </a:rPr>
              <a:t>年，阿里巴巴集团宣布，淘宝网一拆为三：淘宝网、淘宝商城和一淘网，成为当年电商界最大的组织架构调整</a:t>
            </a:r>
          </a:p>
          <a:p>
            <a:pPr>
              <a:buClr>
                <a:srgbClr val="FFC000"/>
              </a:buClr>
              <a:buFont typeface="Wingdings" pitchFamily="2" charset="2"/>
              <a:buChar char="u"/>
            </a:pP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年淘宝商城更名为天猫商城，成为</a:t>
            </a:r>
            <a:r>
              <a:rPr lang="en-US" sz="2400" dirty="0" smtClean="0">
                <a:latin typeface="宋体" pitchFamily="2" charset="-122"/>
                <a:ea typeface="宋体" pitchFamily="2" charset="-122"/>
              </a:rPr>
              <a:t>B2C</a:t>
            </a:r>
            <a:r>
              <a:rPr lang="zh-CN" altLang="en-US" sz="2400" dirty="0" smtClean="0">
                <a:latin typeface="宋体" pitchFamily="2" charset="-122"/>
                <a:ea typeface="宋体" pitchFamily="2" charset="-122"/>
              </a:rPr>
              <a:t>市场中占据半壁江山的最大平台商。</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628890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涉足广告营销领域，建立广告交易平台</a:t>
            </a:r>
            <a:endParaRPr lang="zh-CN" altLang="en-US" sz="2800" dirty="0"/>
          </a:p>
        </p:txBody>
      </p:sp>
      <p:sp>
        <p:nvSpPr>
          <p:cNvPr id="10" name="Rectangle 1"/>
          <p:cNvSpPr>
            <a:spLocks noChangeArrowheads="1"/>
          </p:cNvSpPr>
          <p:nvPr/>
        </p:nvSpPr>
        <p:spPr bwMode="auto">
          <a:xfrm>
            <a:off x="714348" y="2000240"/>
            <a:ext cx="7643866" cy="3416320"/>
          </a:xfrm>
          <a:prstGeom prst="rect">
            <a:avLst/>
          </a:prstGeom>
          <a:noFill/>
          <a:ln w="38100">
            <a:solidFill>
              <a:srgbClr val="92D05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2007</a:t>
            </a:r>
            <a:r>
              <a:rPr lang="zh-CN" altLang="en-US" sz="2400" dirty="0" smtClean="0">
                <a:latin typeface="宋体" pitchFamily="2" charset="-122"/>
                <a:ea typeface="宋体" pitchFamily="2" charset="-122"/>
              </a:rPr>
              <a:t>年阿里妈妈诞生，阿里巴巴集团对其定位是“开放式的广告交易平台”</a:t>
            </a:r>
          </a:p>
          <a:p>
            <a:pPr>
              <a:buClr>
                <a:srgbClr val="FFC000"/>
              </a:buClr>
              <a:buFont typeface="Wingdings" pitchFamily="2" charset="2"/>
              <a:buChar char="u"/>
            </a:pPr>
            <a:r>
              <a:rPr lang="en-US" sz="2400" dirty="0" smtClean="0">
                <a:latin typeface="宋体" pitchFamily="2" charset="-122"/>
                <a:ea typeface="宋体" pitchFamily="2" charset="-122"/>
              </a:rPr>
              <a:t>2008</a:t>
            </a:r>
            <a:r>
              <a:rPr lang="zh-CN" altLang="en-US" sz="2400" dirty="0" smtClean="0">
                <a:latin typeface="宋体" pitchFamily="2" charset="-122"/>
                <a:ea typeface="宋体" pitchFamily="2" charset="-122"/>
              </a:rPr>
              <a:t>年为顺应大淘宝战略，淘宝网和阿里妈妈合并发展</a:t>
            </a:r>
          </a:p>
          <a:p>
            <a:pPr>
              <a:buClr>
                <a:srgbClr val="FFC000"/>
              </a:buClr>
              <a:buFont typeface="Wingdings" pitchFamily="2" charset="2"/>
              <a:buChar char="u"/>
            </a:pPr>
            <a:r>
              <a:rPr lang="en-US" sz="2400" dirty="0" smtClean="0">
                <a:latin typeface="宋体" pitchFamily="2" charset="-122"/>
                <a:ea typeface="宋体" pitchFamily="2" charset="-122"/>
              </a:rPr>
              <a:t>2010</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4</a:t>
            </a:r>
            <a:r>
              <a:rPr lang="zh-CN" altLang="en-US" sz="2400" dirty="0" smtClean="0">
                <a:latin typeface="宋体" pitchFamily="2" charset="-122"/>
                <a:ea typeface="宋体" pitchFamily="2" charset="-122"/>
              </a:rPr>
              <a:t>月阿里妈妈变脸为“淘宝联盟”，成为中国最大的广告联盟</a:t>
            </a:r>
          </a:p>
          <a:p>
            <a:pPr>
              <a:buClr>
                <a:srgbClr val="FFC000"/>
              </a:buClr>
              <a:buFont typeface="Wingdings" pitchFamily="2" charset="2"/>
              <a:buChar char="u"/>
            </a:pPr>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年阿里妈妈的品牌和域名再次被启用，联盟平台将从以服务淘宝系商家为主转向面向全网所有广告主开放的广告交易平台</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3775393"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推出聚石塔布局大数据</a:t>
            </a:r>
            <a:endParaRPr lang="zh-CN" altLang="en-US" sz="2800" dirty="0"/>
          </a:p>
        </p:txBody>
      </p:sp>
      <p:sp>
        <p:nvSpPr>
          <p:cNvPr id="10" name="Rectangle 1"/>
          <p:cNvSpPr>
            <a:spLocks noChangeArrowheads="1"/>
          </p:cNvSpPr>
          <p:nvPr/>
        </p:nvSpPr>
        <p:spPr bwMode="auto">
          <a:xfrm>
            <a:off x="857224" y="2071678"/>
            <a:ext cx="7500990" cy="2677656"/>
          </a:xfrm>
          <a:prstGeom prst="rect">
            <a:avLst/>
          </a:prstGeom>
          <a:noFill/>
          <a:ln w="38100">
            <a:solidFill>
              <a:srgbClr val="00B0F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7</a:t>
            </a:r>
            <a:r>
              <a:rPr lang="zh-CN" altLang="en-US" sz="2400" dirty="0" smtClean="0">
                <a:latin typeface="宋体" pitchFamily="2" charset="-122"/>
                <a:ea typeface="宋体" pitchFamily="2" charset="-122"/>
              </a:rPr>
              <a:t>月，天猫和阿里云、万网宣布联合推出聚石塔平台，整合阿里旗下所有电商模式的“基石”</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大数据平台初步形成</a:t>
            </a:r>
          </a:p>
          <a:p>
            <a:pPr>
              <a:buClr>
                <a:srgbClr val="FFC000"/>
              </a:buClr>
              <a:buFont typeface="Wingdings" pitchFamily="2" charset="2"/>
              <a:buChar char="u"/>
            </a:pPr>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年聚石塔则从五个方面进行布局：服务商家的订单状态透明化、财务数据更加清晰、帮助商家提升营销的精准度、科学管理商家的进销存和提供全链路商业解决方案。</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5</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134465"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进入团购领域推出聚划算</a:t>
            </a:r>
            <a:endParaRPr lang="zh-CN" altLang="en-US" sz="2800" dirty="0"/>
          </a:p>
        </p:txBody>
      </p:sp>
      <p:sp>
        <p:nvSpPr>
          <p:cNvPr id="10" name="Rectangle 1"/>
          <p:cNvSpPr>
            <a:spLocks noChangeArrowheads="1"/>
          </p:cNvSpPr>
          <p:nvPr/>
        </p:nvSpPr>
        <p:spPr bwMode="auto">
          <a:xfrm>
            <a:off x="785786" y="2285992"/>
            <a:ext cx="7500990" cy="3046988"/>
          </a:xfrm>
          <a:prstGeom prst="rect">
            <a:avLst/>
          </a:prstGeom>
          <a:noFill/>
          <a:ln w="38100">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2010</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3</a:t>
            </a:r>
            <a:r>
              <a:rPr lang="zh-CN" altLang="en-US" sz="2400" dirty="0" smtClean="0">
                <a:latin typeface="宋体" pitchFamily="2" charset="-122"/>
                <a:ea typeface="宋体" pitchFamily="2" charset="-122"/>
              </a:rPr>
              <a:t>月，淘宝团购聚划算平台上线，对淘宝网巨大客流和商家优势进行整合</a:t>
            </a:r>
          </a:p>
          <a:p>
            <a:pPr>
              <a:buClr>
                <a:srgbClr val="FFC000"/>
              </a:buClr>
              <a:buFont typeface="Wingdings" pitchFamily="2" charset="2"/>
              <a:buChar char="u"/>
            </a:pPr>
            <a:r>
              <a:rPr lang="en-US" sz="2400" dirty="0" smtClean="0">
                <a:latin typeface="宋体" pitchFamily="2" charset="-122"/>
                <a:ea typeface="宋体" pitchFamily="2" charset="-122"/>
              </a:rPr>
              <a:t>2011</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10</a:t>
            </a:r>
            <a:r>
              <a:rPr lang="zh-CN" altLang="en-US" sz="2400" dirty="0" smtClean="0">
                <a:latin typeface="宋体" pitchFamily="2" charset="-122"/>
                <a:ea typeface="宋体" pitchFamily="2" charset="-122"/>
              </a:rPr>
              <a:t>月，聚划算从淘宝网剥离出去独立运营，聚划算的成立，标志着淘宝爆款时代的正式降临</a:t>
            </a:r>
          </a:p>
          <a:p>
            <a:pPr>
              <a:buClr>
                <a:srgbClr val="FFC000"/>
              </a:buClr>
              <a:buFont typeface="Wingdings" pitchFamily="2" charset="2"/>
              <a:buChar char="u"/>
            </a:pP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3</a:t>
            </a:r>
            <a:r>
              <a:rPr lang="zh-CN" altLang="en-US" sz="2400" dirty="0" smtClean="0">
                <a:latin typeface="宋体" pitchFamily="2" charset="-122"/>
                <a:ea typeface="宋体" pitchFamily="2" charset="-122"/>
              </a:rPr>
              <a:t>月，聚划算由“人治”时代进入“法治”阶段，由凭关系转变为坑位竞价</a:t>
            </a:r>
          </a:p>
          <a:p>
            <a:pPr>
              <a:buClr>
                <a:srgbClr val="FFC000"/>
              </a:buClr>
              <a:buFont typeface="Wingdings" pitchFamily="2" charset="2"/>
              <a:buChar char="u"/>
            </a:pPr>
            <a:r>
              <a:rPr lang="zh-CN" altLang="en-US" sz="2400" dirty="0" smtClean="0">
                <a:latin typeface="宋体" pitchFamily="2" charset="-122"/>
                <a:ea typeface="宋体" pitchFamily="2" charset="-122"/>
              </a:rPr>
              <a:t>聚划算还在</a:t>
            </a: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年不断推陈出新，品牌团、本地生活等陆续聚划算平台</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6</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134465"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800" dirty="0" smtClean="0"/>
              <a:t>从淘品牌策略到天猫原创</a:t>
            </a:r>
            <a:endParaRPr lang="zh-CN" altLang="en-US" sz="2800" dirty="0">
              <a:latin typeface="+mn-ea"/>
            </a:endParaRPr>
          </a:p>
        </p:txBody>
      </p:sp>
      <p:sp>
        <p:nvSpPr>
          <p:cNvPr id="10" name="Rectangle 1"/>
          <p:cNvSpPr>
            <a:spLocks noChangeArrowheads="1"/>
          </p:cNvSpPr>
          <p:nvPr/>
        </p:nvSpPr>
        <p:spPr bwMode="auto">
          <a:xfrm>
            <a:off x="928662" y="2571744"/>
            <a:ext cx="7500990" cy="1569660"/>
          </a:xfrm>
          <a:prstGeom prst="rect">
            <a:avLst/>
          </a:prstGeom>
          <a:noFill/>
          <a:ln w="38100">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2009</a:t>
            </a:r>
            <a:r>
              <a:rPr lang="zh-CN" altLang="en-US" sz="2400" dirty="0" smtClean="0">
                <a:latin typeface="宋体" pitchFamily="2" charset="-122"/>
                <a:ea typeface="宋体" pitchFamily="2" charset="-122"/>
              </a:rPr>
              <a:t>年初，韩都衣舍、麦包包、绿盒子等一批“淘品牌”开始出现</a:t>
            </a:r>
          </a:p>
          <a:p>
            <a:pPr>
              <a:buClr>
                <a:srgbClr val="FFC000"/>
              </a:buClr>
              <a:buFont typeface="Wingdings" pitchFamily="2" charset="2"/>
              <a:buChar char="u"/>
            </a:pP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年，天猫商城宣布“淘品牌”正式更名为“天猫原创”，正式宣告淘品牌成为历史</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16" name="Group 41"/>
          <p:cNvGrpSpPr>
            <a:grpSpLocks/>
          </p:cNvGrpSpPr>
          <p:nvPr/>
        </p:nvGrpSpPr>
        <p:grpSpPr bwMode="auto">
          <a:xfrm>
            <a:off x="1825625" y="1519238"/>
            <a:ext cx="5543550" cy="636185"/>
            <a:chOff x="1104" y="1200"/>
            <a:chExt cx="3413" cy="891"/>
          </a:xfrm>
        </p:grpSpPr>
        <p:sp>
          <p:nvSpPr>
            <p:cNvPr id="17" name="AutoShape 42"/>
            <p:cNvSpPr>
              <a:spLocks noChangeArrowheads="1"/>
            </p:cNvSpPr>
            <p:nvPr/>
          </p:nvSpPr>
          <p:spPr bwMode="gray">
            <a:xfrm>
              <a:off x="1104" y="1200"/>
              <a:ext cx="3413"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8" name="AutoShape 43"/>
            <p:cNvSpPr>
              <a:spLocks noChangeArrowheads="1"/>
            </p:cNvSpPr>
            <p:nvPr/>
          </p:nvSpPr>
          <p:spPr bwMode="gray">
            <a:xfrm>
              <a:off x="1181" y="1276"/>
              <a:ext cx="671" cy="674"/>
            </a:xfrm>
            <a:prstGeom prst="roundRect">
              <a:avLst>
                <a:gd name="adj" fmla="val 11921"/>
              </a:avLst>
            </a:prstGeom>
            <a:solidFill>
              <a:schemeClr val="accent6">
                <a:lumMod val="60000"/>
                <a:lumOff val="40000"/>
              </a:schemeClr>
            </a:solidFill>
            <a:ln w="38100">
              <a:solidFill>
                <a:schemeClr val="tx1"/>
              </a:solidFill>
              <a:round/>
              <a:headEnd/>
              <a:tailEnd/>
            </a:ln>
            <a:effectLst/>
          </p:spPr>
          <p:txBody>
            <a:bodyPr wrap="none" anchor="ctr"/>
            <a:lstStyle/>
            <a:p>
              <a:pPr algn="ctr" fontAlgn="auto">
                <a:spcBef>
                  <a:spcPts val="0"/>
                </a:spcBef>
                <a:spcAft>
                  <a:spcPts val="0"/>
                </a:spcAft>
                <a:defRPr/>
              </a:pPr>
              <a:endParaRPr lang="zh-CN" altLang="en-US">
                <a:ea typeface="+mn-ea"/>
              </a:endParaRPr>
            </a:p>
          </p:txBody>
        </p:sp>
        <p:sp>
          <p:nvSpPr>
            <p:cNvPr id="19" name="Freeform 44"/>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20" name="Text Box 45"/>
            <p:cNvSpPr txBox="1">
              <a:spLocks noChangeArrowheads="1"/>
            </p:cNvSpPr>
            <p:nvPr/>
          </p:nvSpPr>
          <p:spPr bwMode="gray">
            <a:xfrm>
              <a:off x="1390" y="1276"/>
              <a:ext cx="238" cy="787"/>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1</a:t>
              </a:r>
            </a:p>
          </p:txBody>
        </p:sp>
        <p:sp>
          <p:nvSpPr>
            <p:cNvPr id="21" name="Text Box 46"/>
            <p:cNvSpPr txBox="1">
              <a:spLocks noChangeArrowheads="1"/>
            </p:cNvSpPr>
            <p:nvPr/>
          </p:nvSpPr>
          <p:spPr bwMode="gray">
            <a:xfrm>
              <a:off x="1959" y="1273"/>
              <a:ext cx="2186" cy="818"/>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企业简介</a:t>
              </a:r>
              <a:endParaRPr lang="en-US" altLang="zh-CN" sz="3200" dirty="0">
                <a:latin typeface="Calibri" pitchFamily="34" charset="0"/>
              </a:endParaRPr>
            </a:p>
          </p:txBody>
        </p:sp>
      </p:grpSp>
      <p:grpSp>
        <p:nvGrpSpPr>
          <p:cNvPr id="22" name="Group 47"/>
          <p:cNvGrpSpPr>
            <a:grpSpLocks/>
          </p:cNvGrpSpPr>
          <p:nvPr/>
        </p:nvGrpSpPr>
        <p:grpSpPr bwMode="auto">
          <a:xfrm>
            <a:off x="1835150" y="2428868"/>
            <a:ext cx="5562600" cy="627063"/>
            <a:chOff x="1104" y="2109"/>
            <a:chExt cx="3504" cy="831"/>
          </a:xfrm>
        </p:grpSpPr>
        <p:sp>
          <p:nvSpPr>
            <p:cNvPr id="23" name="AutoShape 48"/>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24" name="AutoShape 49"/>
            <p:cNvSpPr>
              <a:spLocks noChangeArrowheads="1"/>
            </p:cNvSpPr>
            <p:nvPr/>
          </p:nvSpPr>
          <p:spPr bwMode="gray">
            <a:xfrm>
              <a:off x="1181" y="2185"/>
              <a:ext cx="675" cy="673"/>
            </a:xfrm>
            <a:prstGeom prst="roundRect">
              <a:avLst>
                <a:gd name="adj" fmla="val 11921"/>
              </a:avLst>
            </a:prstGeom>
            <a:solidFill>
              <a:srgbClr val="00B0F0"/>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25" name="Freeform 50"/>
            <p:cNvSpPr>
              <a:spLocks/>
            </p:cNvSpPr>
            <p:nvPr/>
          </p:nvSpPr>
          <p:spPr bwMode="gray">
            <a:xfrm>
              <a:off x="1223" y="222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lumMod val="95000"/>
              </a:schemeClr>
            </a:soli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26" name="Text Box 51"/>
            <p:cNvSpPr txBox="1">
              <a:spLocks noChangeArrowheads="1"/>
            </p:cNvSpPr>
            <p:nvPr/>
          </p:nvSpPr>
          <p:spPr bwMode="gray">
            <a:xfrm>
              <a:off x="1390" y="2109"/>
              <a:ext cx="241" cy="694"/>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2</a:t>
              </a:r>
            </a:p>
          </p:txBody>
        </p:sp>
        <p:sp>
          <p:nvSpPr>
            <p:cNvPr id="27" name="Text Box 52"/>
            <p:cNvSpPr txBox="1">
              <a:spLocks noChangeArrowheads="1"/>
            </p:cNvSpPr>
            <p:nvPr/>
          </p:nvSpPr>
          <p:spPr bwMode="gray">
            <a:xfrm>
              <a:off x="2084" y="2165"/>
              <a:ext cx="1921" cy="775"/>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行业分析</a:t>
              </a:r>
              <a:endParaRPr lang="en-US" altLang="zh-CN" sz="3200" dirty="0">
                <a:latin typeface="Calibri" pitchFamily="34" charset="0"/>
              </a:endParaRPr>
            </a:p>
          </p:txBody>
        </p:sp>
      </p:grpSp>
      <p:grpSp>
        <p:nvGrpSpPr>
          <p:cNvPr id="28" name="Group 53"/>
          <p:cNvGrpSpPr>
            <a:grpSpLocks/>
          </p:cNvGrpSpPr>
          <p:nvPr/>
        </p:nvGrpSpPr>
        <p:grpSpPr bwMode="auto">
          <a:xfrm>
            <a:off x="1835150" y="3379803"/>
            <a:ext cx="5562600" cy="611187"/>
            <a:chOff x="1104" y="3015"/>
            <a:chExt cx="3504" cy="837"/>
          </a:xfrm>
        </p:grpSpPr>
        <p:sp>
          <p:nvSpPr>
            <p:cNvPr id="29" name="AutoShape 54"/>
            <p:cNvSpPr>
              <a:spLocks noChangeArrowheads="1"/>
            </p:cNvSpPr>
            <p:nvPr/>
          </p:nvSpPr>
          <p:spPr bwMode="gray">
            <a:xfrm>
              <a:off x="1104" y="3028"/>
              <a:ext cx="3504" cy="824"/>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30" name="AutoShape 55"/>
            <p:cNvSpPr>
              <a:spLocks noChangeArrowheads="1"/>
            </p:cNvSpPr>
            <p:nvPr/>
          </p:nvSpPr>
          <p:spPr bwMode="gray">
            <a:xfrm>
              <a:off x="1181" y="3105"/>
              <a:ext cx="675" cy="673"/>
            </a:xfrm>
            <a:prstGeom prst="roundRect">
              <a:avLst>
                <a:gd name="adj" fmla="val 11921"/>
              </a:avLst>
            </a:prstGeom>
            <a:solidFill>
              <a:srgbClr val="FFC000"/>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31" name="Freeform 56"/>
            <p:cNvSpPr>
              <a:spLocks/>
            </p:cNvSpPr>
            <p:nvPr/>
          </p:nvSpPr>
          <p:spPr bwMode="gray">
            <a:xfrm>
              <a:off x="1223" y="3148"/>
              <a:ext cx="337" cy="337"/>
            </a:xfrm>
            <a:custGeom>
              <a:avLst/>
              <a:gdLst>
                <a:gd name="T0" fmla="*/ 2 w 596"/>
                <a:gd name="T1" fmla="*/ 0 h 598"/>
                <a:gd name="T2" fmla="*/ 0 w 596"/>
                <a:gd name="T3" fmla="*/ 2 h 598"/>
                <a:gd name="T4" fmla="*/ 0 w 596"/>
                <a:gd name="T5" fmla="*/ 11 h 598"/>
                <a:gd name="T6" fmla="*/ 3 w 596"/>
                <a:gd name="T7" fmla="*/ 3 h 598"/>
                <a:gd name="T8" fmla="*/ 11 w 596"/>
                <a:gd name="T9" fmla="*/ 0 h 598"/>
                <a:gd name="T10" fmla="*/ 2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solidFill>
            <a:ln w="0">
              <a:noFill/>
              <a:round/>
              <a:headEnd/>
              <a:tailEnd/>
            </a:ln>
          </p:spPr>
          <p:txBody>
            <a:bodyPr/>
            <a:lstStyle/>
            <a:p>
              <a:pPr algn="ctr"/>
              <a:endParaRPr lang="zh-CN" altLang="en-US">
                <a:latin typeface="Calibri" pitchFamily="34" charset="0"/>
              </a:endParaRPr>
            </a:p>
          </p:txBody>
        </p:sp>
        <p:sp>
          <p:nvSpPr>
            <p:cNvPr id="32" name="Text Box 57"/>
            <p:cNvSpPr txBox="1">
              <a:spLocks noChangeArrowheads="1"/>
            </p:cNvSpPr>
            <p:nvPr/>
          </p:nvSpPr>
          <p:spPr bwMode="gray">
            <a:xfrm>
              <a:off x="1390" y="3028"/>
              <a:ext cx="241" cy="720"/>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3</a:t>
              </a:r>
            </a:p>
          </p:txBody>
        </p:sp>
        <p:sp>
          <p:nvSpPr>
            <p:cNvPr id="33" name="Text Box 58"/>
            <p:cNvSpPr txBox="1">
              <a:spLocks noChangeArrowheads="1"/>
            </p:cNvSpPr>
            <p:nvPr/>
          </p:nvSpPr>
          <p:spPr bwMode="gray">
            <a:xfrm>
              <a:off x="1845" y="3015"/>
              <a:ext cx="2597" cy="801"/>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竞争对手分析</a:t>
              </a:r>
              <a:endParaRPr lang="en-US" altLang="zh-CN" sz="3200" dirty="0">
                <a:latin typeface="Calibri" pitchFamily="34" charset="0"/>
              </a:endParaRPr>
            </a:p>
          </p:txBody>
        </p:sp>
      </p:grpSp>
      <p:grpSp>
        <p:nvGrpSpPr>
          <p:cNvPr id="34" name="Group 41"/>
          <p:cNvGrpSpPr>
            <a:grpSpLocks/>
          </p:cNvGrpSpPr>
          <p:nvPr/>
        </p:nvGrpSpPr>
        <p:grpSpPr bwMode="auto">
          <a:xfrm>
            <a:off x="1825625" y="4343416"/>
            <a:ext cx="5603875" cy="590550"/>
            <a:chOff x="1104" y="1198"/>
            <a:chExt cx="3504" cy="825"/>
          </a:xfrm>
        </p:grpSpPr>
        <p:sp>
          <p:nvSpPr>
            <p:cNvPr id="35" name="AutoShape 42"/>
            <p:cNvSpPr>
              <a:spLocks noChangeArrowheads="1"/>
            </p:cNvSpPr>
            <p:nvPr/>
          </p:nvSpPr>
          <p:spPr bwMode="gray">
            <a:xfrm>
              <a:off x="1104" y="1198"/>
              <a:ext cx="3504" cy="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36" name="AutoShape 43"/>
            <p:cNvSpPr>
              <a:spLocks noChangeArrowheads="1"/>
            </p:cNvSpPr>
            <p:nvPr/>
          </p:nvSpPr>
          <p:spPr bwMode="gray">
            <a:xfrm>
              <a:off x="1204" y="1278"/>
              <a:ext cx="675" cy="672"/>
            </a:xfrm>
            <a:prstGeom prst="roundRect">
              <a:avLst>
                <a:gd name="adj" fmla="val 11921"/>
              </a:avLst>
            </a:prstGeom>
            <a:solidFill>
              <a:srgbClr val="FF000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auto">
                <a:spcBef>
                  <a:spcPts val="0"/>
                </a:spcBef>
                <a:spcAft>
                  <a:spcPts val="0"/>
                </a:spcAft>
                <a:defRPr/>
              </a:pPr>
              <a:endParaRPr lang="zh-CN" altLang="en-US"/>
            </a:p>
          </p:txBody>
        </p:sp>
        <p:sp>
          <p:nvSpPr>
            <p:cNvPr id="37" name="Freeform 44"/>
            <p:cNvSpPr>
              <a:spLocks/>
            </p:cNvSpPr>
            <p:nvPr/>
          </p:nvSpPr>
          <p:spPr bwMode="gray">
            <a:xfrm>
              <a:off x="1223" y="1319"/>
              <a:ext cx="337" cy="337"/>
            </a:xfrm>
            <a:custGeom>
              <a:avLst/>
              <a:gdLst>
                <a:gd name="T0" fmla="*/ 2 w 596"/>
                <a:gd name="T1" fmla="*/ 0 h 598"/>
                <a:gd name="T2" fmla="*/ 0 w 596"/>
                <a:gd name="T3" fmla="*/ 2 h 598"/>
                <a:gd name="T4" fmla="*/ 0 w 596"/>
                <a:gd name="T5" fmla="*/ 11 h 598"/>
                <a:gd name="T6" fmla="*/ 3 w 596"/>
                <a:gd name="T7" fmla="*/ 3 h 598"/>
                <a:gd name="T8" fmla="*/ 11 w 596"/>
                <a:gd name="T9" fmla="*/ 0 h 598"/>
                <a:gd name="T10" fmla="*/ 2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solidFill>
            <a:ln w="0">
              <a:noFill/>
              <a:round/>
              <a:headEnd/>
              <a:tailEnd/>
            </a:ln>
          </p:spPr>
          <p:txBody>
            <a:bodyPr/>
            <a:lstStyle/>
            <a:p>
              <a:pPr algn="ctr"/>
              <a:endParaRPr lang="zh-CN" altLang="en-US">
                <a:latin typeface="Calibri" pitchFamily="34" charset="0"/>
              </a:endParaRPr>
            </a:p>
          </p:txBody>
        </p:sp>
        <p:sp>
          <p:nvSpPr>
            <p:cNvPr id="38" name="Text Box 45"/>
            <p:cNvSpPr txBox="1">
              <a:spLocks noChangeArrowheads="1"/>
            </p:cNvSpPr>
            <p:nvPr/>
          </p:nvSpPr>
          <p:spPr bwMode="gray">
            <a:xfrm>
              <a:off x="1390" y="1278"/>
              <a:ext cx="241" cy="730"/>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4</a:t>
              </a:r>
            </a:p>
          </p:txBody>
        </p:sp>
        <p:sp>
          <p:nvSpPr>
            <p:cNvPr id="39" name="Text Box 46"/>
            <p:cNvSpPr txBox="1">
              <a:spLocks noChangeArrowheads="1"/>
            </p:cNvSpPr>
            <p:nvPr/>
          </p:nvSpPr>
          <p:spPr bwMode="gray">
            <a:xfrm>
              <a:off x="1979" y="1198"/>
              <a:ext cx="2444" cy="818"/>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业务层战略</a:t>
              </a:r>
              <a:endParaRPr lang="en-US" altLang="zh-CN" sz="3200" dirty="0">
                <a:latin typeface="Calibri" pitchFamily="34" charset="0"/>
              </a:endParaRPr>
            </a:p>
          </p:txBody>
        </p:sp>
      </p:grpSp>
      <p:grpSp>
        <p:nvGrpSpPr>
          <p:cNvPr id="40" name="Group 47"/>
          <p:cNvGrpSpPr>
            <a:grpSpLocks/>
          </p:cNvGrpSpPr>
          <p:nvPr/>
        </p:nvGrpSpPr>
        <p:grpSpPr bwMode="auto">
          <a:xfrm>
            <a:off x="1825625" y="5283217"/>
            <a:ext cx="5562600" cy="646113"/>
            <a:chOff x="1104" y="2109"/>
            <a:chExt cx="3504" cy="857"/>
          </a:xfrm>
        </p:grpSpPr>
        <p:sp>
          <p:nvSpPr>
            <p:cNvPr id="41" name="AutoShape 48"/>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42" name="AutoShape 49"/>
            <p:cNvSpPr>
              <a:spLocks noChangeArrowheads="1"/>
            </p:cNvSpPr>
            <p:nvPr/>
          </p:nvSpPr>
          <p:spPr bwMode="gray">
            <a:xfrm>
              <a:off x="1181" y="2185"/>
              <a:ext cx="675" cy="673"/>
            </a:xfrm>
            <a:prstGeom prst="roundRect">
              <a:avLst>
                <a:gd name="adj" fmla="val 11921"/>
              </a:avLst>
            </a:prstGeom>
            <a:solidFill>
              <a:srgbClr val="FF99CC"/>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43" name="Freeform 50"/>
            <p:cNvSpPr>
              <a:spLocks/>
            </p:cNvSpPr>
            <p:nvPr/>
          </p:nvSpPr>
          <p:spPr bwMode="gray">
            <a:xfrm>
              <a:off x="1223" y="222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lumMod val="95000"/>
              </a:schemeClr>
            </a:soli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44" name="Text Box 51"/>
            <p:cNvSpPr txBox="1">
              <a:spLocks noChangeArrowheads="1"/>
            </p:cNvSpPr>
            <p:nvPr/>
          </p:nvSpPr>
          <p:spPr bwMode="gray">
            <a:xfrm>
              <a:off x="1390" y="2185"/>
              <a:ext cx="241" cy="695"/>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5</a:t>
              </a:r>
            </a:p>
          </p:txBody>
        </p:sp>
        <p:sp>
          <p:nvSpPr>
            <p:cNvPr id="45" name="Text Box 52"/>
            <p:cNvSpPr txBox="1">
              <a:spLocks noChangeArrowheads="1"/>
            </p:cNvSpPr>
            <p:nvPr/>
          </p:nvSpPr>
          <p:spPr bwMode="gray">
            <a:xfrm>
              <a:off x="2166" y="2191"/>
              <a:ext cx="1927" cy="775"/>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公司层战略</a:t>
              </a:r>
              <a:endParaRPr lang="en-US" altLang="zh-CN" sz="3200" dirty="0">
                <a:latin typeface="Calibri" pitchFamily="34" charset="0"/>
              </a:endParaRPr>
            </a:p>
          </p:txBody>
        </p:sp>
      </p:gr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7</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852610"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推出小而美策略和双百万计划</a:t>
            </a:r>
            <a:endParaRPr lang="zh-CN" altLang="en-US" sz="2800" dirty="0"/>
          </a:p>
        </p:txBody>
      </p:sp>
      <p:sp>
        <p:nvSpPr>
          <p:cNvPr id="10" name="Rectangle 1"/>
          <p:cNvSpPr>
            <a:spLocks noChangeArrowheads="1"/>
          </p:cNvSpPr>
          <p:nvPr/>
        </p:nvSpPr>
        <p:spPr bwMode="auto">
          <a:xfrm>
            <a:off x="857224" y="2285992"/>
            <a:ext cx="7500990" cy="2308324"/>
          </a:xfrm>
          <a:prstGeom prst="rect">
            <a:avLst/>
          </a:prstGeom>
          <a:noFill/>
          <a:ln w="38100">
            <a:solidFill>
              <a:srgbClr val="FF99CC"/>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zh-CN" altLang="en-US" sz="2400" dirty="0" smtClean="0">
                <a:latin typeface="宋体" pitchFamily="2" charset="-122"/>
                <a:ea typeface="宋体" pitchFamily="2" charset="-122"/>
              </a:rPr>
              <a:t>淘宝网</a:t>
            </a: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年正式提出了小而美概念</a:t>
            </a:r>
          </a:p>
          <a:p>
            <a:pPr>
              <a:buClr>
                <a:srgbClr val="FFC000"/>
              </a:buClr>
              <a:buFont typeface="Wingdings" pitchFamily="2" charset="2"/>
              <a:buChar char="u"/>
            </a:pPr>
            <a:r>
              <a:rPr lang="zh-CN" altLang="en-US" sz="2400" dirty="0" smtClean="0">
                <a:latin typeface="宋体" pitchFamily="2" charset="-122"/>
                <a:ea typeface="宋体" pitchFamily="2" charset="-122"/>
              </a:rPr>
              <a:t>小是指商家对某一领域十分专注，而美是指商家能够给客户提供非常好的客户体验，众多的小而美商家组成具有差异性的生态多样化</a:t>
            </a:r>
          </a:p>
          <a:p>
            <a:pPr>
              <a:buClr>
                <a:srgbClr val="FFC000"/>
              </a:buClr>
              <a:buFont typeface="Wingdings" pitchFamily="2" charset="2"/>
              <a:buChar char="u"/>
            </a:pPr>
            <a:r>
              <a:rPr lang="en-US" sz="2400" dirty="0" smtClean="0">
                <a:latin typeface="宋体" pitchFamily="2" charset="-122"/>
                <a:ea typeface="宋体" pitchFamily="2" charset="-122"/>
              </a:rPr>
              <a:t>2012</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9</a:t>
            </a:r>
            <a:r>
              <a:rPr lang="zh-CN" altLang="en-US" sz="2400" dirty="0" smtClean="0">
                <a:latin typeface="宋体" pitchFamily="2" charset="-122"/>
                <a:ea typeface="宋体" pitchFamily="2" charset="-122"/>
              </a:rPr>
              <a:t>月，全面推出“双百万”小企业战略，全力培养一百万家年营业额超过一百万的网店</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338047"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布局</a:t>
            </a:r>
            <a:r>
              <a:rPr lang="en-US" sz="2800" dirty="0" smtClean="0"/>
              <a:t>SNS</a:t>
            </a:r>
            <a:r>
              <a:rPr lang="zh-CN" altLang="en-US" sz="2800" dirty="0" smtClean="0"/>
              <a:t>领域建设流量网络</a:t>
            </a:r>
            <a:endParaRPr lang="zh-CN" altLang="en-US" sz="2800" dirty="0"/>
          </a:p>
        </p:txBody>
      </p:sp>
      <p:sp>
        <p:nvSpPr>
          <p:cNvPr id="10" name="Rectangle 1"/>
          <p:cNvSpPr>
            <a:spLocks noChangeArrowheads="1"/>
          </p:cNvSpPr>
          <p:nvPr/>
        </p:nvSpPr>
        <p:spPr bwMode="auto">
          <a:xfrm>
            <a:off x="785786" y="2143116"/>
            <a:ext cx="7500990" cy="3785652"/>
          </a:xfrm>
          <a:prstGeom prst="rect">
            <a:avLst/>
          </a:prstGeom>
          <a:noFill/>
          <a:ln w="38100">
            <a:solidFill>
              <a:srgbClr val="FFC000"/>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en-US" sz="2400" dirty="0" smtClean="0">
                <a:latin typeface="宋体" pitchFamily="2" charset="-122"/>
                <a:ea typeface="宋体" pitchFamily="2" charset="-122"/>
              </a:rPr>
              <a:t>2008</a:t>
            </a:r>
            <a:r>
              <a:rPr lang="zh-CN" altLang="en-US" sz="2400" dirty="0" smtClean="0">
                <a:latin typeface="宋体" pitchFamily="2" charset="-122"/>
                <a:ea typeface="宋体" pitchFamily="2" charset="-122"/>
              </a:rPr>
              <a:t>年，阿里巴巴全资收购中国雅虎后，推出熟人交互平台“雅虎关系”，其基本模式是开放平台</a:t>
            </a:r>
            <a:r>
              <a:rPr lang="en-US" sz="2400" dirty="0" smtClean="0">
                <a:latin typeface="宋体" pitchFamily="2" charset="-122"/>
                <a:ea typeface="宋体" pitchFamily="2" charset="-122"/>
              </a:rPr>
              <a:t>+</a:t>
            </a:r>
            <a:r>
              <a:rPr lang="zh-CN" altLang="en-US" sz="2400" dirty="0" smtClean="0">
                <a:latin typeface="宋体" pitchFamily="2" charset="-122"/>
                <a:ea typeface="宋体" pitchFamily="2" charset="-122"/>
              </a:rPr>
              <a:t>生活服务</a:t>
            </a:r>
            <a:r>
              <a:rPr lang="en-US" sz="2400" dirty="0" smtClean="0">
                <a:latin typeface="宋体" pitchFamily="2" charset="-122"/>
                <a:ea typeface="宋体" pitchFamily="2" charset="-122"/>
              </a:rPr>
              <a:t>+</a:t>
            </a:r>
            <a:r>
              <a:rPr lang="zh-CN" altLang="en-US" sz="2400" dirty="0" smtClean="0">
                <a:latin typeface="宋体" pitchFamily="2" charset="-122"/>
                <a:ea typeface="宋体" pitchFamily="2" charset="-122"/>
              </a:rPr>
              <a:t>电子商务</a:t>
            </a:r>
          </a:p>
          <a:p>
            <a:pPr>
              <a:buClr>
                <a:srgbClr val="FFC000"/>
              </a:buClr>
              <a:buFont typeface="Wingdings" pitchFamily="2" charset="2"/>
              <a:buChar char="u"/>
            </a:pPr>
            <a:r>
              <a:rPr lang="en-US" sz="2400" dirty="0" smtClean="0">
                <a:latin typeface="宋体" pitchFamily="2" charset="-122"/>
                <a:ea typeface="宋体" pitchFamily="2" charset="-122"/>
              </a:rPr>
              <a:t>2011</a:t>
            </a:r>
            <a:r>
              <a:rPr lang="zh-CN" altLang="en-US" sz="2400" dirty="0" smtClean="0">
                <a:latin typeface="宋体" pitchFamily="2" charset="-122"/>
                <a:ea typeface="宋体" pitchFamily="2" charset="-122"/>
              </a:rPr>
              <a:t>年，阿里巴巴开始注意到</a:t>
            </a:r>
            <a:r>
              <a:rPr lang="en-US" sz="2400" dirty="0" err="1" smtClean="0">
                <a:latin typeface="宋体" pitchFamily="2" charset="-122"/>
                <a:ea typeface="宋体" pitchFamily="2" charset="-122"/>
              </a:rPr>
              <a:t>Pinterest</a:t>
            </a:r>
            <a:r>
              <a:rPr lang="zh-CN" altLang="en-US" sz="2400" dirty="0" smtClean="0">
                <a:latin typeface="宋体" pitchFamily="2" charset="-122"/>
                <a:ea typeface="宋体" pitchFamily="2" charset="-122"/>
              </a:rPr>
              <a:t>新模式，淘宝网相继推出了</a:t>
            </a:r>
            <a:r>
              <a:rPr lang="en-US" sz="2400" dirty="0" smtClean="0">
                <a:latin typeface="宋体" pitchFamily="2" charset="-122"/>
                <a:ea typeface="宋体" pitchFamily="2" charset="-122"/>
              </a:rPr>
              <a:t>5</a:t>
            </a:r>
            <a:r>
              <a:rPr lang="zh-CN" altLang="en-US" sz="2400" dirty="0" smtClean="0">
                <a:latin typeface="宋体" pitchFamily="2" charset="-122"/>
                <a:ea typeface="宋体" pitchFamily="2" charset="-122"/>
              </a:rPr>
              <a:t>款社区化服务产品，即爱逛街、哇哦、圈子、顽兔和一淘发现。</a:t>
            </a:r>
          </a:p>
          <a:p>
            <a:pPr>
              <a:buClr>
                <a:srgbClr val="FFC000"/>
              </a:buClr>
              <a:buFont typeface="Wingdings" pitchFamily="2" charset="2"/>
              <a:buChar char="u"/>
            </a:pPr>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年在无线领域退出了旺信、“微淘”等</a:t>
            </a:r>
            <a:r>
              <a:rPr lang="en-US" sz="2400" dirty="0" smtClean="0">
                <a:latin typeface="宋体" pitchFamily="2" charset="-122"/>
                <a:ea typeface="宋体" pitchFamily="2" charset="-122"/>
              </a:rPr>
              <a:t>SNS</a:t>
            </a:r>
            <a:r>
              <a:rPr lang="zh-CN" altLang="en-US" sz="2400" dirty="0" smtClean="0">
                <a:latin typeface="宋体" pitchFamily="2" charset="-122"/>
                <a:ea typeface="宋体" pitchFamily="2" charset="-122"/>
              </a:rPr>
              <a:t>性质的产品，并被寄予厚望</a:t>
            </a:r>
          </a:p>
          <a:p>
            <a:pPr>
              <a:buClr>
                <a:srgbClr val="FFC000"/>
              </a:buClr>
              <a:buFont typeface="Wingdings" pitchFamily="2" charset="2"/>
              <a:buChar char="u"/>
            </a:pPr>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5</a:t>
            </a:r>
            <a:r>
              <a:rPr lang="zh-CN" altLang="en-US" sz="2400" dirty="0" smtClean="0">
                <a:latin typeface="宋体" pitchFamily="2" charset="-122"/>
                <a:ea typeface="宋体" pitchFamily="2" charset="-122"/>
              </a:rPr>
              <a:t>月份，阿里巴巴索性单刀直入，注资新浪微博，将电商和</a:t>
            </a:r>
            <a:r>
              <a:rPr lang="en-US" sz="2400" dirty="0" smtClean="0">
                <a:latin typeface="宋体" pitchFamily="2" charset="-122"/>
                <a:ea typeface="宋体" pitchFamily="2" charset="-122"/>
              </a:rPr>
              <a:t>SNS</a:t>
            </a:r>
            <a:r>
              <a:rPr lang="zh-CN" altLang="en-US" sz="2400" dirty="0" smtClean="0">
                <a:latin typeface="宋体" pitchFamily="2" charset="-122"/>
                <a:ea typeface="宋体" pitchFamily="2" charset="-122"/>
              </a:rPr>
              <a:t>的结合进行到底</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642910" y="1000108"/>
            <a:ext cx="5421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9</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852610"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淘宝一分为五实践大阿里战略</a:t>
            </a:r>
            <a:endParaRPr lang="zh-CN" altLang="en-US" sz="2800" dirty="0"/>
          </a:p>
        </p:txBody>
      </p:sp>
      <p:sp>
        <p:nvSpPr>
          <p:cNvPr id="10" name="Rectangle 1"/>
          <p:cNvSpPr>
            <a:spLocks noChangeArrowheads="1"/>
          </p:cNvSpPr>
          <p:nvPr/>
        </p:nvSpPr>
        <p:spPr bwMode="auto">
          <a:xfrm>
            <a:off x="714348" y="2357430"/>
            <a:ext cx="7500990" cy="1569660"/>
          </a:xfrm>
          <a:prstGeom prst="rect">
            <a:avLst/>
          </a:prstGeom>
          <a:noFill/>
          <a:ln w="38100">
            <a:solidFill>
              <a:srgbClr val="FF99CC"/>
            </a:solidFill>
            <a:miter lim="800000"/>
            <a:headEnd/>
            <a:tailEnd/>
          </a:ln>
          <a:effectLst/>
        </p:spPr>
        <p:txBody>
          <a:bodyPr vert="horz" wrap="square" lIns="91440" tIns="45720" rIns="91440" bIns="45720" numCol="1" anchor="ctr" anchorCtr="0" compatLnSpc="1">
            <a:prstTxWarp prst="textNoShape">
              <a:avLst/>
            </a:prstTxWarp>
            <a:spAutoFit/>
          </a:bodyPr>
          <a:lstStyle/>
          <a:p>
            <a:pPr>
              <a:buClr>
                <a:srgbClr val="FFC000"/>
              </a:buClr>
              <a:buFont typeface="Wingdings" pitchFamily="2" charset="2"/>
              <a:buChar char="u"/>
            </a:pPr>
            <a:r>
              <a:rPr lang="zh-CN" altLang="en-US" sz="2400" dirty="0" smtClean="0">
                <a:latin typeface="宋体" pitchFamily="2" charset="-122"/>
                <a:ea typeface="宋体" pitchFamily="2" charset="-122"/>
              </a:rPr>
              <a:t>淘宝</a:t>
            </a:r>
            <a:r>
              <a:rPr lang="en-US" sz="2400" dirty="0" smtClean="0">
                <a:latin typeface="宋体" pitchFamily="2" charset="-122"/>
                <a:ea typeface="宋体" pitchFamily="2" charset="-122"/>
              </a:rPr>
              <a:t>C2C</a:t>
            </a:r>
            <a:r>
              <a:rPr lang="zh-CN" altLang="en-US" sz="2400" dirty="0" smtClean="0">
                <a:latin typeface="宋体" pitchFamily="2" charset="-122"/>
                <a:ea typeface="宋体" pitchFamily="2" charset="-122"/>
              </a:rPr>
              <a:t>在发展的十年过程中，一方面孵化了天猫、聚划算、支付宝、一淘网、阿里妈妈等众多核心业务</a:t>
            </a:r>
          </a:p>
          <a:p>
            <a:pPr>
              <a:buClr>
                <a:srgbClr val="FFC000"/>
              </a:buClr>
              <a:buFont typeface="Wingdings" pitchFamily="2" charset="2"/>
              <a:buChar char="u"/>
            </a:pPr>
            <a:r>
              <a:rPr lang="zh-CN" altLang="en-US" sz="2400" dirty="0" smtClean="0">
                <a:latin typeface="宋体" pitchFamily="2" charset="-122"/>
                <a:ea typeface="宋体" pitchFamily="2" charset="-122"/>
              </a:rPr>
              <a:t>另一方面，在上下游等产业链多点布局，并最终形成生态体系的闭环</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214282" y="1000108"/>
            <a:ext cx="89960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10</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142976" y="1214422"/>
            <a:ext cx="4852610"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a:r>
              <a:rPr lang="zh-CN" altLang="en-US" sz="2800" dirty="0" smtClean="0"/>
              <a:t>淘宝无线将“变形”颠覆淘宝</a:t>
            </a:r>
            <a:endParaRPr lang="zh-CN" altLang="en-US" sz="2800" dirty="0"/>
          </a:p>
        </p:txBody>
      </p:sp>
      <p:sp>
        <p:nvSpPr>
          <p:cNvPr id="10" name="Rectangle 1"/>
          <p:cNvSpPr>
            <a:spLocks noChangeArrowheads="1"/>
          </p:cNvSpPr>
          <p:nvPr/>
        </p:nvSpPr>
        <p:spPr bwMode="auto">
          <a:xfrm>
            <a:off x="1000100" y="2285992"/>
            <a:ext cx="7500990" cy="1200329"/>
          </a:xfrm>
          <a:prstGeom prst="rect">
            <a:avLst/>
          </a:prstGeom>
          <a:noFill/>
          <a:ln w="38100">
            <a:solidFill>
              <a:srgbClr val="92D050"/>
            </a:solid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年，微淘、表哥计划、生活圈、阿里旺信等一系列新产品接踵而至</a:t>
            </a:r>
          </a:p>
          <a:p>
            <a:r>
              <a:rPr lang="en-US" sz="2400" dirty="0" smtClean="0">
                <a:latin typeface="宋体" pitchFamily="2" charset="-122"/>
                <a:ea typeface="宋体" pitchFamily="2" charset="-122"/>
              </a:rPr>
              <a:t>2013</a:t>
            </a:r>
            <a:r>
              <a:rPr lang="zh-CN" altLang="en-US" sz="2400" dirty="0" smtClean="0">
                <a:latin typeface="宋体" pitchFamily="2" charset="-122"/>
                <a:ea typeface="宋体" pitchFamily="2" charset="-122"/>
              </a:rPr>
              <a:t>年</a:t>
            </a:r>
            <a:r>
              <a:rPr lang="en-US" sz="2400" dirty="0" smtClean="0">
                <a:latin typeface="宋体" pitchFamily="2" charset="-122"/>
                <a:ea typeface="宋体" pitchFamily="2" charset="-122"/>
              </a:rPr>
              <a:t>4</a:t>
            </a:r>
            <a:r>
              <a:rPr lang="zh-CN" altLang="en-US" sz="2400" dirty="0" smtClean="0">
                <a:latin typeface="宋体" pitchFamily="2" charset="-122"/>
                <a:ea typeface="宋体" pitchFamily="2" charset="-122"/>
              </a:rPr>
              <a:t>月，手机淘宝“变形”项目内测悄然启动</a:t>
            </a:r>
            <a:endParaRPr lang="zh-CN" altLang="en-US" sz="2400" dirty="0">
              <a:latin typeface="宋体" pitchFamily="2" charset="-122"/>
              <a:ea typeface="宋体" pitchFamily="2" charset="-122"/>
            </a:endParaRPr>
          </a:p>
        </p:txBody>
      </p:sp>
      <p:pic>
        <p:nvPicPr>
          <p:cNvPr id="11" name="Picture 2"/>
          <p:cNvPicPr>
            <a:picLocks noChangeAspect="1" noChangeArrowheads="1"/>
          </p:cNvPicPr>
          <p:nvPr/>
        </p:nvPicPr>
        <p:blipFill>
          <a:blip r:embed="rId3"/>
          <a:srcRect/>
          <a:stretch>
            <a:fillRect/>
          </a:stretch>
        </p:blipFill>
        <p:spPr bwMode="auto">
          <a:xfrm>
            <a:off x="257355" y="4429132"/>
            <a:ext cx="8672363" cy="1689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联系 18"/>
          <p:cNvSpPr/>
          <p:nvPr/>
        </p:nvSpPr>
        <p:spPr>
          <a:xfrm>
            <a:off x="214282" y="2786058"/>
            <a:ext cx="2214578" cy="2071702"/>
          </a:xfrm>
          <a:prstGeom prst="flowChartConnector">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7" name="Group 47"/>
          <p:cNvGrpSpPr>
            <a:grpSpLocks/>
          </p:cNvGrpSpPr>
          <p:nvPr/>
        </p:nvGrpSpPr>
        <p:grpSpPr bwMode="auto">
          <a:xfrm>
            <a:off x="1928794" y="857232"/>
            <a:ext cx="5562600" cy="646113"/>
            <a:chOff x="1104" y="2109"/>
            <a:chExt cx="3504" cy="857"/>
          </a:xfrm>
        </p:grpSpPr>
        <p:sp>
          <p:nvSpPr>
            <p:cNvPr id="8" name="AutoShape 48"/>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0" name="AutoShape 49"/>
            <p:cNvSpPr>
              <a:spLocks noChangeArrowheads="1"/>
            </p:cNvSpPr>
            <p:nvPr/>
          </p:nvSpPr>
          <p:spPr bwMode="gray">
            <a:xfrm>
              <a:off x="1181" y="2185"/>
              <a:ext cx="675" cy="673"/>
            </a:xfrm>
            <a:prstGeom prst="roundRect">
              <a:avLst>
                <a:gd name="adj" fmla="val 11921"/>
              </a:avLst>
            </a:prstGeom>
            <a:solidFill>
              <a:srgbClr val="FF99CC"/>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11" name="Freeform 50"/>
            <p:cNvSpPr>
              <a:spLocks/>
            </p:cNvSpPr>
            <p:nvPr/>
          </p:nvSpPr>
          <p:spPr bwMode="gray">
            <a:xfrm>
              <a:off x="1223" y="222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lumMod val="95000"/>
              </a:schemeClr>
            </a:soli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12" name="Text Box 51"/>
            <p:cNvSpPr txBox="1">
              <a:spLocks noChangeArrowheads="1"/>
            </p:cNvSpPr>
            <p:nvPr/>
          </p:nvSpPr>
          <p:spPr bwMode="gray">
            <a:xfrm>
              <a:off x="1390" y="2185"/>
              <a:ext cx="241" cy="695"/>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5</a:t>
              </a:r>
            </a:p>
          </p:txBody>
        </p:sp>
        <p:sp>
          <p:nvSpPr>
            <p:cNvPr id="13" name="Text Box 52"/>
            <p:cNvSpPr txBox="1">
              <a:spLocks noChangeArrowheads="1"/>
            </p:cNvSpPr>
            <p:nvPr/>
          </p:nvSpPr>
          <p:spPr bwMode="gray">
            <a:xfrm>
              <a:off x="2166" y="2191"/>
              <a:ext cx="1927" cy="775"/>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公司层战略</a:t>
              </a:r>
              <a:endParaRPr lang="en-US" altLang="zh-CN" sz="3200" dirty="0">
                <a:latin typeface="Calibri" pitchFamily="34" charset="0"/>
              </a:endParaRPr>
            </a:p>
          </p:txBody>
        </p:sp>
      </p:grpSp>
      <p:sp>
        <p:nvSpPr>
          <p:cNvPr id="18" name="TextBox 17"/>
          <p:cNvSpPr txBox="1"/>
          <p:nvPr/>
        </p:nvSpPr>
        <p:spPr>
          <a:xfrm>
            <a:off x="214282" y="3558605"/>
            <a:ext cx="2286016" cy="584775"/>
          </a:xfrm>
          <a:prstGeom prst="rect">
            <a:avLst/>
          </a:prstGeom>
          <a:noFill/>
        </p:spPr>
        <p:txBody>
          <a:bodyPr wrap="square" rtlCol="0">
            <a:spAutoFit/>
          </a:bodyPr>
          <a:lstStyle/>
          <a:p>
            <a:r>
              <a:rPr lang="zh-CN" altLang="en-US" sz="3200" dirty="0" smtClean="0"/>
              <a:t>移动互联网</a:t>
            </a:r>
            <a:endParaRPr lang="zh-CN" altLang="en-US" sz="3200" dirty="0"/>
          </a:p>
        </p:txBody>
      </p:sp>
      <p:cxnSp>
        <p:nvCxnSpPr>
          <p:cNvPr id="21" name="直接连接符 20"/>
          <p:cNvCxnSpPr/>
          <p:nvPr/>
        </p:nvCxnSpPr>
        <p:spPr>
          <a:xfrm flipV="1">
            <a:off x="1857356" y="2000240"/>
            <a:ext cx="1571636" cy="9286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a:xfrm flipV="1">
            <a:off x="2214546" y="2928934"/>
            <a:ext cx="1285884" cy="2857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a:off x="2428860" y="3857628"/>
            <a:ext cx="1143008"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直接连接符 23"/>
          <p:cNvCxnSpPr/>
          <p:nvPr/>
        </p:nvCxnSpPr>
        <p:spPr>
          <a:xfrm>
            <a:off x="2214546" y="4429132"/>
            <a:ext cx="1214446" cy="428628"/>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直接连接符 24"/>
          <p:cNvCxnSpPr>
            <a:endCxn id="41" idx="1"/>
          </p:cNvCxnSpPr>
          <p:nvPr/>
        </p:nvCxnSpPr>
        <p:spPr>
          <a:xfrm>
            <a:off x="1714480" y="4786322"/>
            <a:ext cx="1714512" cy="1321603"/>
          </a:xfrm>
          <a:prstGeom prst="line">
            <a:avLst/>
          </a:prstGeom>
        </p:spPr>
        <p:style>
          <a:lnRef idx="3">
            <a:schemeClr val="accent1"/>
          </a:lnRef>
          <a:fillRef idx="0">
            <a:schemeClr val="accent1"/>
          </a:fillRef>
          <a:effectRef idx="2">
            <a:schemeClr val="accent1"/>
          </a:effectRef>
          <a:fontRef idx="minor">
            <a:schemeClr val="tx1"/>
          </a:fontRef>
        </p:style>
      </p:cxnSp>
      <p:sp>
        <p:nvSpPr>
          <p:cNvPr id="37" name="圆角矩形 36"/>
          <p:cNvSpPr/>
          <p:nvPr/>
        </p:nvSpPr>
        <p:spPr>
          <a:xfrm>
            <a:off x="3428992" y="1714488"/>
            <a:ext cx="2143140" cy="642942"/>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移动社交</a:t>
            </a:r>
            <a:endParaRPr lang="zh-CN" altLang="en-US" sz="3600" dirty="0">
              <a:solidFill>
                <a:schemeClr val="tx1"/>
              </a:solidFill>
            </a:endParaRPr>
          </a:p>
        </p:txBody>
      </p:sp>
      <p:sp>
        <p:nvSpPr>
          <p:cNvPr id="38" name="圆角矩形 37"/>
          <p:cNvSpPr/>
          <p:nvPr/>
        </p:nvSpPr>
        <p:spPr>
          <a:xfrm>
            <a:off x="3428992" y="2643182"/>
            <a:ext cx="2143140" cy="642942"/>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平台入口</a:t>
            </a:r>
          </a:p>
        </p:txBody>
      </p:sp>
      <p:sp>
        <p:nvSpPr>
          <p:cNvPr id="39" name="圆角矩形 38"/>
          <p:cNvSpPr/>
          <p:nvPr/>
        </p:nvSpPr>
        <p:spPr>
          <a:xfrm>
            <a:off x="3428992" y="3643314"/>
            <a:ext cx="2143140" cy="642942"/>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开发者数据</a:t>
            </a:r>
          </a:p>
        </p:txBody>
      </p:sp>
      <p:sp>
        <p:nvSpPr>
          <p:cNvPr id="40" name="圆角矩形 39"/>
          <p:cNvSpPr/>
          <p:nvPr/>
        </p:nvSpPr>
        <p:spPr>
          <a:xfrm>
            <a:off x="3428992" y="4572008"/>
            <a:ext cx="2143140" cy="642942"/>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O2O</a:t>
            </a:r>
            <a:r>
              <a:rPr lang="zh-CN" altLang="en-US" sz="3600" dirty="0" smtClean="0">
                <a:solidFill>
                  <a:schemeClr val="tx1"/>
                </a:solidFill>
              </a:rPr>
              <a:t>应用</a:t>
            </a:r>
          </a:p>
        </p:txBody>
      </p:sp>
      <p:sp>
        <p:nvSpPr>
          <p:cNvPr id="41" name="圆角矩形 40"/>
          <p:cNvSpPr/>
          <p:nvPr/>
        </p:nvSpPr>
        <p:spPr>
          <a:xfrm>
            <a:off x="3428992" y="5786454"/>
            <a:ext cx="2143140" cy="642942"/>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地图</a:t>
            </a:r>
          </a:p>
        </p:txBody>
      </p:sp>
      <p:sp>
        <p:nvSpPr>
          <p:cNvPr id="43" name="右箭头 42"/>
          <p:cNvSpPr/>
          <p:nvPr/>
        </p:nvSpPr>
        <p:spPr>
          <a:xfrm>
            <a:off x="5572132" y="1857364"/>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右箭头 43"/>
          <p:cNvSpPr/>
          <p:nvPr/>
        </p:nvSpPr>
        <p:spPr>
          <a:xfrm>
            <a:off x="5572132" y="2786058"/>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5" name="右箭头 44"/>
          <p:cNvSpPr/>
          <p:nvPr/>
        </p:nvSpPr>
        <p:spPr>
          <a:xfrm>
            <a:off x="5572132" y="3786190"/>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7" name="右箭头 46"/>
          <p:cNvSpPr/>
          <p:nvPr/>
        </p:nvSpPr>
        <p:spPr>
          <a:xfrm>
            <a:off x="5572132" y="4714884"/>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8" name="右箭头 47"/>
          <p:cNvSpPr/>
          <p:nvPr/>
        </p:nvSpPr>
        <p:spPr>
          <a:xfrm>
            <a:off x="5572132" y="5929330"/>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9" name="TextBox 48"/>
          <p:cNvSpPr txBox="1"/>
          <p:nvPr/>
        </p:nvSpPr>
        <p:spPr>
          <a:xfrm>
            <a:off x="6286512" y="1785926"/>
            <a:ext cx="2857488" cy="523220"/>
          </a:xfrm>
          <a:prstGeom prst="rect">
            <a:avLst/>
          </a:prstGeom>
          <a:noFill/>
        </p:spPr>
        <p:txBody>
          <a:bodyPr wrap="square" rtlCol="0">
            <a:spAutoFit/>
          </a:bodyPr>
          <a:lstStyle/>
          <a:p>
            <a:r>
              <a:rPr lang="zh-CN" altLang="en-US" sz="2800" dirty="0" smtClean="0"/>
              <a:t>新浪微博、陌陌</a:t>
            </a:r>
            <a:endParaRPr lang="zh-CN" altLang="en-US" sz="2800" dirty="0"/>
          </a:p>
        </p:txBody>
      </p:sp>
      <p:sp>
        <p:nvSpPr>
          <p:cNvPr id="50" name="TextBox 49"/>
          <p:cNvSpPr txBox="1"/>
          <p:nvPr/>
        </p:nvSpPr>
        <p:spPr>
          <a:xfrm>
            <a:off x="6286512" y="2691466"/>
            <a:ext cx="2857488" cy="523220"/>
          </a:xfrm>
          <a:prstGeom prst="rect">
            <a:avLst/>
          </a:prstGeom>
          <a:noFill/>
        </p:spPr>
        <p:txBody>
          <a:bodyPr wrap="square" rtlCol="0">
            <a:spAutoFit/>
          </a:bodyPr>
          <a:lstStyle/>
          <a:p>
            <a:r>
              <a:rPr lang="en-US" altLang="zh-CN" sz="2800" dirty="0" smtClean="0"/>
              <a:t>UC</a:t>
            </a:r>
            <a:r>
              <a:rPr lang="zh-CN" altLang="en-US" sz="2800" dirty="0" smtClean="0"/>
              <a:t>浏览器</a:t>
            </a:r>
            <a:endParaRPr lang="zh-CN" altLang="en-US" sz="2800" dirty="0"/>
          </a:p>
        </p:txBody>
      </p:sp>
      <p:sp>
        <p:nvSpPr>
          <p:cNvPr id="51" name="TextBox 50"/>
          <p:cNvSpPr txBox="1"/>
          <p:nvPr/>
        </p:nvSpPr>
        <p:spPr>
          <a:xfrm>
            <a:off x="6286512" y="3714752"/>
            <a:ext cx="2857488" cy="523220"/>
          </a:xfrm>
          <a:prstGeom prst="rect">
            <a:avLst/>
          </a:prstGeom>
          <a:noFill/>
        </p:spPr>
        <p:txBody>
          <a:bodyPr wrap="square" rtlCol="0">
            <a:spAutoFit/>
          </a:bodyPr>
          <a:lstStyle/>
          <a:p>
            <a:r>
              <a:rPr lang="zh-CN" altLang="en-US" sz="2800" dirty="0" smtClean="0"/>
              <a:t>友盟</a:t>
            </a:r>
            <a:endParaRPr lang="zh-CN" altLang="en-US" sz="2800" dirty="0"/>
          </a:p>
        </p:txBody>
      </p:sp>
      <p:sp>
        <p:nvSpPr>
          <p:cNvPr id="52" name="TextBox 51"/>
          <p:cNvSpPr txBox="1"/>
          <p:nvPr/>
        </p:nvSpPr>
        <p:spPr>
          <a:xfrm>
            <a:off x="6286512" y="4572008"/>
            <a:ext cx="2857488" cy="830997"/>
          </a:xfrm>
          <a:prstGeom prst="rect">
            <a:avLst/>
          </a:prstGeom>
          <a:noFill/>
        </p:spPr>
        <p:txBody>
          <a:bodyPr wrap="square" rtlCol="0">
            <a:spAutoFit/>
          </a:bodyPr>
          <a:lstStyle/>
          <a:p>
            <a:r>
              <a:rPr lang="zh-CN" altLang="en-US" sz="2400" dirty="0" smtClean="0"/>
              <a:t>美团、在路上、丁丁网、快的打车</a:t>
            </a:r>
            <a:endParaRPr lang="en-US" altLang="zh-CN" sz="2400" dirty="0" smtClean="0"/>
          </a:p>
        </p:txBody>
      </p:sp>
      <p:sp>
        <p:nvSpPr>
          <p:cNvPr id="53" name="TextBox 52"/>
          <p:cNvSpPr txBox="1"/>
          <p:nvPr/>
        </p:nvSpPr>
        <p:spPr>
          <a:xfrm>
            <a:off x="6286512" y="5834738"/>
            <a:ext cx="3143272" cy="523220"/>
          </a:xfrm>
          <a:prstGeom prst="rect">
            <a:avLst/>
          </a:prstGeom>
          <a:noFill/>
        </p:spPr>
        <p:txBody>
          <a:bodyPr wrap="square" rtlCol="0">
            <a:spAutoFit/>
          </a:bodyPr>
          <a:lstStyle/>
          <a:p>
            <a:r>
              <a:rPr lang="zh-CN" altLang="en-US" sz="2800" dirty="0" smtClean="0"/>
              <a:t>高德地图</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阿里巴巴集团战略管理</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3010" name="Picture 2" descr="http://ww3.sinaimg.cn/large/9a58d30cjw1e4h71q09z2j20f40fatcd.jpg"/>
          <p:cNvPicPr>
            <a:picLocks noChangeAspect="1" noChangeArrowheads="1"/>
          </p:cNvPicPr>
          <p:nvPr/>
        </p:nvPicPr>
        <p:blipFill>
          <a:blip r:embed="rId3"/>
          <a:srcRect/>
          <a:stretch>
            <a:fillRect/>
          </a:stretch>
        </p:blipFill>
        <p:spPr bwMode="auto">
          <a:xfrm>
            <a:off x="2285952" y="-75688"/>
            <a:ext cx="6858048" cy="6933688"/>
          </a:xfrm>
          <a:prstGeom prst="rect">
            <a:avLst/>
          </a:prstGeom>
          <a:noFill/>
        </p:spPr>
      </p:pic>
      <p:sp>
        <p:nvSpPr>
          <p:cNvPr id="8" name="矩形 7"/>
          <p:cNvSpPr/>
          <p:nvPr/>
        </p:nvSpPr>
        <p:spPr>
          <a:xfrm>
            <a:off x="285720" y="285728"/>
            <a:ext cx="500066" cy="6370975"/>
          </a:xfrm>
          <a:prstGeom prst="rect">
            <a:avLst/>
          </a:prstGeom>
          <a:solidFill>
            <a:srgbClr val="FFCCFF"/>
          </a:solidFill>
        </p:spPr>
        <p:txBody>
          <a:bodyPr wrap="square">
            <a:spAutoFit/>
          </a:bodyPr>
          <a:lstStyle/>
          <a:p>
            <a:r>
              <a:rPr lang="zh-CN" altLang="en-US" sz="2400" dirty="0" smtClean="0"/>
              <a:t>阿里</a:t>
            </a:r>
            <a:r>
              <a:rPr lang="en-US" altLang="zh-CN" sz="2400" dirty="0" smtClean="0"/>
              <a:t>2011</a:t>
            </a:r>
            <a:r>
              <a:rPr lang="zh-CN" altLang="en-US" sz="2400" dirty="0" smtClean="0"/>
              <a:t>年以来投资或收购不完全名单</a:t>
            </a:r>
            <a:endParaRPr lang="zh-CN" altLang="en-US" sz="2400" dirty="0"/>
          </a:p>
        </p:txBody>
      </p:sp>
      <p:pic>
        <p:nvPicPr>
          <p:cNvPr id="6146" name="Picture 2" descr="http://ww1.sinaimg.cn/mw690/9a58d30cjw1e4ln8ly028j20f6083wg9.jpg"/>
          <p:cNvPicPr>
            <a:picLocks noChangeAspect="1" noChangeArrowheads="1"/>
          </p:cNvPicPr>
          <p:nvPr/>
        </p:nvPicPr>
        <p:blipFill>
          <a:blip r:embed="rId4"/>
          <a:srcRect/>
          <a:stretch>
            <a:fillRect/>
          </a:stretch>
        </p:blipFill>
        <p:spPr bwMode="auto">
          <a:xfrm>
            <a:off x="3943350" y="1643050"/>
            <a:ext cx="5200650" cy="2771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214282" y="928670"/>
            <a:ext cx="492922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b="1" dirty="0" smtClean="0">
                <a:latin typeface="宋体" pitchFamily="2" charset="-122"/>
                <a:ea typeface="宋体" pitchFamily="2" charset="-122"/>
              </a:rPr>
              <a:t>阿里巴巴入股新浪微博的三大原因</a:t>
            </a:r>
            <a:endParaRPr lang="zh-CN" altLang="en-US" sz="2400" b="1" dirty="0">
              <a:latin typeface="宋体" pitchFamily="2" charset="-122"/>
              <a:ea typeface="宋体" pitchFamily="2" charset="-122"/>
            </a:endParaRPr>
          </a:p>
        </p:txBody>
      </p:sp>
      <p:sp>
        <p:nvSpPr>
          <p:cNvPr id="10" name="矩形 9"/>
          <p:cNvSpPr/>
          <p:nvPr/>
        </p:nvSpPr>
        <p:spPr>
          <a:xfrm>
            <a:off x="285720" y="1714488"/>
            <a:ext cx="8286808" cy="646331"/>
          </a:xfrm>
          <a:prstGeom prst="rect">
            <a:avLst/>
          </a:prstGeom>
        </p:spPr>
        <p:txBody>
          <a:bodyPr wrap="square">
            <a:spAutoFit/>
          </a:bodyPr>
          <a:lstStyle/>
          <a:p>
            <a:r>
              <a:rPr lang="zh-CN" altLang="en-US" dirty="0" smtClean="0"/>
              <a:t>阿里巴巴通过其全资子公司，以</a:t>
            </a:r>
            <a:r>
              <a:rPr lang="en-US" dirty="0" smtClean="0"/>
              <a:t>5.86</a:t>
            </a:r>
            <a:r>
              <a:rPr lang="zh-CN" altLang="en-US" dirty="0" smtClean="0"/>
              <a:t>亿美元购入新浪微博约</a:t>
            </a:r>
            <a:r>
              <a:rPr lang="en-US" dirty="0" smtClean="0"/>
              <a:t>18%</a:t>
            </a:r>
            <a:r>
              <a:rPr lang="zh-CN" altLang="en-US" dirty="0" smtClean="0"/>
              <a:t>的股份。这项高达</a:t>
            </a:r>
            <a:r>
              <a:rPr lang="en-US" dirty="0" smtClean="0"/>
              <a:t>35</a:t>
            </a:r>
            <a:r>
              <a:rPr lang="zh-CN" altLang="en-US" dirty="0" smtClean="0"/>
              <a:t>亿元的投资，堪称中国互联网历史上最大规模的资本交易。</a:t>
            </a:r>
            <a:endParaRPr lang="zh-CN" altLang="en-US" dirty="0"/>
          </a:p>
        </p:txBody>
      </p:sp>
      <p:sp>
        <p:nvSpPr>
          <p:cNvPr id="13313" name="Rectangle 1"/>
          <p:cNvSpPr>
            <a:spLocks noChangeArrowheads="1"/>
          </p:cNvSpPr>
          <p:nvPr/>
        </p:nvSpPr>
        <p:spPr bwMode="auto">
          <a:xfrm>
            <a:off x="285720" y="2428868"/>
            <a:ext cx="8501122" cy="4154984"/>
          </a:xfrm>
          <a:prstGeom prst="rect">
            <a:avLst/>
          </a:prstGeom>
          <a:noFill/>
          <a:ln w="9525">
            <a:solidFill>
              <a:srgbClr val="FFC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333333"/>
                </a:solidFill>
                <a:effectLst/>
                <a:latin typeface="Arial" pitchFamily="34" charset="0"/>
                <a:ea typeface="宋体" pitchFamily="2" charset="-122"/>
                <a:cs typeface="Arial" pitchFamily="34" charset="0"/>
              </a:rPr>
              <a:t>第一个原因是取悦资本市场</a:t>
            </a:r>
            <a:r>
              <a:rPr kumimoji="0" 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在新浪微博商业化屡屡受阻的今天，除了资本运作外，没有其他任何办法能给投资人带来信心，而阿里巴巴</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5.86 </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亿美元资金的进入，既为新浪微博商业化带来更多的试错时间，又给了投资人一针强心剂，可谓一箭双雕。受阿里巴巴入股消息的影响，新浪股价在昨个交易日大涨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18%</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，创下了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52 </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周以来单日的最高涨幅。</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另一方面，对阿里巴巴而言，入股新浪微博后，也给自己上市提供了一个绝佳的素材，新浪微博拥有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5 </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亿用户，如何将这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5 </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亿用户与阿里巴巴旗下的电子商务平台对接，将给资本市场留下足够想象，同时也将拉高阿里巴巴未来上市的估值。</a:t>
            </a:r>
            <a:endParaRPr kumimoji="0" lang="zh-CN" altLang="en-US" sz="6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TextBox 6"/>
          <p:cNvSpPr txBox="1"/>
          <p:nvPr/>
        </p:nvSpPr>
        <p:spPr>
          <a:xfrm>
            <a:off x="571472" y="1214422"/>
            <a:ext cx="8143932" cy="4801314"/>
          </a:xfrm>
          <a:prstGeom prst="rect">
            <a:avLst/>
          </a:prstGeom>
          <a:noFill/>
          <a:ln>
            <a:solidFill>
              <a:srgbClr val="FFC000"/>
            </a:solidFill>
          </a:ln>
        </p:spPr>
        <p:txBody>
          <a:bodyPr wrap="square" rtlCol="0">
            <a:spAutoFit/>
          </a:bodyPr>
          <a:lstStyle/>
          <a:p>
            <a:r>
              <a:rPr lang="zh-CN" altLang="en-US" sz="2400" b="1" dirty="0" smtClean="0">
                <a:latin typeface="宋体" pitchFamily="2" charset="-122"/>
                <a:ea typeface="宋体" pitchFamily="2" charset="-122"/>
              </a:rPr>
              <a:t>第二个原因是抢占流量入口并迎接大数据时代</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过去阿里巴巴为抢夺移动互联网的流量入口，投资或收购了美团、陌陌、快的打车、</a:t>
            </a:r>
            <a:r>
              <a:rPr lang="en-US" sz="2400" dirty="0" err="1" smtClean="0">
                <a:latin typeface="宋体" pitchFamily="2" charset="-122"/>
                <a:ea typeface="宋体" pitchFamily="2" charset="-122"/>
              </a:rPr>
              <a:t>UCweb</a:t>
            </a:r>
            <a:r>
              <a:rPr 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等多个与移动互联网和社交相关的公司，入股新浪微博后，阿里巴巴将成为国内在移动互联网领域最具影响力的互联网巨头。纵观国内互联网，也只有拥有微信业务的腾讯能与之匹敌。</a:t>
            </a:r>
          </a:p>
          <a:p>
            <a:r>
              <a:rPr lang="zh-CN" altLang="en-US" sz="2400" dirty="0" smtClean="0">
                <a:latin typeface="宋体" pitchFamily="2" charset="-122"/>
                <a:ea typeface="宋体" pitchFamily="2" charset="-122"/>
              </a:rPr>
              <a:t>今天的网络一只脚已经迈进了大数据时代，远在新加坡的盛大董事长陈天桥近期与高管交流最多的话题就是</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纸牌屋</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火爆背后与大数据的关系。美团、陌陌、快的打车、</a:t>
            </a:r>
            <a:r>
              <a:rPr lang="en-US" sz="2400" dirty="0" err="1" smtClean="0">
                <a:latin typeface="宋体" pitchFamily="2" charset="-122"/>
                <a:ea typeface="宋体" pitchFamily="2" charset="-122"/>
              </a:rPr>
              <a:t>UCweb</a:t>
            </a:r>
            <a:r>
              <a:rPr 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甚至新浪微博，在移动互联网和社交领域累计的数据将是一座挖之不尽的金矿，阿里巴巴如果能够掌握移动互联网的入口并进行大数据分析，将彻底颠覆目前的互联网巨头。</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TextBox 6"/>
          <p:cNvSpPr txBox="1"/>
          <p:nvPr/>
        </p:nvSpPr>
        <p:spPr>
          <a:xfrm>
            <a:off x="571472" y="1214422"/>
            <a:ext cx="8143932" cy="2585323"/>
          </a:xfrm>
          <a:prstGeom prst="rect">
            <a:avLst/>
          </a:prstGeom>
          <a:noFill/>
          <a:ln>
            <a:solidFill>
              <a:srgbClr val="FFC000"/>
            </a:solidFill>
          </a:ln>
        </p:spPr>
        <p:txBody>
          <a:bodyPr wrap="square" rtlCol="0">
            <a:spAutoFit/>
          </a:bodyPr>
          <a:lstStyle/>
          <a:p>
            <a:r>
              <a:rPr lang="zh-CN" altLang="en-US" sz="2400" b="1" dirty="0" smtClean="0">
                <a:latin typeface="宋体" pitchFamily="2" charset="-122"/>
                <a:ea typeface="宋体" pitchFamily="2" charset="-122"/>
              </a:rPr>
              <a:t>第三大原因是强化社交关系挑战腾讯</a:t>
            </a:r>
            <a:r>
              <a:rPr lang="zh-CN" altLang="en-US" sz="2400" dirty="0" smtClean="0">
                <a:latin typeface="宋体" pitchFamily="2" charset="-122"/>
                <a:ea typeface="宋体" pitchFamily="2" charset="-122"/>
              </a:rPr>
              <a:t>。</a:t>
            </a:r>
          </a:p>
          <a:p>
            <a:r>
              <a:rPr lang="zh-CN" altLang="en-US" sz="2400" dirty="0" smtClean="0"/>
              <a:t>根据双方的合作协议，阿里巴巴和新浪微博将在</a:t>
            </a:r>
            <a:r>
              <a:rPr lang="zh-CN" altLang="en-US" sz="2400" b="1" dirty="0" smtClean="0"/>
              <a:t>用户账户互通、数据交换、在线支付、网络营销等</a:t>
            </a:r>
            <a:r>
              <a:rPr lang="zh-CN" altLang="en-US" sz="2400" dirty="0" smtClean="0"/>
              <a:t>领域进行深入合作。目前来看，新浪微博拥有</a:t>
            </a:r>
            <a:r>
              <a:rPr lang="en-US" sz="2400" b="1" dirty="0" smtClean="0"/>
              <a:t>5</a:t>
            </a:r>
            <a:r>
              <a:rPr lang="zh-CN" altLang="en-US" sz="2400" dirty="0" smtClean="0"/>
              <a:t>亿用户，阿里巴巴旗下的淘宝、支付宝、天猫等平台的账号大约有</a:t>
            </a:r>
            <a:r>
              <a:rPr lang="en-US" sz="2400" b="1" dirty="0" smtClean="0"/>
              <a:t>8</a:t>
            </a:r>
            <a:r>
              <a:rPr lang="zh-CN" altLang="en-US" sz="2400" dirty="0" smtClean="0"/>
              <a:t>亿，双方数据一旦互通，有望成为中国最大的账户体系。</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285720" y="928670"/>
            <a:ext cx="7391767" cy="646331"/>
          </a:xfrm>
          <a:prstGeom prst="rect">
            <a:avLst/>
          </a:prstGeom>
        </p:spPr>
        <p:txBody>
          <a:bodyPr wrap="none">
            <a:spAutoFit/>
          </a:bodyPr>
          <a:lstStyle/>
          <a:p>
            <a:r>
              <a:rPr lang="zh-CN" altLang="en-US" b="1" dirty="0" smtClean="0"/>
              <a:t>继入股新浪微博后 阿里</a:t>
            </a:r>
            <a:r>
              <a:rPr lang="en-US" altLang="zh-CN" b="1" dirty="0" smtClean="0"/>
              <a:t>2.94</a:t>
            </a:r>
            <a:r>
              <a:rPr lang="zh-CN" altLang="en-US" b="1" dirty="0" smtClean="0"/>
              <a:t>亿美元投资高德</a:t>
            </a:r>
            <a:endParaRPr lang="en-US" altLang="zh-CN" b="1" dirty="0" smtClean="0"/>
          </a:p>
          <a:p>
            <a:r>
              <a:rPr lang="zh-CN" altLang="en-US" b="1" dirty="0" smtClean="0"/>
              <a:t>与卓普、夏新、基伍、康佳、小辣椒</a:t>
            </a:r>
            <a:r>
              <a:rPr lang="en-US" altLang="zh-CN" b="1" dirty="0" smtClean="0"/>
              <a:t>5</a:t>
            </a:r>
            <a:r>
              <a:rPr lang="zh-CN" altLang="en-US" b="1" dirty="0" smtClean="0"/>
              <a:t>家终端厂商推出</a:t>
            </a:r>
            <a:r>
              <a:rPr lang="en-US" altLang="zh-CN" b="1" dirty="0" smtClean="0"/>
              <a:t>6</a:t>
            </a:r>
            <a:r>
              <a:rPr lang="zh-CN" altLang="en-US" b="1" dirty="0" smtClean="0"/>
              <a:t>款阿里云手机</a:t>
            </a:r>
            <a:endParaRPr lang="zh-CN" altLang="en-US" b="1" dirty="0"/>
          </a:p>
        </p:txBody>
      </p:sp>
      <p:sp>
        <p:nvSpPr>
          <p:cNvPr id="8" name="矩形 7"/>
          <p:cNvSpPr/>
          <p:nvPr/>
        </p:nvSpPr>
        <p:spPr>
          <a:xfrm>
            <a:off x="500034" y="2857496"/>
            <a:ext cx="8286808" cy="2308324"/>
          </a:xfrm>
          <a:prstGeom prst="rect">
            <a:avLst/>
          </a:prstGeom>
        </p:spPr>
        <p:txBody>
          <a:bodyPr wrap="square">
            <a:spAutoFit/>
          </a:bodyPr>
          <a:lstStyle/>
          <a:p>
            <a:r>
              <a:rPr lang="zh-CN" altLang="en-US" sz="2400" dirty="0" smtClean="0"/>
              <a:t>近期一系列的投资，让阿里巴巴移动战略的生态圈布局正渐渐明朗。 通过不断布点、织网，在移动互联网时代，阿里巴巴将打造一个全新的生态体系，建立移动互联的“无边界生活圈”，实现“淘宝就是生活”的愿景。</a:t>
            </a:r>
            <a:endParaRPr lang="en-US" altLang="zh-CN" sz="2400" dirty="0" smtClean="0"/>
          </a:p>
          <a:p>
            <a:r>
              <a:rPr lang="zh-CN" altLang="en-US" sz="2400" dirty="0" smtClean="0"/>
              <a:t>提供移动互联时代的“水、电、气”生态基础设施，最终成为“无所不在”的无边界生活圈。</a:t>
            </a:r>
            <a:endParaRPr lang="zh-CN" altLang="en-US" sz="2400" dirty="0"/>
          </a:p>
        </p:txBody>
      </p:sp>
      <p:sp>
        <p:nvSpPr>
          <p:cNvPr id="10" name="矩形 9"/>
          <p:cNvSpPr/>
          <p:nvPr/>
        </p:nvSpPr>
        <p:spPr>
          <a:xfrm rot="20002245">
            <a:off x="144200" y="1897463"/>
            <a:ext cx="2714612" cy="1285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solidFill>
                  <a:srgbClr val="C00000"/>
                </a:solidFill>
              </a:rPr>
              <a:t>小结</a:t>
            </a:r>
            <a:endParaRPr lang="zh-CN" altLang="en-US" sz="48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714348" y="2928934"/>
            <a:ext cx="1071570" cy="500066"/>
          </a:xfrm>
          <a:prstGeom prst="round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2" name="Group 41"/>
          <p:cNvGrpSpPr>
            <a:grpSpLocks/>
          </p:cNvGrpSpPr>
          <p:nvPr/>
        </p:nvGrpSpPr>
        <p:grpSpPr bwMode="auto">
          <a:xfrm>
            <a:off x="1957408" y="928670"/>
            <a:ext cx="5543550" cy="636185"/>
            <a:chOff x="1104" y="1200"/>
            <a:chExt cx="3413" cy="891"/>
          </a:xfrm>
        </p:grpSpPr>
        <p:sp>
          <p:nvSpPr>
            <p:cNvPr id="17" name="AutoShape 42"/>
            <p:cNvSpPr>
              <a:spLocks noChangeArrowheads="1"/>
            </p:cNvSpPr>
            <p:nvPr/>
          </p:nvSpPr>
          <p:spPr bwMode="gray">
            <a:xfrm>
              <a:off x="1104" y="1200"/>
              <a:ext cx="3413"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8" name="AutoShape 43"/>
            <p:cNvSpPr>
              <a:spLocks noChangeArrowheads="1"/>
            </p:cNvSpPr>
            <p:nvPr/>
          </p:nvSpPr>
          <p:spPr bwMode="gray">
            <a:xfrm>
              <a:off x="1181" y="1276"/>
              <a:ext cx="671" cy="674"/>
            </a:xfrm>
            <a:prstGeom prst="roundRect">
              <a:avLst>
                <a:gd name="adj" fmla="val 11921"/>
              </a:avLst>
            </a:prstGeom>
            <a:solidFill>
              <a:schemeClr val="accent6">
                <a:lumMod val="60000"/>
                <a:lumOff val="40000"/>
              </a:schemeClr>
            </a:solidFill>
            <a:ln w="38100">
              <a:solidFill>
                <a:schemeClr val="tx1"/>
              </a:solidFill>
              <a:round/>
              <a:headEnd/>
              <a:tailEnd/>
            </a:ln>
            <a:effectLst/>
          </p:spPr>
          <p:txBody>
            <a:bodyPr wrap="none" anchor="ctr"/>
            <a:lstStyle/>
            <a:p>
              <a:pPr algn="ctr" fontAlgn="auto">
                <a:spcBef>
                  <a:spcPts val="0"/>
                </a:spcBef>
                <a:spcAft>
                  <a:spcPts val="0"/>
                </a:spcAft>
                <a:defRPr/>
              </a:pPr>
              <a:endParaRPr lang="zh-CN" altLang="en-US">
                <a:ea typeface="+mn-ea"/>
              </a:endParaRPr>
            </a:p>
          </p:txBody>
        </p:sp>
        <p:sp>
          <p:nvSpPr>
            <p:cNvPr id="19" name="Freeform 44"/>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20" name="Text Box 45"/>
            <p:cNvSpPr txBox="1">
              <a:spLocks noChangeArrowheads="1"/>
            </p:cNvSpPr>
            <p:nvPr/>
          </p:nvSpPr>
          <p:spPr bwMode="gray">
            <a:xfrm>
              <a:off x="1390" y="1276"/>
              <a:ext cx="238" cy="787"/>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1</a:t>
              </a:r>
            </a:p>
          </p:txBody>
        </p:sp>
        <p:sp>
          <p:nvSpPr>
            <p:cNvPr id="21" name="Text Box 46"/>
            <p:cNvSpPr txBox="1">
              <a:spLocks noChangeArrowheads="1"/>
            </p:cNvSpPr>
            <p:nvPr/>
          </p:nvSpPr>
          <p:spPr bwMode="gray">
            <a:xfrm>
              <a:off x="1959" y="1273"/>
              <a:ext cx="2186" cy="818"/>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企业简介</a:t>
              </a:r>
              <a:endParaRPr lang="en-US" altLang="zh-CN" sz="3200" dirty="0">
                <a:latin typeface="Calibri" pitchFamily="34" charset="0"/>
              </a:endParaRPr>
            </a:p>
          </p:txBody>
        </p:sp>
      </p:gr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0482" name="AutoShape 2" descr="http://t3.baidu.com/it/u=520485308,1252670178&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7" name="图片 46" descr="http://img.cool80.com/i/logo/other/alexa.jpg"/>
          <p:cNvPicPr/>
          <p:nvPr/>
        </p:nvPicPr>
        <p:blipFill>
          <a:blip r:embed="rId3" cstate="print"/>
          <a:srcRect/>
          <a:stretch>
            <a:fillRect/>
          </a:stretch>
        </p:blipFill>
        <p:spPr bwMode="auto">
          <a:xfrm>
            <a:off x="571472" y="1643050"/>
            <a:ext cx="1428748" cy="1285872"/>
          </a:xfrm>
          <a:prstGeom prst="rect">
            <a:avLst/>
          </a:prstGeom>
          <a:noFill/>
          <a:ln w="9525">
            <a:noFill/>
            <a:miter lim="800000"/>
            <a:headEnd/>
            <a:tailEnd/>
          </a:ln>
        </p:spPr>
      </p:pic>
      <p:sp>
        <p:nvSpPr>
          <p:cNvPr id="48" name="矩形 47"/>
          <p:cNvSpPr/>
          <p:nvPr/>
        </p:nvSpPr>
        <p:spPr>
          <a:xfrm>
            <a:off x="2143108" y="2000240"/>
            <a:ext cx="4572000" cy="646331"/>
          </a:xfrm>
          <a:prstGeom prst="rect">
            <a:avLst/>
          </a:prstGeom>
        </p:spPr>
        <p:txBody>
          <a:bodyPr>
            <a:spAutoFit/>
          </a:bodyPr>
          <a:lstStyle/>
          <a:p>
            <a:pPr>
              <a:buFont typeface="Wingdings" pitchFamily="2" charset="2"/>
              <a:buChar char="ü"/>
            </a:pPr>
            <a:r>
              <a:rPr lang="zh-CN" altLang="en-US" dirty="0" smtClean="0"/>
              <a:t>  国际贸易最受欢迎网站</a:t>
            </a:r>
          </a:p>
          <a:p>
            <a:pPr>
              <a:buFont typeface="Wingdings" pitchFamily="2" charset="2"/>
              <a:buChar char="ü"/>
            </a:pPr>
            <a:r>
              <a:rPr lang="zh-CN" altLang="en-US" dirty="0" smtClean="0"/>
              <a:t>  电子商务最受欢迎网站</a:t>
            </a:r>
            <a:endParaRPr lang="zh-CN" altLang="en-US" dirty="0"/>
          </a:p>
        </p:txBody>
      </p:sp>
      <p:sp>
        <p:nvSpPr>
          <p:cNvPr id="16" name="矩形 15"/>
          <p:cNvSpPr/>
          <p:nvPr/>
        </p:nvSpPr>
        <p:spPr>
          <a:xfrm>
            <a:off x="5214942" y="2000240"/>
            <a:ext cx="3765326" cy="369332"/>
          </a:xfrm>
          <a:prstGeom prst="rect">
            <a:avLst/>
          </a:prstGeom>
        </p:spPr>
        <p:txBody>
          <a:bodyPr wrap="none">
            <a:spAutoFit/>
          </a:bodyPr>
          <a:lstStyle/>
          <a:p>
            <a:r>
              <a:rPr lang="zh-CN" altLang="en-US" dirty="0" smtClean="0"/>
              <a:t>国际贸易网站（</a:t>
            </a:r>
            <a:r>
              <a:rPr lang="en-US" dirty="0" smtClean="0"/>
              <a:t>www.alibaba.com </a:t>
            </a:r>
            <a:r>
              <a:rPr lang="zh-CN" altLang="en-US" dirty="0" smtClean="0"/>
              <a:t>）</a:t>
            </a:r>
            <a:endParaRPr lang="zh-CN" altLang="en-US" dirty="0"/>
          </a:p>
        </p:txBody>
      </p:sp>
      <p:sp>
        <p:nvSpPr>
          <p:cNvPr id="22" name="矩形 21"/>
          <p:cNvSpPr/>
          <p:nvPr/>
        </p:nvSpPr>
        <p:spPr>
          <a:xfrm>
            <a:off x="5214942" y="2273850"/>
            <a:ext cx="3528082" cy="369332"/>
          </a:xfrm>
          <a:prstGeom prst="rect">
            <a:avLst/>
          </a:prstGeom>
        </p:spPr>
        <p:txBody>
          <a:bodyPr wrap="none">
            <a:spAutoFit/>
          </a:bodyPr>
          <a:lstStyle/>
          <a:p>
            <a:r>
              <a:rPr lang="zh-CN" altLang="en-US" dirty="0" smtClean="0"/>
              <a:t>中文网站（</a:t>
            </a:r>
            <a:r>
              <a:rPr lang="en-US" dirty="0" smtClean="0"/>
              <a:t>www.alibaba.com.cn</a:t>
            </a:r>
            <a:r>
              <a:rPr lang="zh-CN" altLang="en-US" dirty="0" smtClean="0"/>
              <a:t>）</a:t>
            </a:r>
            <a:endParaRPr lang="zh-CN" altLang="en-US" dirty="0"/>
          </a:p>
        </p:txBody>
      </p:sp>
      <p:sp>
        <p:nvSpPr>
          <p:cNvPr id="23" name="矩形 22"/>
          <p:cNvSpPr/>
          <p:nvPr/>
        </p:nvSpPr>
        <p:spPr>
          <a:xfrm>
            <a:off x="928662" y="3000372"/>
            <a:ext cx="646331" cy="369332"/>
          </a:xfrm>
          <a:prstGeom prst="rect">
            <a:avLst/>
          </a:prstGeom>
        </p:spPr>
        <p:txBody>
          <a:bodyPr wrap="none">
            <a:spAutoFit/>
          </a:bodyPr>
          <a:lstStyle/>
          <a:p>
            <a:r>
              <a:rPr lang="zh-CN" altLang="en-US" dirty="0" smtClean="0"/>
              <a:t>使命</a:t>
            </a:r>
            <a:endParaRPr lang="zh-CN" altLang="en-US" dirty="0"/>
          </a:p>
        </p:txBody>
      </p:sp>
      <p:sp>
        <p:nvSpPr>
          <p:cNvPr id="25" name="矩形 24"/>
          <p:cNvSpPr/>
          <p:nvPr/>
        </p:nvSpPr>
        <p:spPr>
          <a:xfrm>
            <a:off x="2285984" y="3000372"/>
            <a:ext cx="2492990" cy="369332"/>
          </a:xfrm>
          <a:prstGeom prst="rect">
            <a:avLst/>
          </a:prstGeom>
        </p:spPr>
        <p:txBody>
          <a:bodyPr wrap="none">
            <a:spAutoFit/>
          </a:bodyPr>
          <a:lstStyle/>
          <a:p>
            <a:r>
              <a:rPr lang="zh-CN" altLang="en-US" dirty="0" smtClean="0"/>
              <a:t>让天下没有难做的生意</a:t>
            </a:r>
            <a:endParaRPr lang="zh-CN" altLang="en-US" dirty="0"/>
          </a:p>
        </p:txBody>
      </p:sp>
      <p:sp>
        <p:nvSpPr>
          <p:cNvPr id="26" name="右箭头 25"/>
          <p:cNvSpPr/>
          <p:nvPr/>
        </p:nvSpPr>
        <p:spPr>
          <a:xfrm>
            <a:off x="1928794" y="3143248"/>
            <a:ext cx="285752" cy="14287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右箭头 26"/>
          <p:cNvSpPr/>
          <p:nvPr/>
        </p:nvSpPr>
        <p:spPr>
          <a:xfrm>
            <a:off x="4714876" y="3143248"/>
            <a:ext cx="285752" cy="14287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8" name="矩形 27"/>
          <p:cNvSpPr/>
          <p:nvPr/>
        </p:nvSpPr>
        <p:spPr>
          <a:xfrm>
            <a:off x="5143504" y="2857496"/>
            <a:ext cx="3000396" cy="646331"/>
          </a:xfrm>
          <a:prstGeom prst="rect">
            <a:avLst/>
          </a:prstGeom>
        </p:spPr>
        <p:txBody>
          <a:bodyPr wrap="square">
            <a:spAutoFit/>
          </a:bodyPr>
          <a:lstStyle/>
          <a:p>
            <a:r>
              <a:rPr lang="zh-CN" altLang="en-US" dirty="0" smtClean="0"/>
              <a:t>促进“开放、透明、分享、责任”的新商业文明</a:t>
            </a:r>
            <a:endParaRPr lang="zh-CN" altLang="en-US" dirty="0"/>
          </a:p>
        </p:txBody>
      </p:sp>
      <p:sp>
        <p:nvSpPr>
          <p:cNvPr id="29" name="圆角矩形 28"/>
          <p:cNvSpPr/>
          <p:nvPr/>
        </p:nvSpPr>
        <p:spPr>
          <a:xfrm>
            <a:off x="714348" y="3714752"/>
            <a:ext cx="1071570" cy="500066"/>
          </a:xfrm>
          <a:prstGeom prst="round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0" name="矩形 29"/>
          <p:cNvSpPr/>
          <p:nvPr/>
        </p:nvSpPr>
        <p:spPr>
          <a:xfrm>
            <a:off x="928662" y="3786190"/>
            <a:ext cx="646331" cy="369332"/>
          </a:xfrm>
          <a:prstGeom prst="rect">
            <a:avLst/>
          </a:prstGeom>
        </p:spPr>
        <p:txBody>
          <a:bodyPr wrap="none">
            <a:spAutoFit/>
          </a:bodyPr>
          <a:lstStyle/>
          <a:p>
            <a:r>
              <a:rPr lang="zh-CN" altLang="en-US" dirty="0" smtClean="0"/>
              <a:t>愿景</a:t>
            </a:r>
            <a:endParaRPr lang="zh-CN" altLang="en-US" dirty="0"/>
          </a:p>
        </p:txBody>
      </p:sp>
      <p:sp>
        <p:nvSpPr>
          <p:cNvPr id="31" name="矩形 30"/>
          <p:cNvSpPr/>
          <p:nvPr/>
        </p:nvSpPr>
        <p:spPr>
          <a:xfrm>
            <a:off x="2438384" y="3782801"/>
            <a:ext cx="2262158" cy="369332"/>
          </a:xfrm>
          <a:prstGeom prst="rect">
            <a:avLst/>
          </a:prstGeom>
        </p:spPr>
        <p:txBody>
          <a:bodyPr wrap="none">
            <a:spAutoFit/>
          </a:bodyPr>
          <a:lstStyle/>
          <a:p>
            <a:r>
              <a:rPr lang="zh-CN" altLang="en-US" dirty="0" smtClean="0"/>
              <a:t>分享数据的第一平台</a:t>
            </a:r>
            <a:endParaRPr lang="zh-CN" altLang="en-US" dirty="0"/>
          </a:p>
        </p:txBody>
      </p:sp>
      <p:sp>
        <p:nvSpPr>
          <p:cNvPr id="32" name="右箭头 31"/>
          <p:cNvSpPr/>
          <p:nvPr/>
        </p:nvSpPr>
        <p:spPr>
          <a:xfrm>
            <a:off x="2081194" y="3925677"/>
            <a:ext cx="285752" cy="14287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3" name="右箭头 32"/>
          <p:cNvSpPr/>
          <p:nvPr/>
        </p:nvSpPr>
        <p:spPr>
          <a:xfrm>
            <a:off x="2000232" y="4497181"/>
            <a:ext cx="285752" cy="14287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4" name="矩形 33"/>
          <p:cNvSpPr/>
          <p:nvPr/>
        </p:nvSpPr>
        <p:spPr>
          <a:xfrm>
            <a:off x="2428860" y="4357694"/>
            <a:ext cx="3000396" cy="369332"/>
          </a:xfrm>
          <a:prstGeom prst="rect">
            <a:avLst/>
          </a:prstGeom>
        </p:spPr>
        <p:txBody>
          <a:bodyPr wrap="square">
            <a:spAutoFit/>
          </a:bodyPr>
          <a:lstStyle/>
          <a:p>
            <a:r>
              <a:rPr lang="zh-CN" altLang="en-US" dirty="0" smtClean="0"/>
              <a:t>幸福指数最高的企业</a:t>
            </a:r>
            <a:endParaRPr lang="zh-CN" altLang="en-US" dirty="0"/>
          </a:p>
        </p:txBody>
      </p:sp>
      <p:sp>
        <p:nvSpPr>
          <p:cNvPr id="35" name="右箭头 34"/>
          <p:cNvSpPr/>
          <p:nvPr/>
        </p:nvSpPr>
        <p:spPr>
          <a:xfrm>
            <a:off x="2000232" y="4929198"/>
            <a:ext cx="285752" cy="14287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矩形 35"/>
          <p:cNvSpPr/>
          <p:nvPr/>
        </p:nvSpPr>
        <p:spPr>
          <a:xfrm>
            <a:off x="2428860" y="4929198"/>
            <a:ext cx="3000396" cy="369332"/>
          </a:xfrm>
          <a:prstGeom prst="rect">
            <a:avLst/>
          </a:prstGeom>
        </p:spPr>
        <p:txBody>
          <a:bodyPr wrap="square">
            <a:spAutoFit/>
          </a:bodyPr>
          <a:lstStyle/>
          <a:p>
            <a:r>
              <a:rPr lang="zh-CN" altLang="en-US" dirty="0" smtClean="0"/>
              <a:t>“活</a:t>
            </a:r>
            <a:r>
              <a:rPr lang="en-US" dirty="0" smtClean="0"/>
              <a:t>102</a:t>
            </a:r>
            <a:r>
              <a:rPr lang="zh-CN" altLang="en-US" dirty="0" smtClean="0"/>
              <a:t>年”</a:t>
            </a:r>
            <a:endParaRPr lang="zh-CN" altLang="en-US" dirty="0"/>
          </a:p>
        </p:txBody>
      </p:sp>
      <p:sp>
        <p:nvSpPr>
          <p:cNvPr id="37" name="圆角矩形 36"/>
          <p:cNvSpPr/>
          <p:nvPr/>
        </p:nvSpPr>
        <p:spPr>
          <a:xfrm>
            <a:off x="714348" y="5500702"/>
            <a:ext cx="1285884" cy="500066"/>
          </a:xfrm>
          <a:prstGeom prst="round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矩形 37"/>
          <p:cNvSpPr/>
          <p:nvPr/>
        </p:nvSpPr>
        <p:spPr>
          <a:xfrm>
            <a:off x="785786" y="5572140"/>
            <a:ext cx="1107996" cy="369332"/>
          </a:xfrm>
          <a:prstGeom prst="rect">
            <a:avLst/>
          </a:prstGeom>
        </p:spPr>
        <p:txBody>
          <a:bodyPr wrap="none">
            <a:spAutoFit/>
          </a:bodyPr>
          <a:lstStyle/>
          <a:p>
            <a:r>
              <a:rPr lang="zh-CN" altLang="en-US" dirty="0" smtClean="0"/>
              <a:t>十年目标</a:t>
            </a:r>
            <a:endParaRPr lang="zh-CN" altLang="en-US" dirty="0"/>
          </a:p>
        </p:txBody>
      </p:sp>
      <p:sp>
        <p:nvSpPr>
          <p:cNvPr id="39" name="七角星 38"/>
          <p:cNvSpPr/>
          <p:nvPr/>
        </p:nvSpPr>
        <p:spPr>
          <a:xfrm>
            <a:off x="2357422" y="5286388"/>
            <a:ext cx="1428760" cy="1000132"/>
          </a:xfrm>
          <a:prstGeom prst="star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1000</a:t>
            </a:r>
            <a:r>
              <a:rPr lang="zh-CN" altLang="en-US" dirty="0" smtClean="0"/>
              <a:t>万</a:t>
            </a:r>
            <a:endParaRPr lang="zh-CN" altLang="en-US" dirty="0"/>
          </a:p>
        </p:txBody>
      </p:sp>
      <p:sp>
        <p:nvSpPr>
          <p:cNvPr id="40" name="七角星 39"/>
          <p:cNvSpPr/>
          <p:nvPr/>
        </p:nvSpPr>
        <p:spPr>
          <a:xfrm>
            <a:off x="4714876" y="5286388"/>
            <a:ext cx="1428760" cy="1000132"/>
          </a:xfrm>
          <a:prstGeom prst="star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一亿</a:t>
            </a:r>
            <a:endParaRPr lang="zh-CN" altLang="en-US" dirty="0"/>
          </a:p>
        </p:txBody>
      </p:sp>
      <p:sp>
        <p:nvSpPr>
          <p:cNvPr id="41" name="TextBox 40"/>
          <p:cNvSpPr txBox="1"/>
          <p:nvPr/>
        </p:nvSpPr>
        <p:spPr>
          <a:xfrm>
            <a:off x="3929058" y="5500702"/>
            <a:ext cx="1000132" cy="707886"/>
          </a:xfrm>
          <a:prstGeom prst="rect">
            <a:avLst/>
          </a:prstGeom>
          <a:noFill/>
        </p:spPr>
        <p:txBody>
          <a:bodyPr wrap="square" rtlCol="0">
            <a:spAutoFit/>
          </a:bodyPr>
          <a:lstStyle/>
          <a:p>
            <a:r>
              <a:rPr lang="en-US" altLang="zh-CN" sz="4000" dirty="0" smtClean="0"/>
              <a:t>&amp;</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p:bldP spid="25" grpId="0"/>
      <p:bldP spid="26" grpId="0" animBg="1"/>
      <p:bldP spid="27" grpId="0" animBg="1"/>
      <p:bldP spid="28" grpId="0"/>
      <p:bldP spid="29" grpId="0" animBg="1"/>
      <p:bldP spid="30" grpId="0"/>
      <p:bldP spid="31" grpId="0"/>
      <p:bldP spid="32" grpId="0" animBg="1"/>
      <p:bldP spid="33" grpId="0" animBg="1"/>
      <p:bldP spid="34" grpId="0"/>
      <p:bldP spid="35" grpId="0" animBg="1"/>
      <p:bldP spid="36" grpId="0"/>
      <p:bldP spid="37" grpId="0" animBg="1"/>
      <p:bldP spid="38" grpId="0"/>
      <p:bldP spid="39" grpId="0" animBg="1"/>
      <p:bldP spid="40" grpId="0" animBg="1"/>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p:txBody>
          <a:bodyPr/>
          <a:lstStyle/>
          <a:p>
            <a:r>
              <a:rPr lang="en-US" altLang="zh-CN" dirty="0" smtClean="0"/>
              <a:t>2013/5/14</a:t>
            </a:r>
            <a:endParaRPr lang="zh-CN" altLang="en-US" dirty="0"/>
          </a:p>
        </p:txBody>
      </p:sp>
      <p:pic>
        <p:nvPicPr>
          <p:cNvPr id="1028" name="Picture 4" descr="淘宝网"/>
          <p:cNvPicPr>
            <a:picLocks noChangeAspect="1" noChangeArrowheads="1"/>
          </p:cNvPicPr>
          <p:nvPr/>
        </p:nvPicPr>
        <p:blipFill>
          <a:blip r:embed="rId2"/>
          <a:srcRect/>
          <a:stretch>
            <a:fillRect/>
          </a:stretch>
        </p:blipFill>
        <p:spPr bwMode="auto">
          <a:xfrm>
            <a:off x="1571604" y="104750"/>
            <a:ext cx="3929090" cy="681044"/>
          </a:xfrm>
          <a:prstGeom prst="rect">
            <a:avLst/>
          </a:prstGeom>
          <a:noFill/>
        </p:spPr>
      </p:pic>
      <p:sp>
        <p:nvSpPr>
          <p:cNvPr id="10" name="云形 9"/>
          <p:cNvSpPr/>
          <p:nvPr/>
        </p:nvSpPr>
        <p:spPr>
          <a:xfrm>
            <a:off x="428596" y="14285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云形 10"/>
          <p:cNvSpPr/>
          <p:nvPr/>
        </p:nvSpPr>
        <p:spPr>
          <a:xfrm>
            <a:off x="142844" y="357166"/>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云形 11"/>
          <p:cNvSpPr/>
          <p:nvPr/>
        </p:nvSpPr>
        <p:spPr>
          <a:xfrm rot="20518260">
            <a:off x="7302804" y="214290"/>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五角星 12"/>
          <p:cNvSpPr/>
          <p:nvPr/>
        </p:nvSpPr>
        <p:spPr>
          <a:xfrm>
            <a:off x="8643966" y="214290"/>
            <a:ext cx="357190" cy="357190"/>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云形 13"/>
          <p:cNvSpPr/>
          <p:nvPr/>
        </p:nvSpPr>
        <p:spPr>
          <a:xfrm>
            <a:off x="5786446" y="357166"/>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6929454"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6" name="矩形 15"/>
          <p:cNvSpPr/>
          <p:nvPr/>
        </p:nvSpPr>
        <p:spPr>
          <a:xfrm>
            <a:off x="2399335" y="2428868"/>
            <a:ext cx="880369" cy="923330"/>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zh-CN" alt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rPr>
              <a:t>谢</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endParaRPr>
          </a:p>
        </p:txBody>
      </p:sp>
      <p:sp>
        <p:nvSpPr>
          <p:cNvPr id="17" name="矩形 16"/>
          <p:cNvSpPr/>
          <p:nvPr/>
        </p:nvSpPr>
        <p:spPr>
          <a:xfrm>
            <a:off x="4590800" y="2428868"/>
            <a:ext cx="880369" cy="923330"/>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zh-CN" altLang="en-US" sz="5400" b="1" dirty="0" smtClean="0">
                <a:ln/>
                <a:solidFill>
                  <a:schemeClr val="accent3"/>
                </a:solidFill>
                <a:latin typeface="+mn-lt"/>
                <a:ea typeface="+mn-ea"/>
              </a:rPr>
              <a:t>观</a:t>
            </a:r>
            <a:endParaRPr lang="zh-CN" altLang="en-US" sz="5400" b="1" dirty="0">
              <a:ln/>
              <a:solidFill>
                <a:schemeClr val="accent3"/>
              </a:solidFill>
              <a:latin typeface="+mn-lt"/>
              <a:ea typeface="+mn-ea"/>
            </a:endParaRPr>
          </a:p>
        </p:txBody>
      </p:sp>
      <p:sp>
        <p:nvSpPr>
          <p:cNvPr id="18" name="矩形 17"/>
          <p:cNvSpPr/>
          <p:nvPr/>
        </p:nvSpPr>
        <p:spPr>
          <a:xfrm>
            <a:off x="5685483" y="2428868"/>
            <a:ext cx="886781"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zh-CN" alt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rPr>
              <a:t>看</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endParaRPr>
          </a:p>
        </p:txBody>
      </p:sp>
      <p:sp>
        <p:nvSpPr>
          <p:cNvPr id="19" name="矩形 18"/>
          <p:cNvSpPr/>
          <p:nvPr/>
        </p:nvSpPr>
        <p:spPr>
          <a:xfrm>
            <a:off x="3470905" y="2428868"/>
            <a:ext cx="886781"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zh-CN" alt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rPr>
              <a:t>谢</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 fill="hold"/>
                                        <p:tgtEl>
                                          <p:spTgt spid="16"/>
                                        </p:tgtEl>
                                        <p:attrNameLst>
                                          <p:attrName>ppt_w</p:attrName>
                                        </p:attrNameLst>
                                      </p:cBhvr>
                                      <p:tavLst>
                                        <p:tav tm="0">
                                          <p:val>
                                            <p:fltVal val="0"/>
                                          </p:val>
                                        </p:tav>
                                        <p:tav tm="100000">
                                          <p:val>
                                            <p:strVal val="#ppt_w"/>
                                          </p:val>
                                        </p:tav>
                                      </p:tavLst>
                                    </p:anim>
                                    <p:anim calcmode="lin" valueType="num">
                                      <p:cBhvr>
                                        <p:cTn id="8" dur="200" fill="hold"/>
                                        <p:tgtEl>
                                          <p:spTgt spid="16"/>
                                        </p:tgtEl>
                                        <p:attrNameLst>
                                          <p:attrName>ppt_h</p:attrName>
                                        </p:attrNameLst>
                                      </p:cBhvr>
                                      <p:tavLst>
                                        <p:tav tm="0">
                                          <p:val>
                                            <p:fltVal val="0"/>
                                          </p:val>
                                        </p:tav>
                                        <p:tav tm="100000">
                                          <p:val>
                                            <p:strVal val="#ppt_h"/>
                                          </p:val>
                                        </p:tav>
                                      </p:tavLst>
                                    </p:anim>
                                    <p:anim calcmode="lin" valueType="num">
                                      <p:cBhvr>
                                        <p:cTn id="9" dur="200" fill="hold"/>
                                        <p:tgtEl>
                                          <p:spTgt spid="16"/>
                                        </p:tgtEl>
                                        <p:attrNameLst>
                                          <p:attrName>ppt_x</p:attrName>
                                        </p:attrNameLst>
                                      </p:cBhvr>
                                      <p:tavLst>
                                        <p:tav tm="0">
                                          <p:val>
                                            <p:fltVal val="0.5"/>
                                          </p:val>
                                        </p:tav>
                                        <p:tav tm="100000">
                                          <p:val>
                                            <p:strVal val="#ppt_x"/>
                                          </p:val>
                                        </p:tav>
                                      </p:tavLst>
                                    </p:anim>
                                    <p:anim calcmode="lin" valueType="num">
                                      <p:cBhvr>
                                        <p:cTn id="10" dur="200" fill="hold"/>
                                        <p:tgtEl>
                                          <p:spTgt spid="16"/>
                                        </p:tgtEl>
                                        <p:attrNameLst>
                                          <p:attrName>ppt_y</p:attrName>
                                        </p:attrNameLst>
                                      </p:cBhvr>
                                      <p:tavLst>
                                        <p:tav tm="0">
                                          <p:val>
                                            <p:fltVal val="0.5"/>
                                          </p:val>
                                        </p:tav>
                                        <p:tav tm="100000">
                                          <p:val>
                                            <p:strVal val="#ppt_y"/>
                                          </p:val>
                                        </p:tav>
                                      </p:tavLst>
                                    </p:anim>
                                  </p:childTnLst>
                                </p:cTn>
                              </p:par>
                              <p:par>
                                <p:cTn id="11" presetID="6" presetClass="emph" presetSubtype="0" autoRev="1" fill="hold" nodeType="withEffect">
                                  <p:stCondLst>
                                    <p:cond delay="200"/>
                                  </p:stCondLst>
                                  <p:childTnLst>
                                    <p:animScale>
                                      <p:cBhvr>
                                        <p:cTn id="12" dur="80" fill="hold"/>
                                        <p:tgtEl>
                                          <p:spTgt spid="16"/>
                                        </p:tgtEl>
                                      </p:cBhvr>
                                      <p:by x="150000" y="150000"/>
                                    </p:animScale>
                                  </p:childTnLst>
                                </p:cTn>
                              </p:par>
                              <p:par>
                                <p:cTn id="13" presetID="23" presetClass="entr" presetSubtype="528" fill="hold"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200" fill="hold"/>
                                        <p:tgtEl>
                                          <p:spTgt spid="19"/>
                                        </p:tgtEl>
                                        <p:attrNameLst>
                                          <p:attrName>ppt_w</p:attrName>
                                        </p:attrNameLst>
                                      </p:cBhvr>
                                      <p:tavLst>
                                        <p:tav tm="0">
                                          <p:val>
                                            <p:fltVal val="0"/>
                                          </p:val>
                                        </p:tav>
                                        <p:tav tm="100000">
                                          <p:val>
                                            <p:strVal val="#ppt_w"/>
                                          </p:val>
                                        </p:tav>
                                      </p:tavLst>
                                    </p:anim>
                                    <p:anim calcmode="lin" valueType="num">
                                      <p:cBhvr>
                                        <p:cTn id="16" dur="200" fill="hold"/>
                                        <p:tgtEl>
                                          <p:spTgt spid="19"/>
                                        </p:tgtEl>
                                        <p:attrNameLst>
                                          <p:attrName>ppt_h</p:attrName>
                                        </p:attrNameLst>
                                      </p:cBhvr>
                                      <p:tavLst>
                                        <p:tav tm="0">
                                          <p:val>
                                            <p:fltVal val="0"/>
                                          </p:val>
                                        </p:tav>
                                        <p:tav tm="100000">
                                          <p:val>
                                            <p:strVal val="#ppt_h"/>
                                          </p:val>
                                        </p:tav>
                                      </p:tavLst>
                                    </p:anim>
                                    <p:anim calcmode="lin" valueType="num">
                                      <p:cBhvr>
                                        <p:cTn id="17" dur="200" fill="hold"/>
                                        <p:tgtEl>
                                          <p:spTgt spid="19"/>
                                        </p:tgtEl>
                                        <p:attrNameLst>
                                          <p:attrName>ppt_x</p:attrName>
                                        </p:attrNameLst>
                                      </p:cBhvr>
                                      <p:tavLst>
                                        <p:tav tm="0">
                                          <p:val>
                                            <p:fltVal val="0.5"/>
                                          </p:val>
                                        </p:tav>
                                        <p:tav tm="100000">
                                          <p:val>
                                            <p:strVal val="#ppt_x"/>
                                          </p:val>
                                        </p:tav>
                                      </p:tavLst>
                                    </p:anim>
                                    <p:anim calcmode="lin" valueType="num">
                                      <p:cBhvr>
                                        <p:cTn id="18" dur="200" fill="hold"/>
                                        <p:tgtEl>
                                          <p:spTgt spid="19"/>
                                        </p:tgtEl>
                                        <p:attrNameLst>
                                          <p:attrName>ppt_y</p:attrName>
                                        </p:attrNameLst>
                                      </p:cBhvr>
                                      <p:tavLst>
                                        <p:tav tm="0">
                                          <p:val>
                                            <p:fltVal val="0.5"/>
                                          </p:val>
                                        </p:tav>
                                        <p:tav tm="100000">
                                          <p:val>
                                            <p:strVal val="#ppt_y"/>
                                          </p:val>
                                        </p:tav>
                                      </p:tavLst>
                                    </p:anim>
                                  </p:childTnLst>
                                </p:cTn>
                              </p:par>
                              <p:par>
                                <p:cTn id="19" presetID="6" presetClass="emph" presetSubtype="0" autoRev="1" fill="hold" nodeType="withEffect">
                                  <p:stCondLst>
                                    <p:cond delay="400"/>
                                  </p:stCondLst>
                                  <p:childTnLst>
                                    <p:animScale>
                                      <p:cBhvr>
                                        <p:cTn id="20" dur="80" fill="hold"/>
                                        <p:tgtEl>
                                          <p:spTgt spid="19"/>
                                        </p:tgtEl>
                                      </p:cBhvr>
                                      <p:by x="150000" y="150000"/>
                                    </p:animScale>
                                  </p:childTnLst>
                                </p:cTn>
                              </p:par>
                              <p:par>
                                <p:cTn id="21" presetID="23" presetClass="entr" presetSubtype="528" fill="hold" nodeType="withEffect">
                                  <p:stCondLst>
                                    <p:cond delay="6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200" fill="hold"/>
                                        <p:tgtEl>
                                          <p:spTgt spid="17"/>
                                        </p:tgtEl>
                                        <p:attrNameLst>
                                          <p:attrName>ppt_w</p:attrName>
                                        </p:attrNameLst>
                                      </p:cBhvr>
                                      <p:tavLst>
                                        <p:tav tm="0">
                                          <p:val>
                                            <p:fltVal val="0"/>
                                          </p:val>
                                        </p:tav>
                                        <p:tav tm="100000">
                                          <p:val>
                                            <p:strVal val="#ppt_w"/>
                                          </p:val>
                                        </p:tav>
                                      </p:tavLst>
                                    </p:anim>
                                    <p:anim calcmode="lin" valueType="num">
                                      <p:cBhvr>
                                        <p:cTn id="24" dur="200" fill="hold"/>
                                        <p:tgtEl>
                                          <p:spTgt spid="17"/>
                                        </p:tgtEl>
                                        <p:attrNameLst>
                                          <p:attrName>ppt_h</p:attrName>
                                        </p:attrNameLst>
                                      </p:cBhvr>
                                      <p:tavLst>
                                        <p:tav tm="0">
                                          <p:val>
                                            <p:fltVal val="0"/>
                                          </p:val>
                                        </p:tav>
                                        <p:tav tm="100000">
                                          <p:val>
                                            <p:strVal val="#ppt_h"/>
                                          </p:val>
                                        </p:tav>
                                      </p:tavLst>
                                    </p:anim>
                                    <p:anim calcmode="lin" valueType="num">
                                      <p:cBhvr>
                                        <p:cTn id="25" dur="200" fill="hold"/>
                                        <p:tgtEl>
                                          <p:spTgt spid="17"/>
                                        </p:tgtEl>
                                        <p:attrNameLst>
                                          <p:attrName>ppt_x</p:attrName>
                                        </p:attrNameLst>
                                      </p:cBhvr>
                                      <p:tavLst>
                                        <p:tav tm="0">
                                          <p:val>
                                            <p:fltVal val="0.5"/>
                                          </p:val>
                                        </p:tav>
                                        <p:tav tm="100000">
                                          <p:val>
                                            <p:strVal val="#ppt_x"/>
                                          </p:val>
                                        </p:tav>
                                      </p:tavLst>
                                    </p:anim>
                                    <p:anim calcmode="lin" valueType="num">
                                      <p:cBhvr>
                                        <p:cTn id="26" dur="200" fill="hold"/>
                                        <p:tgtEl>
                                          <p:spTgt spid="17"/>
                                        </p:tgtEl>
                                        <p:attrNameLst>
                                          <p:attrName>ppt_y</p:attrName>
                                        </p:attrNameLst>
                                      </p:cBhvr>
                                      <p:tavLst>
                                        <p:tav tm="0">
                                          <p:val>
                                            <p:fltVal val="0.5"/>
                                          </p:val>
                                        </p:tav>
                                        <p:tav tm="100000">
                                          <p:val>
                                            <p:strVal val="#ppt_y"/>
                                          </p:val>
                                        </p:tav>
                                      </p:tavLst>
                                    </p:anim>
                                  </p:childTnLst>
                                </p:cTn>
                              </p:par>
                              <p:par>
                                <p:cTn id="27" presetID="6" presetClass="emph" presetSubtype="0" autoRev="1" fill="hold" nodeType="withEffect">
                                  <p:stCondLst>
                                    <p:cond delay="800"/>
                                  </p:stCondLst>
                                  <p:childTnLst>
                                    <p:animScale>
                                      <p:cBhvr>
                                        <p:cTn id="28" dur="80" fill="hold"/>
                                        <p:tgtEl>
                                          <p:spTgt spid="17"/>
                                        </p:tgtEl>
                                      </p:cBhvr>
                                      <p:by x="150000" y="150000"/>
                                    </p:animScale>
                                  </p:childTnLst>
                                </p:cTn>
                              </p:par>
                              <p:par>
                                <p:cTn id="29" presetID="23" presetClass="entr" presetSubtype="528" fill="hold" nodeType="withEffect">
                                  <p:stCondLst>
                                    <p:cond delay="8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200" fill="hold"/>
                                        <p:tgtEl>
                                          <p:spTgt spid="18"/>
                                        </p:tgtEl>
                                        <p:attrNameLst>
                                          <p:attrName>ppt_w</p:attrName>
                                        </p:attrNameLst>
                                      </p:cBhvr>
                                      <p:tavLst>
                                        <p:tav tm="0">
                                          <p:val>
                                            <p:fltVal val="0"/>
                                          </p:val>
                                        </p:tav>
                                        <p:tav tm="100000">
                                          <p:val>
                                            <p:strVal val="#ppt_w"/>
                                          </p:val>
                                        </p:tav>
                                      </p:tavLst>
                                    </p:anim>
                                    <p:anim calcmode="lin" valueType="num">
                                      <p:cBhvr>
                                        <p:cTn id="32" dur="200" fill="hold"/>
                                        <p:tgtEl>
                                          <p:spTgt spid="18"/>
                                        </p:tgtEl>
                                        <p:attrNameLst>
                                          <p:attrName>ppt_h</p:attrName>
                                        </p:attrNameLst>
                                      </p:cBhvr>
                                      <p:tavLst>
                                        <p:tav tm="0">
                                          <p:val>
                                            <p:fltVal val="0"/>
                                          </p:val>
                                        </p:tav>
                                        <p:tav tm="100000">
                                          <p:val>
                                            <p:strVal val="#ppt_h"/>
                                          </p:val>
                                        </p:tav>
                                      </p:tavLst>
                                    </p:anim>
                                    <p:anim calcmode="lin" valueType="num">
                                      <p:cBhvr>
                                        <p:cTn id="33" dur="200" fill="hold"/>
                                        <p:tgtEl>
                                          <p:spTgt spid="18"/>
                                        </p:tgtEl>
                                        <p:attrNameLst>
                                          <p:attrName>ppt_x</p:attrName>
                                        </p:attrNameLst>
                                      </p:cBhvr>
                                      <p:tavLst>
                                        <p:tav tm="0">
                                          <p:val>
                                            <p:fltVal val="0.5"/>
                                          </p:val>
                                        </p:tav>
                                        <p:tav tm="100000">
                                          <p:val>
                                            <p:strVal val="#ppt_x"/>
                                          </p:val>
                                        </p:tav>
                                      </p:tavLst>
                                    </p:anim>
                                    <p:anim calcmode="lin" valueType="num">
                                      <p:cBhvr>
                                        <p:cTn id="34" dur="200" fill="hold"/>
                                        <p:tgtEl>
                                          <p:spTgt spid="18"/>
                                        </p:tgtEl>
                                        <p:attrNameLst>
                                          <p:attrName>ppt_y</p:attrName>
                                        </p:attrNameLst>
                                      </p:cBhvr>
                                      <p:tavLst>
                                        <p:tav tm="0">
                                          <p:val>
                                            <p:fltVal val="0.5"/>
                                          </p:val>
                                        </p:tav>
                                        <p:tav tm="100000">
                                          <p:val>
                                            <p:strVal val="#ppt_y"/>
                                          </p:val>
                                        </p:tav>
                                      </p:tavLst>
                                    </p:anim>
                                  </p:childTnLst>
                                </p:cTn>
                              </p:par>
                              <p:par>
                                <p:cTn id="35" presetID="6" presetClass="emph" presetSubtype="0" autoRev="1" fill="hold" nodeType="withEffect">
                                  <p:stCondLst>
                                    <p:cond delay="1000"/>
                                  </p:stCondLst>
                                  <p:childTnLst>
                                    <p:animScale>
                                      <p:cBhvr>
                                        <p:cTn id="36" dur="8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2" name="Group 41"/>
          <p:cNvGrpSpPr>
            <a:grpSpLocks/>
          </p:cNvGrpSpPr>
          <p:nvPr/>
        </p:nvGrpSpPr>
        <p:grpSpPr bwMode="auto">
          <a:xfrm>
            <a:off x="1957408" y="928670"/>
            <a:ext cx="5543550" cy="636185"/>
            <a:chOff x="1104" y="1200"/>
            <a:chExt cx="3413" cy="891"/>
          </a:xfrm>
        </p:grpSpPr>
        <p:sp>
          <p:nvSpPr>
            <p:cNvPr id="17" name="AutoShape 42"/>
            <p:cNvSpPr>
              <a:spLocks noChangeArrowheads="1"/>
            </p:cNvSpPr>
            <p:nvPr/>
          </p:nvSpPr>
          <p:spPr bwMode="gray">
            <a:xfrm>
              <a:off x="1104" y="1200"/>
              <a:ext cx="3413"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18" name="AutoShape 43"/>
            <p:cNvSpPr>
              <a:spLocks noChangeArrowheads="1"/>
            </p:cNvSpPr>
            <p:nvPr/>
          </p:nvSpPr>
          <p:spPr bwMode="gray">
            <a:xfrm>
              <a:off x="1181" y="1276"/>
              <a:ext cx="671" cy="674"/>
            </a:xfrm>
            <a:prstGeom prst="roundRect">
              <a:avLst>
                <a:gd name="adj" fmla="val 11921"/>
              </a:avLst>
            </a:prstGeom>
            <a:solidFill>
              <a:schemeClr val="accent6">
                <a:lumMod val="60000"/>
                <a:lumOff val="40000"/>
              </a:schemeClr>
            </a:solidFill>
            <a:ln w="38100">
              <a:solidFill>
                <a:schemeClr val="tx1"/>
              </a:solidFill>
              <a:round/>
              <a:headEnd/>
              <a:tailEnd/>
            </a:ln>
            <a:effectLst/>
          </p:spPr>
          <p:txBody>
            <a:bodyPr wrap="none" anchor="ctr"/>
            <a:lstStyle/>
            <a:p>
              <a:pPr algn="ctr" fontAlgn="auto">
                <a:spcBef>
                  <a:spcPts val="0"/>
                </a:spcBef>
                <a:spcAft>
                  <a:spcPts val="0"/>
                </a:spcAft>
                <a:defRPr/>
              </a:pPr>
              <a:endParaRPr lang="zh-CN" altLang="en-US">
                <a:ea typeface="+mn-ea"/>
              </a:endParaRPr>
            </a:p>
          </p:txBody>
        </p:sp>
        <p:sp>
          <p:nvSpPr>
            <p:cNvPr id="19" name="Freeform 44"/>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20" name="Text Box 45"/>
            <p:cNvSpPr txBox="1">
              <a:spLocks noChangeArrowheads="1"/>
            </p:cNvSpPr>
            <p:nvPr/>
          </p:nvSpPr>
          <p:spPr bwMode="gray">
            <a:xfrm>
              <a:off x="1390" y="1276"/>
              <a:ext cx="238" cy="787"/>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1</a:t>
              </a:r>
            </a:p>
          </p:txBody>
        </p:sp>
        <p:sp>
          <p:nvSpPr>
            <p:cNvPr id="21" name="Text Box 46"/>
            <p:cNvSpPr txBox="1">
              <a:spLocks noChangeArrowheads="1"/>
            </p:cNvSpPr>
            <p:nvPr/>
          </p:nvSpPr>
          <p:spPr bwMode="gray">
            <a:xfrm>
              <a:off x="1959" y="1273"/>
              <a:ext cx="2186" cy="818"/>
            </a:xfrm>
            <a:prstGeom prst="rect">
              <a:avLst/>
            </a:prstGeom>
            <a:noFill/>
            <a:ln w="9525" algn="ctr">
              <a:noFill/>
              <a:miter lim="800000"/>
              <a:headEnd/>
              <a:tailEnd/>
            </a:ln>
          </p:spPr>
          <p:txBody>
            <a:bodyPr>
              <a:spAutoFit/>
            </a:bodyPr>
            <a:lstStyle/>
            <a:p>
              <a:pPr algn="ctr" eaLnBrk="0" hangingPunct="0"/>
              <a:r>
                <a:rPr lang="zh-CN" altLang="en-US" sz="3200" dirty="0" smtClean="0">
                  <a:latin typeface="Calibri" pitchFamily="34" charset="0"/>
                </a:rPr>
                <a:t>企业简介</a:t>
              </a:r>
              <a:endParaRPr lang="en-US" altLang="zh-CN" sz="3200" dirty="0">
                <a:latin typeface="Calibri" pitchFamily="34" charset="0"/>
              </a:endParaRPr>
            </a:p>
          </p:txBody>
        </p:sp>
      </p:gr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0482" name="AutoShape 2" descr="http://t3.baidu.com/it/u=520485308,1252670178&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http://fmn.rrimg.com/fmn052/20110801/1415/b_large_cCcE_187a000935945c70.jpg"/>
          <p:cNvPicPr>
            <a:picLocks noChangeAspect="1" noChangeArrowheads="1"/>
          </p:cNvPicPr>
          <p:nvPr/>
        </p:nvPicPr>
        <p:blipFill>
          <a:blip r:embed="rId3"/>
          <a:srcRect/>
          <a:stretch>
            <a:fillRect/>
          </a:stretch>
        </p:blipFill>
        <p:spPr bwMode="auto">
          <a:xfrm>
            <a:off x="90476" y="2143116"/>
            <a:ext cx="2838450" cy="3524251"/>
          </a:xfrm>
          <a:prstGeom prst="rect">
            <a:avLst/>
          </a:prstGeom>
          <a:ln>
            <a:noFill/>
          </a:ln>
          <a:effectLst>
            <a:outerShdw blurRad="292100" dist="139700" dir="2700000" algn="tl" rotWithShape="0">
              <a:srgbClr val="333333">
                <a:alpha val="65000"/>
              </a:srgbClr>
            </a:outerShdw>
          </a:effectLst>
        </p:spPr>
      </p:pic>
      <p:sp>
        <p:nvSpPr>
          <p:cNvPr id="42" name="矩形标注 41"/>
          <p:cNvSpPr/>
          <p:nvPr/>
        </p:nvSpPr>
        <p:spPr>
          <a:xfrm>
            <a:off x="3643306" y="1714488"/>
            <a:ext cx="1571636" cy="357190"/>
          </a:xfrm>
          <a:prstGeom prst="wedgeRectCallout">
            <a:avLst>
              <a:gd name="adj1" fmla="val -22772"/>
              <a:gd name="adj2" fmla="val 1009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t>基本信息</a:t>
            </a:r>
            <a:endParaRPr lang="zh-CN" altLang="en-US" sz="2400" dirty="0"/>
          </a:p>
        </p:txBody>
      </p:sp>
      <p:graphicFrame>
        <p:nvGraphicFramePr>
          <p:cNvPr id="43" name="表格 42"/>
          <p:cNvGraphicFramePr>
            <a:graphicFrameLocks noGrp="1"/>
          </p:cNvGraphicFramePr>
          <p:nvPr/>
        </p:nvGraphicFramePr>
        <p:xfrm>
          <a:off x="3214678" y="2285993"/>
          <a:ext cx="5929322" cy="1124732"/>
        </p:xfrm>
        <a:graphic>
          <a:graphicData uri="http://schemas.openxmlformats.org/drawingml/2006/table">
            <a:tbl>
              <a:tblPr firstRow="1" bandRow="1">
                <a:tableStyleId>{BC89EF96-8CEA-46FF-86C4-4CE0E7609802}</a:tableStyleId>
              </a:tblPr>
              <a:tblGrid>
                <a:gridCol w="1143008"/>
                <a:gridCol w="2071702"/>
                <a:gridCol w="1214446"/>
                <a:gridCol w="1500166"/>
              </a:tblGrid>
              <a:tr h="339179">
                <a:tc>
                  <a:txBody>
                    <a:bodyPr/>
                    <a:lstStyle/>
                    <a:p>
                      <a:r>
                        <a:rPr lang="zh-CN" altLang="en-US" dirty="0" smtClean="0"/>
                        <a:t>出生年月：</a:t>
                      </a:r>
                      <a:endParaRPr lang="zh-CN" altLang="en-US" dirty="0"/>
                    </a:p>
                  </a:txBody>
                  <a:tcPr/>
                </a:tc>
                <a:tc>
                  <a:txBody>
                    <a:bodyPr/>
                    <a:lstStyle/>
                    <a:p>
                      <a:r>
                        <a:rPr lang="en-US" altLang="zh-CN" sz="1600" b="0" dirty="0" smtClean="0"/>
                        <a:t>1964</a:t>
                      </a:r>
                      <a:r>
                        <a:rPr lang="zh-CN" altLang="en-US" sz="1600" b="0" dirty="0" smtClean="0"/>
                        <a:t>年</a:t>
                      </a:r>
                      <a:r>
                        <a:rPr lang="en-US" altLang="zh-CN" sz="1600" b="0" dirty="0" smtClean="0"/>
                        <a:t>10</a:t>
                      </a:r>
                      <a:r>
                        <a:rPr lang="zh-CN" altLang="en-US" sz="1600" b="0" dirty="0" smtClean="0"/>
                        <a:t>月</a:t>
                      </a:r>
                      <a:endParaRPr lang="zh-CN" altLang="en-US" sz="1600" b="0" dirty="0"/>
                    </a:p>
                  </a:txBody>
                  <a:tcPr/>
                </a:tc>
                <a:tc>
                  <a:txBody>
                    <a:bodyPr/>
                    <a:lstStyle/>
                    <a:p>
                      <a:r>
                        <a:rPr lang="zh-CN" altLang="en-US" dirty="0" smtClean="0"/>
                        <a:t>籍贯：</a:t>
                      </a:r>
                      <a:endParaRPr lang="zh-CN" altLang="en-US" dirty="0"/>
                    </a:p>
                  </a:txBody>
                  <a:tcPr/>
                </a:tc>
                <a:tc>
                  <a:txBody>
                    <a:bodyPr/>
                    <a:lstStyle/>
                    <a:p>
                      <a:r>
                        <a:rPr lang="zh-CN" altLang="en-US" b="0" dirty="0" smtClean="0"/>
                        <a:t>浙江杭州</a:t>
                      </a:r>
                      <a:endParaRPr lang="zh-CN" altLang="en-US" b="0" dirty="0"/>
                    </a:p>
                  </a:txBody>
                  <a:tcPr/>
                </a:tc>
              </a:tr>
              <a:tr h="339179">
                <a:tc>
                  <a:txBody>
                    <a:bodyPr/>
                    <a:lstStyle/>
                    <a:p>
                      <a:pPr marL="0" algn="l" defTabSz="914400" rtl="0" eaLnBrk="1" latinLnBrk="0" hangingPunct="1"/>
                      <a:r>
                        <a:rPr lang="zh-CN" altLang="en-US" sz="1800" b="1" kern="1200" dirty="0" smtClean="0">
                          <a:solidFill>
                            <a:schemeClr val="tx1"/>
                          </a:solidFill>
                          <a:latin typeface="+mn-lt"/>
                          <a:ea typeface="+mn-ea"/>
                          <a:cs typeface="+mn-cs"/>
                        </a:rPr>
                        <a:t>所在公司：</a:t>
                      </a:r>
                    </a:p>
                  </a:txBody>
                  <a:tcPr/>
                </a:tc>
                <a:tc>
                  <a:txBody>
                    <a:bodyPr/>
                    <a:lstStyle/>
                    <a:p>
                      <a:pPr marL="0" algn="l" defTabSz="914400" rtl="0" eaLnBrk="1" latinLnBrk="0" hangingPunct="1"/>
                      <a:r>
                        <a:rPr lang="zh-CN" altLang="en-US" sz="1600" b="0" kern="1200" dirty="0" smtClean="0">
                          <a:solidFill>
                            <a:schemeClr val="tx1"/>
                          </a:solidFill>
                          <a:latin typeface="+mn-lt"/>
                          <a:ea typeface="+mn-ea"/>
                          <a:cs typeface="+mn-cs"/>
                        </a:rPr>
                        <a:t>阿里巴巴</a:t>
                      </a:r>
                    </a:p>
                  </a:txBody>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企业股票：</a:t>
                      </a:r>
                    </a:p>
                  </a:txBody>
                  <a:tcPr/>
                </a:tc>
                <a:tc>
                  <a:txBody>
                    <a:bodyPr/>
                    <a:lstStyle/>
                    <a:p>
                      <a:pPr marL="0" algn="l" defTabSz="914400" rtl="0" eaLnBrk="1" latinLnBrk="0" hangingPunct="1"/>
                      <a:r>
                        <a:rPr lang="zh-CN" altLang="en-US" sz="1800" b="0" kern="1200" dirty="0" smtClean="0">
                          <a:solidFill>
                            <a:schemeClr val="tx1"/>
                          </a:solidFill>
                          <a:latin typeface="+mn-lt"/>
                          <a:ea typeface="+mn-ea"/>
                          <a:cs typeface="+mn-cs"/>
                        </a:rPr>
                        <a:t>香港：</a:t>
                      </a:r>
                      <a:r>
                        <a:rPr lang="en-US" altLang="zh-CN" sz="1800" b="0" kern="1200" dirty="0" smtClean="0">
                          <a:solidFill>
                            <a:schemeClr val="tx1"/>
                          </a:solidFill>
                          <a:latin typeface="+mn-lt"/>
                          <a:ea typeface="+mn-ea"/>
                          <a:cs typeface="+mn-cs"/>
                        </a:rPr>
                        <a:t>1688</a:t>
                      </a:r>
                      <a:endParaRPr lang="zh-CN" altLang="en-US" sz="1800" b="0" kern="1200" dirty="0" smtClean="0">
                        <a:solidFill>
                          <a:schemeClr val="tx1"/>
                        </a:solidFill>
                        <a:latin typeface="+mn-lt"/>
                        <a:ea typeface="+mn-ea"/>
                        <a:cs typeface="+mn-cs"/>
                      </a:endParaRPr>
                    </a:p>
                  </a:txBody>
                  <a:tcPr/>
                </a:tc>
              </a:tr>
              <a:tr h="393212">
                <a:tc>
                  <a:txBody>
                    <a:bodyPr/>
                    <a:lstStyle/>
                    <a:p>
                      <a:pPr marL="0" algn="l" defTabSz="914400" rtl="0" eaLnBrk="1" latinLnBrk="0" hangingPunct="1"/>
                      <a:r>
                        <a:rPr lang="zh-CN" altLang="en-US" sz="1800" b="1" kern="1200" dirty="0" smtClean="0">
                          <a:solidFill>
                            <a:schemeClr val="tx1"/>
                          </a:solidFill>
                          <a:latin typeface="+mn-lt"/>
                          <a:ea typeface="+mn-ea"/>
                          <a:cs typeface="+mn-cs"/>
                        </a:rPr>
                        <a:t>毕业院校：</a:t>
                      </a:r>
                    </a:p>
                  </a:txBody>
                  <a:tcPr/>
                </a:tc>
                <a:tc>
                  <a:txBody>
                    <a:bodyPr/>
                    <a:lstStyle/>
                    <a:p>
                      <a:pPr marL="0" algn="l" defTabSz="914400" rtl="0" eaLnBrk="1" latinLnBrk="0" hangingPunct="1"/>
                      <a:r>
                        <a:rPr lang="zh-CN" altLang="en-US" sz="1600" b="0" kern="1200" dirty="0" smtClean="0">
                          <a:solidFill>
                            <a:schemeClr val="tx1"/>
                          </a:solidFill>
                          <a:latin typeface="+mn-lt"/>
                          <a:ea typeface="+mn-ea"/>
                          <a:cs typeface="+mn-cs"/>
                        </a:rPr>
                        <a:t>杭州师范学院外语系</a:t>
                      </a:r>
                    </a:p>
                  </a:txBody>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学历：</a:t>
                      </a:r>
                    </a:p>
                  </a:txBody>
                  <a:tcPr/>
                </a:tc>
                <a:tc>
                  <a:txBody>
                    <a:bodyPr/>
                    <a:lstStyle/>
                    <a:p>
                      <a:pPr marL="0" algn="l" defTabSz="914400" rtl="0" eaLnBrk="1" latinLnBrk="0" hangingPunct="1"/>
                      <a:r>
                        <a:rPr lang="zh-CN" altLang="en-US" sz="1800" b="0" kern="1200" dirty="0" smtClean="0">
                          <a:solidFill>
                            <a:schemeClr val="tx1"/>
                          </a:solidFill>
                          <a:latin typeface="+mn-lt"/>
                          <a:ea typeface="+mn-ea"/>
                          <a:cs typeface="+mn-cs"/>
                        </a:rPr>
                        <a:t>本科</a:t>
                      </a:r>
                    </a:p>
                  </a:txBody>
                  <a:tcPr/>
                </a:tc>
              </a:tr>
            </a:tbl>
          </a:graphicData>
        </a:graphic>
      </p:graphicFrame>
      <p:graphicFrame>
        <p:nvGraphicFramePr>
          <p:cNvPr id="50" name="图示 49"/>
          <p:cNvGraphicFramePr/>
          <p:nvPr/>
        </p:nvGraphicFramePr>
        <p:xfrm>
          <a:off x="3071834" y="1643050"/>
          <a:ext cx="5929322" cy="5214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0" fill="hold" grpId="0" nodeType="clickEffect">
                                  <p:stCondLst>
                                    <p:cond delay="0"/>
                                  </p:stCondLst>
                                  <p:childTnLst>
                                    <p:anim calcmode="lin" valueType="num">
                                      <p:cBhvr>
                                        <p:cTn id="12" dur="500"/>
                                        <p:tgtEl>
                                          <p:spTgt spid="42"/>
                                        </p:tgtEl>
                                        <p:attrNameLst>
                                          <p:attrName>ppt_w</p:attrName>
                                        </p:attrNameLst>
                                      </p:cBhvr>
                                      <p:tavLst>
                                        <p:tav tm="0">
                                          <p:val>
                                            <p:strVal val="ppt_w"/>
                                          </p:val>
                                        </p:tav>
                                        <p:tav tm="100000">
                                          <p:val>
                                            <p:fltVal val="0"/>
                                          </p:val>
                                        </p:tav>
                                      </p:tavLst>
                                    </p:anim>
                                    <p:anim calcmode="lin" valueType="num">
                                      <p:cBhvr>
                                        <p:cTn id="13" dur="500"/>
                                        <p:tgtEl>
                                          <p:spTgt spid="42"/>
                                        </p:tgtEl>
                                        <p:attrNameLst>
                                          <p:attrName>ppt_h</p:attrName>
                                        </p:attrNameLst>
                                      </p:cBhvr>
                                      <p:tavLst>
                                        <p:tav tm="0">
                                          <p:val>
                                            <p:strVal val="ppt_h"/>
                                          </p:val>
                                        </p:tav>
                                        <p:tav tm="100000">
                                          <p:val>
                                            <p:fltVal val="0"/>
                                          </p:val>
                                        </p:tav>
                                      </p:tavLst>
                                    </p:anim>
                                    <p:animEffect transition="out" filter="fad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par>
                                <p:cTn id="16" presetID="53" presetClass="exit" presetSubtype="0" fill="hold" nodeType="withEffect">
                                  <p:stCondLst>
                                    <p:cond delay="0"/>
                                  </p:stCondLst>
                                  <p:childTnLst>
                                    <p:anim calcmode="lin" valueType="num">
                                      <p:cBhvr>
                                        <p:cTn id="17" dur="500"/>
                                        <p:tgtEl>
                                          <p:spTgt spid="43"/>
                                        </p:tgtEl>
                                        <p:attrNameLst>
                                          <p:attrName>ppt_w</p:attrName>
                                        </p:attrNameLst>
                                      </p:cBhvr>
                                      <p:tavLst>
                                        <p:tav tm="0">
                                          <p:val>
                                            <p:strVal val="ppt_w"/>
                                          </p:val>
                                        </p:tav>
                                        <p:tav tm="100000">
                                          <p:val>
                                            <p:fltVal val="0"/>
                                          </p:val>
                                        </p:tav>
                                      </p:tavLst>
                                    </p:anim>
                                    <p:anim calcmode="lin" valueType="num">
                                      <p:cBhvr>
                                        <p:cTn id="18" dur="500"/>
                                        <p:tgtEl>
                                          <p:spTgt spid="43"/>
                                        </p:tgtEl>
                                        <p:attrNameLst>
                                          <p:attrName>ppt_h</p:attrName>
                                        </p:attrNameLst>
                                      </p:cBhvr>
                                      <p:tavLst>
                                        <p:tav tm="0">
                                          <p:val>
                                            <p:strVal val="ppt_h"/>
                                          </p:val>
                                        </p:tav>
                                        <p:tav tm="100000">
                                          <p:val>
                                            <p:fltVal val="0"/>
                                          </p:val>
                                        </p:tav>
                                      </p:tavLst>
                                    </p:anim>
                                    <p:animEffect transition="out" filter="fade">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Graphic spid="5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0482" name="AutoShape 2" descr="http://t3.baidu.com/it/u=520485308,1252670178&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 name="矩形标注 21"/>
          <p:cNvSpPr/>
          <p:nvPr/>
        </p:nvSpPr>
        <p:spPr>
          <a:xfrm>
            <a:off x="285720" y="928670"/>
            <a:ext cx="857256" cy="357190"/>
          </a:xfrm>
          <a:prstGeom prst="wedge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t>职务</a:t>
            </a:r>
            <a:endParaRPr lang="zh-CN" altLang="en-US" sz="2400" dirty="0"/>
          </a:p>
        </p:txBody>
      </p:sp>
      <p:sp>
        <p:nvSpPr>
          <p:cNvPr id="23" name="矩形 22"/>
          <p:cNvSpPr/>
          <p:nvPr/>
        </p:nvSpPr>
        <p:spPr>
          <a:xfrm>
            <a:off x="214282" y="1357298"/>
            <a:ext cx="8143932" cy="2308324"/>
          </a:xfrm>
          <a:prstGeom prst="rect">
            <a:avLst/>
          </a:prstGeom>
        </p:spPr>
        <p:txBody>
          <a:bodyPr wrap="square">
            <a:spAutoFit/>
          </a:bodyPr>
          <a:lstStyle/>
          <a:p>
            <a:pPr>
              <a:buFont typeface="Wingdings" pitchFamily="2" charset="2"/>
              <a:buChar char="Ø"/>
            </a:pPr>
            <a:r>
              <a:rPr lang="zh-CN" altLang="en-US" sz="2400" dirty="0" smtClean="0">
                <a:latin typeface="+mn-ea"/>
              </a:rPr>
              <a:t>阿里巴巴集团主要创始人之一</a:t>
            </a:r>
            <a:r>
              <a:rPr lang="en-US" sz="2400" dirty="0" smtClean="0">
                <a:latin typeface="+mn-ea"/>
              </a:rPr>
              <a:t>;</a:t>
            </a:r>
            <a:endParaRPr lang="zh-CN" altLang="en-US" sz="2400" dirty="0" smtClean="0">
              <a:latin typeface="+mn-ea"/>
            </a:endParaRPr>
          </a:p>
          <a:p>
            <a:pPr>
              <a:buFont typeface="Wingdings" pitchFamily="2" charset="2"/>
              <a:buChar char="Ø"/>
            </a:pPr>
            <a:r>
              <a:rPr lang="zh-CN" altLang="en-US" sz="2400" dirty="0" smtClean="0">
                <a:latin typeface="+mn-ea"/>
              </a:rPr>
              <a:t>阿里巴巴集团主席和首席执行官</a:t>
            </a:r>
            <a:r>
              <a:rPr lang="en-US" sz="2400" dirty="0" smtClean="0">
                <a:latin typeface="+mn-ea"/>
              </a:rPr>
              <a:t>;</a:t>
            </a:r>
            <a:endParaRPr lang="zh-CN" altLang="en-US" sz="2400" dirty="0" smtClean="0">
              <a:latin typeface="+mn-ea"/>
            </a:endParaRPr>
          </a:p>
          <a:p>
            <a:pPr>
              <a:buFont typeface="Wingdings" pitchFamily="2" charset="2"/>
              <a:buChar char="Ø"/>
            </a:pPr>
            <a:r>
              <a:rPr lang="zh-CN" altLang="en-US" sz="2400" dirty="0" smtClean="0">
                <a:latin typeface="+mn-ea"/>
              </a:rPr>
              <a:t>阿里巴巴公司主席和非执行董事</a:t>
            </a:r>
            <a:r>
              <a:rPr lang="en-US" sz="2400" dirty="0" smtClean="0">
                <a:latin typeface="+mn-ea"/>
              </a:rPr>
              <a:t>;</a:t>
            </a:r>
            <a:endParaRPr lang="zh-CN" altLang="en-US" sz="2400" dirty="0" smtClean="0">
              <a:latin typeface="+mn-ea"/>
            </a:endParaRPr>
          </a:p>
          <a:p>
            <a:pPr>
              <a:buFont typeface="Wingdings" pitchFamily="2" charset="2"/>
              <a:buChar char="Ø"/>
            </a:pPr>
            <a:r>
              <a:rPr lang="zh-CN" altLang="en-US" sz="2400" dirty="0" smtClean="0">
                <a:latin typeface="+mn-ea"/>
              </a:rPr>
              <a:t>软银集团董事</a:t>
            </a:r>
            <a:r>
              <a:rPr lang="en-US" sz="2400" dirty="0" smtClean="0">
                <a:latin typeface="+mn-ea"/>
              </a:rPr>
              <a:t>;</a:t>
            </a:r>
            <a:endParaRPr lang="zh-CN" altLang="en-US" sz="2400" dirty="0" smtClean="0">
              <a:latin typeface="+mn-ea"/>
            </a:endParaRPr>
          </a:p>
          <a:p>
            <a:pPr>
              <a:buFont typeface="Wingdings" pitchFamily="2" charset="2"/>
              <a:buChar char="Ø"/>
            </a:pPr>
            <a:r>
              <a:rPr lang="zh-CN" altLang="en-US" sz="2400" dirty="0" smtClean="0">
                <a:latin typeface="+mn-ea"/>
              </a:rPr>
              <a:t>中国雅虎董事局主席</a:t>
            </a:r>
            <a:r>
              <a:rPr lang="en-US" sz="2400" dirty="0" smtClean="0">
                <a:latin typeface="+mn-ea"/>
              </a:rPr>
              <a:t>;</a:t>
            </a:r>
            <a:endParaRPr lang="zh-CN" altLang="en-US" sz="2400" dirty="0" smtClean="0">
              <a:latin typeface="+mn-ea"/>
            </a:endParaRPr>
          </a:p>
          <a:p>
            <a:pPr>
              <a:buFont typeface="Wingdings" pitchFamily="2" charset="2"/>
              <a:buChar char="Ø"/>
            </a:pPr>
            <a:r>
              <a:rPr lang="zh-CN" altLang="en-US" sz="2400" dirty="0" smtClean="0">
                <a:latin typeface="+mn-ea"/>
              </a:rPr>
              <a:t>亚太经济合作组织</a:t>
            </a:r>
            <a:r>
              <a:rPr lang="en-US" sz="2400" dirty="0" smtClean="0">
                <a:latin typeface="+mn-ea"/>
              </a:rPr>
              <a:t>(APEC)</a:t>
            </a:r>
            <a:r>
              <a:rPr lang="zh-CN" altLang="en-US" sz="2400" dirty="0" smtClean="0">
                <a:latin typeface="+mn-ea"/>
              </a:rPr>
              <a:t>下工商咨询委员会</a:t>
            </a:r>
            <a:r>
              <a:rPr lang="en-US" sz="2400" dirty="0" smtClean="0">
                <a:latin typeface="+mn-ea"/>
              </a:rPr>
              <a:t>(ABAC)</a:t>
            </a:r>
            <a:r>
              <a:rPr lang="zh-CN" altLang="en-US" sz="2400" dirty="0" smtClean="0">
                <a:latin typeface="+mn-ea"/>
              </a:rPr>
              <a:t>会员</a:t>
            </a:r>
            <a:endParaRPr lang="zh-CN" altLang="en-US" sz="2400" dirty="0">
              <a:latin typeface="+mn-ea"/>
            </a:endParaRPr>
          </a:p>
        </p:txBody>
      </p:sp>
      <p:cxnSp>
        <p:nvCxnSpPr>
          <p:cNvPr id="25" name="直接连接符 24"/>
          <p:cNvCxnSpPr/>
          <p:nvPr/>
        </p:nvCxnSpPr>
        <p:spPr>
          <a:xfrm>
            <a:off x="71406" y="3857628"/>
            <a:ext cx="8929718" cy="1682"/>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7" name="矩形 26"/>
          <p:cNvSpPr/>
          <p:nvPr/>
        </p:nvSpPr>
        <p:spPr>
          <a:xfrm>
            <a:off x="142876" y="3929066"/>
            <a:ext cx="8858280" cy="830997"/>
          </a:xfrm>
          <a:prstGeom prst="rect">
            <a:avLst/>
          </a:prstGeom>
        </p:spPr>
        <p:txBody>
          <a:bodyPr wrap="square">
            <a:spAutoFit/>
          </a:bodyPr>
          <a:lstStyle/>
          <a:p>
            <a:r>
              <a:rPr lang="zh-CN" altLang="en-US" sz="2400" dirty="0" smtClean="0">
                <a:latin typeface="+mn-ea"/>
              </a:rPr>
              <a:t>恰逢淘宝网十周年的日子，马云选择正式结束自己</a:t>
            </a:r>
            <a:r>
              <a:rPr lang="en-US" altLang="en-US" sz="2400" dirty="0" smtClean="0">
                <a:latin typeface="+mn-ea"/>
              </a:rPr>
              <a:t>14</a:t>
            </a:r>
            <a:r>
              <a:rPr lang="zh-CN" altLang="en-US" sz="2400" dirty="0" smtClean="0">
                <a:latin typeface="+mn-ea"/>
              </a:rPr>
              <a:t>年的阿里巴巴集团</a:t>
            </a:r>
            <a:r>
              <a:rPr lang="en-US" altLang="en-US" sz="2400" dirty="0" smtClean="0">
                <a:latin typeface="+mn-ea"/>
              </a:rPr>
              <a:t>CEO</a:t>
            </a:r>
            <a:r>
              <a:rPr lang="zh-CN" altLang="en-US" sz="2400" dirty="0" smtClean="0">
                <a:latin typeface="+mn-ea"/>
              </a:rPr>
              <a:t>生涯，将接力棒传给了与之有</a:t>
            </a:r>
            <a:r>
              <a:rPr lang="en-US" altLang="en-US" sz="2400" dirty="0" smtClean="0">
                <a:latin typeface="+mn-ea"/>
              </a:rPr>
              <a:t>13</a:t>
            </a:r>
            <a:r>
              <a:rPr lang="zh-CN" altLang="en-US" sz="2400" dirty="0" smtClean="0">
                <a:latin typeface="+mn-ea"/>
              </a:rPr>
              <a:t>年共事经历的陆兆禧</a:t>
            </a:r>
          </a:p>
        </p:txBody>
      </p:sp>
      <p:sp>
        <p:nvSpPr>
          <p:cNvPr id="28" name="矩形 27"/>
          <p:cNvSpPr/>
          <p:nvPr/>
        </p:nvSpPr>
        <p:spPr>
          <a:xfrm>
            <a:off x="285720" y="5000636"/>
            <a:ext cx="8643998" cy="1477328"/>
          </a:xfrm>
          <a:prstGeom prst="rect">
            <a:avLst/>
          </a:prstGeom>
        </p:spPr>
        <p:txBody>
          <a:bodyPr wrap="square">
            <a:spAutoFit/>
          </a:bodyPr>
          <a:lstStyle/>
          <a:p>
            <a:pPr marL="457200" indent="-457200">
              <a:buFont typeface="+mj-ea"/>
              <a:buAutoNum type="circleNumDbPlain"/>
            </a:pPr>
            <a:r>
              <a:rPr lang="zh-CN" altLang="en-US" sz="2400" dirty="0" smtClean="0">
                <a:latin typeface="+mn-ea"/>
              </a:rPr>
              <a:t>晚会前下午与李连杰一起为他们在杭州合开的太极馆揭幕</a:t>
            </a:r>
            <a:endParaRPr lang="en-US" altLang="zh-CN" sz="2400" dirty="0" smtClean="0">
              <a:latin typeface="+mn-ea"/>
            </a:endParaRPr>
          </a:p>
          <a:p>
            <a:pPr marL="457200" indent="-457200">
              <a:buFont typeface="+mj-ea"/>
              <a:buAutoNum type="circleNumDbPlain"/>
            </a:pPr>
            <a:r>
              <a:rPr lang="en-US" altLang="en-US" sz="2400" dirty="0" smtClean="0">
                <a:latin typeface="+mn-ea"/>
              </a:rPr>
              <a:t>5</a:t>
            </a:r>
            <a:r>
              <a:rPr lang="zh-CN" altLang="en-US" sz="2400" dirty="0" smtClean="0">
                <a:latin typeface="+mn-ea"/>
              </a:rPr>
              <a:t>月</a:t>
            </a:r>
            <a:r>
              <a:rPr lang="en-US" altLang="en-US" sz="2400" dirty="0" smtClean="0">
                <a:latin typeface="+mn-ea"/>
              </a:rPr>
              <a:t>11</a:t>
            </a:r>
            <a:r>
              <a:rPr lang="zh-CN" altLang="en-US" sz="2400" dirty="0" smtClean="0">
                <a:latin typeface="+mn-ea"/>
              </a:rPr>
              <a:t>日出任大自然保护协会</a:t>
            </a:r>
            <a:r>
              <a:rPr lang="en-US" altLang="en-US" sz="2400" dirty="0" smtClean="0">
                <a:latin typeface="+mn-ea"/>
              </a:rPr>
              <a:t>(TNC)</a:t>
            </a:r>
            <a:r>
              <a:rPr lang="zh-CN" altLang="en-US" sz="2400" dirty="0" smtClean="0">
                <a:latin typeface="+mn-ea"/>
              </a:rPr>
              <a:t>中国主席</a:t>
            </a:r>
            <a:endParaRPr lang="en-US" altLang="zh-CN" sz="2400" dirty="0" smtClean="0">
              <a:latin typeface="+mn-ea"/>
            </a:endParaRPr>
          </a:p>
          <a:p>
            <a:pPr marL="457200" indent="-457200">
              <a:buFont typeface="+mj-ea"/>
              <a:buAutoNum type="circleNumDbPlain"/>
            </a:pPr>
            <a:endParaRPr lang="zh-CN" altLang="en-US" sz="2400" dirty="0" smtClean="0">
              <a:latin typeface="+mn-ea"/>
            </a:endParaRPr>
          </a:p>
          <a:p>
            <a:endParaRPr lang="zh-CN" altLang="en-US" dirty="0"/>
          </a:p>
        </p:txBody>
      </p:sp>
      <p:cxnSp>
        <p:nvCxnSpPr>
          <p:cNvPr id="29" name="直接连接符 28"/>
          <p:cNvCxnSpPr/>
          <p:nvPr/>
        </p:nvCxnSpPr>
        <p:spPr>
          <a:xfrm>
            <a:off x="0" y="4929198"/>
            <a:ext cx="8929718" cy="1682"/>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2218300" y="0"/>
            <a:ext cx="6925700" cy="1357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3" name="Group 47"/>
          <p:cNvGrpSpPr>
            <a:grpSpLocks/>
          </p:cNvGrpSpPr>
          <p:nvPr/>
        </p:nvGrpSpPr>
        <p:grpSpPr bwMode="auto">
          <a:xfrm>
            <a:off x="1643080" y="785546"/>
            <a:ext cx="5572125" cy="656492"/>
            <a:chOff x="1188" y="2014"/>
            <a:chExt cx="3510" cy="870"/>
          </a:xfrm>
        </p:grpSpPr>
        <p:sp>
          <p:nvSpPr>
            <p:cNvPr id="23" name="AutoShape 48"/>
            <p:cNvSpPr>
              <a:spLocks noChangeArrowheads="1"/>
            </p:cNvSpPr>
            <p:nvPr/>
          </p:nvSpPr>
          <p:spPr bwMode="gray">
            <a:xfrm>
              <a:off x="1194" y="2014"/>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fontAlgn="auto">
                <a:spcBef>
                  <a:spcPts val="0"/>
                </a:spcBef>
                <a:spcAft>
                  <a:spcPts val="0"/>
                </a:spcAft>
                <a:defRPr/>
              </a:pPr>
              <a:endParaRPr lang="zh-CN" altLang="en-US">
                <a:ea typeface="+mn-ea"/>
              </a:endParaRPr>
            </a:p>
          </p:txBody>
        </p:sp>
        <p:sp>
          <p:nvSpPr>
            <p:cNvPr id="24" name="AutoShape 49"/>
            <p:cNvSpPr>
              <a:spLocks noChangeArrowheads="1"/>
            </p:cNvSpPr>
            <p:nvPr/>
          </p:nvSpPr>
          <p:spPr bwMode="gray">
            <a:xfrm>
              <a:off x="1188" y="2129"/>
              <a:ext cx="675" cy="673"/>
            </a:xfrm>
            <a:prstGeom prst="roundRect">
              <a:avLst>
                <a:gd name="adj" fmla="val 11921"/>
              </a:avLst>
            </a:prstGeom>
            <a:solidFill>
              <a:srgbClr val="00B0F0"/>
            </a:solidFill>
            <a:ln w="38100">
              <a:solidFill>
                <a:schemeClr val="tx1"/>
              </a:solidFill>
              <a:round/>
              <a:headEnd/>
              <a:tailEnd/>
            </a:ln>
          </p:spPr>
          <p:txBody>
            <a:bodyPr wrap="none" anchor="ctr"/>
            <a:lstStyle/>
            <a:p>
              <a:pPr algn="ctr"/>
              <a:endParaRPr lang="zh-CN" altLang="en-US">
                <a:latin typeface="Calibri" pitchFamily="34" charset="0"/>
              </a:endParaRPr>
            </a:p>
          </p:txBody>
        </p:sp>
        <p:sp>
          <p:nvSpPr>
            <p:cNvPr id="25" name="Freeform 50"/>
            <p:cNvSpPr>
              <a:spLocks/>
            </p:cNvSpPr>
            <p:nvPr/>
          </p:nvSpPr>
          <p:spPr bwMode="gray">
            <a:xfrm>
              <a:off x="1223" y="222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lumMod val="95000"/>
              </a:schemeClr>
            </a:solidFill>
            <a:ln w="0">
              <a:noFill/>
              <a:prstDash val="solid"/>
              <a:round/>
              <a:headEnd/>
              <a:tailEnd/>
            </a:ln>
          </p:spPr>
          <p:txBody>
            <a:bodyPr/>
            <a:lstStyle/>
            <a:p>
              <a:pPr algn="ctr" fontAlgn="auto">
                <a:spcBef>
                  <a:spcPts val="0"/>
                </a:spcBef>
                <a:spcAft>
                  <a:spcPts val="0"/>
                </a:spcAft>
                <a:defRPr/>
              </a:pPr>
              <a:endParaRPr lang="zh-CN" altLang="en-US">
                <a:ea typeface="+mn-ea"/>
              </a:endParaRPr>
            </a:p>
          </p:txBody>
        </p:sp>
        <p:sp>
          <p:nvSpPr>
            <p:cNvPr id="26" name="Text Box 51"/>
            <p:cNvSpPr txBox="1">
              <a:spLocks noChangeArrowheads="1"/>
            </p:cNvSpPr>
            <p:nvPr/>
          </p:nvSpPr>
          <p:spPr bwMode="gray">
            <a:xfrm>
              <a:off x="1390" y="2109"/>
              <a:ext cx="241" cy="694"/>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en-US" altLang="zh-CN" sz="2800" dirty="0">
                  <a:solidFill>
                    <a:srgbClr val="FFFFFF"/>
                  </a:solidFill>
                  <a:effectLst>
                    <a:outerShdw blurRad="38100" dist="38100" dir="2700000" algn="tl">
                      <a:srgbClr val="C0C0C0"/>
                    </a:outerShdw>
                  </a:effectLst>
                  <a:ea typeface="+mn-ea"/>
                </a:rPr>
                <a:t>2</a:t>
              </a:r>
            </a:p>
          </p:txBody>
        </p:sp>
        <p:sp>
          <p:nvSpPr>
            <p:cNvPr id="27" name="Text Box 52"/>
            <p:cNvSpPr txBox="1">
              <a:spLocks noChangeArrowheads="1"/>
            </p:cNvSpPr>
            <p:nvPr/>
          </p:nvSpPr>
          <p:spPr bwMode="gray">
            <a:xfrm>
              <a:off x="2192" y="2109"/>
              <a:ext cx="1921" cy="775"/>
            </a:xfrm>
            <a:prstGeom prst="rect">
              <a:avLst/>
            </a:prstGeom>
            <a:noFill/>
            <a:ln w="9525" algn="ctr">
              <a:noFill/>
              <a:miter lim="800000"/>
              <a:headEnd/>
              <a:tailEnd/>
            </a:ln>
          </p:spPr>
          <p:txBody>
            <a:bodyPr wrap="square">
              <a:spAutoFit/>
            </a:bodyPr>
            <a:lstStyle/>
            <a:p>
              <a:pPr algn="ctr" eaLnBrk="0" hangingPunct="0"/>
              <a:r>
                <a:rPr lang="zh-CN" altLang="en-US" sz="3200" dirty="0" smtClean="0">
                  <a:latin typeface="Calibri" pitchFamily="34" charset="0"/>
                </a:rPr>
                <a:t>行业分析</a:t>
              </a:r>
              <a:endParaRPr lang="en-US" altLang="zh-CN" sz="3200" dirty="0">
                <a:latin typeface="Calibri" pitchFamily="34" charset="0"/>
              </a:endParaRPr>
            </a:p>
          </p:txBody>
        </p:sp>
      </p:gr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482" name="Picture 2" descr="http://ww2.sinaimg.cn/large/68418ffbjw1e4h2va2qhjj20fa09kq3b.jpg"/>
          <p:cNvPicPr>
            <a:picLocks noChangeAspect="1" noChangeArrowheads="1"/>
          </p:cNvPicPr>
          <p:nvPr/>
        </p:nvPicPr>
        <p:blipFill>
          <a:blip r:embed="rId3"/>
          <a:srcRect/>
          <a:stretch>
            <a:fillRect/>
          </a:stretch>
        </p:blipFill>
        <p:spPr bwMode="auto">
          <a:xfrm>
            <a:off x="1428728" y="2928934"/>
            <a:ext cx="6281936" cy="3929066"/>
          </a:xfrm>
          <a:prstGeom prst="rect">
            <a:avLst/>
          </a:prstGeom>
          <a:ln>
            <a:noFill/>
          </a:ln>
          <a:effectLst>
            <a:softEdge rad="112500"/>
          </a:effectLst>
        </p:spPr>
      </p:pic>
      <p:sp>
        <p:nvSpPr>
          <p:cNvPr id="40" name="矩形 39"/>
          <p:cNvSpPr/>
          <p:nvPr/>
        </p:nvSpPr>
        <p:spPr>
          <a:xfrm>
            <a:off x="285720" y="1571612"/>
            <a:ext cx="8572560"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zh-CN" altLang="en-US" sz="2000" dirty="0" smtClean="0"/>
              <a:t>阿里去年</a:t>
            </a:r>
            <a:r>
              <a:rPr lang="en-US" altLang="zh-CN" sz="2000" dirty="0" smtClean="0"/>
              <a:t>Q4</a:t>
            </a:r>
            <a:r>
              <a:rPr lang="zh-CN" altLang="en-US" sz="2000" dirty="0" smtClean="0"/>
              <a:t>净利润达</a:t>
            </a:r>
            <a:r>
              <a:rPr lang="en-US" altLang="zh-CN" sz="2000" dirty="0" smtClean="0"/>
              <a:t>6.4</a:t>
            </a:r>
            <a:r>
              <a:rPr lang="zh-CN" altLang="en-US" sz="2000" dirty="0" smtClean="0"/>
              <a:t>亿美元，超过腾讯的</a:t>
            </a:r>
            <a:r>
              <a:rPr lang="en-US" altLang="zh-CN" sz="2000" dirty="0" smtClean="0"/>
              <a:t>5.5</a:t>
            </a:r>
            <a:r>
              <a:rPr lang="zh-CN" altLang="en-US" sz="2000" dirty="0" smtClean="0"/>
              <a:t>亿美元及百度的</a:t>
            </a:r>
            <a:r>
              <a:rPr lang="en-US" altLang="zh-CN" sz="2000" dirty="0" smtClean="0"/>
              <a:t>4.5</a:t>
            </a:r>
            <a:r>
              <a:rPr lang="zh-CN" altLang="en-US" sz="2000" dirty="0" smtClean="0"/>
              <a:t>亿美元，位居第一。去年</a:t>
            </a:r>
            <a:r>
              <a:rPr lang="en-US" altLang="zh-CN" sz="2000" dirty="0" smtClean="0"/>
              <a:t>Q4</a:t>
            </a:r>
            <a:r>
              <a:rPr lang="zh-CN" altLang="en-US" sz="2000" dirty="0" smtClean="0"/>
              <a:t>阿里营收为</a:t>
            </a:r>
            <a:r>
              <a:rPr lang="en-US" altLang="zh-CN" sz="2000" dirty="0" smtClean="0"/>
              <a:t>18.4</a:t>
            </a:r>
            <a:r>
              <a:rPr lang="zh-CN" altLang="en-US" sz="2000" dirty="0" smtClean="0"/>
              <a:t>亿美元，增长</a:t>
            </a:r>
            <a:r>
              <a:rPr lang="en-US" altLang="zh-CN" sz="2000" dirty="0" smtClean="0"/>
              <a:t>80.4%</a:t>
            </a:r>
            <a:r>
              <a:rPr lang="zh-CN" altLang="en-US" sz="2000" dirty="0" smtClean="0"/>
              <a:t>。腾讯收入为</a:t>
            </a:r>
            <a:r>
              <a:rPr lang="en-US" altLang="zh-CN" sz="2000" dirty="0" smtClean="0"/>
              <a:t>121.531</a:t>
            </a:r>
            <a:r>
              <a:rPr lang="zh-CN" altLang="en-US" sz="2000" dirty="0" smtClean="0"/>
              <a:t>亿元</a:t>
            </a:r>
            <a:r>
              <a:rPr lang="en-US" altLang="zh-CN" sz="2000" dirty="0" smtClean="0"/>
              <a:t>(19.335</a:t>
            </a:r>
            <a:r>
              <a:rPr lang="zh-CN" altLang="en-US" sz="2000" dirty="0" smtClean="0"/>
              <a:t>亿美元</a:t>
            </a:r>
            <a:r>
              <a:rPr lang="en-US" altLang="zh-CN" sz="2000" dirty="0" smtClean="0"/>
              <a:t>)</a:t>
            </a:r>
            <a:r>
              <a:rPr lang="zh-CN" altLang="en-US" sz="2000" dirty="0" smtClean="0"/>
              <a:t>，增长</a:t>
            </a:r>
            <a:r>
              <a:rPr lang="en-US" altLang="zh-CN" sz="2000" dirty="0" smtClean="0"/>
              <a:t>53.4%</a:t>
            </a:r>
            <a:r>
              <a:rPr lang="zh-CN" altLang="en-US" sz="2000" dirty="0" smtClean="0"/>
              <a:t>。百度营收为</a:t>
            </a:r>
            <a:r>
              <a:rPr lang="en-US" altLang="zh-CN" sz="2000" dirty="0" smtClean="0"/>
              <a:t>63.35</a:t>
            </a:r>
            <a:r>
              <a:rPr lang="zh-CN" altLang="en-US" sz="2000" dirty="0" smtClean="0"/>
              <a:t>亿元</a:t>
            </a:r>
            <a:r>
              <a:rPr lang="en-US" altLang="zh-CN" sz="2000" dirty="0" smtClean="0"/>
              <a:t>(</a:t>
            </a:r>
            <a:r>
              <a:rPr lang="zh-CN" altLang="en-US" sz="2000" dirty="0" smtClean="0"/>
              <a:t>约合</a:t>
            </a:r>
            <a:r>
              <a:rPr lang="en-US" altLang="zh-CN" sz="2000" dirty="0" smtClean="0"/>
              <a:t>10.17</a:t>
            </a:r>
            <a:r>
              <a:rPr lang="zh-CN" altLang="en-US" sz="2000" dirty="0" smtClean="0"/>
              <a:t>亿美元</a:t>
            </a:r>
            <a:r>
              <a:rPr lang="en-US" altLang="zh-CN" sz="2000" dirty="0" smtClean="0"/>
              <a:t>)</a:t>
            </a:r>
            <a:r>
              <a:rPr lang="zh-CN" altLang="en-US" sz="2000" dirty="0" smtClean="0"/>
              <a:t>，增长</a:t>
            </a:r>
            <a:r>
              <a:rPr lang="en-US" altLang="zh-CN" sz="2000" dirty="0" smtClean="0"/>
              <a:t>41.6%</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http://ww1.sinaimg.cn/large/684ff39bjw1e4kndklom7j20iw09mt9u.jpg"/>
          <p:cNvPicPr>
            <a:picLocks noChangeAspect="1" noChangeArrowheads="1"/>
          </p:cNvPicPr>
          <p:nvPr/>
        </p:nvPicPr>
        <p:blipFill>
          <a:blip r:embed="rId2"/>
          <a:srcRect/>
          <a:stretch>
            <a:fillRect/>
          </a:stretch>
        </p:blipFill>
        <p:spPr bwMode="auto">
          <a:xfrm>
            <a:off x="-32" y="3705249"/>
            <a:ext cx="6477000" cy="3295651"/>
          </a:xfrm>
          <a:prstGeom prst="rect">
            <a:avLst/>
          </a:prstGeom>
          <a:noFill/>
        </p:spPr>
      </p:pic>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3"/>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2530" name="Picture 2"/>
          <p:cNvPicPr>
            <a:picLocks noChangeAspect="1" noChangeArrowheads="1"/>
          </p:cNvPicPr>
          <p:nvPr/>
        </p:nvPicPr>
        <p:blipFill>
          <a:blip r:embed="rId4"/>
          <a:srcRect/>
          <a:stretch>
            <a:fillRect/>
          </a:stretch>
        </p:blipFill>
        <p:spPr bwMode="auto">
          <a:xfrm>
            <a:off x="857224" y="928670"/>
            <a:ext cx="7316297" cy="13573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矩形 15"/>
          <p:cNvSpPr/>
          <p:nvPr/>
        </p:nvSpPr>
        <p:spPr>
          <a:xfrm>
            <a:off x="285720" y="2631040"/>
            <a:ext cx="2961067"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CN" dirty="0" smtClean="0"/>
              <a:t>2013</a:t>
            </a:r>
            <a:r>
              <a:rPr lang="zh-CN" altLang="en-US" dirty="0" smtClean="0"/>
              <a:t>中国互联网创业者大会</a:t>
            </a:r>
            <a:endParaRPr lang="zh-CN" altLang="en-US" dirty="0"/>
          </a:p>
        </p:txBody>
      </p:sp>
      <p:sp>
        <p:nvSpPr>
          <p:cNvPr id="17" name="矩形 16"/>
          <p:cNvSpPr/>
          <p:nvPr/>
        </p:nvSpPr>
        <p:spPr>
          <a:xfrm>
            <a:off x="3915763" y="3429000"/>
            <a:ext cx="4299575" cy="369332"/>
          </a:xfrm>
          <a:prstGeom prst="rect">
            <a:avLst/>
          </a:prstGeom>
        </p:spPr>
        <p:txBody>
          <a:bodyPr wrap="none">
            <a:spAutoFit/>
          </a:bodyPr>
          <a:lstStyle/>
          <a:p>
            <a:r>
              <a:rPr lang="zh-CN" altLang="en-US" dirty="0" smtClean="0"/>
              <a:t>移动化、社区化、生活化</a:t>
            </a:r>
            <a:r>
              <a:rPr lang="en-US" dirty="0" smtClean="0"/>
              <a:t>O2O</a:t>
            </a:r>
            <a:r>
              <a:rPr lang="zh-CN" altLang="en-US" dirty="0" smtClean="0"/>
              <a:t>、多媒体化</a:t>
            </a:r>
            <a:endParaRPr lang="zh-CN" altLang="en-US" dirty="0"/>
          </a:p>
        </p:txBody>
      </p:sp>
      <p:sp>
        <p:nvSpPr>
          <p:cNvPr id="18" name="云形 17"/>
          <p:cNvSpPr/>
          <p:nvPr/>
        </p:nvSpPr>
        <p:spPr>
          <a:xfrm>
            <a:off x="4630143" y="2500306"/>
            <a:ext cx="2357454" cy="428628"/>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20" name="直接连接符 19"/>
          <p:cNvCxnSpPr>
            <a:stCxn id="18" idx="1"/>
          </p:cNvCxnSpPr>
          <p:nvPr/>
        </p:nvCxnSpPr>
        <p:spPr>
          <a:xfrm rot="5400000">
            <a:off x="4897807" y="2517939"/>
            <a:ext cx="500524" cy="132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1"/>
          </p:cNvCxnSpPr>
          <p:nvPr/>
        </p:nvCxnSpPr>
        <p:spPr>
          <a:xfrm rot="5400000">
            <a:off x="5362155" y="3053723"/>
            <a:ext cx="571960" cy="32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1"/>
          </p:cNvCxnSpPr>
          <p:nvPr/>
        </p:nvCxnSpPr>
        <p:spPr>
          <a:xfrm rot="16200000" flipH="1">
            <a:off x="5862220" y="2875127"/>
            <a:ext cx="500522" cy="607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1"/>
          </p:cNvCxnSpPr>
          <p:nvPr/>
        </p:nvCxnSpPr>
        <p:spPr>
          <a:xfrm rot="16200000" flipH="1">
            <a:off x="6469443" y="2267904"/>
            <a:ext cx="571960" cy="1893107"/>
          </a:xfrm>
          <a:prstGeom prst="line">
            <a:avLst/>
          </a:prstGeom>
        </p:spPr>
        <p:style>
          <a:lnRef idx="1">
            <a:schemeClr val="accent1"/>
          </a:lnRef>
          <a:fillRef idx="0">
            <a:schemeClr val="accent1"/>
          </a:fillRef>
          <a:effectRef idx="0">
            <a:schemeClr val="accent1"/>
          </a:effectRef>
          <a:fontRef idx="minor">
            <a:schemeClr val="tx1"/>
          </a:fontRef>
        </p:style>
      </p:cxnSp>
      <p:sp>
        <p:nvSpPr>
          <p:cNvPr id="22533" name="Rectangle 5"/>
          <p:cNvSpPr>
            <a:spLocks noChangeArrowheads="1"/>
          </p:cNvSpPr>
          <p:nvPr/>
        </p:nvSpPr>
        <p:spPr bwMode="auto">
          <a:xfrm>
            <a:off x="6143604" y="3929066"/>
            <a:ext cx="30003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2013Q1</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中国移动互联网市场规模为</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204.2</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亿元 竞争进入关键年</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 </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同比增长</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75.4%</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，环比增长</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10.4%</a:t>
            </a:r>
            <a:endParaRPr kumimoji="0" lang="en-US" altLang="zh-CN" sz="6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225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2"/>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6" name="TextBox 45"/>
          <p:cNvSpPr txBox="1"/>
          <p:nvPr/>
        </p:nvSpPr>
        <p:spPr>
          <a:xfrm>
            <a:off x="4643438" y="142852"/>
            <a:ext cx="4786346" cy="584775"/>
          </a:xfrm>
          <a:prstGeom prst="rect">
            <a:avLst/>
          </a:prstGeom>
          <a:noFill/>
        </p:spPr>
        <p:txBody>
          <a:bodyPr wrap="square" rtlCol="0">
            <a:spAutoFit/>
          </a:bodyPr>
          <a:lstStyle/>
          <a:p>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阿里巴巴集团战略分析</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3554" name="Picture 2" descr="http://pic.iresearch.cn/news/2013-05/da9cdc41-2f28-4fee-8fdb-b6e607a2ac63.png"/>
          <p:cNvPicPr>
            <a:picLocks noChangeAspect="1" noChangeArrowheads="1"/>
          </p:cNvPicPr>
          <p:nvPr/>
        </p:nvPicPr>
        <p:blipFill>
          <a:blip r:embed="rId3"/>
          <a:srcRect/>
          <a:stretch>
            <a:fillRect/>
          </a:stretch>
        </p:blipFill>
        <p:spPr bwMode="auto">
          <a:xfrm>
            <a:off x="-1" y="785794"/>
            <a:ext cx="6084253" cy="6072206"/>
          </a:xfrm>
          <a:prstGeom prst="rect">
            <a:avLst/>
          </a:prstGeom>
          <a:noFill/>
        </p:spPr>
      </p:pic>
      <p:sp>
        <p:nvSpPr>
          <p:cNvPr id="8" name="矩形 7"/>
          <p:cNvSpPr/>
          <p:nvPr/>
        </p:nvSpPr>
        <p:spPr>
          <a:xfrm>
            <a:off x="6143636" y="1643050"/>
            <a:ext cx="3000364" cy="1200329"/>
          </a:xfrm>
          <a:prstGeom prst="rect">
            <a:avLst/>
          </a:prstGeom>
        </p:spPr>
        <p:txBody>
          <a:bodyPr wrap="square">
            <a:spAutoFit/>
          </a:bodyPr>
          <a:lstStyle/>
          <a:p>
            <a:r>
              <a:rPr lang="zh-CN" altLang="en-US" sz="2400" dirty="0" smtClean="0"/>
              <a:t>艾瑞预计未来移动购物将成为移动互联网最大细分行业。</a:t>
            </a:r>
            <a:endParaRPr lang="zh-CN" altLang="en-US" sz="2400" dirty="0"/>
          </a:p>
        </p:txBody>
      </p:sp>
      <p:sp>
        <p:nvSpPr>
          <p:cNvPr id="10" name="矩形 9"/>
          <p:cNvSpPr/>
          <p:nvPr/>
        </p:nvSpPr>
        <p:spPr>
          <a:xfrm>
            <a:off x="6072198" y="928670"/>
            <a:ext cx="2969083"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sz="2400" b="1" dirty="0" smtClean="0"/>
              <a:t>移动购物保持高增长</a:t>
            </a:r>
            <a:endParaRPr lang="zh-CN" altLang="en-US" sz="2400" dirty="0"/>
          </a:p>
        </p:txBody>
      </p:sp>
      <p:sp>
        <p:nvSpPr>
          <p:cNvPr id="11" name="矩形 10"/>
          <p:cNvSpPr/>
          <p:nvPr/>
        </p:nvSpPr>
        <p:spPr>
          <a:xfrm>
            <a:off x="6143636" y="3071810"/>
            <a:ext cx="3000364" cy="2308324"/>
          </a:xfrm>
          <a:prstGeom prst="rect">
            <a:avLst/>
          </a:prstGeom>
        </p:spPr>
        <p:txBody>
          <a:bodyPr wrap="square">
            <a:spAutoFit/>
          </a:bodyPr>
          <a:lstStyle/>
          <a:p>
            <a:pPr algn="just"/>
            <a:r>
              <a:rPr lang="zh-CN" altLang="en-US" sz="2400" dirty="0" smtClean="0"/>
              <a:t>据工信部统计，截止</a:t>
            </a:r>
            <a:r>
              <a:rPr lang="en-US" altLang="zh-CN" sz="2400" dirty="0" smtClean="0"/>
              <a:t>2013</a:t>
            </a:r>
            <a:r>
              <a:rPr lang="zh-CN" altLang="en-US" sz="2400" dirty="0" smtClean="0"/>
              <a:t>年</a:t>
            </a:r>
            <a:r>
              <a:rPr lang="en-US" altLang="zh-CN" sz="2400" dirty="0" smtClean="0"/>
              <a:t>Q1</a:t>
            </a:r>
            <a:r>
              <a:rPr lang="zh-CN" altLang="en-US" sz="2400" dirty="0" smtClean="0"/>
              <a:t>，手机上网用户占移动互联网用户比重达</a:t>
            </a:r>
            <a:r>
              <a:rPr lang="en-US" altLang="zh-CN" sz="2400" dirty="0" smtClean="0"/>
              <a:t>96.4%</a:t>
            </a:r>
            <a:r>
              <a:rPr lang="zh-CN" altLang="en-US" sz="2400" dirty="0" smtClean="0"/>
              <a:t>，手机网购已成为当今移动网购的主态</a:t>
            </a:r>
          </a:p>
        </p:txBody>
      </p:sp>
      <p:sp>
        <p:nvSpPr>
          <p:cNvPr id="12" name="矩形标注 11"/>
          <p:cNvSpPr/>
          <p:nvPr/>
        </p:nvSpPr>
        <p:spPr>
          <a:xfrm>
            <a:off x="6429388" y="5643578"/>
            <a:ext cx="2500330" cy="928694"/>
          </a:xfrm>
          <a:prstGeom prst="wedgeRectCallout">
            <a:avLst>
              <a:gd name="adj1" fmla="val 21833"/>
              <a:gd name="adj2" fmla="val -83067"/>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zh-CN" altLang="en-US" dirty="0" smtClean="0"/>
              <a:t>高通与京东商城合作共推智能终端</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pic.iresearch.cn/news/201305/888a692f-b075-4f8c-940e-c159cd7b4a71.gif"/>
          <p:cNvPicPr>
            <a:picLocks noChangeAspect="1" noChangeArrowheads="1"/>
          </p:cNvPicPr>
          <p:nvPr/>
        </p:nvPicPr>
        <p:blipFill>
          <a:blip r:embed="rId2"/>
          <a:srcRect/>
          <a:stretch>
            <a:fillRect/>
          </a:stretch>
        </p:blipFill>
        <p:spPr bwMode="auto">
          <a:xfrm>
            <a:off x="-29542" y="785794"/>
            <a:ext cx="6816120" cy="6286544"/>
          </a:xfrm>
          <a:prstGeom prst="rect">
            <a:avLst/>
          </a:prstGeom>
          <a:noFill/>
        </p:spPr>
      </p:pic>
      <p:sp>
        <p:nvSpPr>
          <p:cNvPr id="9" name="矩形 8"/>
          <p:cNvSpPr/>
          <p:nvPr/>
        </p:nvSpPr>
        <p:spPr>
          <a:xfrm>
            <a:off x="0" y="0"/>
            <a:ext cx="9144000" cy="78579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1028" name="Picture 4" descr="淘宝网"/>
          <p:cNvPicPr>
            <a:picLocks noChangeAspect="1" noChangeArrowheads="1"/>
          </p:cNvPicPr>
          <p:nvPr/>
        </p:nvPicPr>
        <p:blipFill>
          <a:blip r:embed="rId3"/>
          <a:srcRect/>
          <a:stretch>
            <a:fillRect/>
          </a:stretch>
        </p:blipFill>
        <p:spPr bwMode="auto">
          <a:xfrm>
            <a:off x="0" y="104750"/>
            <a:ext cx="3929090" cy="681044"/>
          </a:xfrm>
          <a:prstGeom prst="rect">
            <a:avLst/>
          </a:prstGeom>
          <a:noFill/>
        </p:spPr>
      </p:pic>
      <p:sp>
        <p:nvSpPr>
          <p:cNvPr id="14" name="云形 13"/>
          <p:cNvSpPr/>
          <p:nvPr/>
        </p:nvSpPr>
        <p:spPr>
          <a:xfrm>
            <a:off x="3071802" y="500042"/>
            <a:ext cx="1143008" cy="285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角星 14"/>
          <p:cNvSpPr/>
          <p:nvPr/>
        </p:nvSpPr>
        <p:spPr>
          <a:xfrm>
            <a:off x="4000496" y="71414"/>
            <a:ext cx="285752" cy="285752"/>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0" name="矩形 9"/>
          <p:cNvSpPr/>
          <p:nvPr/>
        </p:nvSpPr>
        <p:spPr>
          <a:xfrm>
            <a:off x="5865538" y="214290"/>
            <a:ext cx="3278462"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sz="2400" b="1" dirty="0" smtClean="0"/>
              <a:t>移动购物引领电商未来</a:t>
            </a:r>
            <a:endParaRPr lang="zh-CN" altLang="en-US" sz="2400" dirty="0"/>
          </a:p>
        </p:txBody>
      </p:sp>
      <p:sp>
        <p:nvSpPr>
          <p:cNvPr id="12" name="矩形 11"/>
          <p:cNvSpPr/>
          <p:nvPr/>
        </p:nvSpPr>
        <p:spPr>
          <a:xfrm>
            <a:off x="6143636" y="1571612"/>
            <a:ext cx="3214678" cy="4154984"/>
          </a:xfrm>
          <a:prstGeom prst="rect">
            <a:avLst/>
          </a:prstGeom>
        </p:spPr>
        <p:txBody>
          <a:bodyPr wrap="square">
            <a:spAutoFit/>
          </a:bodyPr>
          <a:lstStyle/>
          <a:p>
            <a:r>
              <a:rPr lang="zh-CN" altLang="en-US" sz="2400" b="1" dirty="0" smtClean="0"/>
              <a:t>阿里无线团队</a:t>
            </a:r>
            <a:r>
              <a:rPr lang="zh-CN" altLang="en-US" sz="2400" dirty="0" smtClean="0"/>
              <a:t>直指淘宝自身，目标灭掉淘宝，完全抢占电商市场大部分份额；</a:t>
            </a:r>
            <a:endParaRPr lang="en-US" altLang="zh-CN" sz="2400" dirty="0" smtClean="0"/>
          </a:p>
          <a:p>
            <a:r>
              <a:rPr lang="zh-CN" altLang="en-US" sz="2400" b="1" dirty="0" smtClean="0"/>
              <a:t>京东</a:t>
            </a:r>
            <a:r>
              <a:rPr lang="en-US" sz="2400" dirty="0" smtClean="0"/>
              <a:t>CEO</a:t>
            </a:r>
            <a:r>
              <a:rPr lang="zh-CN" altLang="en-US" sz="2400" dirty="0" smtClean="0"/>
              <a:t>刘强东公开表示，移动购物将成为京东企业战略主体；</a:t>
            </a:r>
            <a:endParaRPr lang="en-US" altLang="zh-CN" sz="2400" dirty="0" smtClean="0"/>
          </a:p>
          <a:p>
            <a:r>
              <a:rPr lang="zh-CN" altLang="en-US" sz="2400" b="1" dirty="0" smtClean="0"/>
              <a:t>凡客、当当</a:t>
            </a:r>
            <a:r>
              <a:rPr lang="zh-CN" altLang="en-US" sz="2400" dirty="0" smtClean="0"/>
              <a:t>发布数据表示移动网购市场给他们带来了巨大流量和收益。</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2678</Words>
  <PresentationFormat>全屏显示(4:3)</PresentationFormat>
  <Paragraphs>218</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阿里巴巴集团战略分析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阿里巴巴集团战略分析</dc:title>
  <dc:creator>mengjieok_MJ</dc:creator>
  <cp:lastModifiedBy>Windows 用户</cp:lastModifiedBy>
  <cp:revision>21</cp:revision>
  <dcterms:created xsi:type="dcterms:W3CDTF">2013-05-11T06:49:41Z</dcterms:created>
  <dcterms:modified xsi:type="dcterms:W3CDTF">2013-05-14T09:42:44Z</dcterms:modified>
</cp:coreProperties>
</file>