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1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73B"/>
    <a:srgbClr val="FDE599"/>
    <a:srgbClr val="FBD45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-114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81482-AF58-4C31-BCBD-CD5110F3137B}" type="datetimeFigureOut">
              <a:rPr lang="zh-CN" altLang="en-US" smtClean="0"/>
              <a:pPr/>
              <a:t>2013-12-20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EC694-72E3-4B9C-8CE0-6E345A002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283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C694-72E3-4B9C-8CE0-6E345A00211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330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中央仓库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虚拟仓库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优化配送体系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C694-72E3-4B9C-8CE0-6E345A00211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544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54AD-854B-4D38-8C2D-4F36C47AD688}" type="datetimeFigureOut">
              <a:rPr lang="zh-CN" altLang="en-US" smtClean="0"/>
              <a:pPr/>
              <a:t>2013-12-20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4388-7E8D-4AA3-B03B-BED2D9E11C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804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54AD-854B-4D38-8C2D-4F36C47AD688}" type="datetimeFigureOut">
              <a:rPr lang="zh-CN" altLang="en-US" smtClean="0"/>
              <a:pPr/>
              <a:t>2013-12-20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4388-7E8D-4AA3-B03B-BED2D9E11C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499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54AD-854B-4D38-8C2D-4F36C47AD688}" type="datetimeFigureOut">
              <a:rPr lang="zh-CN" altLang="en-US" smtClean="0"/>
              <a:pPr/>
              <a:t>2013-12-20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4388-7E8D-4AA3-B03B-BED2D9E11C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02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54AD-854B-4D38-8C2D-4F36C47AD688}" type="datetimeFigureOut">
              <a:rPr lang="zh-CN" altLang="en-US" smtClean="0"/>
              <a:pPr/>
              <a:t>2013-12-20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4388-7E8D-4AA3-B03B-BED2D9E11C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075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54AD-854B-4D38-8C2D-4F36C47AD688}" type="datetimeFigureOut">
              <a:rPr lang="zh-CN" altLang="en-US" smtClean="0"/>
              <a:pPr/>
              <a:t>2013-12-20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4388-7E8D-4AA3-B03B-BED2D9E11C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505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54AD-854B-4D38-8C2D-4F36C47AD688}" type="datetimeFigureOut">
              <a:rPr lang="zh-CN" altLang="en-US" smtClean="0"/>
              <a:pPr/>
              <a:t>2013-12-20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4388-7E8D-4AA3-B03B-BED2D9E11C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766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54AD-854B-4D38-8C2D-4F36C47AD688}" type="datetimeFigureOut">
              <a:rPr lang="zh-CN" altLang="en-US" smtClean="0"/>
              <a:pPr/>
              <a:t>2013-12-20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4388-7E8D-4AA3-B03B-BED2D9E11C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890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54AD-854B-4D38-8C2D-4F36C47AD688}" type="datetimeFigureOut">
              <a:rPr lang="zh-CN" altLang="en-US" smtClean="0"/>
              <a:pPr/>
              <a:t>2013-12-20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4388-7E8D-4AA3-B03B-BED2D9E11C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54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54AD-854B-4D38-8C2D-4F36C47AD688}" type="datetimeFigureOut">
              <a:rPr lang="zh-CN" altLang="en-US" smtClean="0"/>
              <a:pPr/>
              <a:t>2013-12-20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4388-7E8D-4AA3-B03B-BED2D9E11C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17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54AD-854B-4D38-8C2D-4F36C47AD688}" type="datetimeFigureOut">
              <a:rPr lang="zh-CN" altLang="en-US" smtClean="0"/>
              <a:pPr/>
              <a:t>2013-12-20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4388-7E8D-4AA3-B03B-BED2D9E11C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417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54AD-854B-4D38-8C2D-4F36C47AD688}" type="datetimeFigureOut">
              <a:rPr lang="zh-CN" altLang="en-US" smtClean="0"/>
              <a:pPr/>
              <a:t>2013-12-20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4388-7E8D-4AA3-B03B-BED2D9E11C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01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854AD-854B-4D38-8C2D-4F36C47AD688}" type="datetimeFigureOut">
              <a:rPr lang="zh-CN" altLang="en-US" smtClean="0"/>
              <a:pPr/>
              <a:t>2013-12-20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4388-7E8D-4AA3-B03B-BED2D9E11C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867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9994" y="1209821"/>
            <a:ext cx="1060704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长尾理论</a:t>
            </a:r>
            <a:endParaRPr lang="en-US" altLang="zh-CN" sz="6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              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克里斯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安德森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6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10000" r="90000">
                        <a14:backgroundMark x1="35778" y1="6856" x2="35778" y2="68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42"/>
          <a:stretch/>
        </p:blipFill>
        <p:spPr>
          <a:xfrm>
            <a:off x="914399" y="2708690"/>
            <a:ext cx="3568651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19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10153" y="393896"/>
            <a:ext cx="7877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热门文化</a:t>
            </a:r>
            <a:endParaRPr lang="zh-CN" altLang="en-US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3895" y="1317226"/>
            <a:ext cx="4389120" cy="4985100"/>
            <a:chOff x="393895" y="1317226"/>
            <a:chExt cx="4389120" cy="4985100"/>
          </a:xfrm>
        </p:grpSpPr>
        <p:sp>
          <p:nvSpPr>
            <p:cNvPr id="8" name="圆角矩形 7"/>
            <p:cNvSpPr/>
            <p:nvPr/>
          </p:nvSpPr>
          <p:spPr>
            <a:xfrm>
              <a:off x="393895" y="1477108"/>
              <a:ext cx="4389120" cy="48252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过去</a:t>
              </a:r>
              <a:r>
                <a:rPr lang="en-US" altLang="zh-CN" sz="2800" dirty="0">
                  <a:solidFill>
                    <a:schemeClr val="tx1"/>
                  </a:solidFill>
                  <a:latin typeface="+mn-ea"/>
                </a:rPr>
                <a:t>5</a:t>
              </a:r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年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+mn-ea"/>
                </a:rPr>
                <a:t>录制的唱片难登历史畅销榜</a:t>
              </a:r>
              <a:endParaRPr lang="en-US" altLang="zh-CN" sz="2800" dirty="0">
                <a:solidFill>
                  <a:schemeClr val="tx1"/>
                </a:solidFill>
                <a:latin typeface="+mn-ea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en-US" altLang="zh-CN" sz="2800" dirty="0">
                <a:solidFill>
                  <a:schemeClr val="tx1"/>
                </a:solidFill>
                <a:latin typeface="+mn-ea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好莱坞票房收入下滑</a:t>
              </a:r>
              <a:endParaRPr lang="en-US" altLang="zh-CN" sz="28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zh-CN" sz="2800" dirty="0" smtClean="0">
                <a:solidFill>
                  <a:schemeClr val="tx1"/>
                </a:solidFill>
                <a:latin typeface="+mn-ea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ea"/>
                </a:rPr>
                <a:t>黄金</a:t>
              </a:r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电视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+mn-ea"/>
                </a:rPr>
                <a:t>节目</a:t>
              </a:r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收视率萎缩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26942" y="1317226"/>
              <a:ext cx="1083211" cy="483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困境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 rot="1883219">
            <a:off x="2796468" y="1413804"/>
            <a:ext cx="2025748" cy="773723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光辉不再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8740" y="1482399"/>
            <a:ext cx="1762052" cy="1528087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6049107" y="3010486"/>
            <a:ext cx="5233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49107" y="2427605"/>
            <a:ext cx="173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匮乏的世界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628304" y="2440571"/>
            <a:ext cx="173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丰饶的</a:t>
            </a:r>
            <a:r>
              <a:rPr lang="zh-CN" altLang="en-US" dirty="0"/>
              <a:t>世界</a:t>
            </a:r>
          </a:p>
        </p:txBody>
      </p:sp>
      <p:cxnSp>
        <p:nvCxnSpPr>
          <p:cNvPr id="22" name="直接连接符 21"/>
          <p:cNvCxnSpPr>
            <a:stCxn id="16" idx="2"/>
          </p:cNvCxnSpPr>
          <p:nvPr/>
        </p:nvCxnSpPr>
        <p:spPr>
          <a:xfrm>
            <a:off x="8679766" y="3010486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49107" y="5444197"/>
            <a:ext cx="2489982" cy="8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61649" y="3353318"/>
            <a:ext cx="25181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</a:rPr>
              <a:t>生产能力限制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</a:rPr>
              <a:t>区域限制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</a:rPr>
              <a:t>传播限制</a:t>
            </a:r>
            <a:endParaRPr lang="en-US" altLang="zh-CN" sz="2400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876714" y="3587262"/>
            <a:ext cx="2487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限制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endParaRPr lang="zh-CN" altLang="en-US" sz="2400" b="1" dirty="0">
              <a:latin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70418" y="3131703"/>
            <a:ext cx="2028825" cy="22479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96778" y="5387564"/>
            <a:ext cx="1554041" cy="116403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6523" y="5362980"/>
            <a:ext cx="1202720" cy="1202720"/>
          </a:xfrm>
          <a:prstGeom prst="rect">
            <a:avLst/>
          </a:prstGeom>
        </p:spPr>
      </p:pic>
      <p:sp>
        <p:nvSpPr>
          <p:cNvPr id="30" name="右箭头 29"/>
          <p:cNvSpPr/>
          <p:nvPr/>
        </p:nvSpPr>
        <p:spPr>
          <a:xfrm rot="10800000">
            <a:off x="5030228" y="2444785"/>
            <a:ext cx="639050" cy="69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876714" y="4255653"/>
            <a:ext cx="2138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淘宝上</a:t>
            </a:r>
            <a:r>
              <a:rPr lang="en-US" altLang="zh-CN" dirty="0" smtClean="0"/>
              <a:t>8</a:t>
            </a:r>
            <a:r>
              <a:rPr lang="zh-CN" altLang="en-US" dirty="0" smtClean="0"/>
              <a:t>亿多的在线商品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上百万级的应用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7131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/>
      <p:bldP spid="25" grpId="0"/>
      <p:bldP spid="26" grpId="0"/>
      <p:bldP spid="30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63175" y="787791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潮水退去，有想不到的精彩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0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96086" y="520504"/>
            <a:ext cx="7877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长尾效应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0465"/>
          <a:stretch/>
        </p:blipFill>
        <p:spPr>
          <a:xfrm>
            <a:off x="104736" y="1228390"/>
            <a:ext cx="3982699" cy="18383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426"/>
          <a:stretch/>
        </p:blipFill>
        <p:spPr>
          <a:xfrm>
            <a:off x="4120719" y="1228390"/>
            <a:ext cx="3828641" cy="18383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426"/>
          <a:stretch/>
        </p:blipFill>
        <p:spPr>
          <a:xfrm>
            <a:off x="8190987" y="1228390"/>
            <a:ext cx="3566011" cy="183836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94627" y="3221891"/>
            <a:ext cx="308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2200</a:t>
            </a:r>
            <a:r>
              <a:rPr lang="zh-CN" altLang="en-US" dirty="0" smtClean="0"/>
              <a:t>万次的下载量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总下载量的</a:t>
            </a:r>
            <a:r>
              <a:rPr lang="en-US" altLang="zh-CN" dirty="0" smtClean="0"/>
              <a:t>25%</a:t>
            </a:r>
            <a:r>
              <a:rPr lang="zh-CN" altLang="en-US" dirty="0" smtClean="0"/>
              <a:t>以上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433580" y="3235956"/>
            <a:ext cx="308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1600</a:t>
            </a:r>
            <a:r>
              <a:rPr lang="zh-CN" altLang="en-US" dirty="0"/>
              <a:t>万</a:t>
            </a:r>
            <a:r>
              <a:rPr lang="zh-CN" altLang="en-US" dirty="0" smtClean="0"/>
              <a:t>次的下载量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总下载量的</a:t>
            </a:r>
            <a:r>
              <a:rPr lang="en-US" altLang="zh-CN" dirty="0" smtClean="0"/>
              <a:t>15%</a:t>
            </a:r>
            <a:r>
              <a:rPr lang="zh-CN" altLang="en-US" dirty="0" smtClean="0"/>
              <a:t>以上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5649560"/>
              </p:ext>
            </p:extLst>
          </p:nvPr>
        </p:nvGraphicFramePr>
        <p:xfrm>
          <a:off x="430627" y="4166251"/>
          <a:ext cx="478848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525"/>
                <a:gridCol w="1302063"/>
                <a:gridCol w="22648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商品类型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收入占比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利润占比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大热门产品（</a:t>
                      </a:r>
                      <a:r>
                        <a:rPr lang="en-US" altLang="zh-CN" dirty="0" smtClean="0"/>
                        <a:t>2%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次热门产品（</a:t>
                      </a:r>
                      <a:r>
                        <a:rPr lang="en-US" altLang="zh-CN" dirty="0" smtClean="0"/>
                        <a:t>8%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长尾产品（</a:t>
                      </a:r>
                      <a:r>
                        <a:rPr lang="en-US" altLang="zh-CN" dirty="0" smtClean="0"/>
                        <a:t>90%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33%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365760" y="3868222"/>
            <a:ext cx="11718388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500468" y="3882287"/>
            <a:ext cx="0" cy="2785799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爆炸形 2 21"/>
          <p:cNvSpPr/>
          <p:nvPr/>
        </p:nvSpPr>
        <p:spPr>
          <a:xfrm>
            <a:off x="5500468" y="4023356"/>
            <a:ext cx="5496875" cy="2518117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>
                <a:solidFill>
                  <a:srgbClr val="FF0000"/>
                </a:solidFill>
              </a:rPr>
              <a:t>流行度不再垄断利润，大热门产品与利基产品开始各领风骚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7211" y="5056159"/>
            <a:ext cx="1697501" cy="14853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0465"/>
          <a:stretch/>
        </p:blipFill>
        <p:spPr>
          <a:xfrm>
            <a:off x="138020" y="1110671"/>
            <a:ext cx="3982699" cy="183836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669809" y="285749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85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490"/>
          <p:cNvSpPr>
            <a:spLocks/>
          </p:cNvSpPr>
          <p:nvPr/>
        </p:nvSpPr>
        <p:spPr bwMode="gray">
          <a:xfrm>
            <a:off x="4152704" y="4547821"/>
            <a:ext cx="4533900" cy="568325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rgbClr val="939932">
                  <a:gamma/>
                  <a:shade val="82745"/>
                  <a:invGamma/>
                </a:srgbClr>
              </a:gs>
              <a:gs pos="50000">
                <a:srgbClr val="939932"/>
              </a:gs>
              <a:gs pos="100000">
                <a:srgbClr val="939932">
                  <a:gamma/>
                  <a:shade val="82745"/>
                  <a:invGamma/>
                </a:srgbClr>
              </a:gs>
            </a:gsLst>
            <a:lin ang="5400000" scaled="1"/>
          </a:gradFill>
          <a:ln w="28575" cap="flat" cmpd="sng">
            <a:solidFill>
              <a:srgbClr val="DDDDDD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" name="Freeform 491"/>
          <p:cNvSpPr>
            <a:spLocks/>
          </p:cNvSpPr>
          <p:nvPr/>
        </p:nvSpPr>
        <p:spPr bwMode="gray">
          <a:xfrm>
            <a:off x="3451029" y="4547821"/>
            <a:ext cx="609600" cy="568325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rgbClr val="939932">
                  <a:gamma/>
                  <a:shade val="81961"/>
                  <a:invGamma/>
                </a:srgbClr>
              </a:gs>
              <a:gs pos="50000">
                <a:srgbClr val="939932"/>
              </a:gs>
              <a:gs pos="100000">
                <a:srgbClr val="939932">
                  <a:gamma/>
                  <a:shade val="81961"/>
                  <a:invGamma/>
                </a:srgbClr>
              </a:gs>
            </a:gsLst>
            <a:lin ang="5400000" scaled="1"/>
          </a:gradFill>
          <a:ln w="28575" cap="flat" cmpd="sng">
            <a:solidFill>
              <a:srgbClr val="DDDDDD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Freeform 487"/>
          <p:cNvSpPr>
            <a:spLocks/>
          </p:cNvSpPr>
          <p:nvPr/>
        </p:nvSpPr>
        <p:spPr bwMode="gray">
          <a:xfrm>
            <a:off x="4152704" y="3588971"/>
            <a:ext cx="4533900" cy="568325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rgbClr val="B24476">
                  <a:gamma/>
                  <a:shade val="72941"/>
                  <a:invGamma/>
                </a:srgbClr>
              </a:gs>
              <a:gs pos="50000">
                <a:srgbClr val="B24476"/>
              </a:gs>
              <a:gs pos="100000">
                <a:srgbClr val="B24476">
                  <a:gamma/>
                  <a:shade val="72941"/>
                  <a:invGamma/>
                </a:srgbClr>
              </a:gs>
            </a:gsLst>
            <a:lin ang="5400000" scaled="1"/>
          </a:gradFill>
          <a:ln w="28575" cap="flat" cmpd="sng">
            <a:solidFill>
              <a:srgbClr val="DDDDDD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" name="Freeform 488"/>
          <p:cNvSpPr>
            <a:spLocks/>
          </p:cNvSpPr>
          <p:nvPr/>
        </p:nvSpPr>
        <p:spPr bwMode="gray">
          <a:xfrm>
            <a:off x="3451029" y="3588971"/>
            <a:ext cx="609600" cy="568325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rgbClr val="B24476">
                  <a:gamma/>
                  <a:shade val="81961"/>
                  <a:invGamma/>
                </a:srgbClr>
              </a:gs>
              <a:gs pos="50000">
                <a:srgbClr val="B24476"/>
              </a:gs>
              <a:gs pos="100000">
                <a:srgbClr val="B24476">
                  <a:gamma/>
                  <a:shade val="81961"/>
                  <a:invGamma/>
                </a:srgbClr>
              </a:gs>
            </a:gsLst>
            <a:lin ang="5400000" scaled="1"/>
          </a:gradFill>
          <a:ln w="28575" cap="flat" cmpd="sng">
            <a:solidFill>
              <a:srgbClr val="DDDDDD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Text Box 489"/>
          <p:cNvSpPr txBox="1">
            <a:spLocks noChangeArrowheads="1"/>
          </p:cNvSpPr>
          <p:nvPr/>
        </p:nvSpPr>
        <p:spPr bwMode="gray">
          <a:xfrm>
            <a:off x="4555929" y="3647709"/>
            <a:ext cx="35814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noProof="0" dirty="0" smtClean="0">
                <a:solidFill>
                  <a:srgbClr val="FFFFFF"/>
                </a:solidFill>
              </a:rPr>
              <a:t>各产业长尾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Freeform 485"/>
          <p:cNvSpPr>
            <a:spLocks/>
          </p:cNvSpPr>
          <p:nvPr/>
        </p:nvSpPr>
        <p:spPr bwMode="gray">
          <a:xfrm>
            <a:off x="4152704" y="2623771"/>
            <a:ext cx="4533900" cy="568325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rgbClr val="5C414F"/>
              </a:gs>
              <a:gs pos="50000">
                <a:srgbClr val="5C414F">
                  <a:gamma/>
                  <a:tint val="73725"/>
                  <a:invGamma/>
                </a:srgbClr>
              </a:gs>
              <a:gs pos="100000">
                <a:srgbClr val="5C414F"/>
              </a:gs>
            </a:gsLst>
            <a:lin ang="5400000" scaled="1"/>
          </a:gradFill>
          <a:ln w="28575" cap="flat" cmpd="sng">
            <a:solidFill>
              <a:srgbClr val="DDDDDD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Freeform 486"/>
          <p:cNvSpPr>
            <a:spLocks/>
          </p:cNvSpPr>
          <p:nvPr/>
        </p:nvSpPr>
        <p:spPr bwMode="gray">
          <a:xfrm>
            <a:off x="3451029" y="2623771"/>
            <a:ext cx="609600" cy="568325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rgbClr val="5C414F"/>
              </a:gs>
              <a:gs pos="50000">
                <a:srgbClr val="5C414F">
                  <a:gamma/>
                  <a:tint val="73725"/>
                  <a:invGamma/>
                </a:srgbClr>
              </a:gs>
              <a:gs pos="100000">
                <a:srgbClr val="5C414F"/>
              </a:gs>
            </a:gsLst>
            <a:lin ang="5400000" scaled="1"/>
          </a:gradFill>
          <a:ln w="28575" cap="flat" cmpd="sng">
            <a:solidFill>
              <a:srgbClr val="DDDDDD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Freeform 483"/>
          <p:cNvSpPr>
            <a:spLocks/>
          </p:cNvSpPr>
          <p:nvPr/>
        </p:nvSpPr>
        <p:spPr bwMode="gray">
          <a:xfrm>
            <a:off x="4152704" y="1693496"/>
            <a:ext cx="4533900" cy="568325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rgbClr val="EC9F14">
                  <a:gamma/>
                  <a:shade val="81961"/>
                  <a:invGamma/>
                </a:srgbClr>
              </a:gs>
              <a:gs pos="50000">
                <a:srgbClr val="EC9F14"/>
              </a:gs>
              <a:gs pos="100000">
                <a:srgbClr val="EC9F14">
                  <a:gamma/>
                  <a:shade val="81961"/>
                  <a:invGamma/>
                </a:srgbClr>
              </a:gs>
            </a:gsLst>
            <a:lin ang="5400000" scaled="1"/>
          </a:gradFill>
          <a:ln w="28575" cap="flat" cmpd="sng">
            <a:solidFill>
              <a:srgbClr val="DDDDDD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Freeform 482"/>
          <p:cNvSpPr>
            <a:spLocks/>
          </p:cNvSpPr>
          <p:nvPr/>
        </p:nvSpPr>
        <p:spPr bwMode="gray">
          <a:xfrm>
            <a:off x="3451029" y="1693496"/>
            <a:ext cx="609600" cy="568325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rgbClr val="EC9F14">
                  <a:gamma/>
                  <a:shade val="81961"/>
                  <a:invGamma/>
                </a:srgbClr>
              </a:gs>
              <a:gs pos="50000">
                <a:srgbClr val="EC9F14"/>
              </a:gs>
              <a:gs pos="100000">
                <a:srgbClr val="EC9F14">
                  <a:gamma/>
                  <a:shade val="81961"/>
                  <a:invGamma/>
                </a:srgbClr>
              </a:gs>
            </a:gsLst>
            <a:lin ang="5400000" scaled="1"/>
          </a:gradFill>
          <a:ln w="28575" cap="flat" cmpd="sng">
            <a:solidFill>
              <a:srgbClr val="DDDDDD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Text Box 462"/>
          <p:cNvSpPr txBox="1">
            <a:spLocks noChangeArrowheads="1"/>
          </p:cNvSpPr>
          <p:nvPr/>
        </p:nvSpPr>
        <p:spPr bwMode="gray">
          <a:xfrm>
            <a:off x="4555929" y="1758584"/>
            <a:ext cx="35814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长尾简史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Text Box 463"/>
          <p:cNvSpPr txBox="1">
            <a:spLocks noChangeArrowheads="1"/>
          </p:cNvSpPr>
          <p:nvPr/>
        </p:nvSpPr>
        <p:spPr bwMode="gray">
          <a:xfrm>
            <a:off x="4555929" y="2682509"/>
            <a:ext cx="35814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长尾形成原因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Text Box 465"/>
          <p:cNvSpPr txBox="1">
            <a:spLocks noChangeArrowheads="1"/>
          </p:cNvSpPr>
          <p:nvPr/>
        </p:nvSpPr>
        <p:spPr bwMode="gray">
          <a:xfrm>
            <a:off x="4555929" y="4616084"/>
            <a:ext cx="35814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solidFill>
                  <a:srgbClr val="FFFFFF"/>
                </a:solidFill>
              </a:rPr>
              <a:t>预期展望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Text Box 458"/>
          <p:cNvSpPr txBox="1">
            <a:spLocks noChangeArrowheads="1"/>
          </p:cNvSpPr>
          <p:nvPr/>
        </p:nvSpPr>
        <p:spPr bwMode="gray">
          <a:xfrm>
            <a:off x="3584379" y="1645871"/>
            <a:ext cx="3048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" name="Text Box 468"/>
          <p:cNvSpPr txBox="1">
            <a:spLocks noChangeArrowheads="1"/>
          </p:cNvSpPr>
          <p:nvPr/>
        </p:nvSpPr>
        <p:spPr bwMode="gray">
          <a:xfrm>
            <a:off x="3584379" y="2585671"/>
            <a:ext cx="3048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" name="Text Box 470"/>
          <p:cNvSpPr txBox="1">
            <a:spLocks noChangeArrowheads="1"/>
          </p:cNvSpPr>
          <p:nvPr/>
        </p:nvSpPr>
        <p:spPr bwMode="gray">
          <a:xfrm>
            <a:off x="3584379" y="3538171"/>
            <a:ext cx="3048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8" name="Text Box 472"/>
          <p:cNvSpPr txBox="1">
            <a:spLocks noChangeArrowheads="1"/>
          </p:cNvSpPr>
          <p:nvPr/>
        </p:nvSpPr>
        <p:spPr bwMode="gray">
          <a:xfrm>
            <a:off x="3574854" y="4500196"/>
            <a:ext cx="3048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4745" y="196948"/>
            <a:ext cx="1083212" cy="461665"/>
          </a:xfrm>
          <a:prstGeom prst="rect">
            <a:avLst/>
          </a:prstGeom>
          <a:solidFill>
            <a:srgbClr val="F5B73B"/>
          </a:solidFill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目录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6841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767753" y="4157003"/>
            <a:ext cx="5514535" cy="23970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4745" y="196948"/>
            <a:ext cx="1645920" cy="461665"/>
          </a:xfrm>
          <a:prstGeom prst="rect">
            <a:avLst/>
          </a:prstGeom>
          <a:solidFill>
            <a:srgbClr val="F5B73B"/>
          </a:solidFill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长</a:t>
            </a:r>
            <a:r>
              <a:rPr lang="zh-CN" altLang="en-US" sz="2400" b="1" dirty="0" smtClean="0"/>
              <a:t>尾简史</a:t>
            </a:r>
            <a:endParaRPr lang="zh-CN" altLang="en-US" sz="24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7462294"/>
              </p:ext>
            </p:extLst>
          </p:nvPr>
        </p:nvGraphicFramePr>
        <p:xfrm>
          <a:off x="506438" y="763353"/>
          <a:ext cx="11029073" cy="318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618"/>
                <a:gridCol w="1522241"/>
                <a:gridCol w="1651488"/>
                <a:gridCol w="1163223"/>
                <a:gridCol w="2484412"/>
                <a:gridCol w="1626578"/>
                <a:gridCol w="1561513"/>
              </a:tblGrid>
              <a:tr h="4975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时代特征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代表公司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面向对象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信息呈现方式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改革创新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商品特点</a:t>
                      </a:r>
                    </a:p>
                  </a:txBody>
                  <a:tcPr/>
                </a:tc>
              </a:tr>
              <a:tr h="4975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1893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年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铁路时代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西尔斯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·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巴克罗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农民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商品分类目录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手写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仓储与供应链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丰富低廉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975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1920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年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汽车时代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西尔斯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·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巴克罗</a:t>
                      </a:r>
                    </a:p>
                    <a:p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城市居民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大型零售商场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货架展示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 smtClean="0">
                        <a:latin typeface="+mn-ea"/>
                        <a:ea typeface="+mn-ea"/>
                      </a:endParaRPr>
                    </a:p>
                    <a:p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丰富低廉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975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1970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年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电话时代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全体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分类目录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利基（印刷）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+mn-ea"/>
                          <a:ea typeface="+mn-ea"/>
                        </a:rPr>
                        <a:t>×</a:t>
                      </a:r>
                      <a:endParaRPr lang="zh-CN" altLang="en-US" b="1" dirty="0" smtClean="0">
                        <a:latin typeface="+mn-ea"/>
                        <a:ea typeface="+mn-ea"/>
                      </a:endParaRPr>
                    </a:p>
                    <a:p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丰富低廉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975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1990</a:t>
                      </a:r>
                      <a:r>
                        <a:rPr lang="zh-CN" altLang="en-US" smtClean="0">
                          <a:latin typeface="+mn-ea"/>
                          <a:ea typeface="+mn-ea"/>
                        </a:rPr>
                        <a:t>年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互联网时代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亚马逊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全体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分类目录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利基（字节）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展示订购支付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丰富低廉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92370" y="4311751"/>
            <a:ext cx="4768947" cy="1997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2369" y="4304717"/>
            <a:ext cx="4953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互联网拉动了长尾的进一步延伸。它拓宽了商品目录所能涉及的领域和范围，节省了展示成本，简化了交易手续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但不具备货架展示的优点，无法降低存储于物流成本。</a:t>
            </a:r>
            <a:endParaRPr lang="en-US" altLang="zh-CN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6316394" y="3953021"/>
            <a:ext cx="1266092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贝佐</a:t>
            </a:r>
            <a:r>
              <a:rPr lang="zh-CN" altLang="en-US" dirty="0" smtClean="0"/>
              <a:t>斯的创业思想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03850" y="4522763"/>
            <a:ext cx="4937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极糟糕的用户上网体验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如果可以用其他方式做点事情，那绝不会用网络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选择有潜力的商品种类并能拓展的体验空间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图书发行量大，不可能有一册很大的分类目录；货架展示有限；只有两个批发商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1840" y="5042796"/>
            <a:ext cx="31718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065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44" y="867583"/>
            <a:ext cx="11732456" cy="1477107"/>
          </a:xfrm>
          <a:prstGeom prst="rect">
            <a:avLst/>
          </a:prstGeom>
          <a:solidFill>
            <a:srgbClr val="F5B73B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市场能够</a:t>
            </a:r>
            <a:r>
              <a:rPr lang="zh-CN" altLang="en-US" sz="2800" dirty="0" smtClean="0">
                <a:solidFill>
                  <a:srgbClr val="FF0000"/>
                </a:solidFill>
                <a:effectLst/>
              </a:rPr>
              <a:t>突破供应瓶颈</a:t>
            </a: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、有</a:t>
            </a:r>
            <a:r>
              <a:rPr lang="zh-CN" altLang="en-US" sz="2800" dirty="0" smtClean="0">
                <a:solidFill>
                  <a:srgbClr val="FF0000"/>
                </a:solidFill>
                <a:effectLst/>
              </a:rPr>
              <a:t>无限</a:t>
            </a:r>
            <a:r>
              <a:rPr lang="zh-CN" altLang="en-US" sz="2800" dirty="0">
                <a:solidFill>
                  <a:srgbClr val="FF0000"/>
                </a:solidFill>
                <a:effectLst/>
              </a:rPr>
              <a:t>的货架</a:t>
            </a:r>
            <a:r>
              <a:rPr lang="zh-CN" altLang="en-US" sz="2800" dirty="0" smtClean="0">
                <a:solidFill>
                  <a:srgbClr val="FF0000"/>
                </a:solidFill>
                <a:effectLst/>
              </a:rPr>
              <a:t>展示</a:t>
            </a: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并能促使</a:t>
            </a:r>
            <a:r>
              <a:rPr lang="zh-CN" altLang="en-US" sz="2800" dirty="0">
                <a:solidFill>
                  <a:srgbClr val="FF0000"/>
                </a:solidFill>
                <a:effectLst/>
              </a:rPr>
              <a:t>用户需求增加</a:t>
            </a: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，长尾效应就自然显现。</a:t>
            </a:r>
            <a:endParaRPr lang="zh-CN" alt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3845" y="2792809"/>
            <a:ext cx="3727938" cy="3931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99125" y="2792809"/>
            <a:ext cx="3727938" cy="3931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159262" y="2778741"/>
            <a:ext cx="3727938" cy="3931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29931" y="2569097"/>
            <a:ext cx="1026941" cy="50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生成工具普及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868153" y="2539590"/>
            <a:ext cx="1026941" cy="50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传播</a:t>
            </a:r>
            <a:r>
              <a:rPr lang="zh-CN" altLang="en-US" dirty="0" smtClean="0"/>
              <a:t>工具普及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823433" y="2590570"/>
            <a:ext cx="1026941" cy="50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过滤工具普及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52982" y="159212"/>
            <a:ext cx="1384168" cy="102694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54744" y="196948"/>
            <a:ext cx="2053883" cy="461665"/>
          </a:xfrm>
          <a:prstGeom prst="rect">
            <a:avLst/>
          </a:prstGeom>
          <a:solidFill>
            <a:srgbClr val="F5B73B"/>
          </a:solidFill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长</a:t>
            </a:r>
            <a:r>
              <a:rPr lang="zh-CN" altLang="en-US" sz="2400" b="1" dirty="0" smtClean="0"/>
              <a:t>尾形成原因</a:t>
            </a:r>
            <a:endParaRPr lang="zh-CN" altLang="en-US" sz="2400" b="1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36908" y="5514540"/>
            <a:ext cx="3460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29508" y="5789043"/>
            <a:ext cx="1006923" cy="5627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营销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63773" y="5789043"/>
            <a:ext cx="1006923" cy="5627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兴趣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2798038" y="5789043"/>
            <a:ext cx="1006923" cy="5627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声誉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57644" y="4677330"/>
            <a:ext cx="1006923" cy="5627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604352" y="4677330"/>
            <a:ext cx="1006923" cy="5627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博客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2838617" y="4677330"/>
            <a:ext cx="1006923" cy="5627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软件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540" y="3470913"/>
            <a:ext cx="1018735" cy="101873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5377" y="3506644"/>
            <a:ext cx="1033435" cy="1033435"/>
          </a:xfrm>
          <a:prstGeom prst="rect">
            <a:avLst/>
          </a:prstGeom>
        </p:spPr>
      </p:pic>
      <p:cxnSp>
        <p:nvCxnSpPr>
          <p:cNvPr id="33" name="直接连接符 32"/>
          <p:cNvCxnSpPr/>
          <p:nvPr/>
        </p:nvCxnSpPr>
        <p:spPr>
          <a:xfrm>
            <a:off x="4332768" y="5254110"/>
            <a:ext cx="3460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810000" y="6072802"/>
            <a:ext cx="1006923" cy="5627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063094" y="6066314"/>
            <a:ext cx="1006923" cy="5627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网上社区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331402" y="5420876"/>
            <a:ext cx="1006923" cy="5627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有形产品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5521747" y="5420876"/>
            <a:ext cx="1006923" cy="5627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无形产品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758360" y="5462241"/>
            <a:ext cx="1006923" cy="5627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广告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332768" y="4259431"/>
            <a:ext cx="3460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403148" y="4259431"/>
            <a:ext cx="3319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有形</a:t>
            </a:r>
            <a:r>
              <a:rPr lang="en-US" altLang="zh-CN" dirty="0"/>
              <a:t>:</a:t>
            </a:r>
            <a:r>
              <a:rPr lang="zh-CN" altLang="en-US" dirty="0" smtClean="0"/>
              <a:t>存储运输成本</a:t>
            </a:r>
            <a:endParaRPr lang="en-US" altLang="zh-CN" dirty="0" smtClean="0"/>
          </a:p>
          <a:p>
            <a:r>
              <a:rPr lang="zh-CN" altLang="en-US" b="1" dirty="0" smtClean="0"/>
              <a:t>无形</a:t>
            </a:r>
            <a:r>
              <a:rPr lang="en-US" altLang="zh-CN" dirty="0" smtClean="0"/>
              <a:t>:</a:t>
            </a:r>
            <a:r>
              <a:rPr lang="zh-CN" altLang="en-US" dirty="0" smtClean="0"/>
              <a:t>无边际成本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运输成本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存储成本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208627" y="2926080"/>
            <a:ext cx="16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生成成本降低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132755" y="2926080"/>
            <a:ext cx="16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消费成本降低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5075" y="3226124"/>
            <a:ext cx="754733" cy="53408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2853" y="3227302"/>
            <a:ext cx="913970" cy="557299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>
            <a:off x="8292905" y="5229947"/>
            <a:ext cx="3460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8204896" y="5688950"/>
            <a:ext cx="1006923" cy="5627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搜索引擎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9542586" y="5660240"/>
            <a:ext cx="1006923" cy="5627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推荐系统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10746634" y="5629556"/>
            <a:ext cx="1006923" cy="5627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用户评论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403148" y="3908000"/>
            <a:ext cx="327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平台</a:t>
            </a:r>
            <a:r>
              <a:rPr lang="zh-CN" altLang="en-US" b="1" dirty="0" smtClean="0"/>
              <a:t>化、字节化、自动化</a:t>
            </a:r>
            <a:endParaRPr lang="zh-CN" altLang="en-US" b="1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8263671" y="4277332"/>
            <a:ext cx="3460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432768" y="3630010"/>
            <a:ext cx="3193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·</a:t>
            </a:r>
            <a:r>
              <a:rPr lang="zh-CN" altLang="en-US" dirty="0" smtClean="0"/>
              <a:t>长尾产品较宽的质量范围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·</a:t>
            </a:r>
            <a:r>
              <a:rPr lang="zh-CN" altLang="en-US" dirty="0"/>
              <a:t>长尾</a:t>
            </a:r>
            <a:r>
              <a:rPr lang="zh-CN" altLang="en-US" dirty="0" smtClean="0"/>
              <a:t>产品较高的信号噪音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8460905" y="4361994"/>
            <a:ext cx="3193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·</a:t>
            </a:r>
            <a:r>
              <a:rPr lang="zh-CN" altLang="en-US" dirty="0" smtClean="0"/>
              <a:t>事前过滤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预测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·</a:t>
            </a:r>
            <a:r>
              <a:rPr lang="zh-CN" altLang="en-US" dirty="0" smtClean="0"/>
              <a:t>事后过滤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疏导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9993997" y="2923546"/>
            <a:ext cx="16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搜索成本降低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56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4744" y="196948"/>
            <a:ext cx="2053883" cy="461665"/>
          </a:xfrm>
          <a:prstGeom prst="rect">
            <a:avLst/>
          </a:prstGeom>
          <a:solidFill>
            <a:srgbClr val="F5B73B"/>
          </a:solidFill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各产业长尾</a:t>
            </a:r>
            <a:endParaRPr lang="zh-CN" altLang="en-US" sz="2400" b="1" dirty="0"/>
          </a:p>
        </p:txBody>
      </p:sp>
      <p:sp>
        <p:nvSpPr>
          <p:cNvPr id="2" name="圆角矩形 1"/>
          <p:cNvSpPr/>
          <p:nvPr/>
        </p:nvSpPr>
        <p:spPr>
          <a:xfrm>
            <a:off x="382137" y="1255594"/>
            <a:ext cx="5145206" cy="5268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416722" y="1255594"/>
            <a:ext cx="5145206" cy="5268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19367" y="996287"/>
            <a:ext cx="1160060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乐高</a:t>
            </a:r>
            <a:endParaRPr lang="zh-CN" altLang="en-US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82137" y="2557017"/>
            <a:ext cx="5145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6854" y="1869743"/>
            <a:ext cx="409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网络销售额占年销售额的</a:t>
            </a:r>
            <a:r>
              <a:rPr lang="en-US" altLang="zh-CN" dirty="0" smtClean="0">
                <a:latin typeface="+mn-ea"/>
              </a:rPr>
              <a:t>10%~15%</a:t>
            </a:r>
            <a:r>
              <a:rPr lang="zh-CN" altLang="en-US" dirty="0" smtClean="0">
                <a:latin typeface="+mn-ea"/>
              </a:rPr>
              <a:t>；网络销售利润水平高于玩具反斗城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854" y="2790209"/>
            <a:ext cx="4285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积木大师俱乐部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协同生产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</a:t>
            </a:r>
            <a:r>
              <a:rPr lang="zh-CN" altLang="en-US" sz="2400" b="1" dirty="0" smtClean="0">
                <a:latin typeface="+mn-ea"/>
              </a:rPr>
              <a:t>自创模型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</a:t>
            </a:r>
            <a:r>
              <a:rPr lang="zh-CN" altLang="en-US" sz="2400" b="1" dirty="0" smtClean="0">
                <a:latin typeface="+mn-ea"/>
              </a:rPr>
              <a:t>乐高马赛克系统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</a:t>
            </a:r>
            <a:r>
              <a:rPr lang="zh-CN" altLang="en-US" sz="2400" b="1" dirty="0" smtClean="0">
                <a:latin typeface="+mn-ea"/>
              </a:rPr>
              <a:t>乐高工厂</a:t>
            </a:r>
            <a:endParaRPr lang="zh-CN" altLang="en-US" sz="2400" b="1" dirty="0"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2137" y="4893059"/>
            <a:ext cx="5145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5218" y="5049672"/>
            <a:ext cx="4176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鼓励用户创作，迎合小众市场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有效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组织选择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35838" y="982639"/>
            <a:ext cx="1160060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谷歌</a:t>
            </a:r>
            <a:endParaRPr lang="zh-CN" altLang="en-US" b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448567" y="2790209"/>
            <a:ext cx="5145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741994" y="1733266"/>
            <a:ext cx="4449170" cy="68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1176" y="1617176"/>
            <a:ext cx="4339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广告年收入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亿美元以上，尽管它的大多数收入都来自曲线头部，但它的大多数顾客都是在曲线尾部，它们是未来增长的动力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6393976" y="4893059"/>
            <a:ext cx="5145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51176" y="2969062"/>
            <a:ext cx="4339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搜索关键词广告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广告自定义和检验工具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46710" y="5049672"/>
            <a:ext cx="424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较低的广告费吸引小型广告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商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先进的技术提供用户的自我服务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744" y="196948"/>
            <a:ext cx="2053883" cy="461665"/>
          </a:xfrm>
          <a:prstGeom prst="rect">
            <a:avLst/>
          </a:prstGeom>
          <a:solidFill>
            <a:srgbClr val="F5B73B"/>
          </a:solidFill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预期展望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326340" y="658613"/>
            <a:ext cx="5486400" cy="70788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+mn-ea"/>
              </a:rPr>
              <a:t>3D</a:t>
            </a:r>
            <a:r>
              <a:rPr lang="zh-CN" altLang="en-US" sz="4000" b="1" dirty="0" smtClean="0">
                <a:latin typeface="+mn-ea"/>
              </a:rPr>
              <a:t>打印机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24836" y="3411940"/>
            <a:ext cx="7137779" cy="1978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2502" y="3960669"/>
            <a:ext cx="6591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自行生产零件以及整台机器</a:t>
            </a:r>
            <a:endParaRPr lang="en-US" altLang="zh-CN" sz="3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存储成本  运输成本  </a:t>
            </a:r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36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14" y="1836050"/>
            <a:ext cx="7894052" cy="1132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0000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85" y="2435055"/>
            <a:ext cx="8099264" cy="9768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0000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2491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631</Words>
  <Application>Microsoft Office PowerPoint</Application>
  <PresentationFormat>自定义</PresentationFormat>
  <Paragraphs>143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 xia</dc:creator>
  <cp:lastModifiedBy>微软用户</cp:lastModifiedBy>
  <cp:revision>79</cp:revision>
  <dcterms:created xsi:type="dcterms:W3CDTF">2013-12-07T07:06:04Z</dcterms:created>
  <dcterms:modified xsi:type="dcterms:W3CDTF">2013-12-20T04:42:05Z</dcterms:modified>
</cp:coreProperties>
</file>